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Century Schoolboo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CE42DD-EF19-45C0-8870-9AF8287860D8}">
  <a:tblStyle styleId="{DCCE42DD-EF19-45C0-8870-9AF8287860D8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6"/>
          </a:solidFill>
        </a:fill>
      </a:tcStyle>
    </a:wholeTbl>
    <a:band1H>
      <a:tcTxStyle/>
      <a:tcStyle>
        <a:fill>
          <a:solidFill>
            <a:srgbClr val="CACCCA"/>
          </a:solidFill>
        </a:fill>
      </a:tcStyle>
    </a:band1H>
    <a:band2H>
      <a:tcTxStyle/>
    </a:band2H>
    <a:band1V>
      <a:tcTxStyle/>
      <a:tcStyle>
        <a:fill>
          <a:solidFill>
            <a:srgbClr val="CACCCA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928ecfd64_5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2928ecfd64_5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3ed991c52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e3ed991c52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e3ed991c52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e9842c59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e3e9842c59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3e9842c59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e3e9842c59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928ecfd64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2928ecfd64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2928ecfd64_4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928ecfd6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2928ecfd6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928ecfd64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2928ecfd64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3ed991c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e3ed991c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eda3aa0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3eda3aa0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928ecfd64_5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2928ecfd64_5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solidFill>
          <a:srgbClr val="0C541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5" name="Google Shape;85;p12"/>
          <p:cNvPicPr preferRelativeResize="0"/>
          <p:nvPr>
            <p:ph idx="2" type="pic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solidFill>
          <a:srgbClr val="0C541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498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EDF4F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EDF4F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C54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BBF5C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BBF5C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hyslets.org/tracker/" TargetMode="External"/><Relationship Id="rId4" Type="http://schemas.openxmlformats.org/officeDocument/2006/relationships/hyperlink" Target="https://www.todamateria.com.br/velocidade-media/" TargetMode="External"/><Relationship Id="rId11" Type="http://schemas.openxmlformats.org/officeDocument/2006/relationships/hyperlink" Target="https://vestibulares.estrategia.com/portal/materias/fisica/movimento-retilineo-uniforme/" TargetMode="External"/><Relationship Id="rId10" Type="http://schemas.openxmlformats.org/officeDocument/2006/relationships/hyperlink" Target="https://vestibulares.estrategia.com/portal/materias/fisica/movimento-retilineo-uniforme/" TargetMode="External"/><Relationship Id="rId9" Type="http://schemas.openxmlformats.org/officeDocument/2006/relationships/hyperlink" Target="https://vestibulares.estrategia.com/portal/materias/fisica/movimento-retilineo-uniforme/" TargetMode="External"/><Relationship Id="rId5" Type="http://schemas.openxmlformats.org/officeDocument/2006/relationships/hyperlink" Target="https://www.todamateria.com.br/velocidade-media/" TargetMode="External"/><Relationship Id="rId6" Type="http://schemas.openxmlformats.org/officeDocument/2006/relationships/hyperlink" Target="https://www.todamateria.com.br/velocidade-media/" TargetMode="External"/><Relationship Id="rId7" Type="http://schemas.openxmlformats.org/officeDocument/2006/relationships/hyperlink" Target="https://vestibulares.estrategia.com/portal/materias/fisica/movimento-retilineo-uniforme/" TargetMode="External"/><Relationship Id="rId8" Type="http://schemas.openxmlformats.org/officeDocument/2006/relationships/hyperlink" Target="https://vestibulares.estrategia.com/portal/materias/fisica/movimento-retilineo-uniform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kWtA8SMSJs6BI8Kb7CufkQNtMRCV5m5P/view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8769" y="3441676"/>
            <a:ext cx="10419904" cy="1216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pt-BR"/>
              <a:t>PROJETO: MRU</a:t>
            </a:r>
            <a:endParaRPr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86839" y="4906618"/>
            <a:ext cx="9418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1" lang="pt-BR">
                <a:solidFill>
                  <a:srgbClr val="FFFF00"/>
                </a:solidFill>
              </a:rPr>
              <a:t>Apresentação do Grupo 2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407" y="368011"/>
            <a:ext cx="1879096" cy="2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-648825" y="5585500"/>
            <a:ext cx="7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Gráfico 2: Velocidade x Tempo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5" y="1649788"/>
            <a:ext cx="6050874" cy="3701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585375" y="6459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accent3"/>
                </a:solidFill>
              </a:rPr>
              <a:t>Experimento prático:</a:t>
            </a:r>
            <a:endParaRPr i="1" sz="2400">
              <a:solidFill>
                <a:schemeClr val="accent3"/>
              </a:solidFill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6837950" y="1649800"/>
            <a:ext cx="2945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Erros do Tempo aumentados em 60x para melhor visualização.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Erros da Velocidade aumentados em 10x para melhor visualização.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6837950" y="3919375"/>
            <a:ext cx="294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área do gráfico é proporcional ao deslocamento do carrinho.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5"/>
          <p:cNvGraphicFramePr/>
          <p:nvPr/>
        </p:nvGraphicFramePr>
        <p:xfrm>
          <a:off x="5501593" y="42157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{DCCE42DD-EF19-45C0-8870-9AF8287860D8}</a:tableStyleId>
              </a:tblPr>
              <a:tblGrid>
                <a:gridCol w="1388875"/>
                <a:gridCol w="1519625"/>
                <a:gridCol w="1641400"/>
              </a:tblGrid>
              <a:tr h="45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Experimento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Δt (s)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ΔS (m)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4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2.127±0.03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0.459±0.005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4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2.260±0.03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0.483±0.005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3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2.393±0.03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0.505±0.005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6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2.526±0.03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0.529±0.005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26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2.659±0.03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0.556±0.005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2.792±0.03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0.584±0.005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2.925±0.03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0.613±0.005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4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3.058±0.03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0.635±0.005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14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3.191±0.03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0.661±0.005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4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3.324±0.03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0.683±0.005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25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3.457±0.03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0.709±0.005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8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3.590±0.03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0.731±0.005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25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93756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 3.723±0.03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0.753±0.005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3.856±0.03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0.788±0.005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14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3.989±0.03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0.805±0.005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p25"/>
          <p:cNvGraphicFramePr/>
          <p:nvPr/>
        </p:nvGraphicFramePr>
        <p:xfrm>
          <a:off x="402417" y="4215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{DCCE42DD-EF19-45C0-8870-9AF8287860D8}</a:tableStyleId>
              </a:tblPr>
              <a:tblGrid>
                <a:gridCol w="1388875"/>
                <a:gridCol w="1519625"/>
                <a:gridCol w="1641400"/>
              </a:tblGrid>
              <a:tr h="38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Experimento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Δt (s)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ΔS (m)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0.000</a:t>
                      </a:r>
                      <a:r>
                        <a:rPr lang="pt-BR" sz="1200"/>
                        <a:t>±0.03</a:t>
                      </a:r>
                      <a:endParaRPr sz="12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0.005</a:t>
                      </a:r>
                      <a:r>
                        <a:rPr lang="pt-BR" sz="1200"/>
                        <a:t>±0.005</a:t>
                      </a:r>
                      <a:endParaRPr sz="12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0.133±0.03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0.044±0.005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0.266±0.03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0.086±0.005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0.399±0.03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0.122±0.005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</a:tr>
              <a:tr h="26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0.532±0.03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0.151±0.005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0.665±0.03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0.177±0.005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80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0.798±0.03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0.203±0.005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0.931±0.03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0.229±0.005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1.064±0.03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0.258±0.005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1.197±0.03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0.290±0.005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1.330±0.03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0.318±0.005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12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1.462±0.03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/>
                        <a:t>0.340±0.005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5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1.596±0.03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0.370±0.005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ACCCA"/>
                    </a:solidFill>
                  </a:tcPr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1.728±0.03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0.394±0.005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1.861±0.03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C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0.414±0.005</a:t>
                      </a:r>
                      <a:endParaRPr sz="1200"/>
                    </a:p>
                  </a:txBody>
                  <a:tcPr marT="91425" marB="91425" marR="91425" marL="91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CCA"/>
                    </a:solidFill>
                  </a:tcPr>
                </a:tc>
              </a:tr>
              <a:tr h="31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1.994±0.03</a:t>
                      </a:r>
                      <a:endParaRPr sz="12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0.437</a:t>
                      </a:r>
                      <a:r>
                        <a:rPr lang="pt-BR" sz="1200"/>
                        <a:t>±0.005</a:t>
                      </a:r>
                      <a:endParaRPr sz="12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6"/>
          <p:cNvGraphicFramePr/>
          <p:nvPr/>
        </p:nvGraphicFramePr>
        <p:xfrm>
          <a:off x="402417" y="4215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{DCCE42DD-EF19-45C0-8870-9AF8287860D8}</a:tableStyleId>
              </a:tblPr>
              <a:tblGrid>
                <a:gridCol w="1388875"/>
                <a:gridCol w="1519625"/>
                <a:gridCol w="1641400"/>
              </a:tblGrid>
              <a:tr h="31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Experimento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Δv(m/s)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Δt (s)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0.3</a:t>
                      </a:r>
                      <a:r>
                        <a:rPr lang="pt-BR" sz="1200"/>
                        <a:t>±0.1</a:t>
                      </a:r>
                      <a:endParaRPr sz="12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0.133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0.32±0.06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0.266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0.31±0.04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0.399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0.28±0.03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0.532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0.27±0.02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0.665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0.25±0.02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0.798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80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0.25±0.01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0.931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0.24±0.01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1.064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0.24±0.01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1.197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0.239±0.009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1.330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0.233±0.008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1.462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2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0.232±0.007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1.596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5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0.228±0.007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1.728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0.22±0.006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1.861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0.219±0.006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1.994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0.216</a:t>
                      </a:r>
                      <a:r>
                        <a:rPr lang="pt-BR" sz="1200"/>
                        <a:t>±0.005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2.127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Google Shape;206;p26"/>
          <p:cNvGraphicFramePr/>
          <p:nvPr/>
        </p:nvGraphicFramePr>
        <p:xfrm>
          <a:off x="5501593" y="42157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{DCCE42DD-EF19-45C0-8870-9AF8287860D8}</a:tableStyleId>
              </a:tblPr>
              <a:tblGrid>
                <a:gridCol w="1388875"/>
                <a:gridCol w="1519625"/>
                <a:gridCol w="1641400"/>
              </a:tblGrid>
              <a:tr h="38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Experimento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Δv (m/s)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Δt(s)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4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0.214</a:t>
                      </a:r>
                      <a:r>
                        <a:rPr lang="pt-BR" sz="1200"/>
                        <a:t>±0.005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2.260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0.211</a:t>
                      </a:r>
                      <a:r>
                        <a:rPr lang="pt-BR" sz="1200"/>
                        <a:t>±0.005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2.393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0.209</a:t>
                      </a:r>
                      <a:r>
                        <a:rPr lang="pt-BR" sz="1200"/>
                        <a:t>±0.004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2.526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0.209</a:t>
                      </a:r>
                      <a:r>
                        <a:rPr lang="pt-BR" sz="1200"/>
                        <a:t>±0.004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2.659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0.209</a:t>
                      </a:r>
                      <a:r>
                        <a:rPr lang="pt-BR" sz="1200"/>
                        <a:t>±0.004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2.792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0.21</a:t>
                      </a:r>
                      <a:r>
                        <a:rPr lang="pt-BR" sz="1200"/>
                        <a:t>±0.004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2.925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0.208</a:t>
                      </a:r>
                      <a:r>
                        <a:rPr lang="pt-BR" sz="1200"/>
                        <a:t>±0.04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3.058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0.207</a:t>
                      </a:r>
                      <a:r>
                        <a:rPr lang="pt-BR" sz="1200"/>
                        <a:t>±0.004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3.191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4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0.205</a:t>
                      </a:r>
                      <a:r>
                        <a:rPr lang="pt-BR" sz="1200"/>
                        <a:t>±0.003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3.324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4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0.205</a:t>
                      </a:r>
                      <a:r>
                        <a:rPr lang="pt-BR" sz="1200"/>
                        <a:t>±0.003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3.457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5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0.204</a:t>
                      </a:r>
                      <a:r>
                        <a:rPr lang="pt-BR" sz="1200"/>
                        <a:t>±0.003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3.590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0.202</a:t>
                      </a:r>
                      <a:r>
                        <a:rPr lang="pt-BR" sz="1200"/>
                        <a:t>±0.003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3.723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5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0.204</a:t>
                      </a:r>
                      <a:r>
                        <a:rPr lang="pt-BR" sz="1200"/>
                        <a:t>±0.003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3.856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0.202</a:t>
                      </a:r>
                      <a:r>
                        <a:rPr lang="pt-BR" sz="1200"/>
                        <a:t>±0.003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3.989</a:t>
                      </a:r>
                      <a:r>
                        <a:rPr lang="pt-BR" sz="1200"/>
                        <a:t>±0.03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Média Velocidade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0.23</a:t>
                      </a:r>
                      <a:r>
                        <a:rPr lang="pt-BR" sz="1200"/>
                        <a:t>±0.01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/>
        </p:nvSpPr>
        <p:spPr>
          <a:xfrm>
            <a:off x="-317350" y="5464025"/>
            <a:ext cx="7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Gráfico 3: Posição x Tempo do Tracker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b="0" l="3730" r="-3729" t="0"/>
          <a:stretch/>
        </p:blipFill>
        <p:spPr>
          <a:xfrm>
            <a:off x="375975" y="1644639"/>
            <a:ext cx="6759499" cy="3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7370900" y="2488850"/>
            <a:ext cx="294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Erros do Tempo aumentados em 60x para melhor visualização.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585375" y="645925"/>
            <a:ext cx="359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accent3"/>
                </a:solidFill>
              </a:rPr>
              <a:t>Experimento Simulador:</a:t>
            </a:r>
            <a:endParaRPr i="1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/>
        </p:nvSpPr>
        <p:spPr>
          <a:xfrm>
            <a:off x="-508575" y="5424425"/>
            <a:ext cx="7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Gráfico 4: Velocidade x Tempo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585375" y="645925"/>
            <a:ext cx="359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accent3"/>
                </a:solidFill>
              </a:rPr>
              <a:t>Experimento Simulador:</a:t>
            </a:r>
            <a:endParaRPr i="1" sz="2400">
              <a:solidFill>
                <a:schemeClr val="accent3"/>
              </a:solidFill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75" y="1535000"/>
            <a:ext cx="5909665" cy="37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0" l="-1740" r="1740" t="0"/>
          <a:stretch/>
        </p:blipFill>
        <p:spPr>
          <a:xfrm>
            <a:off x="1285125" y="3175100"/>
            <a:ext cx="4375650" cy="15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7146500" y="2713250"/>
            <a:ext cx="294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</a:t>
            </a:r>
            <a:r>
              <a:rPr lang="pt-BR" sz="1800">
                <a:solidFill>
                  <a:schemeClr val="dk1"/>
                </a:solidFill>
              </a:rPr>
              <a:t>área</a:t>
            </a:r>
            <a:r>
              <a:rPr lang="pt-BR" sz="1800">
                <a:solidFill>
                  <a:schemeClr val="dk1"/>
                </a:solidFill>
              </a:rPr>
              <a:t> do </a:t>
            </a:r>
            <a:r>
              <a:rPr lang="pt-BR" sz="1800">
                <a:solidFill>
                  <a:schemeClr val="dk1"/>
                </a:solidFill>
              </a:rPr>
              <a:t>gráfico</a:t>
            </a:r>
            <a:r>
              <a:rPr lang="pt-BR" sz="1800">
                <a:solidFill>
                  <a:schemeClr val="dk1"/>
                </a:solidFill>
              </a:rPr>
              <a:t> é proporcional ao deslocamento do carrinho.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7146500" y="1806050"/>
            <a:ext cx="294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As barras de erro estão em tamanho original.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2177806" y="4483735"/>
            <a:ext cx="35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309715" y="785507"/>
            <a:ext cx="92669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400">
                <a:solidFill>
                  <a:srgbClr val="3477B2"/>
                </a:solidFill>
              </a:rPr>
              <a:t>Comparação Dos Resultados Prático X Tracker X Teórico</a:t>
            </a:r>
            <a:endParaRPr i="1" sz="2400">
              <a:solidFill>
                <a:srgbClr val="3477B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477B2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149950" y="121476"/>
            <a:ext cx="63526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501250" y="1397650"/>
            <a:ext cx="97689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Comparando os </a:t>
            </a:r>
            <a:r>
              <a:rPr lang="pt-BR" sz="1800"/>
              <a:t>Resultados </a:t>
            </a:r>
            <a:r>
              <a:rPr lang="pt-BR" sz="1800"/>
              <a:t>do </a:t>
            </a:r>
            <a:r>
              <a:rPr lang="pt-BR" sz="1800"/>
              <a:t>Experimento Prátic</a:t>
            </a:r>
            <a:r>
              <a:rPr lang="pt-BR" sz="1800"/>
              <a:t>o</a:t>
            </a:r>
            <a:r>
              <a:rPr lang="pt-BR" sz="1800"/>
              <a:t> (velocidade = </a:t>
            </a:r>
            <a:r>
              <a:rPr lang="pt-BR" sz="1800">
                <a:solidFill>
                  <a:schemeClr val="dk1"/>
                </a:solidFill>
              </a:rPr>
              <a:t>0.223±0.003) </a:t>
            </a:r>
            <a:r>
              <a:rPr lang="pt-BR" sz="1800"/>
              <a:t>com</a:t>
            </a:r>
            <a:r>
              <a:rPr lang="pt-BR" sz="1800"/>
              <a:t> o Simulador (</a:t>
            </a:r>
            <a:r>
              <a:rPr lang="pt-BR" sz="1800"/>
              <a:t>velocidade = </a:t>
            </a:r>
            <a:r>
              <a:rPr lang="pt-BR" sz="1800">
                <a:solidFill>
                  <a:schemeClr val="dk1"/>
                </a:solidFill>
              </a:rPr>
              <a:t>0.23±0.01) </a:t>
            </a:r>
            <a:r>
              <a:rPr lang="pt-BR" sz="1800"/>
              <a:t>tem</a:t>
            </a:r>
            <a:r>
              <a:rPr lang="pt-BR" sz="1800"/>
              <a:t>os um desvio percentual de 3,13%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Desta forma, notamos que, apesar de termos resultados bem próximos, o Tracker trouxe resultados menos precisos, porém ainda sendo uma ferramenta </a:t>
            </a:r>
            <a:r>
              <a:rPr lang="pt-BR" sz="1800"/>
              <a:t>útil;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38" y="2331700"/>
            <a:ext cx="4342225" cy="27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475" y="2331700"/>
            <a:ext cx="4528275" cy="27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5">
            <a:alphaModFix/>
          </a:blip>
          <a:srcRect b="0" l="-1740" r="1740" t="0"/>
          <a:stretch/>
        </p:blipFill>
        <p:spPr>
          <a:xfrm>
            <a:off x="1371600" y="3530600"/>
            <a:ext cx="3187701" cy="11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/>
        </p:nvSpPr>
        <p:spPr>
          <a:xfrm>
            <a:off x="2177806" y="4483735"/>
            <a:ext cx="35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309715" y="785507"/>
            <a:ext cx="92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rgbClr val="3477B2"/>
                </a:solidFill>
              </a:rPr>
              <a:t>Comparação Dos Resultados Prático X Tracker X Teórico</a:t>
            </a:r>
            <a:endParaRPr i="1" sz="2400">
              <a:solidFill>
                <a:srgbClr val="3477B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77B2"/>
              </a:solidFill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149950" y="121476"/>
            <a:ext cx="635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807925" y="1982100"/>
            <a:ext cx="2755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Podemos comparar que, o experimento do tracker, e o prático possuem </a:t>
            </a:r>
            <a:r>
              <a:rPr lang="pt-BR" sz="1600"/>
              <a:t>posições</a:t>
            </a:r>
            <a:r>
              <a:rPr lang="pt-BR" sz="1600"/>
              <a:t> distintas, mesmo am</a:t>
            </a:r>
            <a:r>
              <a:rPr lang="pt-BR" sz="1600">
                <a:solidFill>
                  <a:schemeClr val="dk1"/>
                </a:solidFill>
              </a:rPr>
              <a:t>bos estando de acordo com a teoria.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Assim cada experimento gera resultados diferentes, tanto em questão a Velocidade média, quanto em questão de Velocidade x Tempo</a:t>
            </a:r>
            <a:endParaRPr sz="1600"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31" y="1729162"/>
            <a:ext cx="6190453" cy="33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2024250" y="5483275"/>
            <a:ext cx="7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Gráfico 3: Comparação das Linhas de Tendência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309715" y="98211"/>
            <a:ext cx="21841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806250" y="709299"/>
            <a:ext cx="9774600" cy="5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E57C4"/>
                </a:solidFill>
                <a:latin typeface="Arial"/>
                <a:ea typeface="Arial"/>
                <a:cs typeface="Arial"/>
                <a:sym typeface="Arial"/>
              </a:rPr>
              <a:t>Conclui-se dos experimentos que: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806250" y="1625600"/>
            <a:ext cx="9774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Em suma ,a</a:t>
            </a:r>
            <a:r>
              <a:rPr lang="pt-BR" sz="1900">
                <a:solidFill>
                  <a:schemeClr val="dk1"/>
                </a:solidFill>
              </a:rPr>
              <a:t>mbos os experimentos se demonstram verdadeiros na teoria, mesmo que apresentem características e resultados distintos.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O experimento prático foi mais preciso na representação Velocidade X Tempo, pois a linha de </a:t>
            </a:r>
            <a:r>
              <a:rPr lang="pt-BR" sz="1900"/>
              <a:t>tendência está melhor representada e a área sob a curva está mais precisa.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Já o Tracker, simulou melhor a representação Espaço X Tempo, pois apresenta mais pontos, assim simulando melhor a teoria.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219232" y="204963"/>
            <a:ext cx="78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Referências bibliográficas e links utilizados</a:t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219225" y="828408"/>
            <a:ext cx="9774600" cy="56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baseline="-25000" lang="pt-BR" sz="3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https://physlets.org/tracker/</a:t>
            </a:r>
            <a:endParaRPr baseline="-25000"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baseline="-25000" lang="pt-BR" sz="30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Https://Www.Todamateria.Com.Br/Velocidade</a:t>
            </a:r>
            <a:r>
              <a:rPr baseline="-25000" lang="pt-BR" sz="30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</a:t>
            </a:r>
            <a:r>
              <a:rPr baseline="-25000" lang="pt-BR" sz="30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Media/</a:t>
            </a:r>
            <a:endParaRPr baseline="-25000"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baseline="-25000" lang="pt-BR" sz="30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Https://Vestibulares.Estrategia.Com/Portal/Materias/Fisica/Movimento</a:t>
            </a:r>
            <a:r>
              <a:rPr baseline="-25000" lang="pt-BR" sz="30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</a:t>
            </a:r>
            <a:r>
              <a:rPr baseline="-25000" lang="pt-BR" sz="30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Retilineo</a:t>
            </a:r>
            <a:r>
              <a:rPr baseline="-25000" lang="pt-BR" sz="300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</a:t>
            </a:r>
            <a:r>
              <a:rPr baseline="-25000" lang="pt-BR" sz="30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Uniforme</a:t>
            </a:r>
            <a:endParaRPr baseline="-25000" sz="3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38750" y="1053500"/>
            <a:ext cx="93492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lang="pt-BR" sz="2000">
                <a:solidFill>
                  <a:srgbClr val="121416"/>
                </a:solidFill>
                <a:highlight>
                  <a:srgbClr val="FFFFFF"/>
                </a:highlight>
              </a:rPr>
              <a:t>O movimento retilíneo uniforme é caracterizado por uma trajetória retilínea, que não forma curvas no espaço, seja na horizontal ou vertical. A principal marca do MRU é a velocidade sempre constante, e é daqui que surge o termo “uniforme”, ou seja, que não tem variação.</a:t>
            </a:r>
            <a:endParaRPr sz="20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55600" lvl="0" marL="457200" marR="0" rtl="0" algn="just"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lang="pt-BR" sz="2000">
                <a:solidFill>
                  <a:srgbClr val="121416"/>
                </a:solidFill>
                <a:highlight>
                  <a:srgbClr val="FFFFFF"/>
                </a:highlight>
              </a:rPr>
              <a:t>Para que a velocidade seja a mesma por toda a trajetória, nenhum vetor de aceleração pode atuar sobre o corpo. </a:t>
            </a:r>
            <a:endParaRPr sz="2000">
              <a:solidFill>
                <a:srgbClr val="121416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9810177" y="5101681"/>
            <a:ext cx="625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930438" y="3692325"/>
            <a:ext cx="4128238" cy="2870850"/>
            <a:chOff x="3930438" y="3692325"/>
            <a:chExt cx="4128238" cy="2870850"/>
          </a:xfrm>
        </p:grpSpPr>
        <p:pic>
          <p:nvPicPr>
            <p:cNvPr id="116" name="Google Shape;116;p16"/>
            <p:cNvPicPr preferRelativeResize="0"/>
            <p:nvPr/>
          </p:nvPicPr>
          <p:blipFill rotWithShape="1">
            <a:blip r:embed="rId3">
              <a:alphaModFix/>
            </a:blip>
            <a:srcRect b="0" l="-1439" r="1440" t="0"/>
            <a:stretch/>
          </p:blipFill>
          <p:spPr>
            <a:xfrm>
              <a:off x="3930438" y="3692325"/>
              <a:ext cx="3983875" cy="226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6"/>
            <p:cNvSpPr txBox="1"/>
            <p:nvPr/>
          </p:nvSpPr>
          <p:spPr>
            <a:xfrm>
              <a:off x="4422075" y="6101475"/>
              <a:ext cx="363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Figura 1: Exemplo de MRU</a:t>
              </a:r>
              <a:endParaRPr sz="1800"/>
            </a:p>
          </p:txBody>
        </p:sp>
      </p:grpSp>
      <p:sp>
        <p:nvSpPr>
          <p:cNvPr id="118" name="Google Shape;118;p16"/>
          <p:cNvSpPr txBox="1"/>
          <p:nvPr/>
        </p:nvSpPr>
        <p:spPr>
          <a:xfrm>
            <a:off x="322109" y="174242"/>
            <a:ext cx="51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760550" y="831575"/>
            <a:ext cx="32877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21416"/>
              </a:solidFill>
              <a:highlight>
                <a:srgbClr val="FFFFFF"/>
              </a:highlight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22109" y="174242"/>
            <a:ext cx="51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319975" y="924925"/>
            <a:ext cx="711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lang="pt-BR" sz="2000">
                <a:solidFill>
                  <a:srgbClr val="121416"/>
                </a:solidFill>
                <a:highlight>
                  <a:srgbClr val="FFFFFF"/>
                </a:highlight>
              </a:rPr>
              <a:t>A velocidade média indica qual a velocidade constante que o corpo teria que fazer para concluir a trajetória em um determinado período de tempo. </a:t>
            </a:r>
            <a:endParaRPr sz="20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lang="pt-BR" sz="2000">
                <a:solidFill>
                  <a:srgbClr val="404040"/>
                </a:solidFill>
                <a:highlight>
                  <a:srgbClr val="FFFFFF"/>
                </a:highlight>
              </a:rPr>
              <a:t>ΔS: intervalo de deslocamento (espaço) – posição final menos a posição inicial</a:t>
            </a:r>
            <a:endParaRPr sz="2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lang="pt-BR" sz="2000">
                <a:solidFill>
                  <a:srgbClr val="404040"/>
                </a:solidFill>
                <a:highlight>
                  <a:srgbClr val="FFFFFF"/>
                </a:highlight>
              </a:rPr>
              <a:t>ΔT: intervalo de tempo – tempo final menos o tempo inicial</a:t>
            </a:r>
            <a:endParaRPr sz="2000">
              <a:solidFill>
                <a:srgbClr val="121416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65475" y="2200700"/>
            <a:ext cx="25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Figura 4: </a:t>
            </a:r>
            <a:r>
              <a:rPr lang="pt-BR" sz="1600"/>
              <a:t>Fórmula</a:t>
            </a:r>
            <a:endParaRPr sz="16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009" y="1752350"/>
            <a:ext cx="2114550" cy="37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178900" y="3178725"/>
            <a:ext cx="10755906" cy="3415235"/>
            <a:chOff x="178900" y="3178725"/>
            <a:chExt cx="10755906" cy="3415235"/>
          </a:xfrm>
        </p:grpSpPr>
        <p:grpSp>
          <p:nvGrpSpPr>
            <p:cNvPr id="129" name="Google Shape;129;p17"/>
            <p:cNvGrpSpPr/>
            <p:nvPr/>
          </p:nvGrpSpPr>
          <p:grpSpPr>
            <a:xfrm>
              <a:off x="178900" y="3178725"/>
              <a:ext cx="10755906" cy="3415235"/>
              <a:chOff x="178900" y="3178725"/>
              <a:chExt cx="10755906" cy="3415235"/>
            </a:xfrm>
          </p:grpSpPr>
          <p:sp>
            <p:nvSpPr>
              <p:cNvPr id="130" name="Google Shape;130;p17"/>
              <p:cNvSpPr txBox="1"/>
              <p:nvPr/>
            </p:nvSpPr>
            <p:spPr>
              <a:xfrm>
                <a:off x="9810177" y="5101681"/>
                <a:ext cx="6255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endParaRPr>
              </a:p>
            </p:txBody>
          </p:sp>
          <p:sp>
            <p:nvSpPr>
              <p:cNvPr id="131" name="Google Shape;131;p17"/>
              <p:cNvSpPr txBox="1"/>
              <p:nvPr/>
            </p:nvSpPr>
            <p:spPr>
              <a:xfrm>
                <a:off x="7411305" y="6255260"/>
                <a:ext cx="35235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/>
                  <a:t>Figura 2: Gráficos esperados</a:t>
                </a:r>
                <a:endParaRPr sz="1600"/>
              </a:p>
            </p:txBody>
          </p:sp>
          <p:pic>
            <p:nvPicPr>
              <p:cNvPr id="132" name="Google Shape;132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6907" r="0" t="0"/>
              <a:stretch/>
            </p:blipFill>
            <p:spPr>
              <a:xfrm>
                <a:off x="7339700" y="3178725"/>
                <a:ext cx="3523500" cy="30765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" name="Google Shape;133;p17"/>
              <p:cNvSpPr txBox="1"/>
              <p:nvPr/>
            </p:nvSpPr>
            <p:spPr>
              <a:xfrm>
                <a:off x="178900" y="3500450"/>
                <a:ext cx="3610500" cy="286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556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2000"/>
                  <a:buChar char="●"/>
                </a:pPr>
                <a:r>
                  <a:rPr lang="pt-BR" sz="2000">
                    <a:solidFill>
                      <a:srgbClr val="404040"/>
                    </a:solidFill>
                    <a:highlight>
                      <a:srgbClr val="FFFFFF"/>
                    </a:highlight>
                  </a:rPr>
                  <a:t>Como no MRU a velocidade é constante, o gráfico da velocidade em função do tempo será representado por uma reta paralela ao eixo do tempo.</a:t>
                </a:r>
                <a:endParaRPr sz="2000">
                  <a:solidFill>
                    <a:srgbClr val="404040"/>
                  </a:solidFill>
                  <a:highlight>
                    <a:srgbClr val="FFFFFF"/>
                  </a:highlight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rgbClr val="404040"/>
                  </a:solidFill>
                  <a:highlight>
                    <a:srgbClr val="FFFFFF"/>
                  </a:highlight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rgbClr val="404040"/>
                  </a:solidFill>
                  <a:highlight>
                    <a:srgbClr val="FFFFFF"/>
                  </a:highlight>
                </a:endParaRPr>
              </a:p>
            </p:txBody>
          </p:sp>
        </p:grpSp>
        <p:pic>
          <p:nvPicPr>
            <p:cNvPr id="134" name="Google Shape;13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12675" y="3178726"/>
              <a:ext cx="3160325" cy="289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7"/>
            <p:cNvSpPr txBox="1"/>
            <p:nvPr/>
          </p:nvSpPr>
          <p:spPr>
            <a:xfrm>
              <a:off x="3851125" y="6162850"/>
              <a:ext cx="300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</a:rPr>
                <a:t>Figura 3: Gráficos esperados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357300" y="2886600"/>
            <a:ext cx="9850500" cy="3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accent3"/>
                </a:solidFill>
              </a:rPr>
              <a:t>Para a realização d</a:t>
            </a:r>
            <a:r>
              <a:rPr i="1" lang="pt-BR" sz="2400">
                <a:solidFill>
                  <a:schemeClr val="accent3"/>
                </a:solidFill>
              </a:rPr>
              <a:t>o experimento foram executados os seguintes passos:</a:t>
            </a:r>
            <a:endParaRPr i="1" sz="2400"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lang="pt-BR" sz="2000"/>
              <a:t>Marcou-se os pontos (denominar eles) para definir os espaços em que a bolinha passou.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lang="pt-BR" sz="2000"/>
              <a:t>Foi empurrada a bolinha.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lang="pt-BR" sz="2000"/>
              <a:t>Com um cronômetro foi marcado o tempo de percurso.</a:t>
            </a:r>
            <a:endParaRPr sz="2000"/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Procedimento Experimental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497350" y="5570075"/>
            <a:ext cx="3832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57300" y="1099250"/>
            <a:ext cx="3669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pt-BR" sz="2400">
                <a:solidFill>
                  <a:schemeClr val="accent3"/>
                </a:solidFill>
              </a:rPr>
              <a:t>Materiais</a:t>
            </a:r>
            <a:r>
              <a:rPr i="1" lang="pt-BR" sz="2400">
                <a:solidFill>
                  <a:schemeClr val="accent3"/>
                </a:solidFill>
              </a:rPr>
              <a:t> Utilizados:</a:t>
            </a:r>
            <a:endParaRPr i="1" sz="2400">
              <a:solidFill>
                <a:schemeClr val="accent3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Bolinha de Ping Pong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Trena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2810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C5415"/>
                </a:solidFill>
              </a:rPr>
              <a:t>Vídeo do experimento </a:t>
            </a:r>
            <a:endParaRPr/>
          </a:p>
        </p:txBody>
      </p:sp>
      <p:pic>
        <p:nvPicPr>
          <p:cNvPr id="149" name="Google Shape;149;p19" title="WhatsApp Video 2023-06-12 at 20.06.32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699" y="1110000"/>
            <a:ext cx="8314600" cy="47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281101" y="296100"/>
            <a:ext cx="607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C5415"/>
                </a:solidFill>
              </a:rPr>
              <a:t>Imagem das marcações do tracker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00" y="1073463"/>
            <a:ext cx="9767800" cy="47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1"/>
          <p:cNvGraphicFramePr/>
          <p:nvPr/>
        </p:nvGraphicFramePr>
        <p:xfrm>
          <a:off x="1757242" y="274606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{DCCE42DD-EF19-45C0-8870-9AF8287860D8}</a:tableStyleId>
              </a:tblPr>
              <a:tblGrid>
                <a:gridCol w="1388925"/>
                <a:gridCol w="1519675"/>
                <a:gridCol w="1641450"/>
                <a:gridCol w="1580550"/>
                <a:gridCol w="1580275"/>
              </a:tblGrid>
              <a:tr h="138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Experimento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Δt a 0.2</a:t>
                      </a: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0m (s)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Δt a 0.4</a:t>
                      </a: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0m (s)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Δt a 0.60m (s)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Δt a 0.80m (s)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0,910</a:t>
                      </a:r>
                      <a:r>
                        <a:rPr lang="pt-BR" sz="1800"/>
                        <a:t>±0.001</a:t>
                      </a:r>
                      <a:endParaRPr sz="18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1,680</a:t>
                      </a:r>
                      <a:r>
                        <a:rPr lang="pt-BR" sz="1800"/>
                        <a:t>±0.001</a:t>
                      </a:r>
                      <a:endParaRPr sz="18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2,780</a:t>
                      </a:r>
                      <a:r>
                        <a:rPr lang="pt-BR" sz="1800"/>
                        <a:t>±0.001</a:t>
                      </a:r>
                      <a:endParaRPr sz="18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3,670</a:t>
                      </a:r>
                      <a:r>
                        <a:rPr lang="pt-BR" sz="1800"/>
                        <a:t>±0.001</a:t>
                      </a:r>
                      <a:endParaRPr sz="1800"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61" name="Google Shape;161;p21"/>
          <p:cNvSpPr txBox="1"/>
          <p:nvPr/>
        </p:nvSpPr>
        <p:spPr>
          <a:xfrm>
            <a:off x="335775" y="1545825"/>
            <a:ext cx="7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 1- </a:t>
            </a:r>
            <a:r>
              <a:rPr lang="pt-BR" sz="1800">
                <a:solidFill>
                  <a:schemeClr val="dk1"/>
                </a:solidFill>
              </a:rPr>
              <a:t>Medições de tempo (s), distância (m) e velocidade obtidos.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585375" y="6459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400">
                <a:solidFill>
                  <a:schemeClr val="accent3"/>
                </a:solidFill>
              </a:rPr>
              <a:t>Experimento prático:</a:t>
            </a:r>
            <a:endParaRPr i="1" sz="2400">
              <a:solidFill>
                <a:schemeClr val="accent3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897500" y="5644375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2"/>
          <p:cNvGraphicFramePr/>
          <p:nvPr/>
        </p:nvGraphicFramePr>
        <p:xfrm>
          <a:off x="1034167" y="257153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{DCCE42DD-EF19-45C0-8870-9AF8287860D8}</a:tableStyleId>
              </a:tblPr>
              <a:tblGrid>
                <a:gridCol w="1349150"/>
                <a:gridCol w="1476125"/>
                <a:gridCol w="1594425"/>
                <a:gridCol w="1535275"/>
                <a:gridCol w="1535000"/>
                <a:gridCol w="1535000"/>
              </a:tblGrid>
              <a:tr h="138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Experimento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Schoolbook"/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Δt a 0.20m (s)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Δt a 0.40m (s)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Δt a 0.60m (s)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Δt a 0.80m (s)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Velocidade Média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0.220±0.006</a:t>
                      </a:r>
                      <a:endParaRPr sz="2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0.238±0.003</a:t>
                      </a:r>
                      <a:endParaRPr sz="22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0.216±0.002</a:t>
                      </a:r>
                      <a:endParaRPr sz="2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0.218±0.001</a:t>
                      </a:r>
                      <a:endParaRPr sz="16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0.223±0.003</a:t>
                      </a:r>
                      <a:endParaRPr sz="1600"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70" name="Google Shape;170;p22"/>
          <p:cNvSpPr txBox="1"/>
          <p:nvPr/>
        </p:nvSpPr>
        <p:spPr>
          <a:xfrm>
            <a:off x="335775" y="1545825"/>
            <a:ext cx="7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 1- </a:t>
            </a:r>
            <a:r>
              <a:rPr lang="pt-BR" sz="1800">
                <a:solidFill>
                  <a:schemeClr val="dk1"/>
                </a:solidFill>
              </a:rPr>
              <a:t>Medições de tempo (s), distância (m) e velocidade obtidos.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897500" y="5644375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85375" y="6459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accent3"/>
                </a:solidFill>
              </a:rPr>
              <a:t>Experimento prático:</a:t>
            </a:r>
            <a:endParaRPr i="1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-475750" y="5364150"/>
            <a:ext cx="7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Gráfico 1: Posição x Tempo do Experimento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753825" y="2306525"/>
            <a:ext cx="294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Erros do Tempo aumentados em 10x para melhor visualização.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25" y="1533400"/>
            <a:ext cx="5914326" cy="355628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85375" y="6459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accent3"/>
                </a:solidFill>
              </a:rPr>
              <a:t>Experimento prático:</a:t>
            </a:r>
            <a:endParaRPr i="1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ibir">
  <a:themeElements>
    <a:clrScheme name="Personalizada 38">
      <a:dk1>
        <a:srgbClr val="000000"/>
      </a:dk1>
      <a:lt1>
        <a:srgbClr val="FFFFFF"/>
      </a:lt1>
      <a:dk2>
        <a:srgbClr val="11711D"/>
      </a:dk2>
      <a:lt2>
        <a:srgbClr val="ACCBF9"/>
      </a:lt2>
      <a:accent1>
        <a:srgbClr val="09390F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ibir">
  <a:themeElements>
    <a:clrScheme name="Personalizada 38">
      <a:dk1>
        <a:srgbClr val="000000"/>
      </a:dk1>
      <a:lt1>
        <a:srgbClr val="FFFFFF"/>
      </a:lt1>
      <a:dk2>
        <a:srgbClr val="11711D"/>
      </a:dk2>
      <a:lt2>
        <a:srgbClr val="ACCBF9"/>
      </a:lt2>
      <a:accent1>
        <a:srgbClr val="09390F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