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Century Schoolboo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Schoolbook-bold.fntdata"/><Relationship Id="rId23" Type="http://schemas.openxmlformats.org/officeDocument/2006/relationships/font" Target="fonts/CenturySchoolboo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Italic.fntdata"/><Relationship Id="rId25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41f4fe87b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e41f4fe87b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41f4fe87b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e41f4fe87b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e41f4fe87b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41f4fe87b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e41f4fe87b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e41f4fe87b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41f4fe87b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e41f4fe87b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e41f4fe87b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41f4fe87b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e41f4fe87b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e41f4fe87b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19add39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419add39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928ecfd64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2928ecfd64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ed991c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e3ed991c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928ecfd64_5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2928ecfd64_5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1f4fe87b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e41f4fe87b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rgbClr val="0C541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5" name="Google Shape;85;p12"/>
          <p:cNvPicPr preferRelativeResize="0"/>
          <p:nvPr>
            <p:ph idx="2" type="pic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rgbClr val="0C541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498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EDF4F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EDF4F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CCDFF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C54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BBF5C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BBF5C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37E14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odoestudo.com.br/fisica/lancamento-horizontal" TargetMode="External"/><Relationship Id="rId4" Type="http://schemas.openxmlformats.org/officeDocument/2006/relationships/hyperlink" Target="https://aprovatotal.com.br/lancamento-horizontal-tudo-o-que-voce-precisa-saber/" TargetMode="External"/><Relationship Id="rId5" Type="http://schemas.openxmlformats.org/officeDocument/2006/relationships/hyperlink" Target="https://www.todamateria.com.br/lancamento-horizontal/" TargetMode="External"/><Relationship Id="rId6" Type="http://schemas.openxmlformats.org/officeDocument/2006/relationships/hyperlink" Target="https://mundoeducacao.uol.com.br/fisica/equacao-torricelli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undoeducacao.uol.com.br/fisica/movimento-uniformemente-variado-ou-muv.htm" TargetMode="External"/><Relationship Id="rId4" Type="http://schemas.openxmlformats.org/officeDocument/2006/relationships/hyperlink" Target="https://mundoeducacao.uol.com.br/fisica/movimento-uniforme.htm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L9LfShU9XfUa9hQlbKyo96kG5J-Udgu/view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ooVf-smlTnAwus6hS838Ba5mTz8SFNn/view" TargetMode="External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8775" y="3441675"/>
            <a:ext cx="112896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Schoolbook"/>
              <a:buNone/>
            </a:pPr>
            <a:r>
              <a:rPr lang="pt-BR"/>
              <a:t>PROJETO: </a:t>
            </a:r>
            <a:r>
              <a:rPr lang="pt-BR"/>
              <a:t>LANÇAMENTO</a:t>
            </a:r>
            <a:r>
              <a:rPr lang="pt-BR"/>
              <a:t> HORIZONTAL</a:t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86839" y="4906618"/>
            <a:ext cx="9418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lang="pt-BR">
                <a:solidFill>
                  <a:srgbClr val="FFFF00"/>
                </a:solidFill>
              </a:rPr>
              <a:t>Apresentação do Grupo 2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407" y="368011"/>
            <a:ext cx="1879096" cy="2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Experimento Prático - Velocidade no eixo Y:</a:t>
            </a:r>
            <a:endParaRPr i="1" sz="2200">
              <a:solidFill>
                <a:schemeClr val="accent3"/>
              </a:solidFill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63" y="1894238"/>
            <a:ext cx="555307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573051" y="2210700"/>
            <a:ext cx="256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Barras de Erro Verticais aumentadas em 10x.</a:t>
            </a:r>
            <a:endParaRPr sz="1800"/>
          </a:p>
        </p:txBody>
      </p:sp>
      <p:sp>
        <p:nvSpPr>
          <p:cNvPr id="193" name="Google Shape;193;p24"/>
          <p:cNvSpPr/>
          <p:nvPr/>
        </p:nvSpPr>
        <p:spPr>
          <a:xfrm>
            <a:off x="2224049" y="5862229"/>
            <a:ext cx="774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a variação da posição de acordo com a equação :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2572347" y="1330339"/>
            <a:ext cx="7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4 – Velocidade no eixo Y em relação ao tempo.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631909" y="5554422"/>
            <a:ext cx="69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de ± 0,1 m/s em relação à velocidade e ± 0,03 s em relação ao tempo.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8872538" y="6160072"/>
            <a:ext cx="18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 = Vo + at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611000" y="3515500"/>
            <a:ext cx="248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Desvio Relativo (0,92m):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0,43%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Experimento Tracker - </a:t>
            </a:r>
            <a:r>
              <a:rPr i="1" lang="pt-BR" sz="2200">
                <a:solidFill>
                  <a:schemeClr val="accent3"/>
                </a:solidFill>
              </a:rPr>
              <a:t>Posição no eixo X:</a:t>
            </a:r>
            <a:endParaRPr i="1" sz="2200">
              <a:solidFill>
                <a:schemeClr val="accent3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357290" y="275163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363" y="2015175"/>
            <a:ext cx="5663275" cy="33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>
            <a:off x="2224049" y="5862229"/>
            <a:ext cx="774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a variação da posição de acordo com a equação :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2572347" y="1350639"/>
            <a:ext cx="7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5 – Posição no eixo X em relação ao tempo.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2631896" y="5619672"/>
            <a:ext cx="69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de ± 0,005 m em relação à posição e ± 0,03 s em relação ao tempo.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8741538" y="6132872"/>
            <a:ext cx="18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= So + vt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357290" y="275163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Experimento Tracker - Velocidade no eixo X:</a:t>
            </a:r>
            <a:endParaRPr i="1" sz="2200">
              <a:solidFill>
                <a:schemeClr val="accent3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15" y="1956300"/>
            <a:ext cx="6130575" cy="3673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/>
          <p:nvPr/>
        </p:nvSpPr>
        <p:spPr>
          <a:xfrm>
            <a:off x="2224049" y="5862229"/>
            <a:ext cx="774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a variação da posição de acordo com a equação :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2572347" y="1354314"/>
            <a:ext cx="7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6 – Velocidade no eixo X em relação ao tempo.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2631921" y="5740622"/>
            <a:ext cx="69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de ± 0,1 m/s em relação à velocidade e ± 0,03 s em relação ao tempo.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8706363" y="6162522"/>
            <a:ext cx="18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 = Vo + at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574625" y="2515500"/>
            <a:ext cx="245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Desvio Relativo (0,5m):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2,52%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Experimento Tracker - Posição no eixo Y:</a:t>
            </a:r>
            <a:endParaRPr i="1" sz="2200">
              <a:solidFill>
                <a:schemeClr val="accent3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357290" y="275163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359" y="1822538"/>
            <a:ext cx="6403291" cy="35057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1663799" y="5862229"/>
            <a:ext cx="774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a variação da posição de acordo com a equação :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2572347" y="1288564"/>
            <a:ext cx="7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7 – Posição no eixo Y em relação ao tempo.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2631896" y="5554422"/>
            <a:ext cx="69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de ± 0,005 m em relação à posição e ± 0,03 s em relação ao tempo.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8124669" y="6162522"/>
            <a:ext cx="28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= So + vot + at²/2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357290" y="275163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Experimento Tracker - Velocidade no eixo Y:</a:t>
            </a:r>
            <a:endParaRPr i="1" sz="2200">
              <a:solidFill>
                <a:schemeClr val="accent3"/>
              </a:solidFill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25" y="2096450"/>
            <a:ext cx="5684642" cy="341311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/>
          <p:nvPr/>
        </p:nvSpPr>
        <p:spPr>
          <a:xfrm>
            <a:off x="2224049" y="5862229"/>
            <a:ext cx="774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a variação da posição de acordo com a equação :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1916397" y="1374464"/>
            <a:ext cx="7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8 – Velocidade no eixo Y em relação ao tempo.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1975946" y="5694047"/>
            <a:ext cx="69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de ± 0,1 m/s em relação à velocidade e ± 0,03 s em relação ao tempo.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8706363" y="6162522"/>
            <a:ext cx="18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 = Vo + at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31025" y="2319875"/>
            <a:ext cx="23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Desvio Relativo (0,92m):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3,72%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/>
        </p:nvSpPr>
        <p:spPr>
          <a:xfrm>
            <a:off x="357290" y="275163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Comparação Prático x Tracker</a:t>
            </a:r>
            <a:endParaRPr i="1" sz="2200">
              <a:solidFill>
                <a:schemeClr val="accent3"/>
              </a:solidFill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568300" y="1579650"/>
            <a:ext cx="1034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Em relação aos desvios obtidos entre a prática e o Tracker temos que: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No Eixo X: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Velocidade (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1 m/s e 1,0342 m/s):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 3,42%;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Distância horizontal percorrida (0,5 m e 0,5126 m) : 2,52%;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No Eixo Y: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Aceleração da Gravidade (9,8536 m/s² e 9,505 m/s²) : 3,54%;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Distância vertical percorrida (0,924 m/s² e 0,8856 m/s²): 4,16%;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Desta forma podemos dizer que ambos os experimentos possuem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diferenças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, mas ambos satisfazem a teoria do Lançamento Horizontal.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/>
        </p:nvSpPr>
        <p:spPr>
          <a:xfrm>
            <a:off x="309715" y="98211"/>
            <a:ext cx="2184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806250" y="709299"/>
            <a:ext cx="9774600" cy="5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E57C4"/>
                </a:solidFill>
                <a:latin typeface="Arial"/>
                <a:ea typeface="Arial"/>
                <a:cs typeface="Arial"/>
                <a:sym typeface="Arial"/>
              </a:rPr>
              <a:t>Conclui-se dos experimentos que: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806250" y="1625600"/>
            <a:ext cx="9774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A partir do experimentos conseguimos concluir que a </a:t>
            </a:r>
            <a:r>
              <a:rPr lang="pt-BR" sz="1900"/>
              <a:t>trajetória</a:t>
            </a:r>
            <a:r>
              <a:rPr lang="pt-BR" sz="1900"/>
              <a:t> feita pelo carrinho é uma </a:t>
            </a:r>
            <a:r>
              <a:rPr lang="pt-BR" sz="1900"/>
              <a:t>parábola, que o movimento é trabalhado em dois eixos: eixo X (MRU) e eixo y (MRUV)</a:t>
            </a:r>
            <a:r>
              <a:rPr lang="pt-BR" sz="1900"/>
              <a:t>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O Tracker para este experimento é uma ferramenta essencial, pois facilita o estudo dos pontos nos gráficos;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A importância do estudo do Lançamento Horizontal para sua aplicação na prática, por </a:t>
            </a:r>
            <a:r>
              <a:rPr lang="pt-BR" sz="1900"/>
              <a:t>exemplo o lançamento</a:t>
            </a:r>
            <a:r>
              <a:rPr lang="pt-BR" sz="1900"/>
              <a:t> de </a:t>
            </a:r>
            <a:r>
              <a:rPr lang="pt-BR" sz="1900"/>
              <a:t>projéteis ou na</a:t>
            </a:r>
            <a:r>
              <a:rPr lang="pt-BR" sz="1900">
                <a:solidFill>
                  <a:schemeClr val="dk1"/>
                </a:solidFill>
              </a:rPr>
              <a:t> avaliação de desempenho de veículos em alta velocidade.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219232" y="204963"/>
            <a:ext cx="78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Referências bibliográficas e links utilizados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87675" y="840433"/>
            <a:ext cx="9774600" cy="56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https://www.todoestudo.com.br/fisica/lancamento-horizonta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https://aprovatotal.com.br/lancamento-horizontal-tudo-o-que-voce-precisa-saber/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u="sng">
                <a:solidFill>
                  <a:schemeClr val="hlink"/>
                </a:solidFill>
                <a:hlinkClick r:id="rId5"/>
              </a:rPr>
              <a:t>https://www.todamateria.com.br/lancamento-horizontal/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 u="sng">
                <a:solidFill>
                  <a:schemeClr val="hlink"/>
                </a:solidFill>
                <a:hlinkClick r:id="rId6"/>
              </a:rPr>
              <a:t>https://mundoeducacao.uol.com.br/fisica/equacao-torricelli.htm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47900" y="1095275"/>
            <a:ext cx="67491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Quando um objeto é lançado horizontalmente, ele possui uma velocidade inicial apenas na direção horizontal, enquanto sua velocidade vertical é igual a zero. Como não há força horizontal atuando no objeto após o lançamento, sua velocidade horizontal permanece constante durante todo o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movimento.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22109" y="296092"/>
            <a:ext cx="51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-131675" y="3467050"/>
            <a:ext cx="6749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40000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O lançamento horizontal se caracteriza por dois movimentos simultâneos e em direções perpendiculares. Desprezando a resistência do ar, na horizontal, o corpo desenvolve um movimento retilíneo e uniforme, enquanto que, na vertical, ele realiza um movimento retilíneo uniformemente variado. Ou seja, na vertical, o corpo desenvolve uma queda livre.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369050" y="697450"/>
            <a:ext cx="468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42050" y="4296000"/>
            <a:ext cx="284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Figura 1: Representação do Lançamento Horizontal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50" y="1557775"/>
            <a:ext cx="3615047" cy="26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9810177" y="5101681"/>
            <a:ext cx="6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985475" y="2058575"/>
            <a:ext cx="71817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Observando o movimento na vertical, pode-se aplicar a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função horária da posição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 para o movimento retilíneo </a:t>
            </a:r>
            <a:r>
              <a:rPr lang="pt-BR" sz="1800">
                <a:highlight>
                  <a:srgbClr val="FFFFFF"/>
                </a:highlight>
              </a:rPr>
              <a:t>uniformemente </a:t>
            </a:r>
            <a:r>
              <a:rPr lang="pt-BR" sz="1800">
                <a:highlight>
                  <a:srgbClr val="FFFFFF"/>
                </a:highlight>
              </a:rPr>
              <a:t>variado.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22100" y="743102"/>
            <a:ext cx="43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E57C4"/>
                </a:solidFill>
              </a:rPr>
              <a:t>Fórmulas Utilizadas:</a:t>
            </a:r>
            <a:endParaRPr i="1" sz="2200">
              <a:solidFill>
                <a:srgbClr val="0E57C4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22109" y="296092"/>
            <a:ext cx="51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049650" y="4639513"/>
            <a:ext cx="718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Com o movimento na horizontal, pode-se aplicar a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função horária da posição para o </a:t>
            </a:r>
            <a:r>
              <a:rPr lang="pt-BR" sz="1800">
                <a:highlight>
                  <a:srgbClr val="FFFFFF"/>
                </a:highlight>
              </a:rPr>
              <a:t>movimento retilíneo uniforme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 e determinar o alcance de um objeto lançado horizontalmente.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600" y="2131463"/>
            <a:ext cx="28194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2650" y="3771124"/>
            <a:ext cx="13525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925" y="4934525"/>
            <a:ext cx="14668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4133600" y="3489650"/>
            <a:ext cx="713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51515"/>
                </a:solidFill>
              </a:rPr>
              <a:t>Função horária da posição (do </a:t>
            </a:r>
            <a:r>
              <a:rPr lang="pt-BR" sz="1800">
                <a:solidFill>
                  <a:srgbClr val="151515"/>
                </a:solidFill>
              </a:rPr>
              <a:t>M.U.V.</a:t>
            </a:r>
            <a:r>
              <a:rPr lang="pt-BR" sz="1800">
                <a:solidFill>
                  <a:srgbClr val="151515"/>
                </a:solidFill>
              </a:rPr>
              <a:t>) sendo considerada a velocidade inicial (na vertical) igual a zero.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357290" y="248113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  <a:latin typeface="Arial"/>
                <a:ea typeface="Arial"/>
                <a:cs typeface="Arial"/>
                <a:sym typeface="Arial"/>
              </a:rPr>
              <a:t>Procedimento Experimental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357300" y="819300"/>
            <a:ext cx="3669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Materiais</a:t>
            </a:r>
            <a:r>
              <a:rPr i="1" lang="pt-BR" sz="2200">
                <a:solidFill>
                  <a:schemeClr val="accent3"/>
                </a:solidFill>
              </a:rPr>
              <a:t> Utilizados:</a:t>
            </a:r>
            <a:endParaRPr i="1" sz="22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Carrinho de Hot Wheels;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Régua;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Cronômetro</a:t>
            </a:r>
            <a:r>
              <a:rPr lang="pt-BR" sz="2000"/>
              <a:t> (Celular);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Mesa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8" name="Google Shape;138;p18"/>
          <p:cNvSpPr txBox="1"/>
          <p:nvPr/>
        </p:nvSpPr>
        <p:spPr>
          <a:xfrm>
            <a:off x="357300" y="3234450"/>
            <a:ext cx="820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accent3"/>
                </a:solidFill>
              </a:rPr>
              <a:t>Para a realização do experimento foram executados os seguintes passos:</a:t>
            </a:r>
            <a:endParaRPr i="1" sz="22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Mediou-se o tamanho da mesa;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Deu-se um impulso no carrinho;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Observou-se a que distância da mesa o carrinho chegou ao chão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Cronometrou-se o tempo até o carrinho chegar ao chão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245000" y="296100"/>
            <a:ext cx="1059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C5415"/>
                </a:solidFill>
              </a:rPr>
              <a:t>Vídeo do experimento 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04950" y="702825"/>
            <a:ext cx="475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0E57C4"/>
                </a:solidFill>
              </a:rPr>
              <a:t>Gravado em 30FPS</a:t>
            </a:r>
            <a:r>
              <a:rPr i="1" lang="pt-BR" sz="2400">
                <a:solidFill>
                  <a:srgbClr val="0E57C4"/>
                </a:solidFill>
              </a:rPr>
              <a:t> </a:t>
            </a:r>
            <a:endParaRPr i="1" sz="2400">
              <a:solidFill>
                <a:srgbClr val="0E57C4"/>
              </a:solidFill>
            </a:endParaRPr>
          </a:p>
        </p:txBody>
      </p:sp>
      <p:pic>
        <p:nvPicPr>
          <p:cNvPr id="145" name="Google Shape;145;p19" title="WhatsApp Video 2023-06-20 at 1.40.17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75" y="1475400"/>
            <a:ext cx="8067750" cy="46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281099" y="308100"/>
            <a:ext cx="862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C5415"/>
                </a:solidFill>
              </a:rPr>
              <a:t>Vídeo</a:t>
            </a:r>
            <a:r>
              <a:rPr b="1" lang="pt-BR" sz="2800">
                <a:solidFill>
                  <a:srgbClr val="0C5415"/>
                </a:solidFill>
              </a:rPr>
              <a:t> com as marcações do tracker</a:t>
            </a:r>
            <a:endParaRPr/>
          </a:p>
        </p:txBody>
      </p:sp>
      <p:pic>
        <p:nvPicPr>
          <p:cNvPr id="151" name="Google Shape;151;p20" title="WhatsApp Video 2023-06-20 at 1.45.26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575" y="1259625"/>
            <a:ext cx="8494224" cy="477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Experimento Prático - Posição no Eixo X:</a:t>
            </a:r>
            <a:endParaRPr i="1" sz="2200">
              <a:solidFill>
                <a:schemeClr val="accent3"/>
              </a:solidFill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925" y="1970438"/>
            <a:ext cx="554355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982047" y="1444852"/>
            <a:ext cx="7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1 – Posição no eixo X em relação ao tempo.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041596" y="5600972"/>
            <a:ext cx="69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de ± 0,005 m em relação à posição e ± 0,03 s em relação ao tempo.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982049" y="5801304"/>
            <a:ext cx="774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a variação da posição de acordo com a equação :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757038" y="6055297"/>
            <a:ext cx="18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= So + vt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Experimento Prático - Velocidade no eixo X:</a:t>
            </a:r>
            <a:endParaRPr i="1" sz="2200">
              <a:solidFill>
                <a:schemeClr val="accent3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63" y="1915075"/>
            <a:ext cx="58578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432735" y="1417164"/>
            <a:ext cx="7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2 – Velocidade no eixo X em relação ao tempo.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2631909" y="5554422"/>
            <a:ext cx="69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de ± 0,1 m/s em relação à velocidade e ± 0,03 s em relação ao tempo.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224049" y="5862229"/>
            <a:ext cx="774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a variação da posição de acordo com a equação :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788088" y="6148772"/>
            <a:ext cx="18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 = Vo + at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357290" y="296088"/>
            <a:ext cx="53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C5415"/>
                </a:solidFill>
              </a:rPr>
              <a:t>Resultados e discussão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357300" y="549675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 sz="2200">
                <a:solidFill>
                  <a:schemeClr val="accent3"/>
                </a:solidFill>
              </a:rPr>
              <a:t>Experimento Prático - Posição no eixo Y:</a:t>
            </a:r>
            <a:endParaRPr i="1" sz="2200">
              <a:solidFill>
                <a:schemeClr val="accent3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00" y="1937563"/>
            <a:ext cx="58197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2572347" y="1343077"/>
            <a:ext cx="7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3 – Posição no eixo Y em relação ao tempo.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2631884" y="5554422"/>
            <a:ext cx="69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de ± 0,005 m em relação à posição e ± 0,03 s em relação ao tempo.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1642974" y="5862229"/>
            <a:ext cx="774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pt-B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a variação da posição de acordo com a equação :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8124669" y="6154847"/>
            <a:ext cx="28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= So + vot + at²/2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ibir">
  <a:themeElements>
    <a:clrScheme name="Personalizada 38">
      <a:dk1>
        <a:srgbClr val="000000"/>
      </a:dk1>
      <a:lt1>
        <a:srgbClr val="FFFFFF"/>
      </a:lt1>
      <a:dk2>
        <a:srgbClr val="11711D"/>
      </a:dk2>
      <a:lt2>
        <a:srgbClr val="ACCBF9"/>
      </a:lt2>
      <a:accent1>
        <a:srgbClr val="09390F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ibir">
  <a:themeElements>
    <a:clrScheme name="Personalizada 38">
      <a:dk1>
        <a:srgbClr val="000000"/>
      </a:dk1>
      <a:lt1>
        <a:srgbClr val="FFFFFF"/>
      </a:lt1>
      <a:dk2>
        <a:srgbClr val="11711D"/>
      </a:dk2>
      <a:lt2>
        <a:srgbClr val="ACCBF9"/>
      </a:lt2>
      <a:accent1>
        <a:srgbClr val="09390F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