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3" r:id="rId2"/>
    <p:sldMasterId id="2147483661" r:id="rId3"/>
  </p:sldMasterIdLst>
  <p:notesMasterIdLst>
    <p:notesMasterId r:id="rId24"/>
  </p:notesMasterIdLst>
  <p:sldIdLst>
    <p:sldId id="278" r:id="rId4"/>
    <p:sldId id="281" r:id="rId5"/>
    <p:sldId id="263" r:id="rId6"/>
    <p:sldId id="313" r:id="rId7"/>
    <p:sldId id="316" r:id="rId8"/>
    <p:sldId id="314" r:id="rId9"/>
    <p:sldId id="317" r:id="rId10"/>
    <p:sldId id="315" r:id="rId11"/>
    <p:sldId id="318" r:id="rId12"/>
    <p:sldId id="310" r:id="rId13"/>
    <p:sldId id="319" r:id="rId14"/>
    <p:sldId id="320" r:id="rId15"/>
    <p:sldId id="321" r:id="rId16"/>
    <p:sldId id="322" r:id="rId17"/>
    <p:sldId id="323" r:id="rId18"/>
    <p:sldId id="324" r:id="rId19"/>
    <p:sldId id="309" r:id="rId20"/>
    <p:sldId id="295" r:id="rId21"/>
    <p:sldId id="276" r:id="rId22"/>
    <p:sldId id="277" r:id="rId23"/>
  </p:sldIdLst>
  <p:sldSz cx="9144000" cy="5148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57" userDrawn="1">
          <p15:clr>
            <a:srgbClr val="A4A3A4"/>
          </p15:clr>
        </p15:guide>
        <p15:guide id="3" orient="horz" pos="419" userDrawn="1">
          <p15:clr>
            <a:srgbClr val="A4A3A4"/>
          </p15:clr>
        </p15:guide>
        <p15:guide id="4" orient="horz" pos="29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45B"/>
    <a:srgbClr val="797979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 snapToObjects="1">
      <p:cViewPr>
        <p:scale>
          <a:sx n="125" d="100"/>
          <a:sy n="125" d="100"/>
        </p:scale>
        <p:origin x="2864" y="1540"/>
      </p:cViewPr>
      <p:guideLst>
        <p:guide pos="2857"/>
        <p:guide orient="horz" pos="419"/>
        <p:guide orient="horz" pos="29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3B6B-DA47-6145-A916-4C71632D9FE2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CAFCE-C102-6747-9B79-E03F9BCB8C7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28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FC8D7-4A99-2006-4774-DCAAA348C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8B323D0-EE9B-D38C-E24A-2A7C55B5FF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553B339-E157-8962-D9B6-FEA9886D5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182C671-52F1-DBF1-272E-7F43B7842B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92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1C17F-A879-2602-B456-B8D9E0BE1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D190FC8-25A4-872E-27FD-C0F47B85E6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F677DA5-23B6-358B-C8B6-C9A9243C5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4E8906-264E-2458-8BED-CB0581FB80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58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9E377-9DFB-FDDB-CEC5-22DFCE9FE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2BD5BC-D57D-8279-87F4-0AFDCFF9AF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91BC013-30DA-098F-479E-4715C1507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BF761E-714E-414E-14B1-8305F52FB6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40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D5EBB-58EE-9794-20CD-712BBA37D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5AAAEE7-F1D0-5A35-795A-E3ED01F51A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841A8A5-5D66-264C-80CD-2E209560A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A2B4F1-6491-C078-55F6-5421E84978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5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42329-4B56-3371-F6F4-8B654E054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B87BA99-C9EA-A722-A421-9BF88CD931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35213A4-E6CF-2FAF-7024-C8017F9B5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F9FFA10-671A-FA20-07CB-2A7EE970CD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57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EA93A-FCFB-2015-1C70-F303D3637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AC05B57-62BE-4BF0-AD86-0C9A90AC23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9900418-FE39-D9B4-937A-CBF27490B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A7968C-F2D5-EFAC-AF04-17FF142B53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50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AEDD0-0179-9A43-B484-705B3D305B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434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5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00C2C-56CF-0495-33A6-1ACE5A6AF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8F1DCE5-FBE9-390A-A268-D4FCA7AED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7315DE9-8FFC-A210-1307-789CFC05E6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0EB642C-862B-F4A6-4DDD-20D4CB7853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15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57092-906C-F9DE-A5CB-DB278A619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76B07A2-F5E8-0F25-4347-AFD03F40F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0F89BA2-48E4-46E1-7E49-73B1FB909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59344C-54B3-9F7B-D857-8AEDD3039E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633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9C29-EC82-D2B6-B2EE-E3345499C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1ADB538-7E9E-56DA-1ABB-C82FD7D5AA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4094B7C-D5D3-4949-B1F1-1D45D72CF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44B58DE-F3B6-EB3B-F16C-E659E41299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53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1455D-E4CB-2B53-3139-855487C90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752B52C-9ECB-33F3-66A5-9AF1869306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0E92F54-2783-E3C0-870F-32E733D57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FB73A5-94F5-D9BA-E10B-BEF86816E1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9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0CFCA-DECD-0441-6B58-447125B8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7CBED27-9933-61A4-E6AA-2FDB9112B4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CA638CC-A659-F340-5850-9DF763A3B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6AD0B4-0CBD-2B5F-C6CE-2BF9FC2BF5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90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04AFF-7BA4-C40A-92DE-AC7E1C27B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2AE4B77-4650-2AEA-D208-658FDE5794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CB1EB1F-7BCD-14B7-82D1-42177FB74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CEC35DB-F14F-99E8-152B-1906371026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94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24EAC-277B-5EA8-C765-CB78C6CA6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5D68177-56E0-6438-CE5B-3121250AD1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36D3E08-6AE6-DC11-61F3-209F01685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Deixar o e-mail do professor alinhado com o final do texto.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7E7710-9358-90D8-8B59-3069156F89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C55BD2-FBEE-2B43-BCA3-95F743A4C72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44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9299"/>
            <a:ext cx="7772400" cy="110354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7349"/>
            <a:ext cx="6400800" cy="13156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7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925"/>
            <a:ext cx="2057400" cy="329751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925"/>
            <a:ext cx="6019800" cy="329751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302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9635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5433BE-D19F-43A7-9564-DD29B259A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ED99A0-4D55-4792-9B1D-925FBD8E7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D2A12A-4113-46F8-8160-4ED10ACE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939A0DA-7B12-421F-B011-70D7D683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E2A863-B9CB-48FE-9A3D-D9E2B9AE6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3734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FE0626-F447-41A9-93B9-268D68DD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9BFC9-D0BE-4AA0-9C81-B7C0BDCC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240B95-4675-4653-A91E-5EE9ACB635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F2000A-2D37-4D2E-A3AD-F88A3566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30B796-03A4-4845-AC2A-7E8411B1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8249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D3F89-5D75-40E2-98C7-59BBE4DB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CAC003-AB59-441F-AA06-3B0B90EAF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8EEFFD-5B19-4B58-B623-2C11CA04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C91BAE-CAB7-46B1-8C40-9668454FB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CE65F4-0C1B-44D5-8EC9-5602F091D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042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CBF2E4-7DC7-42AA-A46A-DD5A9F668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A27D99A-F44D-4B87-8100-985B29084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701D107-66AC-4BB0-B360-44B5B327A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2B3964-E822-4A55-AB46-42EBBB752E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338096F-CA35-4D6D-BFB6-048BD343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036C257-6F7A-4EE3-B894-7D87FDA8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72258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3051CF-7AF1-425F-8BC2-B5C6B624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FD3538-1A6B-46B5-9C59-82228D231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F17477-E3AB-492A-8DAD-BAAD19CD6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6E97E25-FB84-4B8A-B776-181315407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A774C94-40B9-4BBA-B9C0-DEBFDA9B0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E696BAE-9780-4246-9BFA-72DFE61A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C7F8127-738A-4239-8A52-35A2D104B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3B82643-54A4-49A5-A298-68D4980F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0271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4C3792-4E71-4E18-834B-24115ABB8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2644218-DB03-41A4-BE40-4B62B9C4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B29392F-2FF7-4462-A08C-93CBBFCF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CD1D0A-AF22-483A-BADC-BE367DBA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37414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6713E6D-2790-418D-ADDD-8E0C28AD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CB1AAB-391A-4132-AAA9-DA203FCB2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0C51C5-46DF-4222-9F23-49050CC5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1189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047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3B4D4-867D-4F64-AEF9-9739A6F3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668FC-4D32-4E1F-9883-439C73655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8084FE-BA18-4457-88C5-3C739BAAB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FC44CB-2384-4B2C-92C7-3EFF56CAB9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1F5726-7D7B-4C58-96BE-92375FE0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A73117-0578-410B-83FC-F2ED3A23B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1105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328EB5-B19F-4241-94F9-BEF117543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B176404-E205-4AEF-A4BA-8721C9C49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5183B0-A43B-4C6D-8C25-89D286F58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2DFC58-6641-4A94-BAF5-9B0A9B8A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FEC5C0-A9B8-4E40-A41E-589B22E72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DB42BA-3927-40EC-8DE4-6E845897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0567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44AD49-3107-4278-9F27-8209629A5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895023-769D-4B26-9322-013FB9507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1E73516-C6D6-43E6-8AA9-43203E82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929A2-86B5-4239-A6D7-F7506D98F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E88952-F1E9-48D8-AA4B-72757B86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98922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645D90-C710-42A9-AFFB-7FB535F63E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C3C7D8-04D1-4F01-A145-BD938A4E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9DE13E-B988-499D-8CE5-12580733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2EE09447-EBE4-4470-A055-411A88FB56A2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A25463-BF39-4FE1-A976-6025CC1A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23C245-C8A2-4E41-A670-90B779C7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377E29F5-2D2E-4774-BE65-2C4BAC8B54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1294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842963"/>
            <a:ext cx="6858000" cy="1792287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3513"/>
            <a:ext cx="6858000" cy="12430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11749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00579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1538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4875"/>
            <a:ext cx="7886700" cy="11271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733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7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192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262063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1881188"/>
            <a:ext cx="3868737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262063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1881188"/>
            <a:ext cx="3887788" cy="27654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423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0420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8236"/>
            <a:ext cx="7772400" cy="1022502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2055"/>
            <a:ext cx="7772400" cy="112618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4203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1919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425516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1738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9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1544638"/>
            <a:ext cx="2949575" cy="286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81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7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723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62450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624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286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A315E502-D76C-4322-BC3C-F2BF9A17CB65}" type="datetimeFigureOut">
              <a:rPr lang="pt-BR" smtClean="0"/>
              <a:t>24/08/2025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028950" y="4772025"/>
            <a:ext cx="3086100" cy="2730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6457950" y="4772025"/>
            <a:ext cx="2057400" cy="273050"/>
          </a:xfrm>
          <a:prstGeom prst="rect">
            <a:avLst/>
          </a:prstGeom>
        </p:spPr>
        <p:txBody>
          <a:bodyPr/>
          <a:lstStyle/>
          <a:p>
            <a:fld id="{4DA76707-B60C-4B5C-A38C-0F48921DC1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275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2139"/>
            <a:ext cx="4038600" cy="2550297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13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2401"/>
            <a:ext cx="4040188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2667"/>
            <a:ext cx="4040188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2401"/>
            <a:ext cx="4041775" cy="48026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2667"/>
            <a:ext cx="4041775" cy="296621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02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169"/>
            <a:ext cx="8229600" cy="8580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8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211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978"/>
            <a:ext cx="3008313" cy="87234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977"/>
            <a:ext cx="5111750" cy="43939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7323"/>
            <a:ext cx="3008313" cy="35215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16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3784"/>
            <a:ext cx="5486400" cy="42544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007"/>
            <a:ext cx="5486400" cy="30889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9232"/>
            <a:ext cx="5486400" cy="604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34DE395E-34A2-AA4D-9868-153B79C4F40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71679"/>
            <a:ext cx="2895600" cy="27409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71679"/>
            <a:ext cx="2133600" cy="274097"/>
          </a:xfrm>
          <a:prstGeom prst="rect">
            <a:avLst/>
          </a:prstGeom>
        </p:spPr>
        <p:txBody>
          <a:bodyPr/>
          <a:lstStyle/>
          <a:p>
            <a:fld id="{4AB888C7-909F-294F-8D58-CCD5DCAC4E9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01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3" name="Retângulo 2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4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1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15">
            <a:extLst>
              <a:ext uri="{FF2B5EF4-FFF2-40B4-BE49-F238E27FC236}">
                <a16:creationId xmlns:a16="http://schemas.microsoft.com/office/drawing/2014/main" id="{3B8DAAF1-9E35-42F3-95DA-B62C19C729A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1075386" y="1275008"/>
            <a:ext cx="167425" cy="2575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785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áfico 9">
            <a:extLst>
              <a:ext uri="{FF2B5EF4-FFF2-40B4-BE49-F238E27FC236}">
                <a16:creationId xmlns:a16="http://schemas.microsoft.com/office/drawing/2014/main" id="{BE5122DD-3FCD-4660-A021-810260C0E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45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50882-394B-1A67-B2C9-3BC8C7067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51A05D22-7BA5-0309-1834-AB48C696B4B2}"/>
              </a:ext>
            </a:extLst>
          </p:cNvPr>
          <p:cNvSpPr txBox="1"/>
          <p:nvPr/>
        </p:nvSpPr>
        <p:spPr>
          <a:xfrm>
            <a:off x="1004356" y="862828"/>
            <a:ext cx="376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rgbClr val="ED145B"/>
                </a:solidFill>
                <a:latin typeface="Gotham HTF" pitchFamily="50" charset="0"/>
                <a:cs typeface="Gotham HTF Bold"/>
              </a:rPr>
              <a:t>Navigation</a:t>
            </a:r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Properties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E8C489-89B5-FE8C-8541-F8AFB59D5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6" y="1974381"/>
            <a:ext cx="471674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Propriedades que representam relacionamentos</a:t>
            </a:r>
          </a:p>
          <a:p>
            <a:r>
              <a:rPr lang="pt-BR" dirty="0"/>
              <a:t>Permitem navegação entre entidades</a:t>
            </a:r>
          </a:p>
          <a:p>
            <a:r>
              <a:rPr lang="pt-BR" dirty="0"/>
              <a:t>Facilitam consultas e operações</a:t>
            </a:r>
          </a:p>
        </p:txBody>
      </p:sp>
    </p:spTree>
    <p:extLst>
      <p:ext uri="{BB962C8B-B14F-4D97-AF65-F5344CB8AC3E}">
        <p14:creationId xmlns:p14="http://schemas.microsoft.com/office/powerpoint/2010/main" val="796222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4BF45-2BCF-4803-22E4-9F8A1F861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E11981FD-F8A9-9EEA-1EF4-334095E426DC}"/>
              </a:ext>
            </a:extLst>
          </p:cNvPr>
          <p:cNvSpPr txBox="1"/>
          <p:nvPr/>
        </p:nvSpPr>
        <p:spPr>
          <a:xfrm>
            <a:off x="1004356" y="862828"/>
            <a:ext cx="3764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 err="1">
                <a:solidFill>
                  <a:srgbClr val="ED145B"/>
                </a:solidFill>
                <a:latin typeface="Gotham HTF" pitchFamily="50" charset="0"/>
                <a:cs typeface="Gotham HTF Bold"/>
              </a:rPr>
              <a:t>Navigation</a:t>
            </a:r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 Properties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D5FF2E-9301-D02C-844F-9C76909251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6" y="1835882"/>
            <a:ext cx="528375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Tipos:</a:t>
            </a:r>
          </a:p>
          <a:p>
            <a:r>
              <a:rPr lang="pt-BR" dirty="0" err="1"/>
              <a:t>Reference</a:t>
            </a:r>
            <a:r>
              <a:rPr lang="pt-BR" dirty="0"/>
              <a:t> </a:t>
            </a:r>
            <a:r>
              <a:rPr lang="pt-BR" dirty="0" err="1"/>
              <a:t>Navigation</a:t>
            </a:r>
            <a:r>
              <a:rPr lang="pt-BR" dirty="0"/>
              <a:t>: Para relacionamentos 1:1 e N:1</a:t>
            </a:r>
          </a:p>
          <a:p>
            <a:r>
              <a:rPr lang="pt-BR" dirty="0" err="1"/>
              <a:t>Collection</a:t>
            </a:r>
            <a:r>
              <a:rPr lang="pt-BR" dirty="0"/>
              <a:t> </a:t>
            </a:r>
            <a:r>
              <a:rPr lang="pt-BR" dirty="0" err="1"/>
              <a:t>Navigation</a:t>
            </a:r>
            <a:r>
              <a:rPr lang="pt-BR" dirty="0"/>
              <a:t>: Para relacionamentos 1:N e N:N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7218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995CE-DC62-D95A-9CC9-049537A22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B9F2A4B8-DACF-C5EB-6CB0-64C9EAB01D2B}"/>
              </a:ext>
            </a:extLst>
          </p:cNvPr>
          <p:cNvSpPr txBox="1"/>
          <p:nvPr/>
        </p:nvSpPr>
        <p:spPr>
          <a:xfrm>
            <a:off x="1004356" y="862828"/>
            <a:ext cx="702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Estratégias de carregamento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F69BAA-A424-1CB0-EDA6-1F9C9A890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6" y="1835883"/>
            <a:ext cx="16995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Tipos:</a:t>
            </a:r>
          </a:p>
          <a:p>
            <a:r>
              <a:rPr lang="pt-BR" dirty="0" err="1"/>
              <a:t>Lazy</a:t>
            </a:r>
            <a:r>
              <a:rPr lang="pt-BR" dirty="0"/>
              <a:t> </a:t>
            </a:r>
            <a:r>
              <a:rPr lang="pt-BR" dirty="0" err="1"/>
              <a:t>loading</a:t>
            </a:r>
            <a:br>
              <a:rPr lang="pt-BR" dirty="0"/>
            </a:br>
            <a:r>
              <a:rPr lang="pt-BR" dirty="0" err="1"/>
              <a:t>Eager</a:t>
            </a:r>
            <a:r>
              <a:rPr lang="pt-BR" dirty="0"/>
              <a:t> </a:t>
            </a:r>
            <a:r>
              <a:rPr lang="pt-BR" dirty="0" err="1"/>
              <a:t>loading</a:t>
            </a:r>
            <a:br>
              <a:rPr lang="pt-BR" dirty="0"/>
            </a:br>
            <a:r>
              <a:rPr lang="pt-BR" dirty="0" err="1"/>
              <a:t>Explicity</a:t>
            </a:r>
            <a:r>
              <a:rPr lang="pt-BR" dirty="0"/>
              <a:t> </a:t>
            </a:r>
            <a:r>
              <a:rPr lang="pt-BR" dirty="0" err="1"/>
              <a:t>loading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6272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8E9A2-BE5F-EBB1-FEE0-A5443DE2C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1AD624D8-9F5E-F30E-9539-90C9B2954C67}"/>
              </a:ext>
            </a:extLst>
          </p:cNvPr>
          <p:cNvSpPr txBox="1"/>
          <p:nvPr/>
        </p:nvSpPr>
        <p:spPr>
          <a:xfrm>
            <a:off x="1004356" y="862828"/>
            <a:ext cx="702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Estratégias de carregamento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ED371C-1449-55A5-3623-42DA3F7D1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6" y="1247549"/>
            <a:ext cx="755553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No </a:t>
            </a:r>
            <a:r>
              <a:rPr lang="pt-BR" dirty="0" err="1"/>
              <a:t>lazy</a:t>
            </a:r>
            <a:r>
              <a:rPr lang="pt-BR" dirty="0"/>
              <a:t> </a:t>
            </a:r>
            <a:r>
              <a:rPr lang="pt-BR" dirty="0" err="1"/>
              <a:t>loading</a:t>
            </a:r>
            <a:r>
              <a:rPr lang="pt-BR" dirty="0"/>
              <a:t> , </a:t>
            </a:r>
            <a:r>
              <a:rPr lang="pt-BR" b="1" dirty="0"/>
              <a:t>os</a:t>
            </a:r>
            <a:r>
              <a:rPr lang="pt-BR" dirty="0"/>
              <a:t> dados são carregados automaticamente quando acessados</a:t>
            </a:r>
            <a:br>
              <a:rPr lang="pt-BR" dirty="0"/>
            </a:br>
            <a:r>
              <a:rPr lang="pt-BR" dirty="0"/>
              <a:t>simplifica o código, carrega somente os dado necessários mas podem causar o</a:t>
            </a:r>
          </a:p>
          <a:p>
            <a:r>
              <a:rPr lang="pt-BR" dirty="0"/>
              <a:t>O problema N+1 e requer o contexto ativo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619E563-CB91-978E-FF7F-309B3BA12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356" y="2365851"/>
            <a:ext cx="6893560" cy="229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08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87041-1B0A-9DD8-EA7A-C25536DE4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D8AF972B-A0CB-D52F-AE6A-D047D61A45F9}"/>
              </a:ext>
            </a:extLst>
          </p:cNvPr>
          <p:cNvSpPr txBox="1"/>
          <p:nvPr/>
        </p:nvSpPr>
        <p:spPr>
          <a:xfrm>
            <a:off x="1004356" y="862828"/>
            <a:ext cx="702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Estratégias de carregamento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65FE04-9312-3F18-3EBC-2603EE537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757" y="1326139"/>
            <a:ext cx="759100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No </a:t>
            </a:r>
            <a:r>
              <a:rPr lang="pt-BR" dirty="0" err="1"/>
              <a:t>eager</a:t>
            </a:r>
            <a:r>
              <a:rPr lang="pt-BR" dirty="0"/>
              <a:t> </a:t>
            </a:r>
            <a:r>
              <a:rPr lang="pt-BR" dirty="0" err="1"/>
              <a:t>loading</a:t>
            </a:r>
            <a:r>
              <a:rPr lang="pt-BR" dirty="0"/>
              <a:t> , os dados relacionados são carregados junto com a consulta principal. Evita o N+1 controle total do que é carregado mas pode carregar dados desnecessários.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1D2775-70A3-4F14-C944-2CD5ACEED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1662" y="2334442"/>
            <a:ext cx="3452512" cy="23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463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ED88C-D4B2-8EAD-037A-6B2449857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68B616F8-79F2-1808-81EA-27325F756617}"/>
              </a:ext>
            </a:extLst>
          </p:cNvPr>
          <p:cNvSpPr txBox="1"/>
          <p:nvPr/>
        </p:nvSpPr>
        <p:spPr>
          <a:xfrm>
            <a:off x="1004356" y="862828"/>
            <a:ext cx="702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Estratégias de carregamento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1A7AE63-9B0F-255D-CED4-9884CE2D1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757" y="1603138"/>
            <a:ext cx="75910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O </a:t>
            </a:r>
            <a:r>
              <a:rPr lang="pt-BR" dirty="0" err="1"/>
              <a:t>explicity</a:t>
            </a:r>
            <a:r>
              <a:rPr lang="pt-BR" dirty="0"/>
              <a:t> </a:t>
            </a:r>
            <a:r>
              <a:rPr lang="pt-BR" dirty="0" err="1"/>
              <a:t>loading</a:t>
            </a:r>
            <a:r>
              <a:rPr lang="pt-BR" dirty="0"/>
              <a:t> , é o carregamento manual de dados relacionados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B960DC-11F4-CF12-C2FA-91F98A58C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177" y="2466088"/>
            <a:ext cx="5239481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324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AB9D0-1BAA-4007-A52E-67FB26833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AAE6C1A3-99B5-1A84-6F67-43B46A1846F0}"/>
              </a:ext>
            </a:extLst>
          </p:cNvPr>
          <p:cNvSpPr txBox="1"/>
          <p:nvPr/>
        </p:nvSpPr>
        <p:spPr>
          <a:xfrm>
            <a:off x="1004356" y="862828"/>
            <a:ext cx="7027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Data </a:t>
            </a:r>
            <a:r>
              <a:rPr lang="pt-BR" sz="2800" dirty="0" err="1">
                <a:solidFill>
                  <a:srgbClr val="ED145B"/>
                </a:solidFill>
                <a:latin typeface="Gotham HTF" pitchFamily="50" charset="0"/>
                <a:cs typeface="Gotham HTF Bold"/>
              </a:rPr>
              <a:t>Annotations</a:t>
            </a:r>
            <a:endParaRPr lang="pt-BR" sz="2800" dirty="0">
              <a:solidFill>
                <a:srgbClr val="ED145B"/>
              </a:solidFill>
              <a:latin typeface="Gotham HTF" pitchFamily="50" charset="0"/>
              <a:cs typeface="Gotham HTF Bold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D4DB04-B5C9-1C5A-4C4F-A34078B7B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757" y="1603138"/>
            <a:ext cx="759100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dirty="0"/>
              <a:t>Definir explicitamente cada propriedade (campo da tabela)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27C3BFE-84FC-8B38-F34D-D8BD2F80D14E}"/>
              </a:ext>
            </a:extLst>
          </p:cNvPr>
          <p:cNvSpPr txBox="1"/>
          <p:nvPr/>
        </p:nvSpPr>
        <p:spPr>
          <a:xfrm>
            <a:off x="731520" y="2189560"/>
            <a:ext cx="4572000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BDBDBD"/>
                </a:solidFill>
                <a:effectLst/>
                <a:latin typeface="JetBrains Mono"/>
              </a:rPr>
              <a:t>[</a:t>
            </a:r>
            <a:r>
              <a:rPr lang="en-US" dirty="0">
                <a:solidFill>
                  <a:srgbClr val="C191FF"/>
                </a:solidFill>
                <a:effectLst/>
                <a:latin typeface="JetBrains Mono"/>
              </a:rPr>
              <a:t>Required</a:t>
            </a:r>
            <a:r>
              <a:rPr lang="en-US" dirty="0">
                <a:solidFill>
                  <a:srgbClr val="BDBDBD"/>
                </a:solidFill>
                <a:effectLst/>
                <a:latin typeface="JetBrains Mono"/>
              </a:rPr>
              <a:t>]</a:t>
            </a:r>
          </a:p>
          <a:p>
            <a:r>
              <a:rPr lang="en-US" dirty="0">
                <a:solidFill>
                  <a:srgbClr val="BDBDBD"/>
                </a:solidFill>
                <a:latin typeface="JetBrains Mono"/>
              </a:rPr>
              <a:t>[</a:t>
            </a:r>
            <a:r>
              <a:rPr lang="en-US" dirty="0" err="1">
                <a:solidFill>
                  <a:srgbClr val="C191FF"/>
                </a:solidFill>
                <a:latin typeface="JetBrains Mono"/>
              </a:rPr>
              <a:t>StringLenght</a:t>
            </a:r>
            <a:r>
              <a:rPr lang="en-US" dirty="0">
                <a:solidFill>
                  <a:srgbClr val="C191FF"/>
                </a:solidFill>
                <a:latin typeface="JetBrains Mono"/>
              </a:rPr>
              <a:t>(100)</a:t>
            </a:r>
            <a:r>
              <a:rPr lang="en-US" dirty="0">
                <a:solidFill>
                  <a:srgbClr val="BDBDBD"/>
                </a:solidFill>
                <a:latin typeface="JetBrains Mono"/>
              </a:rPr>
              <a:t>]</a:t>
            </a:r>
          </a:p>
          <a:p>
            <a:r>
              <a:rPr lang="en-US" dirty="0">
                <a:solidFill>
                  <a:srgbClr val="BDBDBD"/>
                </a:solidFill>
                <a:latin typeface="JetBrains Mono"/>
              </a:rPr>
              <a:t>[</a:t>
            </a:r>
            <a:r>
              <a:rPr lang="en-US" dirty="0" err="1">
                <a:solidFill>
                  <a:srgbClr val="C191FF"/>
                </a:solidFill>
                <a:latin typeface="JetBrains Mono"/>
              </a:rPr>
              <a:t>EmailAddress</a:t>
            </a:r>
            <a:r>
              <a:rPr lang="en-US" dirty="0">
                <a:solidFill>
                  <a:srgbClr val="BDBDBD"/>
                </a:solidFill>
                <a:latin typeface="JetBrains Mono"/>
              </a:rPr>
              <a:t>]</a:t>
            </a:r>
            <a:br>
              <a:rPr lang="en-US" dirty="0">
                <a:solidFill>
                  <a:srgbClr val="BDBDBD"/>
                </a:solidFill>
                <a:latin typeface="JetBrains Mono"/>
              </a:rPr>
            </a:br>
            <a:r>
              <a:rPr lang="en-US" dirty="0">
                <a:solidFill>
                  <a:srgbClr val="BDBDBD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C191FF"/>
                </a:solidFill>
                <a:latin typeface="JetBrains Mono"/>
              </a:rPr>
              <a:t>Key</a:t>
            </a:r>
            <a:r>
              <a:rPr lang="en-US" dirty="0">
                <a:solidFill>
                  <a:srgbClr val="BDBDBD"/>
                </a:solidFill>
                <a:latin typeface="JetBrains Mono"/>
              </a:rPr>
              <a:t>]</a:t>
            </a:r>
            <a:br>
              <a:rPr lang="en-US" dirty="0">
                <a:solidFill>
                  <a:srgbClr val="BDBDBD"/>
                </a:solidFill>
                <a:latin typeface="JetBrains Mono"/>
              </a:rPr>
            </a:br>
            <a:r>
              <a:rPr lang="en-US" dirty="0">
                <a:solidFill>
                  <a:srgbClr val="BDBDBD"/>
                </a:solidFill>
                <a:latin typeface="JetBrains Mono"/>
              </a:rPr>
              <a:t>[</a:t>
            </a:r>
            <a:r>
              <a:rPr lang="en-US" dirty="0">
                <a:solidFill>
                  <a:srgbClr val="C191FF"/>
                </a:solidFill>
                <a:latin typeface="JetBrains Mono"/>
              </a:rPr>
              <a:t>Index([“Id”, “</a:t>
            </a:r>
            <a:r>
              <a:rPr lang="en-US" dirty="0" err="1">
                <a:solidFill>
                  <a:srgbClr val="C191FF"/>
                </a:solidFill>
                <a:latin typeface="JetBrains Mono"/>
              </a:rPr>
              <a:t>ClienteId</a:t>
            </a:r>
            <a:r>
              <a:rPr lang="en-US" dirty="0">
                <a:solidFill>
                  <a:srgbClr val="C191FF"/>
                </a:solidFill>
                <a:latin typeface="JetBrains Mono"/>
              </a:rPr>
              <a:t>”], </a:t>
            </a:r>
            <a:r>
              <a:rPr lang="en-US" dirty="0" err="1">
                <a:solidFill>
                  <a:srgbClr val="C191FF"/>
                </a:solidFill>
                <a:latin typeface="JetBrains Mono"/>
              </a:rPr>
              <a:t>IsUnique</a:t>
            </a:r>
            <a:r>
              <a:rPr lang="en-US" dirty="0">
                <a:solidFill>
                  <a:srgbClr val="C191FF"/>
                </a:solidFill>
                <a:latin typeface="JetBrains Mono"/>
              </a:rPr>
              <a:t> = true)</a:t>
            </a:r>
            <a:r>
              <a:rPr lang="en-US" dirty="0">
                <a:solidFill>
                  <a:srgbClr val="BDBDBD"/>
                </a:solidFill>
                <a:latin typeface="JetBrains Mono"/>
              </a:rPr>
              <a:t>]</a:t>
            </a:r>
            <a:endParaRPr lang="en-US" dirty="0">
              <a:solidFill>
                <a:srgbClr val="D0D0D0"/>
              </a:solidFill>
              <a:latin typeface="JetBrains Mono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462A880-4700-18D9-2227-28EBD5EA7503}"/>
              </a:ext>
            </a:extLst>
          </p:cNvPr>
          <p:cNvSpPr txBox="1"/>
          <p:nvPr/>
        </p:nvSpPr>
        <p:spPr>
          <a:xfrm>
            <a:off x="731520" y="3947349"/>
            <a:ext cx="7955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191FF"/>
                </a:solidFill>
                <a:highlight>
                  <a:srgbClr val="000000"/>
                </a:highlight>
                <a:latin typeface="JetBrains Mono"/>
              </a:rPr>
              <a:t>https://learn.microsoft.com/pt-br/ef/ef6/modeling/code-first</a:t>
            </a:r>
            <a:r>
              <a:rPr lang="en-US">
                <a:solidFill>
                  <a:srgbClr val="C191FF"/>
                </a:solidFill>
                <a:highlight>
                  <a:srgbClr val="000000"/>
                </a:highlight>
                <a:latin typeface="JetBrains Mono"/>
              </a:rPr>
              <a:t>/data-annotationsEmailAddress</a:t>
            </a:r>
            <a:endParaRPr lang="en-US" dirty="0">
              <a:solidFill>
                <a:srgbClr val="D0D0D0"/>
              </a:solidFill>
              <a:effectLst/>
              <a:highlight>
                <a:srgbClr val="000000"/>
              </a:highlight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231137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D33AD-4A8C-F887-5222-7B447D257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9A1FB6-348A-30EF-257D-0AA2E3C6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2682AD-15AA-E9E5-493E-23A0EEAA2A0D}"/>
              </a:ext>
            </a:extLst>
          </p:cNvPr>
          <p:cNvSpPr txBox="1"/>
          <p:nvPr/>
        </p:nvSpPr>
        <p:spPr>
          <a:xfrm>
            <a:off x="1619818" y="1418681"/>
            <a:ext cx="59574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Exercício</a:t>
            </a:r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 </a:t>
            </a:r>
            <a:endParaRPr lang="en-US" sz="28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59BCBF2C-2A8C-76A3-FCA8-493D4B4F4E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C3F6FC78-E442-C759-4437-B88C1E90613A}"/>
              </a:ext>
            </a:extLst>
          </p:cNvPr>
          <p:cNvSpPr txBox="1"/>
          <p:nvPr/>
        </p:nvSpPr>
        <p:spPr>
          <a:xfrm>
            <a:off x="2402664" y="2929261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https://github.com/macintoxic/FIAP/</a:t>
            </a:r>
          </a:p>
        </p:txBody>
      </p:sp>
    </p:spTree>
    <p:extLst>
      <p:ext uri="{BB962C8B-B14F-4D97-AF65-F5344CB8AC3E}">
        <p14:creationId xmlns:p14="http://schemas.microsoft.com/office/powerpoint/2010/main" val="311985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59">
            <a:extLst>
              <a:ext uri="{FF2B5EF4-FFF2-40B4-BE49-F238E27FC236}">
                <a16:creationId xmlns:a16="http://schemas.microsoft.com/office/drawing/2014/main" id="{467E693D-A804-400A-94F8-8317650F103A}"/>
              </a:ext>
            </a:extLst>
          </p:cNvPr>
          <p:cNvSpPr txBox="1"/>
          <p:nvPr/>
        </p:nvSpPr>
        <p:spPr>
          <a:xfrm>
            <a:off x="936052" y="555773"/>
            <a:ext cx="3825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DÚVIDAS?</a:t>
            </a:r>
            <a:endParaRPr lang="pt-BR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891" y="740439"/>
            <a:ext cx="1976712" cy="3922049"/>
          </a:xfrm>
          <a:prstGeom prst="rect">
            <a:avLst/>
          </a:prstGeom>
        </p:spPr>
      </p:pic>
      <p:sp>
        <p:nvSpPr>
          <p:cNvPr id="8" name="Retângulo 4"/>
          <p:cNvSpPr/>
          <p:nvPr/>
        </p:nvSpPr>
        <p:spPr>
          <a:xfrm>
            <a:off x="936053" y="2215100"/>
            <a:ext cx="2769256" cy="718063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“A dúvida é o princípio </a:t>
            </a:r>
          </a:p>
          <a:p>
            <a:pPr algn="ctr"/>
            <a:r>
              <a:rPr lang="pt-BR" i="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da sabedoria.”</a:t>
            </a:r>
          </a:p>
          <a:p>
            <a:pPr algn="ctr"/>
            <a:r>
              <a:rPr lang="pt-BR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		               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Book"/>
                <a:cs typeface="Gotham HTF Book"/>
              </a:rPr>
              <a:t>Aristóteles</a:t>
            </a:r>
          </a:p>
        </p:txBody>
      </p:sp>
    </p:spTree>
    <p:extLst>
      <p:ext uri="{BB962C8B-B14F-4D97-AF65-F5344CB8AC3E}">
        <p14:creationId xmlns:p14="http://schemas.microsoft.com/office/powerpoint/2010/main" val="488731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018" y="3565559"/>
            <a:ext cx="815963" cy="219495"/>
          </a:xfrm>
          <a:prstGeom prst="rect">
            <a:avLst/>
          </a:prstGeom>
        </p:spPr>
      </p:pic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2228646" y="3996024"/>
            <a:ext cx="4686710" cy="5770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Copyright </a:t>
            </a:r>
            <a:r>
              <a:rPr lang="de-DE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© 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2022 | Professor Allen Fernando 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Todos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direitos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reservados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Reprodução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divulgação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total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ou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parcial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deste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documento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é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expressamente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proibido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sem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consentimento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formal,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escrito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, do professor/</a:t>
            </a:r>
            <a:r>
              <a:rPr 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autor</a:t>
            </a:r>
            <a:r>
              <a:rPr 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161309" y="2258660"/>
            <a:ext cx="4821384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solidFill>
                  <a:srgbClr val="ED145B"/>
                </a:solidFill>
                <a:latin typeface="Gotham HTF Medium" pitchFamily="50" charset="0"/>
                <a:cs typeface="Gotham HTF Light"/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1688268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79" y="739692"/>
            <a:ext cx="2046785" cy="23994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91440" y="1448313"/>
            <a:ext cx="595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Desenvolvimento</a:t>
            </a:r>
            <a:r>
              <a:rPr lang="en-US" sz="24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 de software com C#</a:t>
            </a:r>
            <a:endParaRPr lang="en-US" sz="24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9265FC28-AA8E-4F42-9ABD-814BDB086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88572" y="2192778"/>
            <a:ext cx="2017354" cy="2382006"/>
          </a:xfrm>
          <a:prstGeom prst="rect">
            <a:avLst/>
          </a:prstGeom>
        </p:spPr>
      </p:pic>
      <p:sp>
        <p:nvSpPr>
          <p:cNvPr id="2" name="TextBox 6">
            <a:extLst>
              <a:ext uri="{FF2B5EF4-FFF2-40B4-BE49-F238E27FC236}">
                <a16:creationId xmlns:a16="http://schemas.microsoft.com/office/drawing/2014/main" id="{16A29AF7-2B9E-BD07-7540-958917A38F3E}"/>
              </a:ext>
            </a:extLst>
          </p:cNvPr>
          <p:cNvSpPr txBox="1"/>
          <p:nvPr/>
        </p:nvSpPr>
        <p:spPr>
          <a:xfrm>
            <a:off x="1591440" y="2050911"/>
            <a:ext cx="5957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ED145B"/>
                </a:solidFill>
                <a:latin typeface="Gotham HTF" pitchFamily="50" charset="0"/>
                <a:cs typeface="Gotham HTF Medium"/>
              </a:rPr>
              <a:t>Entity Framework</a:t>
            </a:r>
            <a:endParaRPr lang="en-US" sz="2800" dirty="0">
              <a:solidFill>
                <a:srgbClr val="ED145B"/>
              </a:solidFill>
              <a:latin typeface="Gotham HTF" pitchFamily="50" charset="0"/>
              <a:cs typeface="Gotham HTF Light"/>
            </a:endParaRPr>
          </a:p>
        </p:txBody>
      </p:sp>
    </p:spTree>
    <p:extLst>
      <p:ext uri="{BB962C8B-B14F-4D97-AF65-F5344CB8AC3E}">
        <p14:creationId xmlns:p14="http://schemas.microsoft.com/office/powerpoint/2010/main" val="87969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AC9727B6-CB6D-41D7-8309-AC12CCAEB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5943" y="211486"/>
            <a:ext cx="8732115" cy="4725291"/>
          </a:xfrm>
          <a:prstGeom prst="rect">
            <a:avLst/>
          </a:prstGeom>
        </p:spPr>
      </p:pic>
      <p:pic>
        <p:nvPicPr>
          <p:cNvPr id="16" name="Imagem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7655" y="2215502"/>
            <a:ext cx="2648691" cy="71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40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8B334866-A85C-4364-200F-F475D588A64F}"/>
              </a:ext>
            </a:extLst>
          </p:cNvPr>
          <p:cNvSpPr txBox="1"/>
          <p:nvPr/>
        </p:nvSpPr>
        <p:spPr>
          <a:xfrm>
            <a:off x="1004356" y="862828"/>
            <a:ext cx="723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Por que relacionamentos são importantes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30566E0-A885-3408-7EF3-ED9ACE0A9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6" y="1536216"/>
            <a:ext cx="522450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Normalização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dados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Integridade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referencial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Consultas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eficientes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Modelagem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próxima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mundo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real </a:t>
            </a:r>
          </a:p>
        </p:txBody>
      </p:sp>
    </p:spTree>
    <p:extLst>
      <p:ext uri="{BB962C8B-B14F-4D97-AF65-F5344CB8AC3E}">
        <p14:creationId xmlns:p14="http://schemas.microsoft.com/office/powerpoint/2010/main" val="3878378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9A2B1-0829-CA61-22FD-3BC797F7C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63D57367-E5C6-1307-43DF-AA7A46FA3E45}"/>
              </a:ext>
            </a:extLst>
          </p:cNvPr>
          <p:cNvSpPr txBox="1"/>
          <p:nvPr/>
        </p:nvSpPr>
        <p:spPr>
          <a:xfrm>
            <a:off x="1004356" y="862828"/>
            <a:ext cx="723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Tipos de relacionamento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8233862-1302-C2DE-53D0-A384A2B0A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36" y="1386048"/>
            <a:ext cx="24256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to one (1:1)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47538E-C5CE-9004-1632-426CB22C4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100" y="1909268"/>
            <a:ext cx="3729184" cy="20176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C055235-087D-EEB9-5334-8A7051B4C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720" y="1909268"/>
            <a:ext cx="3824356" cy="178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482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64FE5-2697-DDF3-80D2-F33CA018D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B7FBDB1A-B6CA-3442-4F79-B07F8E1BCD37}"/>
              </a:ext>
            </a:extLst>
          </p:cNvPr>
          <p:cNvSpPr txBox="1"/>
          <p:nvPr/>
        </p:nvSpPr>
        <p:spPr>
          <a:xfrm>
            <a:off x="1004356" y="862828"/>
            <a:ext cx="723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Tipos de relacionamento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1E90C51-83E8-FD47-8489-B1B2CC4F3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536" y="1386048"/>
            <a:ext cx="24256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to one (1:1)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908C139-09B7-9552-82B1-A7621C190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904" y="1959430"/>
            <a:ext cx="7858760" cy="206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84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D76E6-7AA9-840A-B7C3-EB4D803C5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35702235-6285-DEFB-A410-F1F0E68D5B77}"/>
              </a:ext>
            </a:extLst>
          </p:cNvPr>
          <p:cNvSpPr txBox="1"/>
          <p:nvPr/>
        </p:nvSpPr>
        <p:spPr>
          <a:xfrm>
            <a:off x="1004356" y="862828"/>
            <a:ext cx="723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Tipos de relacionamento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359C4DD-C126-03F0-B564-5FA8D0294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6" y="1771891"/>
            <a:ext cx="27158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to many (1:N)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865BAD1-AD91-DF17-B728-419161368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18" y="2329107"/>
            <a:ext cx="4734187" cy="217685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8B3D35A-C6CB-E801-068C-147B728358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0316" y="2329107"/>
            <a:ext cx="3091896" cy="179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06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9A5E0-7FFB-A830-B439-76DC42CE4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1B28B7F5-43A7-B445-473D-6450449E6B39}"/>
              </a:ext>
            </a:extLst>
          </p:cNvPr>
          <p:cNvSpPr txBox="1"/>
          <p:nvPr/>
        </p:nvSpPr>
        <p:spPr>
          <a:xfrm>
            <a:off x="1004356" y="862828"/>
            <a:ext cx="723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Tipos de relacionamento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9F7ACB1-778E-8F71-46E4-8C57398E7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56" y="1771891"/>
            <a:ext cx="271580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to many (1:N)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C683561-0C3A-55B7-4C6D-C95F3814559C}"/>
              </a:ext>
            </a:extLst>
          </p:cNvPr>
          <p:cNvSpPr txBox="1"/>
          <p:nvPr/>
        </p:nvSpPr>
        <p:spPr>
          <a:xfrm>
            <a:off x="2001520" y="2420620"/>
            <a:ext cx="400304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>
                <a:solidFill>
                  <a:srgbClr val="85C46C"/>
                </a:solidFill>
                <a:effectLst/>
                <a:latin typeface="JetBrains Mono"/>
              </a:rPr>
              <a:t>// </a:t>
            </a:r>
            <a:r>
              <a:rPr lang="en-US" i="1" dirty="0" err="1">
                <a:solidFill>
                  <a:srgbClr val="85C46C"/>
                </a:solidFill>
                <a:effectLst/>
                <a:latin typeface="JetBrains Mono"/>
              </a:rPr>
              <a:t>Pedido</a:t>
            </a:r>
            <a:r>
              <a:rPr lang="en-US" i="1" dirty="0">
                <a:solidFill>
                  <a:srgbClr val="85C46C"/>
                </a:solidFill>
                <a:effectLst/>
                <a:latin typeface="JetBrains Mono"/>
              </a:rPr>
              <a:t> -&gt; </a:t>
            </a:r>
            <a:r>
              <a:rPr lang="en-US" i="1" dirty="0" err="1">
                <a:solidFill>
                  <a:srgbClr val="85C46C"/>
                </a:solidFill>
                <a:effectLst/>
                <a:latin typeface="JetBrains Mono"/>
              </a:rPr>
              <a:t>Cliente</a:t>
            </a:r>
            <a:r>
              <a:rPr lang="en-US" i="1" dirty="0">
                <a:solidFill>
                  <a:srgbClr val="85C46C"/>
                </a:solidFill>
                <a:effectLst/>
                <a:latin typeface="JetBrains Mono"/>
              </a:rPr>
              <a:t> (Many-to-One)</a:t>
            </a:r>
            <a:br>
              <a:rPr lang="en-US" i="1" dirty="0">
                <a:solidFill>
                  <a:srgbClr val="85C46C"/>
                </a:solidFill>
                <a:effectLst/>
                <a:latin typeface="JetBrains Mono"/>
              </a:rPr>
            </a:br>
            <a:r>
              <a:rPr lang="en-US" dirty="0" err="1">
                <a:solidFill>
                  <a:srgbClr val="BDBDBD"/>
                </a:solidFill>
                <a:effectLst/>
                <a:latin typeface="JetBrains Mono"/>
              </a:rPr>
              <a:t>modelBuilder.</a:t>
            </a:r>
            <a:r>
              <a:rPr lang="en-US" dirty="0" err="1">
                <a:solidFill>
                  <a:srgbClr val="39CC9B"/>
                </a:solidFill>
                <a:effectLst/>
                <a:latin typeface="JetBrains Mono"/>
              </a:rPr>
              <a:t>Entity</a:t>
            </a:r>
            <a:r>
              <a:rPr lang="en-US" dirty="0">
                <a:solidFill>
                  <a:srgbClr val="BDBDBD"/>
                </a:solidFill>
                <a:effectLst/>
                <a:latin typeface="JetBrains Mono"/>
              </a:rPr>
              <a:t>&lt;</a:t>
            </a:r>
            <a:r>
              <a:rPr lang="en-US" dirty="0" err="1">
                <a:solidFill>
                  <a:srgbClr val="C191FF"/>
                </a:solidFill>
                <a:effectLst/>
                <a:latin typeface="JetBrains Mono"/>
              </a:rPr>
              <a:t>Pedido</a:t>
            </a:r>
            <a:r>
              <a:rPr lang="en-US" dirty="0">
                <a:solidFill>
                  <a:srgbClr val="BDBDBD"/>
                </a:solidFill>
                <a:effectLst/>
                <a:latin typeface="JetBrains Mono"/>
              </a:rPr>
              <a:t>&gt;()</a:t>
            </a:r>
            <a:br>
              <a:rPr lang="en-US" dirty="0">
                <a:solidFill>
                  <a:srgbClr val="BDBDB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BDBDBD"/>
                </a:solidFill>
                <a:effectLst/>
                <a:latin typeface="JetBrains Mono"/>
              </a:rPr>
              <a:t>    .</a:t>
            </a:r>
            <a:r>
              <a:rPr lang="en-US" dirty="0" err="1">
                <a:solidFill>
                  <a:srgbClr val="39CC9B"/>
                </a:solidFill>
                <a:effectLst/>
                <a:latin typeface="JetBrains Mono"/>
              </a:rPr>
              <a:t>HasOne</a:t>
            </a:r>
            <a:r>
              <a:rPr lang="en-US" dirty="0">
                <a:solidFill>
                  <a:srgbClr val="BDBDBD"/>
                </a:solidFill>
                <a:effectLst/>
                <a:latin typeface="JetBrains Mono"/>
              </a:rPr>
              <a:t>(p </a:t>
            </a:r>
            <a:r>
              <a:rPr lang="en-US" dirty="0">
                <a:solidFill>
                  <a:srgbClr val="D0D0D0"/>
                </a:solidFill>
                <a:effectLst/>
                <a:latin typeface="JetBrains Mono"/>
              </a:rPr>
              <a:t>=&gt; </a:t>
            </a:r>
            <a:r>
              <a:rPr lang="en-US" dirty="0" err="1">
                <a:solidFill>
                  <a:srgbClr val="BDBDBD"/>
                </a:solidFill>
                <a:effectLst/>
                <a:latin typeface="JetBrains Mono"/>
              </a:rPr>
              <a:t>p.</a:t>
            </a:r>
            <a:r>
              <a:rPr lang="en-US" dirty="0" err="1">
                <a:solidFill>
                  <a:srgbClr val="66C3CC"/>
                </a:solidFill>
                <a:effectLst/>
                <a:latin typeface="JetBrains Mono"/>
              </a:rPr>
              <a:t>Cliente</a:t>
            </a:r>
            <a:r>
              <a:rPr lang="en-US" dirty="0">
                <a:solidFill>
                  <a:srgbClr val="BDBDBD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BDBDB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BDBDBD"/>
                </a:solidFill>
                <a:effectLst/>
                <a:latin typeface="JetBrains Mono"/>
              </a:rPr>
              <a:t>    .</a:t>
            </a:r>
            <a:r>
              <a:rPr lang="en-US" dirty="0" err="1">
                <a:solidFill>
                  <a:srgbClr val="39CC9B"/>
                </a:solidFill>
                <a:effectLst/>
                <a:latin typeface="JetBrains Mono"/>
              </a:rPr>
              <a:t>WithMany</a:t>
            </a:r>
            <a:r>
              <a:rPr lang="en-US" dirty="0">
                <a:solidFill>
                  <a:srgbClr val="BDBDBD"/>
                </a:solidFill>
                <a:effectLst/>
                <a:latin typeface="JetBrains Mono"/>
              </a:rPr>
              <a:t>(c </a:t>
            </a:r>
            <a:r>
              <a:rPr lang="en-US" dirty="0">
                <a:solidFill>
                  <a:srgbClr val="D0D0D0"/>
                </a:solidFill>
                <a:effectLst/>
                <a:latin typeface="JetBrains Mono"/>
              </a:rPr>
              <a:t>=&gt; </a:t>
            </a:r>
            <a:r>
              <a:rPr lang="en-US" dirty="0" err="1">
                <a:solidFill>
                  <a:srgbClr val="BDBDBD"/>
                </a:solidFill>
                <a:effectLst/>
                <a:latin typeface="JetBrains Mono"/>
              </a:rPr>
              <a:t>c.</a:t>
            </a:r>
            <a:r>
              <a:rPr lang="en-US" dirty="0" err="1">
                <a:solidFill>
                  <a:srgbClr val="66C3CC"/>
                </a:solidFill>
                <a:effectLst/>
                <a:latin typeface="JetBrains Mono"/>
              </a:rPr>
              <a:t>Pedidos</a:t>
            </a:r>
            <a:r>
              <a:rPr lang="en-US" dirty="0">
                <a:solidFill>
                  <a:srgbClr val="BDBDBD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BDBDB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BDBDBD"/>
                </a:solidFill>
                <a:effectLst/>
                <a:latin typeface="JetBrains Mono"/>
              </a:rPr>
              <a:t>    .</a:t>
            </a:r>
            <a:r>
              <a:rPr lang="en-US" dirty="0" err="1">
                <a:solidFill>
                  <a:srgbClr val="39CC9B"/>
                </a:solidFill>
                <a:effectLst/>
                <a:latin typeface="JetBrains Mono"/>
              </a:rPr>
              <a:t>HasForeignKey</a:t>
            </a:r>
            <a:r>
              <a:rPr lang="en-US" dirty="0">
                <a:solidFill>
                  <a:srgbClr val="BDBDBD"/>
                </a:solidFill>
                <a:effectLst/>
                <a:latin typeface="JetBrains Mono"/>
              </a:rPr>
              <a:t>(p </a:t>
            </a:r>
            <a:r>
              <a:rPr lang="en-US" dirty="0">
                <a:solidFill>
                  <a:srgbClr val="C191FF"/>
                </a:solidFill>
                <a:highlight>
                  <a:srgbClr val="000000"/>
                </a:highlight>
                <a:latin typeface="JetBrains Mono"/>
              </a:rPr>
              <a:t>=&gt;</a:t>
            </a:r>
            <a:r>
              <a:rPr lang="en-US" dirty="0">
                <a:solidFill>
                  <a:srgbClr val="D0D0D0"/>
                </a:solidFill>
                <a:effectLst/>
                <a:latin typeface="JetBrains Mono"/>
              </a:rPr>
              <a:t> </a:t>
            </a:r>
            <a:r>
              <a:rPr lang="en-US" dirty="0" err="1">
                <a:solidFill>
                  <a:srgbClr val="BDBDBD"/>
                </a:solidFill>
                <a:effectLst/>
                <a:latin typeface="JetBrains Mono"/>
              </a:rPr>
              <a:t>p.</a:t>
            </a:r>
            <a:r>
              <a:rPr lang="en-US" dirty="0" err="1">
                <a:solidFill>
                  <a:srgbClr val="66C3CC"/>
                </a:solidFill>
                <a:effectLst/>
                <a:latin typeface="JetBrains Mono"/>
              </a:rPr>
              <a:t>ClienteId</a:t>
            </a:r>
            <a:r>
              <a:rPr lang="en-US" dirty="0">
                <a:solidFill>
                  <a:srgbClr val="BDBDBD"/>
                </a:solidFill>
                <a:effectLst/>
                <a:latin typeface="JetBrains Mono"/>
              </a:rPr>
              <a:t>)</a:t>
            </a:r>
            <a:br>
              <a:rPr lang="en-US" dirty="0">
                <a:solidFill>
                  <a:srgbClr val="BDBDB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BDBDBD"/>
                </a:solidFill>
                <a:effectLst/>
                <a:latin typeface="JetBrains Mono"/>
              </a:rPr>
              <a:t>    .</a:t>
            </a:r>
            <a:r>
              <a:rPr lang="en-US" dirty="0" err="1">
                <a:solidFill>
                  <a:srgbClr val="D0D0D0"/>
                </a:solidFill>
                <a:effectLst/>
                <a:latin typeface="JetBrains Mono"/>
              </a:rPr>
              <a:t>OnDelete</a:t>
            </a:r>
            <a:r>
              <a:rPr lang="en-US" dirty="0">
                <a:solidFill>
                  <a:srgbClr val="BDBDBD"/>
                </a:solidFill>
                <a:effectLst/>
                <a:latin typeface="JetBrains Mono"/>
              </a:rPr>
              <a:t>(</a:t>
            </a:r>
            <a:r>
              <a:rPr lang="en-US" dirty="0" err="1">
                <a:solidFill>
                  <a:srgbClr val="D0D0D0"/>
                </a:solidFill>
                <a:effectLst/>
                <a:latin typeface="JetBrains Mono"/>
              </a:rPr>
              <a:t>DeleteBehavior</a:t>
            </a:r>
            <a:r>
              <a:rPr lang="en-US" dirty="0" err="1">
                <a:solidFill>
                  <a:srgbClr val="BDBDBD"/>
                </a:solidFill>
                <a:effectLst/>
                <a:latin typeface="JetBrains Mono"/>
              </a:rPr>
              <a:t>.</a:t>
            </a:r>
            <a:r>
              <a:rPr lang="en-US" dirty="0" err="1">
                <a:solidFill>
                  <a:srgbClr val="D0D0D0"/>
                </a:solidFill>
                <a:effectLst/>
                <a:latin typeface="JetBrains Mono"/>
              </a:rPr>
              <a:t>Restrict</a:t>
            </a:r>
            <a:r>
              <a:rPr lang="en-US" dirty="0">
                <a:solidFill>
                  <a:srgbClr val="BDBDBD"/>
                </a:solidFill>
                <a:effectLst/>
                <a:latin typeface="JetBrains Mono"/>
              </a:rPr>
              <a:t>);</a:t>
            </a:r>
            <a:endParaRPr lang="en-US" dirty="0">
              <a:solidFill>
                <a:srgbClr val="D0D0D0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741697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DA165-658C-B5A5-8DC2-BF29936AF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909BBD21-CDA6-2A4F-A1B1-DD43021820E0}"/>
              </a:ext>
            </a:extLst>
          </p:cNvPr>
          <p:cNvSpPr txBox="1"/>
          <p:nvPr/>
        </p:nvSpPr>
        <p:spPr>
          <a:xfrm>
            <a:off x="1004356" y="862828"/>
            <a:ext cx="723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Tipos de relacionamento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4FEBDED-D662-794B-241A-FE592350F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236" y="977625"/>
            <a:ext cx="29386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to many (N:N)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B49D16-56DC-12C3-6AF4-CBC20B86A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59" y="2039885"/>
            <a:ext cx="4579861" cy="173174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DBD73FC-F628-9E39-CBA6-6BB01B929C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056547"/>
            <a:ext cx="3848932" cy="1875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007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D4079-DE53-68F1-4EF8-94EC1F432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4">
            <a:extLst>
              <a:ext uri="{FF2B5EF4-FFF2-40B4-BE49-F238E27FC236}">
                <a16:creationId xmlns:a16="http://schemas.microsoft.com/office/drawing/2014/main" id="{B0A0566A-5E18-8A9A-0CBD-FF3F9DCF3E47}"/>
              </a:ext>
            </a:extLst>
          </p:cNvPr>
          <p:cNvSpPr txBox="1"/>
          <p:nvPr/>
        </p:nvSpPr>
        <p:spPr>
          <a:xfrm>
            <a:off x="1004356" y="862828"/>
            <a:ext cx="7237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Tipos de relacionamento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52817C2-A800-C4F1-4A5D-6A3B2E308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236" y="977625"/>
            <a:ext cx="293862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to many (N:N)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D698FE0-A1C0-B1B0-C83C-4B6CF5D31E52}"/>
              </a:ext>
            </a:extLst>
          </p:cNvPr>
          <p:cNvSpPr txBox="1"/>
          <p:nvPr/>
        </p:nvSpPr>
        <p:spPr>
          <a:xfrm>
            <a:off x="1341120" y="2404511"/>
            <a:ext cx="595884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i="1" dirty="0">
                <a:solidFill>
                  <a:srgbClr val="85C46C"/>
                </a:solidFill>
                <a:effectLst/>
                <a:highlight>
                  <a:srgbClr val="000000"/>
                </a:highlight>
                <a:latin typeface="JetBrains Mono"/>
              </a:rPr>
              <a:t>// </a:t>
            </a:r>
            <a:r>
              <a:rPr lang="en-US" i="1" dirty="0" err="1">
                <a:solidFill>
                  <a:srgbClr val="85C46C"/>
                </a:solidFill>
                <a:effectLst/>
                <a:highlight>
                  <a:srgbClr val="000000"/>
                </a:highlight>
                <a:latin typeface="JetBrains Mono"/>
              </a:rPr>
              <a:t>Produto</a:t>
            </a:r>
            <a:r>
              <a:rPr lang="en-US" i="1" dirty="0">
                <a:solidFill>
                  <a:srgbClr val="85C46C"/>
                </a:solidFill>
                <a:effectLst/>
                <a:highlight>
                  <a:srgbClr val="000000"/>
                </a:highlight>
                <a:latin typeface="JetBrains Mono"/>
              </a:rPr>
              <a:t> &lt;-&gt; </a:t>
            </a:r>
            <a:r>
              <a:rPr lang="en-US" i="1" dirty="0" err="1">
                <a:solidFill>
                  <a:srgbClr val="85C46C"/>
                </a:solidFill>
                <a:effectLst/>
                <a:highlight>
                  <a:srgbClr val="000000"/>
                </a:highlight>
                <a:latin typeface="JetBrains Mono"/>
              </a:rPr>
              <a:t>Categoria</a:t>
            </a:r>
            <a:r>
              <a:rPr lang="en-US" i="1" dirty="0">
                <a:solidFill>
                  <a:srgbClr val="85C46C"/>
                </a:solidFill>
                <a:effectLst/>
                <a:highlight>
                  <a:srgbClr val="000000"/>
                </a:highlight>
                <a:latin typeface="JetBrains Mono"/>
              </a:rPr>
              <a:t> (Many-to-Many)</a:t>
            </a:r>
            <a:br>
              <a:rPr lang="en-US" i="1" dirty="0">
                <a:solidFill>
                  <a:srgbClr val="85C46C"/>
                </a:solidFill>
                <a:effectLst/>
                <a:highlight>
                  <a:srgbClr val="000000"/>
                </a:highlight>
                <a:latin typeface="JetBrains Mono"/>
              </a:rPr>
            </a:br>
            <a:r>
              <a:rPr lang="en-US" dirty="0" err="1">
                <a:solidFill>
                  <a:srgbClr val="BDBDBD"/>
                </a:solidFill>
                <a:effectLst/>
                <a:highlight>
                  <a:srgbClr val="000000"/>
                </a:highlight>
                <a:latin typeface="JetBrains Mono"/>
              </a:rPr>
              <a:t>modelBuilder.</a:t>
            </a:r>
            <a:r>
              <a:rPr lang="en-US" dirty="0" err="1">
                <a:solidFill>
                  <a:srgbClr val="39CC9B"/>
                </a:solidFill>
                <a:effectLst/>
                <a:highlight>
                  <a:srgbClr val="000000"/>
                </a:highlight>
                <a:latin typeface="JetBrains Mono"/>
              </a:rPr>
              <a:t>Entity</a:t>
            </a:r>
            <a:r>
              <a:rPr lang="en-US" dirty="0">
                <a:solidFill>
                  <a:srgbClr val="BDBDBD"/>
                </a:solidFill>
                <a:effectLst/>
                <a:highlight>
                  <a:srgbClr val="000000"/>
                </a:highlight>
                <a:latin typeface="JetBrains Mono"/>
              </a:rPr>
              <a:t>&lt;</a:t>
            </a:r>
            <a:r>
              <a:rPr lang="en-US" dirty="0" err="1">
                <a:solidFill>
                  <a:srgbClr val="C191FF"/>
                </a:solidFill>
                <a:effectLst/>
                <a:highlight>
                  <a:srgbClr val="000000"/>
                </a:highlight>
                <a:latin typeface="JetBrains Mono"/>
              </a:rPr>
              <a:t>ProdutoCategoria</a:t>
            </a:r>
            <a:r>
              <a:rPr lang="en-US" dirty="0">
                <a:solidFill>
                  <a:srgbClr val="BDBDBD"/>
                </a:solidFill>
                <a:effectLst/>
                <a:highlight>
                  <a:srgbClr val="000000"/>
                </a:highlight>
                <a:latin typeface="JetBrains Mono"/>
              </a:rPr>
              <a:t>&gt;()</a:t>
            </a:r>
            <a:br>
              <a:rPr lang="en-US" dirty="0">
                <a:solidFill>
                  <a:srgbClr val="BDBDBD"/>
                </a:solidFill>
                <a:effectLst/>
                <a:highlight>
                  <a:srgbClr val="000000"/>
                </a:highlight>
                <a:latin typeface="JetBrains Mono"/>
              </a:rPr>
            </a:br>
            <a:r>
              <a:rPr lang="en-US" dirty="0">
                <a:solidFill>
                  <a:srgbClr val="BDBDBD"/>
                </a:solidFill>
                <a:effectLst/>
                <a:highlight>
                  <a:srgbClr val="000000"/>
                </a:highlight>
                <a:latin typeface="JetBrains Mono"/>
              </a:rPr>
              <a:t>    .</a:t>
            </a:r>
            <a:r>
              <a:rPr lang="en-US" dirty="0" err="1">
                <a:solidFill>
                  <a:srgbClr val="D0D0D0"/>
                </a:solidFill>
                <a:effectLst/>
                <a:highlight>
                  <a:srgbClr val="000000"/>
                </a:highlight>
                <a:latin typeface="JetBrains Mono"/>
              </a:rPr>
              <a:t>HasKey</a:t>
            </a:r>
            <a:r>
              <a:rPr lang="en-US" dirty="0">
                <a:solidFill>
                  <a:srgbClr val="BDBDBD"/>
                </a:solidFill>
                <a:effectLst/>
                <a:highlight>
                  <a:srgbClr val="000000"/>
                </a:highlight>
                <a:latin typeface="JetBrains Mono"/>
              </a:rPr>
              <a:t>(</a:t>
            </a:r>
            <a:r>
              <a:rPr lang="en-US" dirty="0">
                <a:solidFill>
                  <a:srgbClr val="D0D0D0"/>
                </a:solidFill>
                <a:effectLst/>
                <a:highlight>
                  <a:srgbClr val="000000"/>
                </a:highlight>
                <a:latin typeface="JetBrains Mono"/>
              </a:rPr>
              <a:t>pc =&gt; </a:t>
            </a:r>
            <a:r>
              <a:rPr lang="en-US" dirty="0">
                <a:solidFill>
                  <a:srgbClr val="6C95EB"/>
                </a:solidFill>
                <a:effectLst/>
                <a:highlight>
                  <a:srgbClr val="000000"/>
                </a:highlight>
                <a:latin typeface="JetBrains Mono"/>
              </a:rPr>
              <a:t>new </a:t>
            </a:r>
            <a:r>
              <a:rPr lang="en-US" dirty="0">
                <a:solidFill>
                  <a:srgbClr val="BDBDBD"/>
                </a:solidFill>
                <a:effectLst/>
                <a:highlight>
                  <a:srgbClr val="000000"/>
                </a:highlight>
                <a:latin typeface="JetBrains Mono"/>
              </a:rPr>
              <a:t>{ </a:t>
            </a:r>
            <a:r>
              <a:rPr lang="en-US" dirty="0" err="1">
                <a:solidFill>
                  <a:srgbClr val="D0D0D0"/>
                </a:solidFill>
                <a:effectLst/>
                <a:highlight>
                  <a:srgbClr val="000000"/>
                </a:highlight>
                <a:latin typeface="JetBrains Mono"/>
              </a:rPr>
              <a:t>pc</a:t>
            </a:r>
            <a:r>
              <a:rPr lang="en-US" dirty="0" err="1">
                <a:solidFill>
                  <a:srgbClr val="BDBDBD"/>
                </a:solidFill>
                <a:effectLst/>
                <a:highlight>
                  <a:srgbClr val="000000"/>
                </a:highlight>
                <a:latin typeface="JetBrains Mono"/>
              </a:rPr>
              <a:t>.</a:t>
            </a:r>
            <a:r>
              <a:rPr lang="en-US" dirty="0" err="1">
                <a:solidFill>
                  <a:srgbClr val="D0D0D0"/>
                </a:solidFill>
                <a:effectLst/>
                <a:highlight>
                  <a:srgbClr val="000000"/>
                </a:highlight>
                <a:latin typeface="JetBrains Mono"/>
              </a:rPr>
              <a:t>ProdutoId</a:t>
            </a:r>
            <a:r>
              <a:rPr lang="en-US" dirty="0">
                <a:solidFill>
                  <a:srgbClr val="BDBDBD"/>
                </a:solidFill>
                <a:effectLst/>
                <a:highlight>
                  <a:srgbClr val="000000"/>
                </a:highlight>
                <a:latin typeface="JetBrains Mono"/>
              </a:rPr>
              <a:t>, </a:t>
            </a:r>
            <a:r>
              <a:rPr lang="en-US" dirty="0" err="1">
                <a:solidFill>
                  <a:srgbClr val="D0D0D0"/>
                </a:solidFill>
                <a:effectLst/>
                <a:highlight>
                  <a:srgbClr val="000000"/>
                </a:highlight>
                <a:latin typeface="JetBrains Mono"/>
              </a:rPr>
              <a:t>pc</a:t>
            </a:r>
            <a:r>
              <a:rPr lang="en-US" dirty="0" err="1">
                <a:solidFill>
                  <a:srgbClr val="BDBDBD"/>
                </a:solidFill>
                <a:effectLst/>
                <a:highlight>
                  <a:srgbClr val="000000"/>
                </a:highlight>
                <a:latin typeface="JetBrains Mono"/>
              </a:rPr>
              <a:t>.</a:t>
            </a:r>
            <a:r>
              <a:rPr lang="en-US" dirty="0" err="1">
                <a:solidFill>
                  <a:srgbClr val="D0D0D0"/>
                </a:solidFill>
                <a:effectLst/>
                <a:highlight>
                  <a:srgbClr val="000000"/>
                </a:highlight>
                <a:latin typeface="JetBrains Mono"/>
              </a:rPr>
              <a:t>CategoriaId</a:t>
            </a:r>
            <a:r>
              <a:rPr lang="en-US" dirty="0">
                <a:solidFill>
                  <a:srgbClr val="D0D0D0"/>
                </a:solidFill>
                <a:effectLst/>
                <a:highlight>
                  <a:srgbClr val="000000"/>
                </a:highlight>
                <a:latin typeface="JetBrains Mono"/>
              </a:rPr>
              <a:t> </a:t>
            </a:r>
            <a:r>
              <a:rPr lang="en-US" dirty="0">
                <a:solidFill>
                  <a:srgbClr val="BDBDBD"/>
                </a:solidFill>
                <a:effectLst/>
                <a:highlight>
                  <a:srgbClr val="000000"/>
                </a:highlight>
                <a:latin typeface="JetBrains Mono"/>
              </a:rPr>
              <a:t>});</a:t>
            </a:r>
            <a:endParaRPr lang="en-US" dirty="0">
              <a:solidFill>
                <a:srgbClr val="D0D0D0"/>
              </a:solidFill>
              <a:effectLst/>
              <a:highlight>
                <a:srgbClr val="000000"/>
              </a:highlight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13450423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10932</TotalTime>
  <Words>631</Words>
  <Application>Microsoft Office PowerPoint</Application>
  <PresentationFormat>Personalizar</PresentationFormat>
  <Paragraphs>87</Paragraphs>
  <Slides>20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20</vt:i4>
      </vt:variant>
    </vt:vector>
  </HeadingPairs>
  <TitlesOfParts>
    <vt:vector size="30" baseType="lpstr">
      <vt:lpstr>Arial</vt:lpstr>
      <vt:lpstr>Calibri</vt:lpstr>
      <vt:lpstr>Gotham HTF</vt:lpstr>
      <vt:lpstr>Gotham HTF Book</vt:lpstr>
      <vt:lpstr>Gotham HTF Light</vt:lpstr>
      <vt:lpstr>Gotham HTF Medium</vt:lpstr>
      <vt:lpstr>JetBrains Mono</vt:lpstr>
      <vt:lpstr>Office Theme</vt:lpstr>
      <vt:lpstr>1_Personalizar design</vt:lpstr>
      <vt:lpstr>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Adriano</dc:creator>
  <cp:lastModifiedBy>Charles Alves</cp:lastModifiedBy>
  <cp:revision>115</cp:revision>
  <dcterms:created xsi:type="dcterms:W3CDTF">2019-02-15T12:16:11Z</dcterms:created>
  <dcterms:modified xsi:type="dcterms:W3CDTF">2025-08-25T02:48:10Z</dcterms:modified>
</cp:coreProperties>
</file>