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 Mono Medium"/>
      <p:regular r:id="rId24"/>
      <p:bold r:id="rId25"/>
      <p:italic r:id="rId26"/>
      <p:boldItalic r:id="rId27"/>
    </p:embeddedFont>
    <p:embeddedFont>
      <p:font typeface="Proxima Nova"/>
      <p:regular r:id="rId28"/>
      <p:bold r:id="rId29"/>
      <p:italic r:id="rId30"/>
      <p:boldItalic r:id="rId31"/>
    </p:embeddedFont>
    <p:embeddedFont>
      <p:font typeface="Concert One"/>
      <p:regular r:id="rId32"/>
    </p:embeddedFont>
    <p:embeddedFont>
      <p:font typeface="Coming Soon"/>
      <p:regular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h5nndZ118w7+UVYqtxCrcFofi9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MonoMedium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Medium-italic.fntdata"/><Relationship Id="rId25" Type="http://schemas.openxmlformats.org/officeDocument/2006/relationships/font" Target="fonts/RobotoMonoMedium-bold.fntdata"/><Relationship Id="rId28" Type="http://schemas.openxmlformats.org/officeDocument/2006/relationships/font" Target="fonts/ProximaNova-regular.fntdata"/><Relationship Id="rId27" Type="http://schemas.openxmlformats.org/officeDocument/2006/relationships/font" Target="fonts/RobotoMono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33" Type="http://schemas.openxmlformats.org/officeDocument/2006/relationships/font" Target="fonts/ComingSoon-regular.fntdata"/><Relationship Id="rId10" Type="http://schemas.openxmlformats.org/officeDocument/2006/relationships/slide" Target="slides/slide6.xml"/><Relationship Id="rId32" Type="http://schemas.openxmlformats.org/officeDocument/2006/relationships/font" Target="fonts/ConcertOne-regular.fntdata"/><Relationship Id="rId13" Type="http://schemas.openxmlformats.org/officeDocument/2006/relationships/slide" Target="slides/slide9.xml"/><Relationship Id="rId35" Type="http://schemas.openxmlformats.org/officeDocument/2006/relationships/font" Target="fonts/RobotoMono-bold.fntdata"/><Relationship Id="rId12" Type="http://schemas.openxmlformats.org/officeDocument/2006/relationships/slide" Target="slides/slide8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c95372bd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c95372bd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ebc19724e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10ebc19724e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f2d273079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10f2d27307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ebc19724e_2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10ebc19724e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f2d27307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10f2d2730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dbd6ecd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10dbd6ecd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dbd6ecd8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10dbd6ecd8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dbd6ecd8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0dbd6ecd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c95372bdd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10c95372bdd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c95372bdd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10c95372bd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f5f084a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f5f084a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ebc19724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0ebc19724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2b98e7c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92b98e7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ebc19724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0ebc19724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fa1e703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fa1e703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f7ee552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f7ee552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ebc19724e_2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10ebc19724e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6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6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2941"/>
              </a:srgbClr>
            </a:outerShdw>
          </a:effectLst>
        </p:spPr>
      </p:pic>
      <p:sp>
        <p:nvSpPr>
          <p:cNvPr id="14" name="Google Shape;14;p46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5" name="Google Shape;15;p46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BIG_NUMBER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5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55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5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5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5"/>
          <p:cNvSpPr txBox="1"/>
          <p:nvPr>
            <p:ph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3" name="Google Shape;93;p55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55"/>
          <p:cNvSpPr txBox="1"/>
          <p:nvPr>
            <p:ph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5" name="Google Shape;95;p55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55"/>
          <p:cNvSpPr txBox="1"/>
          <p:nvPr>
            <p:ph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7" name="Google Shape;97;p55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_1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5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6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56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56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5" name="Google Shape;105;p56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56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7"/>
          <p:cNvSpPr txBox="1"/>
          <p:nvPr>
            <p:ph type="title"/>
          </p:nvPr>
        </p:nvSpPr>
        <p:spPr>
          <a:xfrm>
            <a:off x="1002325" y="711175"/>
            <a:ext cx="20721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5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58"/>
          <p:cNvPicPr preferRelativeResize="0"/>
          <p:nvPr/>
        </p:nvPicPr>
        <p:blipFill rotWithShape="1">
          <a:blip r:embed="rId3">
            <a:alphaModFix/>
          </a:blip>
          <a:srcRect b="18299" l="0" r="8889" t="16732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8"/>
          <p:cNvPicPr preferRelativeResize="0"/>
          <p:nvPr/>
        </p:nvPicPr>
        <p:blipFill rotWithShape="1">
          <a:blip r:embed="rId3">
            <a:alphaModFix/>
          </a:blip>
          <a:srcRect b="18299" l="0" r="8889" t="16732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8"/>
          <p:cNvPicPr preferRelativeResize="0"/>
          <p:nvPr/>
        </p:nvPicPr>
        <p:blipFill rotWithShape="1">
          <a:blip r:embed="rId4">
            <a:alphaModFix/>
          </a:blip>
          <a:srcRect b="7122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8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9" name="Google Shape;119;p58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Google Shape;120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APTION_ONLY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5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9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25" name="Google Shape;125;p59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59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27" name="Google Shape;127;p59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6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0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0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6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1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57150">
              <a:srgbClr val="000000">
                <a:alpha val="38039"/>
              </a:srgbClr>
            </a:outerShdw>
          </a:effectLst>
        </p:spPr>
      </p:pic>
      <p:sp>
        <p:nvSpPr>
          <p:cNvPr id="141" name="Google Shape;141;p62"/>
          <p:cNvSpPr txBox="1"/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42" name="Google Shape;142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IG_NUMBER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6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3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3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63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" name="Google Shape;148;p63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" name="Google Shape;149;p63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" name="Google Shape;150;p63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63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2" name="Google Shape;152;p63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3" name="Google Shape;153;p63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4" name="Google Shape;154;p63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Google Shape;155;p63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6" name="Google Shape;156;p63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7" name="Google Shape;157;p63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8" name="Google Shape;158;p63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TITLE_AND_DESCRIPTION_1_1_3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6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4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4" name="Google Shape;164;p64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65" name="Google Shape;16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4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b="0" i="0" sz="12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  <p:sp>
        <p:nvSpPr>
          <p:cNvPr id="19" name="Google Shape;19;p49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0" name="Google Shape;20;p49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21" name="Google Shape;21;p49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6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65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65"/>
          <p:cNvSpPr txBox="1"/>
          <p:nvPr>
            <p:ph idx="1" type="body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" name="Google Shape;174;p65"/>
          <p:cNvSpPr txBox="1"/>
          <p:nvPr>
            <p:ph idx="2" type="body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6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7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7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7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72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8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7" name="Google Shape;27;p48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48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9" name="Google Shape;29;p48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8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1" name="Google Shape;31;p48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48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3" name="Google Shape;33;p48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48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1"/>
          <p:cNvPicPr preferRelativeResize="0"/>
          <p:nvPr/>
        </p:nvPicPr>
        <p:blipFill rotWithShape="1">
          <a:blip r:embed="rId3">
            <a:alphaModFix/>
          </a:blip>
          <a:srcRect b="18299" l="0" r="8889" t="16732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1"/>
          <p:cNvPicPr preferRelativeResize="0"/>
          <p:nvPr/>
        </p:nvPicPr>
        <p:blipFill rotWithShape="1">
          <a:blip r:embed="rId4">
            <a:alphaModFix/>
          </a:blip>
          <a:srcRect b="18299" l="0" r="8889" t="16732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1"/>
          <p:cNvPicPr preferRelativeResize="0"/>
          <p:nvPr/>
        </p:nvPicPr>
        <p:blipFill rotWithShape="1">
          <a:blip r:embed="rId5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1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2" name="Google Shape;42;p51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4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7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7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" type="body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892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indent="-2889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indent="-28892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indent="-28892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indent="-28892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indent="-28892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indent="-28892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indent="-28892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indent="-288925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5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0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50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2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52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1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53"/>
          <p:cNvSpPr txBox="1"/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7" name="Google Shape;67;p53"/>
          <p:cNvSpPr txBox="1"/>
          <p:nvPr>
            <p:ph idx="1" type="subTitle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53"/>
          <p:cNvSpPr txBox="1"/>
          <p:nvPr>
            <p:ph idx="2" type="title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9" name="Google Shape;69;p53"/>
          <p:cNvSpPr txBox="1"/>
          <p:nvPr>
            <p:ph idx="3" type="subTitle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53"/>
          <p:cNvSpPr txBox="1"/>
          <p:nvPr>
            <p:ph idx="4" type="title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1" name="Google Shape;71;p53"/>
          <p:cNvSpPr txBox="1"/>
          <p:nvPr>
            <p:ph idx="5" type="subTitle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53"/>
          <p:cNvSpPr txBox="1"/>
          <p:nvPr>
            <p:ph idx="6" type="title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3" name="Google Shape;73;p53"/>
          <p:cNvSpPr txBox="1"/>
          <p:nvPr>
            <p:ph idx="7" type="subTitle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53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TITLE_AND_DESCRIPTION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5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54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" name="Google Shape;80;p54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54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" name="Google Shape;82;p54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54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" name="Google Shape;84;p54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54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i="0" sz="28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5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b="0" i="0" sz="18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8" name="Google Shape;8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r">
              <a:buNone/>
              <a:defRPr sz="13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r">
              <a:buNone/>
              <a:defRPr sz="13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r">
              <a:buNone/>
              <a:defRPr sz="13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r">
              <a:buNone/>
              <a:defRPr sz="13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r">
              <a:buNone/>
              <a:defRPr sz="13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r">
              <a:buNone/>
              <a:defRPr sz="13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r">
              <a:buNone/>
              <a:defRPr sz="13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r">
              <a:buNone/>
              <a:defRPr sz="13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9.png"/><Relationship Id="rId4" Type="http://schemas.openxmlformats.org/officeDocument/2006/relationships/image" Target="../media/image61.png"/><Relationship Id="rId9" Type="http://schemas.openxmlformats.org/officeDocument/2006/relationships/image" Target="../media/image55.png"/><Relationship Id="rId5" Type="http://schemas.openxmlformats.org/officeDocument/2006/relationships/image" Target="../media/image50.png"/><Relationship Id="rId6" Type="http://schemas.openxmlformats.org/officeDocument/2006/relationships/image" Target="../media/image53.png"/><Relationship Id="rId7" Type="http://schemas.openxmlformats.org/officeDocument/2006/relationships/image" Target="../media/image52.png"/><Relationship Id="rId8" Type="http://schemas.openxmlformats.org/officeDocument/2006/relationships/image" Target="../media/image51.png"/><Relationship Id="rId11" Type="http://schemas.openxmlformats.org/officeDocument/2006/relationships/image" Target="../media/image58.png"/><Relationship Id="rId10" Type="http://schemas.openxmlformats.org/officeDocument/2006/relationships/image" Target="../media/image57.png"/><Relationship Id="rId13" Type="http://schemas.openxmlformats.org/officeDocument/2006/relationships/image" Target="../media/image56.png"/><Relationship Id="rId12" Type="http://schemas.openxmlformats.org/officeDocument/2006/relationships/image" Target="../media/image6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Relationship Id="rId5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png"/><Relationship Id="rId4" Type="http://schemas.openxmlformats.org/officeDocument/2006/relationships/image" Target="../media/image40.png"/><Relationship Id="rId5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3.png"/><Relationship Id="rId4" Type="http://schemas.openxmlformats.org/officeDocument/2006/relationships/image" Target="../media/image48.png"/><Relationship Id="rId5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Agenda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PTVAL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8" name="Google Shape;198;p1"/>
          <p:cNvSpPr txBox="1"/>
          <p:nvPr>
            <p:ph idx="1" type="subTitle"/>
          </p:nvPr>
        </p:nvSpPr>
        <p:spPr>
          <a:xfrm>
            <a:off x="1658808" y="3975778"/>
            <a:ext cx="13980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Asociación de Parchís</a:t>
            </a:r>
            <a:endParaRPr b="0"/>
          </a:p>
        </p:txBody>
      </p:sp>
      <p:sp>
        <p:nvSpPr>
          <p:cNvPr id="199" name="Google Shape;199;p1"/>
          <p:cNvSpPr/>
          <p:nvPr/>
        </p:nvSpPr>
        <p:spPr>
          <a:xfrm>
            <a:off x="2640700" y="2929265"/>
            <a:ext cx="617075" cy="15875"/>
          </a:xfrm>
          <a:custGeom>
            <a:rect b="b" l="l" r="r" t="t"/>
            <a:pathLst>
              <a:path extrusionOk="0" h="635" w="24683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5822625" y="2886561"/>
            <a:ext cx="613650" cy="13775"/>
          </a:xfrm>
          <a:custGeom>
            <a:rect b="b" l="l" r="r" t="t"/>
            <a:pathLst>
              <a:path extrusionOk="0" h="551" w="24546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1889900" y="4533065"/>
            <a:ext cx="992850" cy="102600"/>
          </a:xfrm>
          <a:custGeom>
            <a:rect b="b" l="l" r="r" t="t"/>
            <a:pathLst>
              <a:path extrusionOk="0" h="4104" w="39714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"/>
          <p:cNvPicPr preferRelativeResize="0"/>
          <p:nvPr/>
        </p:nvPicPr>
        <p:blipFill rotWithShape="1">
          <a:blip r:embed="rId3">
            <a:alphaModFix/>
          </a:blip>
          <a:srcRect b="21025" l="0" r="8889" t="16970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"/>
          <p:cNvPicPr preferRelativeResize="0"/>
          <p:nvPr/>
        </p:nvPicPr>
        <p:blipFill rotWithShape="1">
          <a:blip r:embed="rId4">
            <a:alphaModFix/>
          </a:blip>
          <a:srcRect b="18299" l="0" r="8889" t="16732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" id="204" name="Google Shape;204;p1"/>
          <p:cNvPicPr preferRelativeResize="0"/>
          <p:nvPr/>
        </p:nvPicPr>
        <p:blipFill rotWithShape="1">
          <a:blip r:embed="rId5">
            <a:alphaModFix/>
          </a:blip>
          <a:srcRect b="0" l="0" r="64613" t="0"/>
          <a:stretch/>
        </p:blipFill>
        <p:spPr>
          <a:xfrm>
            <a:off x="2146544" y="3491465"/>
            <a:ext cx="494157" cy="557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c95372bdd_0_4"/>
          <p:cNvSpPr txBox="1"/>
          <p:nvPr/>
        </p:nvSpPr>
        <p:spPr>
          <a:xfrm>
            <a:off x="1330643" y="579103"/>
            <a:ext cx="5967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B44141"/>
                </a:solidFill>
                <a:latin typeface="Concert One"/>
                <a:ea typeface="Concert One"/>
                <a:cs typeface="Concert One"/>
                <a:sym typeface="Concert One"/>
              </a:rPr>
              <a:t>Horas de trabajo - Por </a:t>
            </a:r>
            <a:r>
              <a:rPr b="1" lang="en" sz="2600">
                <a:solidFill>
                  <a:srgbClr val="B44141"/>
                </a:solidFill>
                <a:latin typeface="Concert One"/>
                <a:ea typeface="Concert One"/>
                <a:cs typeface="Concert One"/>
                <a:sym typeface="Concert One"/>
              </a:rPr>
              <a:t>Iteración</a:t>
            </a:r>
            <a:endParaRPr b="1" sz="2600">
              <a:solidFill>
                <a:srgbClr val="B4414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317" name="Google Shape;317;g10c95372bdd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038" y="977825"/>
            <a:ext cx="3875924" cy="363332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10c95372bdd_0_4"/>
          <p:cNvSpPr txBox="1"/>
          <p:nvPr/>
        </p:nvSpPr>
        <p:spPr>
          <a:xfrm>
            <a:off x="4102938" y="2486675"/>
            <a:ext cx="938100" cy="6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633 horas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g10c95372bdd_0_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ebc19724e_2_50"/>
          <p:cNvSpPr txBox="1"/>
          <p:nvPr>
            <p:ph idx="8" type="title"/>
          </p:nvPr>
        </p:nvSpPr>
        <p:spPr>
          <a:xfrm>
            <a:off x="759600" y="481244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Análisis DAFO</a:t>
            </a:r>
            <a:endParaRPr/>
          </a:p>
        </p:txBody>
      </p:sp>
      <p:sp>
        <p:nvSpPr>
          <p:cNvPr id="325" name="Google Shape;325;g10ebc19724e_2_50"/>
          <p:cNvSpPr/>
          <p:nvPr/>
        </p:nvSpPr>
        <p:spPr>
          <a:xfrm>
            <a:off x="7639575" y="711175"/>
            <a:ext cx="674863" cy="488424"/>
          </a:xfrm>
          <a:custGeom>
            <a:rect b="b" l="l" r="r" t="t"/>
            <a:pathLst>
              <a:path extrusionOk="0" h="25582" w="35347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0ebc19724e_2_50"/>
          <p:cNvSpPr/>
          <p:nvPr/>
        </p:nvSpPr>
        <p:spPr>
          <a:xfrm>
            <a:off x="7125750" y="544900"/>
            <a:ext cx="564034" cy="445373"/>
          </a:xfrm>
          <a:custGeom>
            <a:rect b="b" l="l" r="r" t="t"/>
            <a:pathLst>
              <a:path extrusionOk="0" h="30811" w="3902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g10ebc19724e_2_50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 flipH="1" rot="-8782544">
            <a:off x="3073474" y="749898"/>
            <a:ext cx="1124399" cy="51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10ebc19724e_2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450" y="711175"/>
            <a:ext cx="2237325" cy="2615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g10ebc19724e_2_50"/>
          <p:cNvGrpSpPr/>
          <p:nvPr/>
        </p:nvGrpSpPr>
        <p:grpSpPr>
          <a:xfrm>
            <a:off x="4985788" y="585669"/>
            <a:ext cx="2095727" cy="2139860"/>
            <a:chOff x="-331425" y="1579700"/>
            <a:chExt cx="1880250" cy="1905825"/>
          </a:xfrm>
        </p:grpSpPr>
        <p:sp>
          <p:nvSpPr>
            <p:cNvPr id="330" name="Google Shape;330;g10ebc19724e_2_50"/>
            <p:cNvSpPr/>
            <p:nvPr/>
          </p:nvSpPr>
          <p:spPr>
            <a:xfrm>
              <a:off x="-72650" y="1864050"/>
              <a:ext cx="1621475" cy="1621475"/>
            </a:xfrm>
            <a:custGeom>
              <a:rect b="b" l="l" r="r" t="t"/>
              <a:pathLst>
                <a:path extrusionOk="0" h="64859" w="64859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10ebc19724e_2_50"/>
            <p:cNvSpPr/>
            <p:nvPr/>
          </p:nvSpPr>
          <p:spPr>
            <a:xfrm>
              <a:off x="-82425" y="1854000"/>
              <a:ext cx="1621450" cy="1621725"/>
            </a:xfrm>
            <a:custGeom>
              <a:rect b="b" l="l" r="r" t="t"/>
              <a:pathLst>
                <a:path extrusionOk="0" h="64869" w="64858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10ebc19724e_2_50"/>
            <p:cNvSpPr/>
            <p:nvPr/>
          </p:nvSpPr>
          <p:spPr>
            <a:xfrm>
              <a:off x="-331425" y="1579700"/>
              <a:ext cx="1101300" cy="649025"/>
            </a:xfrm>
            <a:custGeom>
              <a:rect b="b" l="l" r="r" t="t"/>
              <a:pathLst>
                <a:path extrusionOk="0" h="25961" w="44052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g10ebc19724e_2_50"/>
          <p:cNvSpPr txBox="1"/>
          <p:nvPr>
            <p:ph type="title"/>
          </p:nvPr>
        </p:nvSpPr>
        <p:spPr>
          <a:xfrm>
            <a:off x="833610" y="1199601"/>
            <a:ext cx="17190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Debilidades</a:t>
            </a:r>
            <a:endParaRPr/>
          </a:p>
        </p:txBody>
      </p:sp>
      <p:sp>
        <p:nvSpPr>
          <p:cNvPr id="334" name="Google Shape;334;g10ebc19724e_2_50"/>
          <p:cNvSpPr txBox="1"/>
          <p:nvPr>
            <p:ph type="title"/>
          </p:nvPr>
        </p:nvSpPr>
        <p:spPr>
          <a:xfrm rot="453696">
            <a:off x="5362465" y="1053900"/>
            <a:ext cx="1718948" cy="4454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Amenazas</a:t>
            </a:r>
            <a:endParaRPr/>
          </a:p>
        </p:txBody>
      </p:sp>
      <p:pic>
        <p:nvPicPr>
          <p:cNvPr id="335" name="Google Shape;335;g10ebc19724e_2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7525" y="2051350"/>
            <a:ext cx="2237325" cy="2615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10ebc19724e_2_50"/>
          <p:cNvSpPr txBox="1"/>
          <p:nvPr>
            <p:ph type="title"/>
          </p:nvPr>
        </p:nvSpPr>
        <p:spPr>
          <a:xfrm>
            <a:off x="6453349" y="2539975"/>
            <a:ext cx="19272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Oportunidades</a:t>
            </a:r>
            <a:endParaRPr/>
          </a:p>
        </p:txBody>
      </p:sp>
      <p:grpSp>
        <p:nvGrpSpPr>
          <p:cNvPr id="337" name="Google Shape;337;g10ebc19724e_2_50"/>
          <p:cNvGrpSpPr/>
          <p:nvPr/>
        </p:nvGrpSpPr>
        <p:grpSpPr>
          <a:xfrm>
            <a:off x="1956088" y="2539969"/>
            <a:ext cx="2095727" cy="2139860"/>
            <a:chOff x="-331425" y="1579700"/>
            <a:chExt cx="1880250" cy="1905825"/>
          </a:xfrm>
        </p:grpSpPr>
        <p:sp>
          <p:nvSpPr>
            <p:cNvPr id="338" name="Google Shape;338;g10ebc19724e_2_50"/>
            <p:cNvSpPr/>
            <p:nvPr/>
          </p:nvSpPr>
          <p:spPr>
            <a:xfrm>
              <a:off x="-72650" y="1864050"/>
              <a:ext cx="1621475" cy="1621475"/>
            </a:xfrm>
            <a:custGeom>
              <a:rect b="b" l="l" r="r" t="t"/>
              <a:pathLst>
                <a:path extrusionOk="0" h="64859" w="64859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10ebc19724e_2_50"/>
            <p:cNvSpPr/>
            <p:nvPr/>
          </p:nvSpPr>
          <p:spPr>
            <a:xfrm>
              <a:off x="-82425" y="1854000"/>
              <a:ext cx="1621450" cy="1621725"/>
            </a:xfrm>
            <a:custGeom>
              <a:rect b="b" l="l" r="r" t="t"/>
              <a:pathLst>
                <a:path extrusionOk="0" h="64869" w="64858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10ebc19724e_2_50"/>
            <p:cNvSpPr/>
            <p:nvPr/>
          </p:nvSpPr>
          <p:spPr>
            <a:xfrm>
              <a:off x="-331425" y="1579700"/>
              <a:ext cx="1101300" cy="649025"/>
            </a:xfrm>
            <a:custGeom>
              <a:rect b="b" l="l" r="r" t="t"/>
              <a:pathLst>
                <a:path extrusionOk="0" h="25961" w="44052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g10ebc19724e_2_50"/>
          <p:cNvSpPr txBox="1"/>
          <p:nvPr>
            <p:ph type="title"/>
          </p:nvPr>
        </p:nvSpPr>
        <p:spPr>
          <a:xfrm rot="467612">
            <a:off x="2374351" y="2997966"/>
            <a:ext cx="1718978" cy="445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Fortalezas</a:t>
            </a:r>
            <a:endParaRPr/>
          </a:p>
        </p:txBody>
      </p:sp>
      <p:sp>
        <p:nvSpPr>
          <p:cNvPr id="342" name="Google Shape;342;g10ebc19724e_2_50"/>
          <p:cNvSpPr txBox="1"/>
          <p:nvPr>
            <p:ph idx="1" type="subTitle"/>
          </p:nvPr>
        </p:nvSpPr>
        <p:spPr>
          <a:xfrm rot="457264">
            <a:off x="5405324" y="1350516"/>
            <a:ext cx="1633227" cy="364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Otros equipos cualificados</a:t>
            </a:r>
            <a:endParaRPr sz="1100"/>
          </a:p>
        </p:txBody>
      </p:sp>
      <p:sp>
        <p:nvSpPr>
          <p:cNvPr id="343" name="Google Shape;343;g10ebc19724e_2_50"/>
          <p:cNvSpPr txBox="1"/>
          <p:nvPr>
            <p:ph idx="1" type="subTitle"/>
          </p:nvPr>
        </p:nvSpPr>
        <p:spPr>
          <a:xfrm rot="457407">
            <a:off x="5357629" y="1750740"/>
            <a:ext cx="1616891" cy="364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Alta</a:t>
            </a:r>
            <a:r>
              <a:rPr lang="en" sz="1100"/>
              <a:t> demanda</a:t>
            </a:r>
            <a:endParaRPr sz="1100"/>
          </a:p>
        </p:txBody>
      </p:sp>
      <p:sp>
        <p:nvSpPr>
          <p:cNvPr id="344" name="Google Shape;344;g10ebc19724e_2_50"/>
          <p:cNvSpPr txBox="1"/>
          <p:nvPr>
            <p:ph idx="1" type="subTitle"/>
          </p:nvPr>
        </p:nvSpPr>
        <p:spPr>
          <a:xfrm>
            <a:off x="6318275" y="2962774"/>
            <a:ext cx="2095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Cliente interesado</a:t>
            </a:r>
            <a:endParaRPr sz="1100"/>
          </a:p>
        </p:txBody>
      </p:sp>
      <p:sp>
        <p:nvSpPr>
          <p:cNvPr id="345" name="Google Shape;345;g10ebc19724e_2_50"/>
          <p:cNvSpPr txBox="1"/>
          <p:nvPr>
            <p:ph idx="1" type="subTitle"/>
          </p:nvPr>
        </p:nvSpPr>
        <p:spPr>
          <a:xfrm rot="457647">
            <a:off x="2309665" y="3373766"/>
            <a:ext cx="1731319" cy="364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Precio competitivo</a:t>
            </a:r>
            <a:endParaRPr sz="1100"/>
          </a:p>
        </p:txBody>
      </p:sp>
      <p:sp>
        <p:nvSpPr>
          <p:cNvPr id="346" name="Google Shape;346;g10ebc19724e_2_50"/>
          <p:cNvSpPr txBox="1"/>
          <p:nvPr>
            <p:ph idx="1" type="subTitle"/>
          </p:nvPr>
        </p:nvSpPr>
        <p:spPr>
          <a:xfrm>
            <a:off x="645188" y="1645099"/>
            <a:ext cx="2095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Falta de experiencia</a:t>
            </a:r>
            <a:endParaRPr sz="1100"/>
          </a:p>
        </p:txBody>
      </p:sp>
      <p:sp>
        <p:nvSpPr>
          <p:cNvPr id="347" name="Google Shape;347;g10ebc19724e_2_50"/>
          <p:cNvSpPr txBox="1"/>
          <p:nvPr>
            <p:ph idx="1" type="subTitle"/>
          </p:nvPr>
        </p:nvSpPr>
        <p:spPr>
          <a:xfrm>
            <a:off x="645188" y="1975112"/>
            <a:ext cx="2095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Escasez de RRHH</a:t>
            </a:r>
            <a:endParaRPr sz="1100"/>
          </a:p>
        </p:txBody>
      </p:sp>
      <p:sp>
        <p:nvSpPr>
          <p:cNvPr id="348" name="Google Shape;348;g10ebc19724e_2_50"/>
          <p:cNvSpPr txBox="1"/>
          <p:nvPr>
            <p:ph idx="1" type="subTitle"/>
          </p:nvPr>
        </p:nvSpPr>
        <p:spPr>
          <a:xfrm rot="457647">
            <a:off x="2309680" y="3678568"/>
            <a:ext cx="1731319" cy="364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Ideas distintivas</a:t>
            </a:r>
            <a:endParaRPr sz="1100"/>
          </a:p>
        </p:txBody>
      </p:sp>
      <p:sp>
        <p:nvSpPr>
          <p:cNvPr id="349" name="Google Shape;349;g10ebc19724e_2_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f2d273079_0_13"/>
          <p:cNvSpPr txBox="1"/>
          <p:nvPr/>
        </p:nvSpPr>
        <p:spPr>
          <a:xfrm>
            <a:off x="1719218" y="627778"/>
            <a:ext cx="5967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3100" u="none" cap="none" strike="noStrike">
                <a:solidFill>
                  <a:srgbClr val="B44141"/>
                </a:solidFill>
                <a:latin typeface="Concert One"/>
                <a:ea typeface="Concert One"/>
                <a:cs typeface="Concert One"/>
                <a:sym typeface="Concert One"/>
              </a:rPr>
              <a:t>Calidad</a:t>
            </a:r>
            <a:endParaRPr b="1" i="0" sz="3100" u="none" cap="none" strike="noStrike">
              <a:solidFill>
                <a:srgbClr val="B4414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55" name="Google Shape;355;g10f2d273079_0_13"/>
          <p:cNvSpPr txBox="1"/>
          <p:nvPr/>
        </p:nvSpPr>
        <p:spPr>
          <a:xfrm>
            <a:off x="3797350" y="1625638"/>
            <a:ext cx="1843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1800">
                <a:solidFill>
                  <a:srgbClr val="B44141"/>
                </a:solidFill>
                <a:latin typeface="Concert One"/>
                <a:ea typeface="Concert One"/>
                <a:cs typeface="Concert One"/>
                <a:sym typeface="Concert One"/>
              </a:rPr>
              <a:t>Entrega</a:t>
            </a:r>
            <a:endParaRPr b="1" i="0" sz="1800" u="none" cap="none" strike="noStrike">
              <a:solidFill>
                <a:srgbClr val="B4414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56" name="Google Shape;356;g10f2d273079_0_13"/>
          <p:cNvSpPr txBox="1"/>
          <p:nvPr/>
        </p:nvSpPr>
        <p:spPr>
          <a:xfrm>
            <a:off x="1872152" y="2842725"/>
            <a:ext cx="5399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1800">
                <a:solidFill>
                  <a:srgbClr val="B44141"/>
                </a:solidFill>
                <a:latin typeface="Concert One"/>
                <a:ea typeface="Concert One"/>
                <a:cs typeface="Concert One"/>
                <a:sym typeface="Concert One"/>
              </a:rPr>
              <a:t>Ejecución y Documentación de Pruebas </a:t>
            </a:r>
            <a:endParaRPr b="1" i="0" sz="1800" u="none" cap="none" strike="noStrike">
              <a:solidFill>
                <a:srgbClr val="B4414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57" name="Google Shape;357;g10f2d273079_0_13"/>
          <p:cNvSpPr txBox="1"/>
          <p:nvPr>
            <p:ph type="title"/>
          </p:nvPr>
        </p:nvSpPr>
        <p:spPr>
          <a:xfrm>
            <a:off x="3108450" y="3314025"/>
            <a:ext cx="29271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/>
              <a:t>Base de datos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/>
              <a:t>Navegación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/>
              <a:t>Funcionalidad</a:t>
            </a:r>
            <a:endParaRPr sz="10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"/>
              <a:buChar char="○"/>
            </a:pPr>
            <a:r>
              <a:rPr b="0" lang="en" sz="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Admin</a:t>
            </a:r>
            <a:endParaRPr b="0" sz="9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"/>
              <a:buChar char="○"/>
            </a:pPr>
            <a:r>
              <a:rPr b="0" lang="en" sz="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Profesor</a:t>
            </a:r>
            <a:endParaRPr b="0" sz="9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"/>
              <a:buChar char="○"/>
            </a:pPr>
            <a:r>
              <a:rPr b="0" lang="en" sz="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Alumno</a:t>
            </a:r>
            <a:endParaRPr b="0" sz="9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8" name="Google Shape;358;g10f2d273079_0_13"/>
          <p:cNvSpPr txBox="1"/>
          <p:nvPr/>
        </p:nvSpPr>
        <p:spPr>
          <a:xfrm>
            <a:off x="1615161" y="1625650"/>
            <a:ext cx="20199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1800">
                <a:solidFill>
                  <a:srgbClr val="B44141"/>
                </a:solidFill>
                <a:latin typeface="Concert One"/>
                <a:ea typeface="Concert One"/>
                <a:cs typeface="Concert One"/>
                <a:sym typeface="Concert One"/>
              </a:rPr>
              <a:t>Guías de Trabajo</a:t>
            </a:r>
            <a:endParaRPr b="1" i="0" sz="1800" u="none" cap="none" strike="noStrike">
              <a:solidFill>
                <a:srgbClr val="B4414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59" name="Google Shape;359;g10f2d273079_0_13"/>
          <p:cNvSpPr txBox="1"/>
          <p:nvPr/>
        </p:nvSpPr>
        <p:spPr>
          <a:xfrm>
            <a:off x="5510550" y="1625638"/>
            <a:ext cx="1843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1800">
                <a:solidFill>
                  <a:srgbClr val="B44141"/>
                </a:solidFill>
                <a:latin typeface="Concert One"/>
                <a:ea typeface="Concert One"/>
                <a:cs typeface="Concert One"/>
                <a:sym typeface="Concert One"/>
              </a:rPr>
              <a:t>Correción</a:t>
            </a:r>
            <a:endParaRPr b="1" i="0" sz="1800" u="none" cap="none" strike="noStrike">
              <a:solidFill>
                <a:srgbClr val="B4414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cxnSp>
        <p:nvCxnSpPr>
          <p:cNvPr id="360" name="Google Shape;360;g10f2d273079_0_13"/>
          <p:cNvCxnSpPr/>
          <p:nvPr/>
        </p:nvCxnSpPr>
        <p:spPr>
          <a:xfrm flipH="1" rot="10800000">
            <a:off x="3603511" y="1818550"/>
            <a:ext cx="530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g10f2d273079_0_13"/>
          <p:cNvCxnSpPr/>
          <p:nvPr/>
        </p:nvCxnSpPr>
        <p:spPr>
          <a:xfrm flipH="1" rot="10800000">
            <a:off x="5279911" y="1818550"/>
            <a:ext cx="530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g10f2d273079_0_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ebc19724e_2_27"/>
          <p:cNvSpPr txBox="1"/>
          <p:nvPr>
            <p:ph idx="8" type="title"/>
          </p:nvPr>
        </p:nvSpPr>
        <p:spPr>
          <a:xfrm>
            <a:off x="759600" y="481244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Herramientas utilizadas</a:t>
            </a:r>
            <a:endParaRPr/>
          </a:p>
        </p:txBody>
      </p:sp>
      <p:sp>
        <p:nvSpPr>
          <p:cNvPr id="368" name="Google Shape;368;g10ebc19724e_2_27"/>
          <p:cNvSpPr/>
          <p:nvPr/>
        </p:nvSpPr>
        <p:spPr>
          <a:xfrm>
            <a:off x="7639575" y="711175"/>
            <a:ext cx="674863" cy="488424"/>
          </a:xfrm>
          <a:custGeom>
            <a:rect b="b" l="l" r="r" t="t"/>
            <a:pathLst>
              <a:path extrusionOk="0" h="25582" w="35347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0ebc19724e_2_27"/>
          <p:cNvSpPr/>
          <p:nvPr/>
        </p:nvSpPr>
        <p:spPr>
          <a:xfrm>
            <a:off x="7125750" y="544900"/>
            <a:ext cx="564034" cy="445373"/>
          </a:xfrm>
          <a:custGeom>
            <a:rect b="b" l="l" r="r" t="t"/>
            <a:pathLst>
              <a:path extrusionOk="0" h="30811" w="3902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g10ebc19724e_2_27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 flipH="1" rot="-8782544">
            <a:off x="3073474" y="749898"/>
            <a:ext cx="1124399" cy="51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10ebc19724e_2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329" y="1528577"/>
            <a:ext cx="1930975" cy="7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10ebc19724e_2_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2000" y="3668051"/>
            <a:ext cx="1494575" cy="8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10ebc19724e_2_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19888" y="3116708"/>
            <a:ext cx="1494574" cy="7757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pción generada automáticamente" id="374" name="Google Shape;374;g10ebc19724e_2_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60925" y="2434599"/>
            <a:ext cx="1685660" cy="88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10ebc19724e_2_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86687" y="668313"/>
            <a:ext cx="775727" cy="77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" id="376" name="Google Shape;376;g10ebc19724e_2_27"/>
          <p:cNvPicPr preferRelativeResize="0"/>
          <p:nvPr/>
        </p:nvPicPr>
        <p:blipFill rotWithShape="1">
          <a:blip r:embed="rId9">
            <a:alphaModFix/>
          </a:blip>
          <a:srcRect b="40018" l="31017" r="15387" t="39619"/>
          <a:stretch/>
        </p:blipFill>
        <p:spPr>
          <a:xfrm>
            <a:off x="5027263" y="1405138"/>
            <a:ext cx="1494550" cy="3785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&#10;&#10;Descripción generada automáticamente con confianza media" id="377" name="Google Shape;377;g10ebc19724e_2_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72161" y="1805839"/>
            <a:ext cx="2125749" cy="60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nd Assets - Clockify" id="378" name="Google Shape;378;g10ebc19724e_2_2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36945" y="2531281"/>
            <a:ext cx="2095702" cy="515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10ebc19724e_2_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7175" y="2587250"/>
            <a:ext cx="2161828" cy="12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10ebc19724e_2_2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441625" y="3589994"/>
            <a:ext cx="2762250" cy="14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10ebc19724e_2_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f2d273079_0_0"/>
          <p:cNvSpPr txBox="1"/>
          <p:nvPr/>
        </p:nvSpPr>
        <p:spPr>
          <a:xfrm>
            <a:off x="1463918" y="951853"/>
            <a:ext cx="5967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3100" u="none" cap="none" strike="noStrike">
                <a:solidFill>
                  <a:srgbClr val="B44141"/>
                </a:solidFill>
                <a:latin typeface="Concert One"/>
                <a:ea typeface="Concert One"/>
                <a:cs typeface="Concert One"/>
                <a:sym typeface="Concert One"/>
              </a:rPr>
              <a:t>Accesibilidad</a:t>
            </a:r>
            <a:endParaRPr b="1" i="0" sz="3100" u="none" cap="none" strike="noStrike">
              <a:solidFill>
                <a:srgbClr val="B4414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87" name="Google Shape;387;g10f2d273079_0_0"/>
          <p:cNvSpPr txBox="1"/>
          <p:nvPr/>
        </p:nvSpPr>
        <p:spPr>
          <a:xfrm>
            <a:off x="1574362" y="1892450"/>
            <a:ext cx="1843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000" u="none" cap="none" strike="noStrike">
                <a:solidFill>
                  <a:srgbClr val="B44141"/>
                </a:solidFill>
                <a:latin typeface="Concert One"/>
                <a:ea typeface="Concert One"/>
                <a:cs typeface="Concert One"/>
                <a:sym typeface="Concert One"/>
              </a:rPr>
              <a:t>Perceptible</a:t>
            </a:r>
            <a:endParaRPr b="1" i="0" sz="2000" u="none" cap="none" strike="noStrike">
              <a:solidFill>
                <a:srgbClr val="B4414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88" name="Google Shape;388;g10f2d273079_0_0"/>
          <p:cNvSpPr txBox="1"/>
          <p:nvPr/>
        </p:nvSpPr>
        <p:spPr>
          <a:xfrm>
            <a:off x="3779975" y="3258050"/>
            <a:ext cx="1843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000" u="none" cap="none" strike="noStrike">
                <a:solidFill>
                  <a:srgbClr val="B44141"/>
                </a:solidFill>
                <a:latin typeface="Concert One"/>
                <a:ea typeface="Concert One"/>
                <a:cs typeface="Concert One"/>
                <a:sym typeface="Concert One"/>
              </a:rPr>
              <a:t>Comprensible</a:t>
            </a:r>
            <a:endParaRPr b="1" i="0" sz="2000" u="none" cap="none" strike="noStrike">
              <a:solidFill>
                <a:srgbClr val="B4414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89" name="Google Shape;389;g10f2d273079_0_0"/>
          <p:cNvSpPr txBox="1"/>
          <p:nvPr/>
        </p:nvSpPr>
        <p:spPr>
          <a:xfrm>
            <a:off x="6011674" y="1892450"/>
            <a:ext cx="1843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000" u="none" cap="none" strike="noStrike">
                <a:solidFill>
                  <a:srgbClr val="B44141"/>
                </a:solidFill>
                <a:latin typeface="Concert One"/>
                <a:ea typeface="Concert One"/>
                <a:cs typeface="Concert One"/>
                <a:sym typeface="Concert One"/>
              </a:rPr>
              <a:t>Operable</a:t>
            </a:r>
            <a:endParaRPr b="1" i="0" sz="2000" u="none" cap="none" strike="noStrike">
              <a:solidFill>
                <a:srgbClr val="B4414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90" name="Google Shape;390;g10f2d273079_0_0"/>
          <p:cNvSpPr txBox="1"/>
          <p:nvPr>
            <p:ph type="title"/>
          </p:nvPr>
        </p:nvSpPr>
        <p:spPr>
          <a:xfrm>
            <a:off x="1283213" y="2223150"/>
            <a:ext cx="24255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Diferentes formatos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Alternativa textual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Colores con sentido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Tipografía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Tamaño de fuente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Contraste del texto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Tamaño personalizable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Compatible con </a:t>
            </a:r>
            <a:r>
              <a:rPr b="1" i="1" lang="en" sz="1100">
                <a:latin typeface="Roboto Mono"/>
                <a:ea typeface="Roboto Mono"/>
                <a:cs typeface="Roboto Mono"/>
                <a:sym typeface="Roboto Mono"/>
              </a:rPr>
              <a:t>TALKBACK</a:t>
            </a:r>
            <a:endParaRPr b="1" i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1" name="Google Shape;391;g10f2d273079_0_0"/>
          <p:cNvSpPr txBox="1"/>
          <p:nvPr>
            <p:ph type="title"/>
          </p:nvPr>
        </p:nvSpPr>
        <p:spPr>
          <a:xfrm>
            <a:off x="5624226" y="2223150"/>
            <a:ext cx="26181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 scroll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El usuario tiene el control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Entrada por voz</a:t>
            </a:r>
            <a:endParaRPr sz="1100"/>
          </a:p>
        </p:txBody>
      </p:sp>
      <p:sp>
        <p:nvSpPr>
          <p:cNvPr id="392" name="Google Shape;392;g10f2d273079_0_0"/>
          <p:cNvSpPr txBox="1"/>
          <p:nvPr>
            <p:ph type="title"/>
          </p:nvPr>
        </p:nvSpPr>
        <p:spPr>
          <a:xfrm>
            <a:off x="3238026" y="3644450"/>
            <a:ext cx="29271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Lenguaje sencillo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Botones y contenido explicativo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Facilidad de rectificar acciones</a:t>
            </a:r>
            <a:endParaRPr sz="1100"/>
          </a:p>
        </p:txBody>
      </p:sp>
      <p:sp>
        <p:nvSpPr>
          <p:cNvPr id="393" name="Google Shape;393;g10f2d273079_0_0"/>
          <p:cNvSpPr/>
          <p:nvPr/>
        </p:nvSpPr>
        <p:spPr>
          <a:xfrm>
            <a:off x="3244650" y="1892454"/>
            <a:ext cx="401886" cy="298579"/>
          </a:xfrm>
          <a:custGeom>
            <a:rect b="b" l="l" r="r" t="t"/>
            <a:pathLst>
              <a:path extrusionOk="0" h="196111" w="285532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10f2d273079_0_0"/>
          <p:cNvSpPr/>
          <p:nvPr/>
        </p:nvSpPr>
        <p:spPr>
          <a:xfrm>
            <a:off x="5539250" y="3448854"/>
            <a:ext cx="401886" cy="298579"/>
          </a:xfrm>
          <a:custGeom>
            <a:rect b="b" l="l" r="r" t="t"/>
            <a:pathLst>
              <a:path extrusionOk="0" h="196111" w="285532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10f2d273079_0_0"/>
          <p:cNvSpPr/>
          <p:nvPr/>
        </p:nvSpPr>
        <p:spPr>
          <a:xfrm>
            <a:off x="7543300" y="2045154"/>
            <a:ext cx="401886" cy="298579"/>
          </a:xfrm>
          <a:custGeom>
            <a:rect b="b" l="l" r="r" t="t"/>
            <a:pathLst>
              <a:path extrusionOk="0" h="196111" w="285532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g10f2d27307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300" y="566400"/>
            <a:ext cx="4286249" cy="11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10f2d273079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g10dbd6ecd80_0_0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1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10dbd6ecd80_0_0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404" name="Google Shape;404;g10dbd6ecd80_0_0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10dbd6ecd80_0_0"/>
          <p:cNvPicPr preferRelativeResize="0"/>
          <p:nvPr/>
        </p:nvPicPr>
        <p:blipFill rotWithShape="1">
          <a:blip r:embed="rId5">
            <a:alphaModFix/>
          </a:blip>
          <a:srcRect b="18295" l="0" r="8892" t="16735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10dbd6ecd80_0_0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Demostración App</a:t>
            </a:r>
            <a:endParaRPr/>
          </a:p>
        </p:txBody>
      </p:sp>
      <p:sp>
        <p:nvSpPr>
          <p:cNvPr id="407" name="Google Shape;407;g10dbd6ecd80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dbd6ecd80_0_9"/>
          <p:cNvSpPr txBox="1"/>
          <p:nvPr/>
        </p:nvSpPr>
        <p:spPr>
          <a:xfrm>
            <a:off x="-328957" y="389328"/>
            <a:ext cx="5967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3100">
                <a:solidFill>
                  <a:srgbClr val="B44141"/>
                </a:solidFill>
                <a:latin typeface="Concert One"/>
                <a:ea typeface="Concert One"/>
                <a:cs typeface="Concert One"/>
                <a:sym typeface="Concert One"/>
              </a:rPr>
              <a:t>Arquitectura</a:t>
            </a:r>
            <a:endParaRPr b="1" i="0" sz="3100" u="none" cap="none" strike="noStrike">
              <a:solidFill>
                <a:srgbClr val="B4414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13" name="Google Shape;413;g10dbd6ecd80_0_9"/>
          <p:cNvSpPr txBox="1"/>
          <p:nvPr/>
        </p:nvSpPr>
        <p:spPr>
          <a:xfrm>
            <a:off x="1423337" y="767800"/>
            <a:ext cx="1843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700">
                <a:solidFill>
                  <a:srgbClr val="B44141"/>
                </a:solidFill>
                <a:latin typeface="Concert One"/>
                <a:ea typeface="Concert One"/>
                <a:cs typeface="Concert One"/>
                <a:sym typeface="Concert One"/>
              </a:rPr>
              <a:t>Monolítica</a:t>
            </a:r>
            <a:endParaRPr b="1" i="0" sz="2700" u="none" cap="none" strike="noStrike">
              <a:solidFill>
                <a:srgbClr val="B4414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14" name="Google Shape;414;g10dbd6ecd80_0_9"/>
          <p:cNvSpPr txBox="1"/>
          <p:nvPr/>
        </p:nvSpPr>
        <p:spPr>
          <a:xfrm>
            <a:off x="5167350" y="530350"/>
            <a:ext cx="25263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700">
                <a:solidFill>
                  <a:srgbClr val="B44141"/>
                </a:solidFill>
                <a:latin typeface="Concert One"/>
                <a:ea typeface="Concert One"/>
                <a:cs typeface="Concert One"/>
                <a:sym typeface="Concert One"/>
              </a:rPr>
              <a:t>Patrón </a:t>
            </a:r>
            <a:endParaRPr b="1" sz="2700">
              <a:solidFill>
                <a:srgbClr val="B44141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700">
                <a:solidFill>
                  <a:srgbClr val="B44141"/>
                </a:solidFill>
                <a:latin typeface="Concert One"/>
                <a:ea typeface="Concert One"/>
                <a:cs typeface="Concert One"/>
                <a:sym typeface="Concert One"/>
              </a:rPr>
              <a:t>Modelo - Vista - Controlador</a:t>
            </a:r>
            <a:endParaRPr b="1" i="0" sz="2700" u="none" cap="none" strike="noStrike">
              <a:solidFill>
                <a:srgbClr val="B4414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grpSp>
        <p:nvGrpSpPr>
          <p:cNvPr id="415" name="Google Shape;415;g10dbd6ecd80_0_9"/>
          <p:cNvGrpSpPr/>
          <p:nvPr/>
        </p:nvGrpSpPr>
        <p:grpSpPr>
          <a:xfrm>
            <a:off x="1542250" y="1098525"/>
            <a:ext cx="2526300" cy="3615700"/>
            <a:chOff x="1542250" y="1098525"/>
            <a:chExt cx="2526300" cy="3615700"/>
          </a:xfrm>
        </p:grpSpPr>
        <p:sp>
          <p:nvSpPr>
            <p:cNvPr id="416" name="Google Shape;416;g10dbd6ecd80_0_9"/>
            <p:cNvSpPr/>
            <p:nvPr/>
          </p:nvSpPr>
          <p:spPr>
            <a:xfrm>
              <a:off x="1542250" y="1098525"/>
              <a:ext cx="2526300" cy="75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/>
                <a:t>Interfaz de Usuario</a:t>
              </a:r>
              <a:endParaRPr b="1" sz="2200"/>
            </a:p>
          </p:txBody>
        </p:sp>
        <p:sp>
          <p:nvSpPr>
            <p:cNvPr id="417" name="Google Shape;417;g10dbd6ecd80_0_9"/>
            <p:cNvSpPr/>
            <p:nvPr/>
          </p:nvSpPr>
          <p:spPr>
            <a:xfrm>
              <a:off x="1542250" y="1998200"/>
              <a:ext cx="2526300" cy="755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/>
                <a:t>Lógica de Negocio</a:t>
              </a:r>
              <a:endParaRPr b="1" sz="2200"/>
            </a:p>
          </p:txBody>
        </p:sp>
        <p:sp>
          <p:nvSpPr>
            <p:cNvPr id="418" name="Google Shape;418;g10dbd6ecd80_0_9"/>
            <p:cNvSpPr/>
            <p:nvPr/>
          </p:nvSpPr>
          <p:spPr>
            <a:xfrm>
              <a:off x="1542250" y="2897875"/>
              <a:ext cx="2526300" cy="75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/>
                <a:t>Interfaz de Datos</a:t>
              </a:r>
              <a:endParaRPr b="1" sz="2200"/>
            </a:p>
          </p:txBody>
        </p:sp>
        <p:sp>
          <p:nvSpPr>
            <p:cNvPr id="419" name="Google Shape;419;g10dbd6ecd80_0_9"/>
            <p:cNvSpPr/>
            <p:nvPr/>
          </p:nvSpPr>
          <p:spPr>
            <a:xfrm>
              <a:off x="2276800" y="4141825"/>
              <a:ext cx="1057200" cy="572400"/>
            </a:xfrm>
            <a:prstGeom prst="can">
              <a:avLst>
                <a:gd fmla="val 25000" name="adj"/>
              </a:avLst>
            </a:prstGeom>
            <a:solidFill>
              <a:schemeClr val="accent6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2F2F2"/>
                  </a:solidFill>
                </a:rPr>
                <a:t>BD</a:t>
              </a:r>
              <a:endParaRPr>
                <a:solidFill>
                  <a:srgbClr val="F2F2F2"/>
                </a:solidFill>
              </a:endParaRPr>
            </a:p>
          </p:txBody>
        </p:sp>
        <p:cxnSp>
          <p:nvCxnSpPr>
            <p:cNvPr id="420" name="Google Shape;420;g10dbd6ecd80_0_9"/>
            <p:cNvCxnSpPr/>
            <p:nvPr/>
          </p:nvCxnSpPr>
          <p:spPr>
            <a:xfrm>
              <a:off x="2717950" y="3652975"/>
              <a:ext cx="0" cy="489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1" name="Google Shape;421;g10dbd6ecd80_0_9"/>
            <p:cNvCxnSpPr/>
            <p:nvPr/>
          </p:nvCxnSpPr>
          <p:spPr>
            <a:xfrm rot="10800000">
              <a:off x="2884900" y="3652975"/>
              <a:ext cx="0" cy="489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22" name="Google Shape;422;g10dbd6ecd80_0_9"/>
          <p:cNvSpPr/>
          <p:nvPr/>
        </p:nvSpPr>
        <p:spPr>
          <a:xfrm>
            <a:off x="4399838" y="3720775"/>
            <a:ext cx="1249800" cy="42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MODELO</a:t>
            </a:r>
            <a:endParaRPr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23" name="Google Shape;423;g10dbd6ecd80_0_9"/>
          <p:cNvSpPr/>
          <p:nvPr/>
        </p:nvSpPr>
        <p:spPr>
          <a:xfrm>
            <a:off x="5588725" y="2668450"/>
            <a:ext cx="1357800" cy="42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CONTROLADOR</a:t>
            </a:r>
            <a:endParaRPr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24" name="Google Shape;424;g10dbd6ecd80_0_9"/>
          <p:cNvSpPr/>
          <p:nvPr/>
        </p:nvSpPr>
        <p:spPr>
          <a:xfrm>
            <a:off x="7542675" y="1867500"/>
            <a:ext cx="1102200" cy="421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USUARIO</a:t>
            </a:r>
            <a:endParaRPr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cxnSp>
        <p:nvCxnSpPr>
          <p:cNvPr id="425" name="Google Shape;425;g10dbd6ecd80_0_9"/>
          <p:cNvCxnSpPr/>
          <p:nvPr/>
        </p:nvCxnSpPr>
        <p:spPr>
          <a:xfrm flipH="1">
            <a:off x="4995413" y="2925625"/>
            <a:ext cx="478500" cy="6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g10dbd6ecd80_0_9"/>
          <p:cNvCxnSpPr/>
          <p:nvPr/>
        </p:nvCxnSpPr>
        <p:spPr>
          <a:xfrm flipH="1" rot="10800000">
            <a:off x="5116525" y="2985175"/>
            <a:ext cx="4722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g10dbd6ecd80_0_9"/>
          <p:cNvSpPr/>
          <p:nvPr/>
        </p:nvSpPr>
        <p:spPr>
          <a:xfrm>
            <a:off x="6664175" y="3720775"/>
            <a:ext cx="1357800" cy="42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VISTA</a:t>
            </a:r>
            <a:endParaRPr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cxnSp>
        <p:nvCxnSpPr>
          <p:cNvPr id="428" name="Google Shape;428;g10dbd6ecd80_0_9"/>
          <p:cNvCxnSpPr>
            <a:stCxn id="427" idx="0"/>
            <a:endCxn id="429" idx="2"/>
          </p:cNvCxnSpPr>
          <p:nvPr/>
        </p:nvCxnSpPr>
        <p:spPr>
          <a:xfrm rot="10800000">
            <a:off x="7164575" y="2546575"/>
            <a:ext cx="178500" cy="11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g10dbd6ecd80_0_9"/>
          <p:cNvCxnSpPr>
            <a:stCxn id="423" idx="2"/>
            <a:endCxn id="427" idx="0"/>
          </p:cNvCxnSpPr>
          <p:nvPr/>
        </p:nvCxnSpPr>
        <p:spPr>
          <a:xfrm>
            <a:off x="6267625" y="3089650"/>
            <a:ext cx="1075500" cy="6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g10dbd6ecd80_0_9"/>
          <p:cNvCxnSpPr>
            <a:stCxn id="429" idx="1"/>
            <a:endCxn id="423" idx="0"/>
          </p:cNvCxnSpPr>
          <p:nvPr/>
        </p:nvCxnSpPr>
        <p:spPr>
          <a:xfrm flipH="1">
            <a:off x="6267738" y="2015736"/>
            <a:ext cx="449100" cy="6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9" name="Google Shape;429;g10dbd6ecd80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838" y="1485026"/>
            <a:ext cx="895575" cy="106142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10dbd6ecd80_0_9"/>
          <p:cNvSpPr txBox="1"/>
          <p:nvPr/>
        </p:nvSpPr>
        <p:spPr>
          <a:xfrm>
            <a:off x="4291850" y="2689338"/>
            <a:ext cx="13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COMUNICAN DATOS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33" name="Google Shape;433;g10dbd6ecd80_0_9"/>
          <p:cNvSpPr txBox="1"/>
          <p:nvPr/>
        </p:nvSpPr>
        <p:spPr>
          <a:xfrm>
            <a:off x="5359050" y="1873300"/>
            <a:ext cx="13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SOLICITA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34" name="Google Shape;434;g10dbd6ecd80_0_9"/>
          <p:cNvSpPr txBox="1"/>
          <p:nvPr/>
        </p:nvSpPr>
        <p:spPr>
          <a:xfrm>
            <a:off x="5985313" y="3320575"/>
            <a:ext cx="13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DATOS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35" name="Google Shape;435;g10dbd6ecd80_0_9"/>
          <p:cNvSpPr txBox="1"/>
          <p:nvPr/>
        </p:nvSpPr>
        <p:spPr>
          <a:xfrm>
            <a:off x="7247775" y="2696938"/>
            <a:ext cx="13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RESPONDE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VISUALMENTE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436" name="Google Shape;436;g10dbd6ecd80_0_9"/>
          <p:cNvCxnSpPr/>
          <p:nvPr/>
        </p:nvCxnSpPr>
        <p:spPr>
          <a:xfrm>
            <a:off x="4184550" y="802025"/>
            <a:ext cx="0" cy="38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g10dbd6ecd80_0_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dbd6ecd80_0_46"/>
          <p:cNvSpPr txBox="1"/>
          <p:nvPr>
            <p:ph idx="1" type="subTitle"/>
          </p:nvPr>
        </p:nvSpPr>
        <p:spPr>
          <a:xfrm>
            <a:off x="1312500" y="474512"/>
            <a:ext cx="34395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VALOR AÑADIDO</a:t>
            </a:r>
            <a:endParaRPr sz="3000"/>
          </a:p>
        </p:txBody>
      </p:sp>
      <p:pic>
        <p:nvPicPr>
          <p:cNvPr id="443" name="Google Shape;443;g10dbd6ecd80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000" y="1265802"/>
            <a:ext cx="3655550" cy="7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10dbd6ecd80_0_46"/>
          <p:cNvSpPr txBox="1"/>
          <p:nvPr/>
        </p:nvSpPr>
        <p:spPr>
          <a:xfrm>
            <a:off x="1621750" y="2202075"/>
            <a:ext cx="6940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Personalización total de la pantalla del alumno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Reordenación mediante gestos de los elementos multimedia.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Entrar a la aplicación de forma sencilla para los alumnos.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Inclusión de audio en las tareas.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Aplicación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 multiplataforma (Android, iOS)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45" name="Google Shape;445;g10dbd6ecd80_0_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g10c95372bdd_5_12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1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10c95372bdd_5_12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05</a:t>
            </a:r>
            <a:endParaRPr/>
          </a:p>
        </p:txBody>
      </p:sp>
      <p:pic>
        <p:nvPicPr>
          <p:cNvPr id="452" name="Google Shape;452;g10c95372bdd_5_12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10c95372bdd_5_12"/>
          <p:cNvPicPr preferRelativeResize="0"/>
          <p:nvPr/>
        </p:nvPicPr>
        <p:blipFill rotWithShape="1">
          <a:blip r:embed="rId5">
            <a:alphaModFix/>
          </a:blip>
          <a:srcRect b="18295" l="0" r="8892" t="16735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g10c95372bdd_5_12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Caso de uso</a:t>
            </a:r>
            <a:endParaRPr/>
          </a:p>
        </p:txBody>
      </p:sp>
      <p:sp>
        <p:nvSpPr>
          <p:cNvPr id="455" name="Google Shape;455;g10c95372bdd_5_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0c95372bdd_1_17"/>
          <p:cNvSpPr txBox="1"/>
          <p:nvPr>
            <p:ph type="ctrTitle"/>
          </p:nvPr>
        </p:nvSpPr>
        <p:spPr>
          <a:xfrm>
            <a:off x="1532100" y="631348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Agenda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PTVAL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61" name="Google Shape;461;g10c95372bdd_1_17"/>
          <p:cNvSpPr txBox="1"/>
          <p:nvPr>
            <p:ph idx="1" type="subTitle"/>
          </p:nvPr>
        </p:nvSpPr>
        <p:spPr>
          <a:xfrm>
            <a:off x="1658808" y="3975778"/>
            <a:ext cx="13980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Asociación de Parchís</a:t>
            </a:r>
            <a:endParaRPr b="0"/>
          </a:p>
        </p:txBody>
      </p:sp>
      <p:sp>
        <p:nvSpPr>
          <p:cNvPr id="462" name="Google Shape;462;g10c95372bdd_1_17"/>
          <p:cNvSpPr/>
          <p:nvPr/>
        </p:nvSpPr>
        <p:spPr>
          <a:xfrm>
            <a:off x="2640700" y="2929265"/>
            <a:ext cx="617075" cy="15875"/>
          </a:xfrm>
          <a:custGeom>
            <a:rect b="b" l="l" r="r" t="t"/>
            <a:pathLst>
              <a:path extrusionOk="0" h="635" w="24683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10c95372bdd_1_17"/>
          <p:cNvSpPr/>
          <p:nvPr/>
        </p:nvSpPr>
        <p:spPr>
          <a:xfrm>
            <a:off x="5822625" y="2886561"/>
            <a:ext cx="613650" cy="13775"/>
          </a:xfrm>
          <a:custGeom>
            <a:rect b="b" l="l" r="r" t="t"/>
            <a:pathLst>
              <a:path extrusionOk="0" h="551" w="24546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10c95372bdd_1_17"/>
          <p:cNvSpPr/>
          <p:nvPr/>
        </p:nvSpPr>
        <p:spPr>
          <a:xfrm>
            <a:off x="1889900" y="4533065"/>
            <a:ext cx="992850" cy="102600"/>
          </a:xfrm>
          <a:custGeom>
            <a:rect b="b" l="l" r="r" t="t"/>
            <a:pathLst>
              <a:path extrusionOk="0" h="4104" w="39714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g10c95372bdd_1_17"/>
          <p:cNvPicPr preferRelativeResize="0"/>
          <p:nvPr/>
        </p:nvPicPr>
        <p:blipFill rotWithShape="1">
          <a:blip r:embed="rId3">
            <a:alphaModFix/>
          </a:blip>
          <a:srcRect b="21025" l="0" r="8892" t="16970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g10c95372bdd_1_17"/>
          <p:cNvPicPr preferRelativeResize="0"/>
          <p:nvPr/>
        </p:nvPicPr>
        <p:blipFill rotWithShape="1">
          <a:blip r:embed="rId4">
            <a:alphaModFix/>
          </a:blip>
          <a:srcRect b="18301" l="0" r="8892" t="16729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" id="467" name="Google Shape;467;g10c95372bdd_1_17"/>
          <p:cNvPicPr preferRelativeResize="0"/>
          <p:nvPr/>
        </p:nvPicPr>
        <p:blipFill rotWithShape="1">
          <a:blip r:embed="rId5">
            <a:alphaModFix/>
          </a:blip>
          <a:srcRect b="0" l="0" r="64613" t="0"/>
          <a:stretch/>
        </p:blipFill>
        <p:spPr>
          <a:xfrm>
            <a:off x="2146544" y="3491465"/>
            <a:ext cx="494157" cy="557286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10c95372bdd_1_17"/>
          <p:cNvSpPr txBox="1"/>
          <p:nvPr/>
        </p:nvSpPr>
        <p:spPr>
          <a:xfrm>
            <a:off x="3154500" y="2451150"/>
            <a:ext cx="2978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Jesús Navarro Merino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Víctor José Rubia López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Amanda Moyano Romero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Ángel Solano Corral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Raúl Soria González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Alejandro Sánchez Hens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Alejandro Ruiz Rodríguez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10" name="Google Shape;210;p4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"/>
          <p:cNvPicPr preferRelativeResize="0"/>
          <p:nvPr/>
        </p:nvPicPr>
        <p:blipFill rotWithShape="1">
          <a:blip r:embed="rId4">
            <a:alphaModFix/>
          </a:blip>
          <a:srcRect b="21025" l="0" r="8889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"/>
          <p:cNvPicPr preferRelativeResize="0"/>
          <p:nvPr/>
        </p:nvPicPr>
        <p:blipFill rotWithShape="1">
          <a:blip r:embed="rId5">
            <a:alphaModFix/>
          </a:blip>
          <a:srcRect b="18299" l="0" r="8889" t="16732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Primer Sprint</a:t>
            </a:r>
            <a:endParaRPr/>
          </a:p>
        </p:txBody>
      </p:sp>
      <p:sp>
        <p:nvSpPr>
          <p:cNvPr id="214" name="Google Shape;214;p4"/>
          <p:cNvSpPr txBox="1"/>
          <p:nvPr>
            <p:ph idx="1" type="subTitle"/>
          </p:nvPr>
        </p:nvSpPr>
        <p:spPr>
          <a:xfrm>
            <a:off x="3342301" y="3546893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24 sep - 21 oct</a:t>
            </a:r>
            <a:endParaRPr/>
          </a:p>
        </p:txBody>
      </p:sp>
      <p:sp>
        <p:nvSpPr>
          <p:cNvPr id="215" name="Google Shape;215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f5f084aca_0_0"/>
          <p:cNvSpPr txBox="1"/>
          <p:nvPr>
            <p:ph idx="4294967295"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 Sprint</a:t>
            </a:r>
            <a:endParaRPr/>
          </a:p>
        </p:txBody>
      </p:sp>
      <p:sp>
        <p:nvSpPr>
          <p:cNvPr id="221" name="Google Shape;221;g10f5f084aca_0_0"/>
          <p:cNvSpPr txBox="1"/>
          <p:nvPr/>
        </p:nvSpPr>
        <p:spPr>
          <a:xfrm>
            <a:off x="1872275" y="1640875"/>
            <a:ext cx="169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Documentación</a:t>
            </a:r>
            <a:endParaRPr b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g10f5f084aca_0_0"/>
          <p:cNvSpPr txBox="1"/>
          <p:nvPr/>
        </p:nvSpPr>
        <p:spPr>
          <a:xfrm>
            <a:off x="1525150" y="2071975"/>
            <a:ext cx="22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Manual de Coordinación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Propuesta Técnica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23" name="Google Shape;223;g10f5f084aca_0_0"/>
          <p:cNvSpPr txBox="1"/>
          <p:nvPr/>
        </p:nvSpPr>
        <p:spPr>
          <a:xfrm>
            <a:off x="1872275" y="2771500"/>
            <a:ext cx="169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Planificación</a:t>
            </a:r>
            <a:endParaRPr b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4" name="Google Shape;224;g10f5f084aca_0_0"/>
          <p:cNvSpPr txBox="1"/>
          <p:nvPr/>
        </p:nvSpPr>
        <p:spPr>
          <a:xfrm>
            <a:off x="1525150" y="3202600"/>
            <a:ext cx="316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Planificación global 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Planificación temporal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Actas de reunión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Documento de planificación de usabilidad y accesibilidad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Informe de seguimiento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25" name="Google Shape;225;g10f5f084aca_0_0"/>
          <p:cNvSpPr txBox="1"/>
          <p:nvPr/>
        </p:nvSpPr>
        <p:spPr>
          <a:xfrm>
            <a:off x="5306425" y="1640875"/>
            <a:ext cx="169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Diagramas</a:t>
            </a:r>
            <a:endParaRPr b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6" name="Google Shape;226;g10f5f084aca_0_0"/>
          <p:cNvSpPr txBox="1"/>
          <p:nvPr/>
        </p:nvSpPr>
        <p:spPr>
          <a:xfrm>
            <a:off x="4959300" y="2071975"/>
            <a:ext cx="3066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Diagrama de clases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Diagrama de la arquitectura del sistema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27" name="Google Shape;227;g10f5f084aca_0_0"/>
          <p:cNvSpPr txBox="1"/>
          <p:nvPr/>
        </p:nvSpPr>
        <p:spPr>
          <a:xfrm>
            <a:off x="5364350" y="2771500"/>
            <a:ext cx="169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Requisitos</a:t>
            </a:r>
            <a:endParaRPr b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8" name="Google Shape;228;g10f5f084aca_0_0"/>
          <p:cNvSpPr txBox="1"/>
          <p:nvPr/>
        </p:nvSpPr>
        <p:spPr>
          <a:xfrm>
            <a:off x="5017225" y="3202600"/>
            <a:ext cx="282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Requisitos Funcionales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Requisitos No Funcionales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Tablas necesarias para la base de datos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29" name="Google Shape;229;g10f5f084aca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ebc19724e_2_0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35" name="Google Shape;235;g10ebc19724e_2_0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10ebc19724e_2_0"/>
          <p:cNvPicPr preferRelativeResize="0"/>
          <p:nvPr/>
        </p:nvPicPr>
        <p:blipFill rotWithShape="1">
          <a:blip r:embed="rId4">
            <a:alphaModFix/>
          </a:blip>
          <a:srcRect b="21025" l="0" r="8890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10ebc19724e_2_0"/>
          <p:cNvPicPr preferRelativeResize="0"/>
          <p:nvPr/>
        </p:nvPicPr>
        <p:blipFill rotWithShape="1">
          <a:blip r:embed="rId5">
            <a:alphaModFix/>
          </a:blip>
          <a:srcRect b="18299" l="0" r="8890" t="16732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10ebc19724e_2_0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Segundo Sprint</a:t>
            </a:r>
            <a:endParaRPr/>
          </a:p>
        </p:txBody>
      </p:sp>
      <p:sp>
        <p:nvSpPr>
          <p:cNvPr id="239" name="Google Shape;239;g10ebc19724e_2_0"/>
          <p:cNvSpPr txBox="1"/>
          <p:nvPr>
            <p:ph idx="1" type="subTitle"/>
          </p:nvPr>
        </p:nvSpPr>
        <p:spPr>
          <a:xfrm>
            <a:off x="3342301" y="3546893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21 oct - 18 nov</a:t>
            </a:r>
            <a:endParaRPr/>
          </a:p>
        </p:txBody>
      </p:sp>
      <p:sp>
        <p:nvSpPr>
          <p:cNvPr id="240" name="Google Shape;240;g10ebc19724e_2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92b98e7c6_0_6"/>
          <p:cNvSpPr txBox="1"/>
          <p:nvPr>
            <p:ph idx="4294967295"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Segundo </a:t>
            </a:r>
            <a:r>
              <a:rPr lang="en"/>
              <a:t>Sprint</a:t>
            </a:r>
            <a:endParaRPr/>
          </a:p>
        </p:txBody>
      </p:sp>
      <p:sp>
        <p:nvSpPr>
          <p:cNvPr id="246" name="Google Shape;246;g1092b98e7c6_0_6"/>
          <p:cNvSpPr txBox="1"/>
          <p:nvPr/>
        </p:nvSpPr>
        <p:spPr>
          <a:xfrm>
            <a:off x="1872275" y="1640875"/>
            <a:ext cx="169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Documentación</a:t>
            </a:r>
            <a:endParaRPr b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" name="Google Shape;247;g1092b98e7c6_0_6"/>
          <p:cNvSpPr txBox="1"/>
          <p:nvPr/>
        </p:nvSpPr>
        <p:spPr>
          <a:xfrm>
            <a:off x="1525150" y="2071975"/>
            <a:ext cx="3113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Guías de estilos para elaboración de bocetos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Criterios de calidad para diseño y desarrollo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Descripción de servidor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48" name="Google Shape;248;g1092b98e7c6_0_6"/>
          <p:cNvSpPr txBox="1"/>
          <p:nvPr/>
        </p:nvSpPr>
        <p:spPr>
          <a:xfrm>
            <a:off x="1845875" y="2987050"/>
            <a:ext cx="169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Planificación</a:t>
            </a:r>
            <a:endParaRPr b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9" name="Google Shape;249;g1092b98e7c6_0_6"/>
          <p:cNvSpPr txBox="1"/>
          <p:nvPr/>
        </p:nvSpPr>
        <p:spPr>
          <a:xfrm>
            <a:off x="1498750" y="3418150"/>
            <a:ext cx="3166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Planificación de la iteración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Actas de reunión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Informe de seguimiento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50" name="Google Shape;250;g1092b98e7c6_0_6"/>
          <p:cNvSpPr txBox="1"/>
          <p:nvPr/>
        </p:nvSpPr>
        <p:spPr>
          <a:xfrm>
            <a:off x="5306425" y="1640875"/>
            <a:ext cx="169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Diagramas</a:t>
            </a:r>
            <a:endParaRPr b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1" name="Google Shape;251;g1092b98e7c6_0_6"/>
          <p:cNvSpPr txBox="1"/>
          <p:nvPr/>
        </p:nvSpPr>
        <p:spPr>
          <a:xfrm>
            <a:off x="4959300" y="2071975"/>
            <a:ext cx="2887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Diagrama de clases (finalizado)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Diagrama de Entidad-Relación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Diagrama de Pert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52" name="Google Shape;252;g1092b98e7c6_0_6"/>
          <p:cNvSpPr txBox="1"/>
          <p:nvPr/>
        </p:nvSpPr>
        <p:spPr>
          <a:xfrm>
            <a:off x="5364350" y="2771500"/>
            <a:ext cx="169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Bocetos</a:t>
            </a:r>
            <a:endParaRPr b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3" name="Google Shape;253;g1092b98e7c6_0_6"/>
          <p:cNvSpPr txBox="1"/>
          <p:nvPr/>
        </p:nvSpPr>
        <p:spPr>
          <a:xfrm>
            <a:off x="5017225" y="3202600"/>
            <a:ext cx="3218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Definición de pantallas necesarias a partir de los requisitos funcionales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Organización de los bocetos en bloques </a:t>
            </a: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específicos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Repartir bocetos entre los miembros del equipo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Realización y corrección de los bocetos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54" name="Google Shape;254;g1092b98e7c6_0_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ebc19724e_2_18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260" name="Google Shape;260;g10ebc19724e_2_18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10ebc19724e_2_18"/>
          <p:cNvPicPr preferRelativeResize="0"/>
          <p:nvPr/>
        </p:nvPicPr>
        <p:blipFill rotWithShape="1">
          <a:blip r:embed="rId4">
            <a:alphaModFix/>
          </a:blip>
          <a:srcRect b="21025" l="0" r="8890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0ebc19724e_2_18"/>
          <p:cNvPicPr preferRelativeResize="0"/>
          <p:nvPr/>
        </p:nvPicPr>
        <p:blipFill rotWithShape="1">
          <a:blip r:embed="rId5">
            <a:alphaModFix/>
          </a:blip>
          <a:srcRect b="18299" l="0" r="8890" t="16732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0ebc19724e_2_18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Tercer Sprint</a:t>
            </a:r>
            <a:endParaRPr/>
          </a:p>
        </p:txBody>
      </p:sp>
      <p:sp>
        <p:nvSpPr>
          <p:cNvPr id="264" name="Google Shape;264;g10ebc19724e_2_18"/>
          <p:cNvSpPr txBox="1"/>
          <p:nvPr>
            <p:ph idx="1" type="subTitle"/>
          </p:nvPr>
        </p:nvSpPr>
        <p:spPr>
          <a:xfrm>
            <a:off x="3342301" y="3546893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18 nov - 16 dic</a:t>
            </a:r>
            <a:endParaRPr/>
          </a:p>
        </p:txBody>
      </p:sp>
      <p:sp>
        <p:nvSpPr>
          <p:cNvPr id="265" name="Google Shape;265;g10ebc19724e_2_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fa1e7039a_0_0"/>
          <p:cNvSpPr txBox="1"/>
          <p:nvPr>
            <p:ph idx="4294967295"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Tercer </a:t>
            </a:r>
            <a:r>
              <a:rPr lang="en"/>
              <a:t>Sprint</a:t>
            </a:r>
            <a:endParaRPr/>
          </a:p>
        </p:txBody>
      </p:sp>
      <p:sp>
        <p:nvSpPr>
          <p:cNvPr id="271" name="Google Shape;271;g10fa1e7039a_0_0"/>
          <p:cNvSpPr txBox="1"/>
          <p:nvPr/>
        </p:nvSpPr>
        <p:spPr>
          <a:xfrm>
            <a:off x="1872275" y="1640875"/>
            <a:ext cx="169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Documentación</a:t>
            </a:r>
            <a:endParaRPr b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2" name="Google Shape;272;g10fa1e7039a_0_0"/>
          <p:cNvSpPr txBox="1"/>
          <p:nvPr/>
        </p:nvSpPr>
        <p:spPr>
          <a:xfrm>
            <a:off x="1525150" y="2071975"/>
            <a:ext cx="311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Manual de usuario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Presupuesto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Pruebas de aplicación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Registro horas dedicadas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73" name="Google Shape;273;g10fa1e7039a_0_0"/>
          <p:cNvSpPr txBox="1"/>
          <p:nvPr/>
        </p:nvSpPr>
        <p:spPr>
          <a:xfrm>
            <a:off x="1845875" y="2987050"/>
            <a:ext cx="169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Planificación</a:t>
            </a:r>
            <a:endParaRPr b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g10fa1e7039a_0_0"/>
          <p:cNvSpPr txBox="1"/>
          <p:nvPr/>
        </p:nvSpPr>
        <p:spPr>
          <a:xfrm>
            <a:off x="1498750" y="3418150"/>
            <a:ext cx="316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Planificación de la iteración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Actas de reunión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75" name="Google Shape;275;g10fa1e7039a_0_0"/>
          <p:cNvSpPr txBox="1"/>
          <p:nvPr/>
        </p:nvSpPr>
        <p:spPr>
          <a:xfrm>
            <a:off x="5306425" y="1640875"/>
            <a:ext cx="260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Vistas (MockFlow)</a:t>
            </a:r>
            <a:endParaRPr b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6" name="Google Shape;276;g10fa1e7039a_0_0"/>
          <p:cNvSpPr txBox="1"/>
          <p:nvPr/>
        </p:nvSpPr>
        <p:spPr>
          <a:xfrm>
            <a:off x="4843225" y="1933675"/>
            <a:ext cx="3566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Organización de las vistas en bloques específicos</a:t>
            </a:r>
            <a:endParaRPr sz="9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Repartir vistas entre los miembros del equipo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Elaboración </a:t>
            </a:r>
            <a:r>
              <a:rPr lang="en" sz="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y corrección de las vistas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77" name="Google Shape;277;g10fa1e7039a_0_0"/>
          <p:cNvSpPr txBox="1"/>
          <p:nvPr/>
        </p:nvSpPr>
        <p:spPr>
          <a:xfrm>
            <a:off x="5306425" y="2879975"/>
            <a:ext cx="169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Implementación</a:t>
            </a:r>
            <a:endParaRPr b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8" name="Google Shape;278;g10fa1e7039a_0_0"/>
          <p:cNvSpPr txBox="1"/>
          <p:nvPr/>
        </p:nvSpPr>
        <p:spPr>
          <a:xfrm>
            <a:off x="4843225" y="3246000"/>
            <a:ext cx="3218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Repartir vistas entre los miembros del equipo</a:t>
            </a: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, para implementación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Exportación código front-end desde MockFlow a Android Studio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Implementación del back-end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Mono Medium"/>
              <a:buChar char="●"/>
            </a:pPr>
            <a:r>
              <a:rPr lang="en" sz="9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Análisis resultado y corrección</a:t>
            </a:r>
            <a:endParaRPr sz="9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79" name="Google Shape;279;g10fa1e7039a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f7ee5527b_0_0"/>
          <p:cNvSpPr txBox="1"/>
          <p:nvPr/>
        </p:nvSpPr>
        <p:spPr>
          <a:xfrm>
            <a:off x="1330643" y="579103"/>
            <a:ext cx="5967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B44141"/>
                </a:solidFill>
                <a:latin typeface="Concert One"/>
                <a:ea typeface="Concert One"/>
                <a:cs typeface="Concert One"/>
                <a:sym typeface="Concert One"/>
              </a:rPr>
              <a:t>Horas de trabajo - Por tipo de tarea</a:t>
            </a:r>
            <a:endParaRPr b="1" i="0" sz="2600" u="none" cap="none" strike="noStrike">
              <a:solidFill>
                <a:srgbClr val="B4414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grpSp>
        <p:nvGrpSpPr>
          <p:cNvPr id="285" name="Google Shape;285;g10f7ee5527b_0_0"/>
          <p:cNvGrpSpPr/>
          <p:nvPr/>
        </p:nvGrpSpPr>
        <p:grpSpPr>
          <a:xfrm>
            <a:off x="5218450" y="1219900"/>
            <a:ext cx="2550376" cy="3100101"/>
            <a:chOff x="5035600" y="1219900"/>
            <a:chExt cx="2550376" cy="3100101"/>
          </a:xfrm>
        </p:grpSpPr>
        <p:pic>
          <p:nvPicPr>
            <p:cNvPr id="286" name="Google Shape;286;g10f7ee5527b_0_0"/>
            <p:cNvPicPr preferRelativeResize="0"/>
            <p:nvPr/>
          </p:nvPicPr>
          <p:blipFill rotWithShape="1">
            <a:blip r:embed="rId3">
              <a:alphaModFix/>
            </a:blip>
            <a:srcRect b="0" l="0" r="68134" t="0"/>
            <a:stretch/>
          </p:blipFill>
          <p:spPr>
            <a:xfrm>
              <a:off x="5035600" y="1219900"/>
              <a:ext cx="1324224" cy="3100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g10f7ee5527b_0_0"/>
            <p:cNvPicPr preferRelativeResize="0"/>
            <p:nvPr/>
          </p:nvPicPr>
          <p:blipFill rotWithShape="1">
            <a:blip r:embed="rId4">
              <a:alphaModFix/>
            </a:blip>
            <a:srcRect b="0" l="70494" r="0" t="0"/>
            <a:stretch/>
          </p:blipFill>
          <p:spPr>
            <a:xfrm>
              <a:off x="6359825" y="1219900"/>
              <a:ext cx="1226151" cy="31001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g10f7ee5527b_0_0"/>
          <p:cNvSpPr/>
          <p:nvPr/>
        </p:nvSpPr>
        <p:spPr>
          <a:xfrm>
            <a:off x="5243525" y="1340600"/>
            <a:ext cx="85800" cy="78900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0f7ee5527b_0_0"/>
          <p:cNvSpPr/>
          <p:nvPr/>
        </p:nvSpPr>
        <p:spPr>
          <a:xfrm>
            <a:off x="5243525" y="1621600"/>
            <a:ext cx="85800" cy="78900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0f7ee5527b_0_0"/>
          <p:cNvSpPr/>
          <p:nvPr/>
        </p:nvSpPr>
        <p:spPr>
          <a:xfrm>
            <a:off x="5243525" y="1902600"/>
            <a:ext cx="85800" cy="789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0f7ee5527b_0_0"/>
          <p:cNvSpPr/>
          <p:nvPr/>
        </p:nvSpPr>
        <p:spPr>
          <a:xfrm>
            <a:off x="5243525" y="2183600"/>
            <a:ext cx="85800" cy="789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0f7ee5527b_0_0"/>
          <p:cNvSpPr/>
          <p:nvPr/>
        </p:nvSpPr>
        <p:spPr>
          <a:xfrm>
            <a:off x="5243525" y="2464600"/>
            <a:ext cx="85800" cy="78900"/>
          </a:xfrm>
          <a:prstGeom prst="ellipse">
            <a:avLst/>
          </a:prstGeom>
          <a:solidFill>
            <a:srgbClr val="2644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0f7ee5527b_0_0"/>
          <p:cNvSpPr/>
          <p:nvPr/>
        </p:nvSpPr>
        <p:spPr>
          <a:xfrm>
            <a:off x="5243525" y="2745600"/>
            <a:ext cx="85800" cy="78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0f7ee5527b_0_0"/>
          <p:cNvSpPr/>
          <p:nvPr/>
        </p:nvSpPr>
        <p:spPr>
          <a:xfrm>
            <a:off x="5243525" y="3016838"/>
            <a:ext cx="85800" cy="78900"/>
          </a:xfrm>
          <a:prstGeom prst="ellipse">
            <a:avLst/>
          </a:prstGeom>
          <a:solidFill>
            <a:srgbClr val="255E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0f7ee5527b_0_0"/>
          <p:cNvSpPr/>
          <p:nvPr/>
        </p:nvSpPr>
        <p:spPr>
          <a:xfrm>
            <a:off x="5243525" y="3297838"/>
            <a:ext cx="85800" cy="789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0f7ee5527b_0_0"/>
          <p:cNvSpPr/>
          <p:nvPr/>
        </p:nvSpPr>
        <p:spPr>
          <a:xfrm>
            <a:off x="5243525" y="3578838"/>
            <a:ext cx="85800" cy="78900"/>
          </a:xfrm>
          <a:prstGeom prst="ellipse">
            <a:avLst/>
          </a:prstGeom>
          <a:solidFill>
            <a:srgbClr val="997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0f7ee5527b_0_0"/>
          <p:cNvSpPr/>
          <p:nvPr/>
        </p:nvSpPr>
        <p:spPr>
          <a:xfrm>
            <a:off x="5243525" y="3850075"/>
            <a:ext cx="85800" cy="78900"/>
          </a:xfrm>
          <a:prstGeom prst="ellipse">
            <a:avLst/>
          </a:prstGeom>
          <a:solidFill>
            <a:srgbClr val="9E48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0f7ee5527b_0_0"/>
          <p:cNvSpPr/>
          <p:nvPr/>
        </p:nvSpPr>
        <p:spPr>
          <a:xfrm>
            <a:off x="5243525" y="4131075"/>
            <a:ext cx="85800" cy="789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g10f7ee5527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650" y="899450"/>
            <a:ext cx="4146749" cy="41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10f7ee5527b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ebc19724e_2_79"/>
          <p:cNvSpPr txBox="1"/>
          <p:nvPr/>
        </p:nvSpPr>
        <p:spPr>
          <a:xfrm>
            <a:off x="1330643" y="579103"/>
            <a:ext cx="5967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B44141"/>
                </a:solidFill>
                <a:latin typeface="Concert One"/>
                <a:ea typeface="Concert One"/>
                <a:cs typeface="Concert One"/>
                <a:sym typeface="Concert One"/>
              </a:rPr>
              <a:t>Horas de trabajo - Por Integrante</a:t>
            </a:r>
            <a:endParaRPr b="1" sz="2600">
              <a:solidFill>
                <a:srgbClr val="B4414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306" name="Google Shape;306;g10ebc19724e_2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75" y="1027750"/>
            <a:ext cx="4080376" cy="34320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g10ebc19724e_2_79"/>
          <p:cNvGrpSpPr/>
          <p:nvPr/>
        </p:nvGrpSpPr>
        <p:grpSpPr>
          <a:xfrm>
            <a:off x="4682305" y="1303709"/>
            <a:ext cx="3585148" cy="2734660"/>
            <a:chOff x="4957550" y="1219900"/>
            <a:chExt cx="2593798" cy="1947625"/>
          </a:xfrm>
        </p:grpSpPr>
        <p:pic>
          <p:nvPicPr>
            <p:cNvPr id="308" name="Google Shape;308;g10ebc19724e_2_79"/>
            <p:cNvPicPr preferRelativeResize="0"/>
            <p:nvPr/>
          </p:nvPicPr>
          <p:blipFill rotWithShape="1">
            <a:blip r:embed="rId4">
              <a:alphaModFix/>
            </a:blip>
            <a:srcRect b="0" l="0" r="63267" t="0"/>
            <a:stretch/>
          </p:blipFill>
          <p:spPr>
            <a:xfrm>
              <a:off x="4957550" y="1219900"/>
              <a:ext cx="1481751" cy="1947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g10ebc19724e_2_79"/>
            <p:cNvPicPr preferRelativeResize="0"/>
            <p:nvPr/>
          </p:nvPicPr>
          <p:blipFill rotWithShape="1">
            <a:blip r:embed="rId5">
              <a:alphaModFix/>
            </a:blip>
            <a:srcRect b="0" l="72433" r="0" t="0"/>
            <a:stretch/>
          </p:blipFill>
          <p:spPr>
            <a:xfrm>
              <a:off x="6439301" y="1219900"/>
              <a:ext cx="1112047" cy="1947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0" name="Google Shape;310;g10ebc19724e_2_79"/>
          <p:cNvSpPr txBox="1"/>
          <p:nvPr/>
        </p:nvSpPr>
        <p:spPr>
          <a:xfrm>
            <a:off x="2295913" y="2435988"/>
            <a:ext cx="938100" cy="6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633 horas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" name="Google Shape;311;g10ebc19724e_2_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Víctor José Rubia López</dc:creator>
</cp:coreProperties>
</file>