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389" r:id="rId7"/>
    <p:sldId id="391" r:id="rId8"/>
    <p:sldId id="411" r:id="rId9"/>
    <p:sldId id="412" r:id="rId10"/>
    <p:sldId id="397" r:id="rId11"/>
    <p:sldId id="407" r:id="rId12"/>
    <p:sldId id="408" r:id="rId13"/>
    <p:sldId id="40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2BDE834-1451-4C79-8904-BFFE4C5374EC}">
          <p14:sldIdLst>
            <p14:sldId id="410"/>
            <p14:sldId id="383"/>
            <p14:sldId id="389"/>
            <p14:sldId id="391"/>
            <p14:sldId id="411"/>
            <p14:sldId id="412"/>
            <p14:sldId id="397"/>
            <p14:sldId id="407"/>
            <p14:sldId id="408"/>
            <p14:sldId id="405"/>
            <p14:sldId id="406"/>
            <p14:sldId id="404"/>
            <p14:sldId id="3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68578-9E20-4AD3-A869-10706415406E}" v="22" dt="2024-04-30T05:26:31.479"/>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698" autoAdjust="0"/>
  </p:normalViewPr>
  <p:slideViewPr>
    <p:cSldViewPr snapToGrid="0">
      <p:cViewPr varScale="1">
        <p:scale>
          <a:sx n="110" d="100"/>
          <a:sy n="110" d="100"/>
        </p:scale>
        <p:origin x="114" y="1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ankar Ghosh" userId="20fc9f3acaa73648" providerId="LiveId" clId="{4D568578-9E20-4AD3-A869-10706415406E}"/>
    <pc:docChg chg="undo custSel addSld delSld modSld sldOrd modSection">
      <pc:chgData name="Victor Sankar Ghosh" userId="20fc9f3acaa73648" providerId="LiveId" clId="{4D568578-9E20-4AD3-A869-10706415406E}" dt="2024-05-05T18:20:57.620" v="1147" actId="20577"/>
      <pc:docMkLst>
        <pc:docMk/>
      </pc:docMkLst>
      <pc:sldChg chg="modSp mod">
        <pc:chgData name="Victor Sankar Ghosh" userId="20fc9f3acaa73648" providerId="LiveId" clId="{4D568578-9E20-4AD3-A869-10706415406E}" dt="2024-05-05T18:03:45.942" v="1121" actId="313"/>
        <pc:sldMkLst>
          <pc:docMk/>
          <pc:sldMk cId="3346685798" sldId="383"/>
        </pc:sldMkLst>
        <pc:spChg chg="mod">
          <ac:chgData name="Victor Sankar Ghosh" userId="20fc9f3acaa73648" providerId="LiveId" clId="{4D568578-9E20-4AD3-A869-10706415406E}" dt="2024-05-05T18:03:45.942" v="1121" actId="313"/>
          <ac:spMkLst>
            <pc:docMk/>
            <pc:sldMk cId="3346685798" sldId="383"/>
            <ac:spMk id="3" creationId="{3B8EBC2C-6DD7-5003-38EB-40753046FE8C}"/>
          </ac:spMkLst>
        </pc:spChg>
      </pc:sldChg>
      <pc:sldChg chg="modSp mod">
        <pc:chgData name="Victor Sankar Ghosh" userId="20fc9f3acaa73648" providerId="LiveId" clId="{4D568578-9E20-4AD3-A869-10706415406E}" dt="2024-04-30T05:03:19.358" v="187" actId="20577"/>
        <pc:sldMkLst>
          <pc:docMk/>
          <pc:sldMk cId="2039059756" sldId="397"/>
        </pc:sldMkLst>
        <pc:spChg chg="mod">
          <ac:chgData name="Victor Sankar Ghosh" userId="20fc9f3acaa73648" providerId="LiveId" clId="{4D568578-9E20-4AD3-A869-10706415406E}" dt="2024-04-30T05:03:19.358" v="187" actId="20577"/>
          <ac:spMkLst>
            <pc:docMk/>
            <pc:sldMk cId="2039059756" sldId="397"/>
            <ac:spMk id="3" creationId="{591442CD-A26D-1761-8CE7-8BC3075BB4ED}"/>
          </ac:spMkLst>
        </pc:spChg>
        <pc:spChg chg="mod">
          <ac:chgData name="Victor Sankar Ghosh" userId="20fc9f3acaa73648" providerId="LiveId" clId="{4D568578-9E20-4AD3-A869-10706415406E}" dt="2024-04-30T05:02:00.381" v="78" actId="20577"/>
          <ac:spMkLst>
            <pc:docMk/>
            <pc:sldMk cId="2039059756" sldId="397"/>
            <ac:spMk id="9" creationId="{5AB6D40A-2A0A-AF3D-8CF7-3ECD37765637}"/>
          </ac:spMkLst>
        </pc:spChg>
      </pc:sldChg>
      <pc:sldChg chg="delSp modSp mod">
        <pc:chgData name="Victor Sankar Ghosh" userId="20fc9f3acaa73648" providerId="LiveId" clId="{4D568578-9E20-4AD3-A869-10706415406E}" dt="2024-05-05T07:43:39.039" v="1101" actId="478"/>
        <pc:sldMkLst>
          <pc:docMk/>
          <pc:sldMk cId="4261132419" sldId="398"/>
        </pc:sldMkLst>
        <pc:spChg chg="del mod">
          <ac:chgData name="Victor Sankar Ghosh" userId="20fc9f3acaa73648" providerId="LiveId" clId="{4D568578-9E20-4AD3-A869-10706415406E}" dt="2024-05-05T07:43:39.039" v="1101" actId="478"/>
          <ac:spMkLst>
            <pc:docMk/>
            <pc:sldMk cId="4261132419" sldId="398"/>
            <ac:spMk id="3" creationId="{8BE734F0-2DDD-AF70-F13D-F9E4C1929411}"/>
          </ac:spMkLst>
        </pc:spChg>
      </pc:sldChg>
      <pc:sldChg chg="del">
        <pc:chgData name="Victor Sankar Ghosh" userId="20fc9f3acaa73648" providerId="LiveId" clId="{4D568578-9E20-4AD3-A869-10706415406E}" dt="2024-05-05T07:43:41.934" v="1102" actId="47"/>
        <pc:sldMkLst>
          <pc:docMk/>
          <pc:sldMk cId="752428618" sldId="403"/>
        </pc:sldMkLst>
      </pc:sldChg>
      <pc:sldChg chg="modSp mod modNotesTx">
        <pc:chgData name="Victor Sankar Ghosh" userId="20fc9f3acaa73648" providerId="LiveId" clId="{4D568578-9E20-4AD3-A869-10706415406E}" dt="2024-05-05T18:20:57.620" v="1147" actId="20577"/>
        <pc:sldMkLst>
          <pc:docMk/>
          <pc:sldMk cId="1850768898" sldId="404"/>
        </pc:sldMkLst>
        <pc:spChg chg="mod">
          <ac:chgData name="Victor Sankar Ghosh" userId="20fc9f3acaa73648" providerId="LiveId" clId="{4D568578-9E20-4AD3-A869-10706415406E}" dt="2024-05-05T07:39:33.990" v="833" actId="6549"/>
          <ac:spMkLst>
            <pc:docMk/>
            <pc:sldMk cId="1850768898" sldId="404"/>
            <ac:spMk id="2" creationId="{F0759DC4-8B30-98A0-5BAB-C78BA4A4AD55}"/>
          </ac:spMkLst>
        </pc:spChg>
        <pc:spChg chg="mod">
          <ac:chgData name="Victor Sankar Ghosh" userId="20fc9f3acaa73648" providerId="LiveId" clId="{4D568578-9E20-4AD3-A869-10706415406E}" dt="2024-05-05T07:41:05.877" v="941" actId="20577"/>
          <ac:spMkLst>
            <pc:docMk/>
            <pc:sldMk cId="1850768898" sldId="404"/>
            <ac:spMk id="3" creationId="{4096FB3A-B62C-3DAB-4FD1-B4EBDD650AEF}"/>
          </ac:spMkLst>
        </pc:spChg>
        <pc:spChg chg="mod">
          <ac:chgData name="Victor Sankar Ghosh" userId="20fc9f3acaa73648" providerId="LiveId" clId="{4D568578-9E20-4AD3-A869-10706415406E}" dt="2024-05-05T18:20:57.620" v="1147" actId="20577"/>
          <ac:spMkLst>
            <pc:docMk/>
            <pc:sldMk cId="1850768898" sldId="404"/>
            <ac:spMk id="4" creationId="{43E198AA-251D-4446-30C4-8F2FA7F6A72C}"/>
          </ac:spMkLst>
        </pc:spChg>
      </pc:sldChg>
      <pc:sldChg chg="modSp mod ord">
        <pc:chgData name="Victor Sankar Ghosh" userId="20fc9f3acaa73648" providerId="LiveId" clId="{4D568578-9E20-4AD3-A869-10706415406E}" dt="2024-04-30T05:26:41.203" v="651" actId="14100"/>
        <pc:sldMkLst>
          <pc:docMk/>
          <pc:sldMk cId="4127695141" sldId="405"/>
        </pc:sldMkLst>
        <pc:spChg chg="mod">
          <ac:chgData name="Victor Sankar Ghosh" userId="20fc9f3acaa73648" providerId="LiveId" clId="{4D568578-9E20-4AD3-A869-10706415406E}" dt="2024-04-30T05:26:29.794" v="647" actId="21"/>
          <ac:spMkLst>
            <pc:docMk/>
            <pc:sldMk cId="4127695141" sldId="405"/>
            <ac:spMk id="4" creationId="{CDB14AAA-1F04-769D-E7F0-4F68C8EB9283}"/>
          </ac:spMkLst>
        </pc:spChg>
        <pc:spChg chg="mod">
          <ac:chgData name="Victor Sankar Ghosh" userId="20fc9f3acaa73648" providerId="LiveId" clId="{4D568578-9E20-4AD3-A869-10706415406E}" dt="2024-04-30T05:20:39.167" v="550" actId="20577"/>
          <ac:spMkLst>
            <pc:docMk/>
            <pc:sldMk cId="4127695141" sldId="405"/>
            <ac:spMk id="6" creationId="{76A9A9A7-F1D2-237D-AC72-E21A286F0A6F}"/>
          </ac:spMkLst>
        </pc:spChg>
        <pc:graphicFrameChg chg="mod modGraphic">
          <ac:chgData name="Victor Sankar Ghosh" userId="20fc9f3acaa73648" providerId="LiveId" clId="{4D568578-9E20-4AD3-A869-10706415406E}" dt="2024-04-30T05:26:41.203" v="651" actId="14100"/>
          <ac:graphicFrameMkLst>
            <pc:docMk/>
            <pc:sldMk cId="4127695141" sldId="405"/>
            <ac:graphicFrameMk id="8" creationId="{C60AA2D2-28D7-69D7-F6C5-B31DAD3332C1}"/>
          </ac:graphicFrameMkLst>
        </pc:graphicFrameChg>
      </pc:sldChg>
      <pc:sldChg chg="modSp mod">
        <pc:chgData name="Victor Sankar Ghosh" userId="20fc9f3acaa73648" providerId="LiveId" clId="{4D568578-9E20-4AD3-A869-10706415406E}" dt="2024-05-05T07:37:09.176" v="826" actId="12"/>
        <pc:sldMkLst>
          <pc:docMk/>
          <pc:sldMk cId="298364507" sldId="406"/>
        </pc:sldMkLst>
        <pc:spChg chg="mod">
          <ac:chgData name="Victor Sankar Ghosh" userId="20fc9f3acaa73648" providerId="LiveId" clId="{4D568578-9E20-4AD3-A869-10706415406E}" dt="2024-05-05T07:35:46.576" v="684" actId="20577"/>
          <ac:spMkLst>
            <pc:docMk/>
            <pc:sldMk cId="298364507" sldId="406"/>
            <ac:spMk id="2" creationId="{F52A871D-B15E-C971-7C85-0AF173E38781}"/>
          </ac:spMkLst>
        </pc:spChg>
        <pc:spChg chg="mod">
          <ac:chgData name="Victor Sankar Ghosh" userId="20fc9f3acaa73648" providerId="LiveId" clId="{4D568578-9E20-4AD3-A869-10706415406E}" dt="2024-05-05T07:37:09.176" v="826" actId="12"/>
          <ac:spMkLst>
            <pc:docMk/>
            <pc:sldMk cId="298364507" sldId="406"/>
            <ac:spMk id="3" creationId="{34F2E863-4A4C-76FE-444A-083F93043389}"/>
          </ac:spMkLst>
        </pc:spChg>
      </pc:sldChg>
      <pc:sldChg chg="addSp delSp modSp mod ord">
        <pc:chgData name="Victor Sankar Ghosh" userId="20fc9f3acaa73648" providerId="LiveId" clId="{4D568578-9E20-4AD3-A869-10706415406E}" dt="2024-04-30T05:08:52.337" v="349"/>
        <pc:sldMkLst>
          <pc:docMk/>
          <pc:sldMk cId="3088225330" sldId="407"/>
        </pc:sldMkLst>
        <pc:spChg chg="mod">
          <ac:chgData name="Victor Sankar Ghosh" userId="20fc9f3acaa73648" providerId="LiveId" clId="{4D568578-9E20-4AD3-A869-10706415406E}" dt="2024-04-30T05:05:53.644" v="206" actId="14100"/>
          <ac:spMkLst>
            <pc:docMk/>
            <pc:sldMk cId="3088225330" sldId="407"/>
            <ac:spMk id="2" creationId="{60BD29B5-1B58-809F-FEA7-B82105E94664}"/>
          </ac:spMkLst>
        </pc:spChg>
        <pc:spChg chg="del">
          <ac:chgData name="Victor Sankar Ghosh" userId="20fc9f3acaa73648" providerId="LiveId" clId="{4D568578-9E20-4AD3-A869-10706415406E}" dt="2024-04-30T05:07:24.641" v="341" actId="478"/>
          <ac:spMkLst>
            <pc:docMk/>
            <pc:sldMk cId="3088225330" sldId="407"/>
            <ac:spMk id="3" creationId="{8B599B60-BF79-A832-6AD4-6C6FC6CE4317}"/>
          </ac:spMkLst>
        </pc:spChg>
        <pc:spChg chg="mod">
          <ac:chgData name="Victor Sankar Ghosh" userId="20fc9f3acaa73648" providerId="LiveId" clId="{4D568578-9E20-4AD3-A869-10706415406E}" dt="2024-04-30T05:08:46.486" v="347" actId="14100"/>
          <ac:spMkLst>
            <pc:docMk/>
            <pc:sldMk cId="3088225330" sldId="407"/>
            <ac:spMk id="4" creationId="{07C3632C-2D2E-7026-33B8-EE42DA4BDB5C}"/>
          </ac:spMkLst>
        </pc:spChg>
        <pc:spChg chg="add del mod">
          <ac:chgData name="Victor Sankar Ghosh" userId="20fc9f3acaa73648" providerId="LiveId" clId="{4D568578-9E20-4AD3-A869-10706415406E}" dt="2024-04-30T05:08:28.274" v="342" actId="22"/>
          <ac:spMkLst>
            <pc:docMk/>
            <pc:sldMk cId="3088225330" sldId="407"/>
            <ac:spMk id="6" creationId="{A5D2634E-7C48-2995-CF96-4FC6C816CEDE}"/>
          </ac:spMkLst>
        </pc:spChg>
        <pc:picChg chg="add mod ord">
          <ac:chgData name="Victor Sankar Ghosh" userId="20fc9f3acaa73648" providerId="LiveId" clId="{4D568578-9E20-4AD3-A869-10706415406E}" dt="2024-04-30T05:08:42.353" v="346" actId="1076"/>
          <ac:picMkLst>
            <pc:docMk/>
            <pc:sldMk cId="3088225330" sldId="407"/>
            <ac:picMk id="8" creationId="{A4E78320-E938-05F8-0BBC-F377C6E9DFE8}"/>
          </ac:picMkLst>
        </pc:picChg>
      </pc:sldChg>
      <pc:sldChg chg="modSp mod">
        <pc:chgData name="Victor Sankar Ghosh" userId="20fc9f3acaa73648" providerId="LiveId" clId="{4D568578-9E20-4AD3-A869-10706415406E}" dt="2024-04-30T05:18:15.142" v="496" actId="20577"/>
        <pc:sldMkLst>
          <pc:docMk/>
          <pc:sldMk cId="888484295" sldId="408"/>
        </pc:sldMkLst>
        <pc:spChg chg="mod">
          <ac:chgData name="Victor Sankar Ghosh" userId="20fc9f3acaa73648" providerId="LiveId" clId="{4D568578-9E20-4AD3-A869-10706415406E}" dt="2024-04-30T05:10:36.218" v="367" actId="20577"/>
          <ac:spMkLst>
            <pc:docMk/>
            <pc:sldMk cId="888484295" sldId="408"/>
            <ac:spMk id="2" creationId="{805346ED-721D-85EE-2F1B-A31D0912DE29}"/>
          </ac:spMkLst>
        </pc:spChg>
        <pc:spChg chg="mod">
          <ac:chgData name="Victor Sankar Ghosh" userId="20fc9f3acaa73648" providerId="LiveId" clId="{4D568578-9E20-4AD3-A869-10706415406E}" dt="2024-04-30T05:17:31.457" v="453" actId="20577"/>
          <ac:spMkLst>
            <pc:docMk/>
            <pc:sldMk cId="888484295" sldId="408"/>
            <ac:spMk id="3" creationId="{DB097449-5B72-ADA0-3B2D-1CBC160D6B90}"/>
          </ac:spMkLst>
        </pc:spChg>
        <pc:spChg chg="mod">
          <ac:chgData name="Victor Sankar Ghosh" userId="20fc9f3acaa73648" providerId="LiveId" clId="{4D568578-9E20-4AD3-A869-10706415406E}" dt="2024-04-30T05:18:15.142" v="496" actId="20577"/>
          <ac:spMkLst>
            <pc:docMk/>
            <pc:sldMk cId="888484295" sldId="408"/>
            <ac:spMk id="4" creationId="{41FC7B50-71A6-D8BE-C032-5EB4CF5706D5}"/>
          </ac:spMkLst>
        </pc:spChg>
      </pc:sldChg>
      <pc:sldChg chg="add del">
        <pc:chgData name="Victor Sankar Ghosh" userId="20fc9f3acaa73648" providerId="LiveId" clId="{4D568578-9E20-4AD3-A869-10706415406E}" dt="2024-05-05T07:44:21.537" v="1120" actId="47"/>
        <pc:sldMkLst>
          <pc:docMk/>
          <pc:sldMk cId="2249372667" sldId="409"/>
        </pc:sldMkLst>
      </pc:sldChg>
      <pc:sldChg chg="modSp mod">
        <pc:chgData name="Victor Sankar Ghosh" userId="20fc9f3acaa73648" providerId="LiveId" clId="{4D568578-9E20-4AD3-A869-10706415406E}" dt="2024-04-30T05:00:49.752" v="4" actId="6549"/>
        <pc:sldMkLst>
          <pc:docMk/>
          <pc:sldMk cId="3613629152" sldId="412"/>
        </pc:sldMkLst>
        <pc:spChg chg="mod">
          <ac:chgData name="Victor Sankar Ghosh" userId="20fc9f3acaa73648" providerId="LiveId" clId="{4D568578-9E20-4AD3-A869-10706415406E}" dt="2024-04-30T05:00:49.752" v="4" actId="6549"/>
          <ac:spMkLst>
            <pc:docMk/>
            <pc:sldMk cId="3613629152" sldId="412"/>
            <ac:spMk id="7" creationId="{F70BD87D-F7DA-961B-4024-A354DC87D168}"/>
          </ac:spMkLst>
        </pc:spChg>
      </pc:sldChg>
      <pc:sldChg chg="add del">
        <pc:chgData name="Victor Sankar Ghosh" userId="20fc9f3acaa73648" providerId="LiveId" clId="{4D568578-9E20-4AD3-A869-10706415406E}" dt="2024-05-05T07:43:54.405" v="1104" actId="47"/>
        <pc:sldMkLst>
          <pc:docMk/>
          <pc:sldMk cId="1216261321" sldId="413"/>
        </pc:sldMkLst>
      </pc:sldChg>
      <pc:sldChg chg="new del">
        <pc:chgData name="Victor Sankar Ghosh" userId="20fc9f3acaa73648" providerId="LiveId" clId="{4D568578-9E20-4AD3-A869-10706415406E}" dt="2024-05-05T07:33:28.658" v="653" actId="47"/>
        <pc:sldMkLst>
          <pc:docMk/>
          <pc:sldMk cId="3972926263" sldId="4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between the Hadoop Distributed File System (HDFS) and a relational database depends largely on the nature of your data and your specific use case. Here’s a guide to help you decide:</a:t>
            </a:r>
          </a:p>
          <a:p>
            <a:endParaRPr lang="en-US" dirty="0"/>
          </a:p>
          <a:p>
            <a:r>
              <a:rPr lang="en-US" dirty="0"/>
              <a:t>### Use HDFS When:</a:t>
            </a:r>
          </a:p>
          <a:p>
            <a:endParaRPr lang="en-US" dirty="0"/>
          </a:p>
          <a:p>
            <a:r>
              <a:rPr lang="en-US" dirty="0"/>
              <a:t>1. **Handling Big Data**: If you're dealing with massive volumes of data (in the order of petabytes or more) that is too large for a traditional database to manage efficiently, HDFS is designed to handle such scales.</a:t>
            </a:r>
          </a:p>
          <a:p>
            <a:endParaRPr lang="en-US" dirty="0"/>
          </a:p>
          <a:p>
            <a:r>
              <a:rPr lang="en-US" dirty="0"/>
              <a:t>2. **High Throughput**: For applications requiring high throughput access to data, especially for large files, HDFS can be more suitable because it's designed to support large data sets with streaming data access patterns.</a:t>
            </a:r>
          </a:p>
          <a:p>
            <a:endParaRPr lang="en-US" dirty="0"/>
          </a:p>
          <a:p>
            <a:r>
              <a:rPr lang="en-US" dirty="0"/>
              <a:t>3. **Write Once, Read Many**: HDFS works well for scenarios where data is written once and read many times. It is optimized for batch processing, where data is appended and rarely updated.</a:t>
            </a:r>
          </a:p>
          <a:p>
            <a:endParaRPr lang="en-US" dirty="0"/>
          </a:p>
          <a:p>
            <a:r>
              <a:rPr lang="en-US" dirty="0"/>
              <a:t>4. **Fault Tolerance**: HDFS is designed to be fault-tolerant by replicating data across multiple nodes. This redundancy can handle failures without data loss.</a:t>
            </a:r>
          </a:p>
          <a:p>
            <a:endParaRPr lang="en-US" dirty="0"/>
          </a:p>
          <a:p>
            <a:r>
              <a:rPr lang="en-US" dirty="0"/>
              <a:t>5. **Data Variety**: If you are processing unstructured or semi-structured data, such as text, images, or video, HDFS can be more flexible compared to the structured nature of relational databases.</a:t>
            </a:r>
          </a:p>
          <a:p>
            <a:endParaRPr lang="en-US" dirty="0"/>
          </a:p>
          <a:p>
            <a:r>
              <a:rPr lang="en-US" dirty="0"/>
              <a:t>### Use Relational Database When:</a:t>
            </a:r>
          </a:p>
          <a:p>
            <a:endParaRPr lang="en-US" dirty="0"/>
          </a:p>
          <a:p>
            <a:r>
              <a:rPr lang="en-US" dirty="0"/>
              <a:t>1. **Transaction Support**: If your application requires complex transactions, such as updates, deletes, and referential integrity, relational databases provide robust transaction support and ACID (Atomicity, Consistency, Isolation, Durability) properties.</a:t>
            </a:r>
          </a:p>
          <a:p>
            <a:endParaRPr lang="en-US" dirty="0"/>
          </a:p>
          <a:p>
            <a:r>
              <a:rPr lang="en-US" dirty="0"/>
              <a:t>2. **Structured Data with Complex Queries**: Relational databases are ideal when you need to perform complex queries on structured data. They are optimized for fast query performance and are able to efficiently execute SQL queries involving joins, aggregations, and sub-queries.</a:t>
            </a:r>
          </a:p>
          <a:p>
            <a:endParaRPr lang="en-US" dirty="0"/>
          </a:p>
          <a:p>
            <a:r>
              <a:rPr lang="en-US" dirty="0"/>
              <a:t>3. **Real-Time Data Access**: For applications requiring immediate, real-time access to data (like online transaction processing systems), relational databases provide low latency data access that HDFS cannot.</a:t>
            </a:r>
          </a:p>
          <a:p>
            <a:endParaRPr lang="en-US" dirty="0"/>
          </a:p>
          <a:p>
            <a:r>
              <a:rPr lang="en-US" dirty="0"/>
              <a:t>4. **Data Size**: If your data volume is relatively moderate and does not require the massive scalability offered by HDFS, a relational database might be more practical and cost-effective.</a:t>
            </a:r>
          </a:p>
          <a:p>
            <a:endParaRPr lang="en-US" dirty="0"/>
          </a:p>
          <a:p>
            <a:r>
              <a:rPr lang="en-US" dirty="0"/>
              <a:t>5. **Mature Tools and Ecosystem**: Relational databases have a mature ecosystem with extensive tools for data management, reporting, and analytics.</a:t>
            </a:r>
          </a:p>
          <a:p>
            <a:endParaRPr lang="en-US" dirty="0"/>
          </a:p>
          <a:p>
            <a:r>
              <a:rPr lang="en-US" dirty="0"/>
              <a:t>### Hybrid Approaches:</a:t>
            </a:r>
          </a:p>
          <a:p>
            <a:endParaRPr lang="en-US" dirty="0"/>
          </a:p>
          <a:p>
            <a:r>
              <a:rPr lang="en-US" dirty="0"/>
              <a:t>In some cases, a hybrid approach might be suitable. For instance, storing raw data in HDFS for batch processing and aggregating results in a relational database for quick querying and reporting. This combines the strengths of both systems according to different needs within the same application or suite of applications.</a:t>
            </a:r>
          </a:p>
          <a:p>
            <a:endParaRPr lang="en-US" dirty="0"/>
          </a:p>
          <a:p>
            <a:r>
              <a:rPr lang="en-US" dirty="0"/>
              <a:t>By considering these factors, you can better determine which system is more appropriate for your specific requirements.</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25934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22157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997842" y="411479"/>
            <a:ext cx="8798461" cy="3291840"/>
          </a:xfrm>
        </p:spPr>
        <p:txBody>
          <a:bodyPr/>
          <a:lstStyle/>
          <a:p>
            <a:r>
              <a:rPr lang="en-US" sz="4800" dirty="0"/>
              <a:t>HDFS vs Relational Database – </a:t>
            </a:r>
            <a:br>
              <a:rPr lang="en-US" sz="4800" dirty="0"/>
            </a:br>
            <a:r>
              <a:rPr lang="en-US" sz="4800" dirty="0"/>
              <a:t>A Performance Comparison</a:t>
            </a:r>
          </a:p>
        </p:txBody>
      </p:sp>
      <p:sp>
        <p:nvSpPr>
          <p:cNvPr id="3" name="TextBox 2">
            <a:extLst>
              <a:ext uri="{FF2B5EF4-FFF2-40B4-BE49-F238E27FC236}">
                <a16:creationId xmlns:a16="http://schemas.microsoft.com/office/drawing/2014/main" id="{B5E1288B-85A4-2DA4-5DB4-4106247115D4}"/>
              </a:ext>
            </a:extLst>
          </p:cNvPr>
          <p:cNvSpPr txBox="1"/>
          <p:nvPr/>
        </p:nvSpPr>
        <p:spPr>
          <a:xfrm>
            <a:off x="5596360" y="4346294"/>
            <a:ext cx="5851002" cy="923330"/>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Victor Sankar Ghosh (vsg23)</a:t>
            </a:r>
          </a:p>
          <a:p>
            <a:r>
              <a:rPr lang="en-US" dirty="0">
                <a:solidFill>
                  <a:schemeClr val="bg1"/>
                </a:solidFill>
              </a:rPr>
              <a:t>Sai </a:t>
            </a:r>
            <a:r>
              <a:rPr lang="en-US" dirty="0" err="1">
                <a:solidFill>
                  <a:schemeClr val="bg1"/>
                </a:solidFill>
              </a:rPr>
              <a:t>Revanth</a:t>
            </a:r>
            <a:r>
              <a:rPr lang="en-US" dirty="0">
                <a:solidFill>
                  <a:schemeClr val="bg1"/>
                </a:solidFill>
              </a:rPr>
              <a:t> </a:t>
            </a:r>
            <a:r>
              <a:rPr lang="en-US" dirty="0" err="1">
                <a:solidFill>
                  <a:schemeClr val="bg1"/>
                </a:solidFill>
              </a:rPr>
              <a:t>Tummala</a:t>
            </a:r>
            <a:r>
              <a:rPr lang="en-US" dirty="0">
                <a:solidFill>
                  <a:schemeClr val="bg1"/>
                </a:solidFill>
              </a:rPr>
              <a: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st1109</a:t>
            </a:r>
            <a:r>
              <a:rPr lang="en-US" dirty="0">
                <a:solidFill>
                  <a:schemeClr val="bg1"/>
                </a:solidFill>
              </a:rPr>
              <a:t>) </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Real-World Timings</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5" y="584005"/>
            <a:ext cx="2825115" cy="3999060"/>
          </a:xfrm>
        </p:spPr>
        <p:txBody>
          <a:bodyPr/>
          <a:lstStyle/>
          <a:p>
            <a:endParaRPr lang="en-US" dirty="0"/>
          </a:p>
          <a:p>
            <a:endParaRPr lang="en-US" dirty="0"/>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4115565435"/>
              </p:ext>
            </p:extLst>
          </p:nvPr>
        </p:nvGraphicFramePr>
        <p:xfrm>
          <a:off x="2187616" y="584200"/>
          <a:ext cx="9413025" cy="2057908"/>
        </p:xfrm>
        <a:graphic>
          <a:graphicData uri="http://schemas.openxmlformats.org/drawingml/2006/table">
            <a:tbl>
              <a:tblPr firstRow="1" bandRow="1">
                <a:tableStyleId>{8A107856-5554-42FB-B03E-39F5DBC370BA}</a:tableStyleId>
              </a:tblPr>
              <a:tblGrid>
                <a:gridCol w="1882605">
                  <a:extLst>
                    <a:ext uri="{9D8B030D-6E8A-4147-A177-3AD203B41FA5}">
                      <a16:colId xmlns:a16="http://schemas.microsoft.com/office/drawing/2014/main" val="1710934673"/>
                    </a:ext>
                  </a:extLst>
                </a:gridCol>
                <a:gridCol w="1882605">
                  <a:extLst>
                    <a:ext uri="{9D8B030D-6E8A-4147-A177-3AD203B41FA5}">
                      <a16:colId xmlns:a16="http://schemas.microsoft.com/office/drawing/2014/main" val="127040821"/>
                    </a:ext>
                  </a:extLst>
                </a:gridCol>
                <a:gridCol w="1882605">
                  <a:extLst>
                    <a:ext uri="{9D8B030D-6E8A-4147-A177-3AD203B41FA5}">
                      <a16:colId xmlns:a16="http://schemas.microsoft.com/office/drawing/2014/main" val="149845700"/>
                    </a:ext>
                  </a:extLst>
                </a:gridCol>
                <a:gridCol w="1882605">
                  <a:extLst>
                    <a:ext uri="{9D8B030D-6E8A-4147-A177-3AD203B41FA5}">
                      <a16:colId xmlns:a16="http://schemas.microsoft.com/office/drawing/2014/main" val="3119692462"/>
                    </a:ext>
                  </a:extLst>
                </a:gridCol>
                <a:gridCol w="1882605">
                  <a:extLst>
                    <a:ext uri="{9D8B030D-6E8A-4147-A177-3AD203B41FA5}">
                      <a16:colId xmlns:a16="http://schemas.microsoft.com/office/drawing/2014/main" val="3472639139"/>
                    </a:ext>
                  </a:extLst>
                </a:gridCol>
              </a:tblGrid>
              <a:tr h="511373">
                <a:tc>
                  <a:txBody>
                    <a:bodyPr/>
                    <a:lstStyle/>
                    <a:p>
                      <a:pPr algn="ctr"/>
                      <a:endParaRPr lang="en-US" b="0" dirty="0">
                        <a:latin typeface="+mj-lt"/>
                      </a:endParaRPr>
                    </a:p>
                  </a:txBody>
                  <a:tcPr anchor="ctr"/>
                </a:tc>
                <a:tc>
                  <a:txBody>
                    <a:bodyPr/>
                    <a:lstStyle/>
                    <a:p>
                      <a:pPr algn="ctr"/>
                      <a:r>
                        <a:rPr lang="en-US" b="0" dirty="0">
                          <a:latin typeface="+mj-lt"/>
                        </a:rPr>
                        <a:t>Loading Data </a:t>
                      </a:r>
                    </a:p>
                    <a:p>
                      <a:pPr algn="ctr"/>
                      <a:r>
                        <a:rPr lang="en-US" b="0" dirty="0">
                          <a:latin typeface="+mj-lt"/>
                        </a:rPr>
                        <a:t>to DB</a:t>
                      </a:r>
                    </a:p>
                  </a:txBody>
                  <a:tcPr anchor="ctr"/>
                </a:tc>
                <a:tc>
                  <a:txBody>
                    <a:bodyPr/>
                    <a:lstStyle/>
                    <a:p>
                      <a:pPr algn="ctr"/>
                      <a:r>
                        <a:rPr lang="en-US" b="0" dirty="0">
                          <a:latin typeface="+mj-lt"/>
                        </a:rPr>
                        <a:t>Read Data </a:t>
                      </a:r>
                    </a:p>
                  </a:txBody>
                  <a:tcPr anchor="ctr"/>
                </a:tc>
                <a:tc>
                  <a:txBody>
                    <a:bodyPr/>
                    <a:lstStyle/>
                    <a:p>
                      <a:pPr algn="ctr"/>
                      <a:r>
                        <a:rPr lang="en-US" b="0" dirty="0">
                          <a:latin typeface="+mj-lt"/>
                        </a:rPr>
                        <a:t>Update Data</a:t>
                      </a:r>
                    </a:p>
                  </a:txBody>
                  <a:tcPr anchor="ctr"/>
                </a:tc>
                <a:tc>
                  <a:txBody>
                    <a:bodyPr/>
                    <a:lstStyle/>
                    <a:p>
                      <a:pPr algn="ctr"/>
                      <a:r>
                        <a:rPr lang="en-US" b="0" dirty="0">
                          <a:latin typeface="+mj-lt"/>
                        </a:rPr>
                        <a:t>Truncate Data</a:t>
                      </a:r>
                    </a:p>
                  </a:txBody>
                  <a:tcPr anchor="ctr"/>
                </a:tc>
                <a:extLst>
                  <a:ext uri="{0D108BD9-81ED-4DB2-BD59-A6C34878D82A}">
                    <a16:rowId xmlns:a16="http://schemas.microsoft.com/office/drawing/2014/main" val="3298013591"/>
                  </a:ext>
                </a:extLst>
              </a:tr>
              <a:tr h="708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HDFS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6.163386 sec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3.630672 sec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1:08.25047 mins</a:t>
                      </a:r>
                    </a:p>
                  </a:txBody>
                  <a:tcPr anchor="ctr"/>
                </a:tc>
                <a:tc>
                  <a:txBody>
                    <a:bodyPr/>
                    <a:lstStyle/>
                    <a:p>
                      <a:pPr algn="ctr"/>
                      <a:r>
                        <a:rPr lang="en-US" b="0" dirty="0"/>
                        <a:t>0.29 secs</a:t>
                      </a:r>
                    </a:p>
                  </a:txBody>
                  <a:tcPr anchor="ctr"/>
                </a:tc>
                <a:extLst>
                  <a:ext uri="{0D108BD9-81ED-4DB2-BD59-A6C34878D82A}">
                    <a16:rowId xmlns:a16="http://schemas.microsoft.com/office/drawing/2014/main" val="3873867931"/>
                  </a:ext>
                </a:extLst>
              </a:tr>
              <a:tr h="708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Relational Database</a:t>
                      </a:r>
                    </a:p>
                  </a:txBody>
                  <a:tcPr anchor="ctr"/>
                </a:tc>
                <a:tc>
                  <a:txBody>
                    <a:bodyPr/>
                    <a:lstStyle/>
                    <a:p>
                      <a:pPr algn="ctr"/>
                      <a:r>
                        <a:rPr lang="en-US" b="0" dirty="0"/>
                        <a:t>15.359 sec</a:t>
                      </a:r>
                    </a:p>
                  </a:txBody>
                  <a:tcPr anchor="ctr"/>
                </a:tc>
                <a:tc>
                  <a:txBody>
                    <a:bodyPr/>
                    <a:lstStyle/>
                    <a:p>
                      <a:pPr algn="ctr"/>
                      <a:r>
                        <a:rPr lang="en-US" b="0" dirty="0"/>
                        <a:t>3.734 sec</a:t>
                      </a:r>
                    </a:p>
                  </a:txBody>
                  <a:tcPr anchor="ctr"/>
                </a:tc>
                <a:tc>
                  <a:txBody>
                    <a:bodyPr/>
                    <a:lstStyle/>
                    <a:p>
                      <a:pPr algn="ctr"/>
                      <a:r>
                        <a:rPr lang="en-US" b="0" dirty="0"/>
                        <a:t>1:19.203 mins</a:t>
                      </a:r>
                    </a:p>
                  </a:txBody>
                  <a:tcPr anchor="ctr"/>
                </a:tc>
                <a:tc>
                  <a:txBody>
                    <a:bodyPr/>
                    <a:lstStyle/>
                    <a:p>
                      <a:pPr algn="ctr"/>
                      <a:r>
                        <a:rPr lang="en-US" b="0" dirty="0"/>
                        <a:t>0.031 sec</a:t>
                      </a:r>
                    </a:p>
                  </a:txBody>
                  <a:tcPr anchor="ctr"/>
                </a:tc>
                <a:extLst>
                  <a:ext uri="{0D108BD9-81ED-4DB2-BD59-A6C34878D82A}">
                    <a16:rowId xmlns:a16="http://schemas.microsoft.com/office/drawing/2014/main" val="8520977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Experiment Shortcomings</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pPr marL="342900" indent="-342900">
              <a:buFont typeface="Arial" panose="020B0604020202020204" pitchFamily="34" charset="0"/>
              <a:buChar char="•"/>
            </a:pPr>
            <a:r>
              <a:rPr lang="en-US" dirty="0"/>
              <a:t>Bulk of the experiment has taken on WSL on Windows</a:t>
            </a:r>
          </a:p>
          <a:p>
            <a:pPr marL="342900" indent="-342900">
              <a:buFont typeface="Arial" panose="020B0604020202020204" pitchFamily="34" charset="0"/>
              <a:buChar char="•"/>
            </a:pPr>
            <a:r>
              <a:rPr lang="en-US" dirty="0"/>
              <a:t>Only single node has been used for HDFS</a:t>
            </a:r>
          </a:p>
          <a:p>
            <a:pPr marL="342900" indent="-342900">
              <a:buFont typeface="Arial" panose="020B0604020202020204" pitchFamily="34" charset="0"/>
              <a:buChar char="•"/>
            </a:pPr>
            <a:r>
              <a:rPr lang="en-US" dirty="0"/>
              <a:t>Nodes were virtually simulated</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Final takeaways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When to use HDFS:</a:t>
            </a:r>
          </a:p>
          <a:p>
            <a:pPr marL="457200" indent="-457200">
              <a:buAutoNum type="arabicPeriod"/>
            </a:pPr>
            <a:r>
              <a:rPr lang="en-US" dirty="0"/>
              <a:t>Handling Big Data</a:t>
            </a:r>
          </a:p>
          <a:p>
            <a:pPr marL="457200" indent="-457200">
              <a:buAutoNum type="arabicPeriod"/>
            </a:pPr>
            <a:r>
              <a:rPr lang="en-US" dirty="0"/>
              <a:t>High Throughput is required</a:t>
            </a:r>
          </a:p>
          <a:p>
            <a:pPr marL="457200" indent="-457200">
              <a:buAutoNum type="arabicPeriod"/>
            </a:pPr>
            <a:r>
              <a:rPr lang="en-US" dirty="0"/>
              <a:t>Write Once, Read Many</a:t>
            </a:r>
          </a:p>
          <a:p>
            <a:pPr marL="457200" indent="-457200">
              <a:buAutoNum type="arabicPeriod"/>
            </a:pPr>
            <a:r>
              <a:rPr lang="en-US" dirty="0"/>
              <a:t>Data Variety</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6505303" y="2676525"/>
            <a:ext cx="5061857" cy="3597470"/>
          </a:xfrm>
        </p:spPr>
        <p:txBody>
          <a:bodyPr/>
          <a:lstStyle/>
          <a:p>
            <a:pPr marL="0" indent="0">
              <a:buNone/>
            </a:pPr>
            <a:r>
              <a:rPr lang="en-US" dirty="0"/>
              <a:t>When to use Relational Database:</a:t>
            </a:r>
          </a:p>
          <a:p>
            <a:pPr marL="457200" indent="-457200">
              <a:buAutoNum type="arabicPeriod"/>
            </a:pPr>
            <a:r>
              <a:rPr lang="en-US"/>
              <a:t>Transaction </a:t>
            </a:r>
            <a:r>
              <a:rPr lang="en-US" dirty="0"/>
              <a:t>Support</a:t>
            </a:r>
          </a:p>
          <a:p>
            <a:pPr marL="457200" indent="-457200">
              <a:buAutoNum type="arabicPeriod"/>
            </a:pPr>
            <a:r>
              <a:rPr lang="en-US" dirty="0"/>
              <a:t>Structured Data with Complex Queries</a:t>
            </a:r>
          </a:p>
          <a:p>
            <a:pPr marL="457200" indent="-457200">
              <a:buAutoNum type="arabicPeriod"/>
            </a:pPr>
            <a:r>
              <a:rPr lang="en-US" dirty="0"/>
              <a:t>Real-Time Data Access</a:t>
            </a:r>
          </a:p>
          <a:p>
            <a:pPr marL="457200" indent="-457200">
              <a:buAutoNum type="arabicPeriod"/>
            </a:pPr>
            <a:r>
              <a:rPr lang="en-US" dirty="0"/>
              <a:t>Low Data Size</a:t>
            </a:r>
          </a:p>
          <a:p>
            <a:pPr marL="457200" indent="-457200">
              <a:buAutoNum type="arabicPeriod"/>
            </a:pPr>
            <a:r>
              <a:rPr lang="en-US" dirty="0"/>
              <a:t>Mature Tools and Ecosystem</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Hadoop Distributed File System </a:t>
            </a:r>
          </a:p>
          <a:p>
            <a:r>
              <a:rPr lang="en-US" dirty="0"/>
              <a:t>Performance Analysis with Relational DBs</a:t>
            </a:r>
          </a:p>
          <a:p>
            <a:r>
              <a:rPr lang="en-US" dirty="0"/>
              <a:t>Final Takeaways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Hadoop Distributed </a:t>
            </a:r>
            <a:br>
              <a:rPr lang="en-US" dirty="0"/>
            </a:br>
            <a:r>
              <a:rPr lang="en-US" dirty="0"/>
              <a:t>File </a:t>
            </a:r>
            <a:br>
              <a:rPr lang="en-US" dirty="0"/>
            </a:br>
            <a:r>
              <a:rPr lang="en-US" dirty="0"/>
              <a:t>System</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a:lstStyle/>
          <a:p>
            <a:r>
              <a:rPr lang="en-US" dirty="0"/>
              <a:t>What is HDFS ?</a:t>
            </a:r>
          </a:p>
          <a:p>
            <a:r>
              <a:rPr lang="en-US" dirty="0"/>
              <a:t>Components of HDFS</a:t>
            </a:r>
          </a:p>
          <a:p>
            <a:r>
              <a:rPr lang="en-US" dirty="0"/>
              <a:t>Apache Spark </a:t>
            </a:r>
          </a:p>
          <a:p>
            <a:endParaRPr lang="en-US" dirty="0"/>
          </a:p>
        </p:txBody>
      </p:sp>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What is HDFS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HDFS, or the Hadoop Distributed File System, is a distributed file system designed to store very large data sets reliably, and to stream those data sets at high bandwidth to user applications. It's a core component of Apache Hadoop, which is an open-source framework used for distributed storage and processing of big data using the MapReduce programming model.</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026" name="Picture 2" descr="hdsarchitecture image">
            <a:extLst>
              <a:ext uri="{FF2B5EF4-FFF2-40B4-BE49-F238E27FC236}">
                <a16:creationId xmlns:a16="http://schemas.microsoft.com/office/drawing/2014/main" id="{4E535274-DF8A-84F0-F334-9A5014C80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414" y="3605981"/>
            <a:ext cx="4010628" cy="276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Components of HDFS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l">
              <a:buFont typeface="Arial" panose="020B0604020202020204" pitchFamily="34" charset="0"/>
              <a:buChar char="•"/>
            </a:pPr>
            <a:r>
              <a:rPr lang="en-US" sz="1600" b="1" i="0" dirty="0">
                <a:solidFill>
                  <a:srgbClr val="1B3139"/>
                </a:solidFill>
                <a:effectLst/>
                <a:latin typeface="DM Sans" panose="020F0502020204030204" pitchFamily="2" charset="0"/>
              </a:rPr>
              <a:t>Hadoop HDFS</a:t>
            </a:r>
            <a:r>
              <a:rPr lang="en-US" sz="1600" b="0" i="0" dirty="0">
                <a:solidFill>
                  <a:srgbClr val="1B3139"/>
                </a:solidFill>
                <a:effectLst/>
                <a:latin typeface="DM Sans" panose="020F0502020204030204" pitchFamily="2" charset="0"/>
              </a:rPr>
              <a:t> - Hadoop Distributed File System (HDFS) is the storage unit of Hadoop.</a:t>
            </a:r>
          </a:p>
          <a:p>
            <a:pPr algn="l">
              <a:buFont typeface="Arial" panose="020B0604020202020204" pitchFamily="34" charset="0"/>
              <a:buChar char="•"/>
            </a:pPr>
            <a:r>
              <a:rPr lang="en-US" sz="1600" b="1" i="0" dirty="0">
                <a:solidFill>
                  <a:srgbClr val="1B3139"/>
                </a:solidFill>
                <a:effectLst/>
                <a:latin typeface="DM Sans" panose="020F0502020204030204" pitchFamily="2" charset="0"/>
              </a:rPr>
              <a:t>Hadoop MapReduce</a:t>
            </a:r>
            <a:r>
              <a:rPr lang="en-US" sz="1600" b="0" i="0" dirty="0">
                <a:solidFill>
                  <a:srgbClr val="1B3139"/>
                </a:solidFill>
                <a:effectLst/>
                <a:latin typeface="DM Sans" panose="020F0502020204030204" pitchFamily="2" charset="0"/>
              </a:rPr>
              <a:t> - Hadoop MapReduce is the processing unit of Hadoop. This software framework is used to write applications to process vast amounts of data.</a:t>
            </a:r>
          </a:p>
          <a:p>
            <a:pPr algn="l">
              <a:buFont typeface="Arial" panose="020B0604020202020204" pitchFamily="34" charset="0"/>
              <a:buChar char="•"/>
            </a:pPr>
            <a:r>
              <a:rPr lang="en-US" sz="1600" b="1" i="0" dirty="0">
                <a:solidFill>
                  <a:srgbClr val="1B3139"/>
                </a:solidFill>
                <a:effectLst/>
                <a:latin typeface="DM Sans" panose="020F0502020204030204" pitchFamily="2" charset="0"/>
              </a:rPr>
              <a:t>Hadoop YARN</a:t>
            </a:r>
            <a:r>
              <a:rPr lang="en-US" sz="1600" b="0" i="0" dirty="0">
                <a:solidFill>
                  <a:srgbClr val="1B3139"/>
                </a:solidFill>
                <a:effectLst/>
                <a:latin typeface="DM Sans" panose="020F0502020204030204" pitchFamily="2" charset="0"/>
              </a:rPr>
              <a:t> - Hadoop YARN is a resource management component of Hadoop. It processes and runs data for batch, stream, interactive, and graph processing - all of which are stored in HDFS.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95293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Apache Spark</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powerful, open-source data processing engine designed for fast computation. It's part of the broader Hadoop ecosystem and can run on Hadoop's Distributed File System (HDFS) as well as other data storage systems.</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Spark with HDFS is particularly effective for organizations that already have Hadoop clusters and are dealing with large-scale data storage and processing needs. Spark enhances the capabilities of HDFS by providing faster processing speeds, ease of use through its APIs, and the ability to handle a wide variety of workloads effectively. This combination allows organizations to derive insights and process data at scale efficiently, making the most out of their existing Hadoop infrastructure.</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61362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Performance Analysis with Relational DBs</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Sample Data Used</a:t>
            </a:r>
          </a:p>
          <a:p>
            <a:r>
              <a:rPr lang="en-US" dirty="0"/>
              <a:t>Environment Setups</a:t>
            </a:r>
          </a:p>
          <a:p>
            <a:r>
              <a:rPr lang="en-US" dirty="0"/>
              <a:t>Real-World Timings </a:t>
            </a:r>
          </a:p>
        </p:txBody>
      </p:sp>
    </p:spTree>
    <p:extLst>
      <p:ext uri="{BB962C8B-B14F-4D97-AF65-F5344CB8AC3E}">
        <p14:creationId xmlns:p14="http://schemas.microsoft.com/office/powerpoint/2010/main" val="20390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Sample Data Used</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715000" cy="2305050"/>
          </a:xfrm>
        </p:spPr>
        <p:txBody>
          <a:bodyPr/>
          <a:lstStyle/>
          <a:p>
            <a:pPr marL="0" indent="0">
              <a:buNone/>
            </a:pPr>
            <a:r>
              <a:rPr lang="en-US" dirty="0"/>
              <a:t>For sample data, we used the </a:t>
            </a:r>
          </a:p>
          <a:p>
            <a:pPr marL="0" indent="0">
              <a:buNone/>
            </a:pPr>
            <a:r>
              <a:rPr lang="en-US" dirty="0"/>
              <a:t>NYC 2015 Street Tree Census Report</a:t>
            </a:r>
          </a:p>
          <a:p>
            <a:pPr marL="0" indent="0">
              <a:buNone/>
            </a:pPr>
            <a:r>
              <a:rPr lang="en-US" dirty="0"/>
              <a:t>The size of this data is 236MB and is in CSV format</a:t>
            </a:r>
          </a:p>
        </p:txBody>
      </p:sp>
      <p:pic>
        <p:nvPicPr>
          <p:cNvPr id="8" name="Content Placeholder 7">
            <a:extLst>
              <a:ext uri="{FF2B5EF4-FFF2-40B4-BE49-F238E27FC236}">
                <a16:creationId xmlns:a16="http://schemas.microsoft.com/office/drawing/2014/main" id="{A4E78320-E938-05F8-0BBC-F377C6E9DFE8}"/>
              </a:ext>
            </a:extLst>
          </p:cNvPr>
          <p:cNvPicPr>
            <a:picLocks noGrp="1" noChangeAspect="1"/>
          </p:cNvPicPr>
          <p:nvPr>
            <p:ph sz="quarter" idx="15"/>
          </p:nvPr>
        </p:nvPicPr>
        <p:blipFill>
          <a:blip r:embed="rId3"/>
          <a:stretch>
            <a:fillRect/>
          </a:stretch>
        </p:blipFill>
        <p:spPr>
          <a:xfrm>
            <a:off x="603885" y="2338086"/>
            <a:ext cx="4984602" cy="3941180"/>
          </a:xfr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Environment Setups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r>
              <a:rPr lang="en-US" dirty="0"/>
              <a:t>HDFS Setup:</a:t>
            </a:r>
          </a:p>
          <a:p>
            <a:pPr marL="342900" indent="-342900">
              <a:buFont typeface="Arial" panose="020B0604020202020204" pitchFamily="34" charset="0"/>
              <a:buChar char="•"/>
            </a:pPr>
            <a:r>
              <a:rPr lang="en-US" dirty="0"/>
              <a:t>HDFS version : 3.4.0</a:t>
            </a:r>
          </a:p>
          <a:p>
            <a:pPr marL="342900" indent="-342900">
              <a:buFont typeface="Arial" panose="020B0604020202020204" pitchFamily="34" charset="0"/>
              <a:buChar char="•"/>
            </a:pPr>
            <a:r>
              <a:rPr lang="en-US" dirty="0"/>
              <a:t>Apache Spark &amp; </a:t>
            </a:r>
            <a:r>
              <a:rPr lang="en-US" dirty="0" err="1"/>
              <a:t>PySpark</a:t>
            </a:r>
            <a:r>
              <a:rPr lang="en-US" dirty="0"/>
              <a:t> </a:t>
            </a:r>
            <a:br>
              <a:rPr lang="en-US" dirty="0"/>
            </a:br>
            <a:r>
              <a:rPr lang="en-US" dirty="0"/>
              <a:t>(for Data Processing)</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Relational Database:</a:t>
            </a:r>
          </a:p>
          <a:p>
            <a:pPr marL="342900" indent="-342900">
              <a:buFont typeface="Arial" panose="020B0604020202020204" pitchFamily="34" charset="0"/>
              <a:buChar char="•"/>
            </a:pPr>
            <a:r>
              <a:rPr lang="en-US" dirty="0"/>
              <a:t>MySQL </a:t>
            </a:r>
            <a:r>
              <a:rPr lang="en-US" dirty="0" err="1"/>
              <a:t>WorkBench</a:t>
            </a:r>
            <a:r>
              <a:rPr lang="en-US" dirty="0"/>
              <a:t> 8.0</a:t>
            </a:r>
          </a:p>
        </p:txBody>
      </p:sp>
    </p:spTree>
    <p:extLst>
      <p:ext uri="{BB962C8B-B14F-4D97-AF65-F5344CB8AC3E}">
        <p14:creationId xmlns:p14="http://schemas.microsoft.com/office/powerpoint/2010/main" val="88848429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99</TotalTime>
  <Words>999</Words>
  <Application>Microsoft Office PowerPoint</Application>
  <PresentationFormat>Widescreen</PresentationFormat>
  <Paragraphs>113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DM Sans</vt:lpstr>
      <vt:lpstr>Franklin Gothic Book</vt:lpstr>
      <vt:lpstr>Franklin Gothic Demi</vt:lpstr>
      <vt:lpstr>Custom</vt:lpstr>
      <vt:lpstr>HDFS vs Relational Database –  A Performance Comparison</vt:lpstr>
      <vt:lpstr>Agenda</vt:lpstr>
      <vt:lpstr>Hadoop Distributed  File  System</vt:lpstr>
      <vt:lpstr>What is HDFS ?</vt:lpstr>
      <vt:lpstr>Components of HDFS </vt:lpstr>
      <vt:lpstr>Apache Spark</vt:lpstr>
      <vt:lpstr>Performance Analysis with Relational DBs</vt:lpstr>
      <vt:lpstr>Sample Data Used</vt:lpstr>
      <vt:lpstr>Environment Setups</vt:lpstr>
      <vt:lpstr>Real-World Timings</vt:lpstr>
      <vt:lpstr>Experiment Shortcomings</vt:lpstr>
      <vt:lpstr>Final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vs Relational Database –  A Performance Comparison</dc:title>
  <dc:creator>Victor Sankar Ghosh</dc:creator>
  <cp:lastModifiedBy>Victor Sankar Ghosh</cp:lastModifiedBy>
  <cp:revision>1</cp:revision>
  <dcterms:created xsi:type="dcterms:W3CDTF">2024-04-30T04:28:31Z</dcterms:created>
  <dcterms:modified xsi:type="dcterms:W3CDTF">2024-05-05T18:21:03Z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