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Fjalla One"/>
      <p:regular r:id="rId24"/>
    </p:embeddedFont>
    <p:embeddedFont>
      <p:font typeface="Barlow Semi Condensed Medium"/>
      <p:regular r:id="rId25"/>
      <p:bold r:id="rId26"/>
      <p:italic r:id="rId27"/>
      <p:boldItalic r:id="rId28"/>
    </p:embeddedFont>
    <p:embeddedFont>
      <p:font typeface="Barlow Semi Condensed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FjallaOne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SemiCondensedMedium-bold.fntdata"/><Relationship Id="rId25" Type="http://schemas.openxmlformats.org/officeDocument/2006/relationships/font" Target="fonts/BarlowSemiCondensedMedium-regular.fntdata"/><Relationship Id="rId28" Type="http://schemas.openxmlformats.org/officeDocument/2006/relationships/font" Target="fonts/BarlowSemiCondensedMedium-boldItalic.fntdata"/><Relationship Id="rId27" Type="http://schemas.openxmlformats.org/officeDocument/2006/relationships/font" Target="fonts/BarlowSemiCondensedMedium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SemiCondense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SemiCondensed-italic.fntdata"/><Relationship Id="rId30" Type="http://schemas.openxmlformats.org/officeDocument/2006/relationships/font" Target="fonts/BarlowSemiCondense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BarlowSemiCondensed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4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g2d10a1cd9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6" name="Google Shape;2246;g2d10a1cd9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0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g1ff3439e8d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2" name="Google Shape;2252;g1ff3439e8d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8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g1ff3439e8d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0" name="Google Shape;2260;g1ff3439e8d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4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g2d10a1cd94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6" name="Google Shape;2266;g2d10a1cd94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0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g804e9800b4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2" name="Google Shape;2272;g804e9800b4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g2d16c167530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3" name="Google Shape;2283;g2d16c167530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2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g2d16c167530_5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4" name="Google Shape;2294;g2d16c167530_5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8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g1ff3439e8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0" name="Google Shape;2300;g1ff3439e8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4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g2d16c16753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6" name="Google Shape;2306;g2d16c16753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0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g8714a43093_5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2" name="Google Shape;2312;g8714a43093_5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3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g8714a43093_3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5" name="Google Shape;2155;g8714a43093_3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9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g2d16c167530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1" name="Google Shape;2161;g2d16c167530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7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g2d16c167530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9" name="Google Shape;2179;g2d16c167530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g2d16c167530_4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5" name="Google Shape;2185;g2d16c167530_4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2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g2d16c167530_4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4" name="Google Shape;2204;g2d16c167530_4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0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2d16c167530_4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2d16c167530_4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9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g2d16c167530_4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1" name="Google Shape;2241;g2d16c167530_4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Educa livros online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5646756" y="371435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Alunos:</a:t>
            </a:r>
            <a:r>
              <a:rPr lang="en" sz="2000"/>
              <a:t>Humberto Moraes, </a:t>
            </a:r>
            <a:r>
              <a:rPr lang="en" sz="2000"/>
              <a:t>Lucca Milano, Rian Delou e Victor Santos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7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p42"/>
          <p:cNvSpPr txBox="1"/>
          <p:nvPr>
            <p:ph type="title"/>
          </p:nvPr>
        </p:nvSpPr>
        <p:spPr>
          <a:xfrm>
            <a:off x="2855400" y="237808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Lógico</a:t>
            </a:r>
            <a:endParaRPr/>
          </a:p>
        </p:txBody>
      </p:sp>
      <p:sp>
        <p:nvSpPr>
          <p:cNvPr id="2249" name="Google Shape;2249;p42"/>
          <p:cNvSpPr txBox="1"/>
          <p:nvPr>
            <p:ph idx="2" type="title"/>
          </p:nvPr>
        </p:nvSpPr>
        <p:spPr>
          <a:xfrm>
            <a:off x="2971800" y="145523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3" name="Shape 2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Google Shape;2254;p43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5" name="Google Shape;2255;p43"/>
          <p:cNvSpPr txBox="1"/>
          <p:nvPr>
            <p:ph type="title"/>
          </p:nvPr>
        </p:nvSpPr>
        <p:spPr>
          <a:xfrm>
            <a:off x="1202703" y="174149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Logico</a:t>
            </a:r>
            <a:endParaRPr/>
          </a:p>
        </p:txBody>
      </p:sp>
      <p:pic>
        <p:nvPicPr>
          <p:cNvPr id="2256" name="Google Shape;225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113" y="1069300"/>
            <a:ext cx="5029425" cy="166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7" name="Google Shape;225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6225" y="2824150"/>
            <a:ext cx="5478375" cy="17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1" name="Shape 2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Google Shape;2262;p4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a tranformação do modelo conceitual em tabelas 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tabelas, colunas e chaves, facilitando o entendimento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 e o projeto do banco de dados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/>
          </a:p>
        </p:txBody>
      </p:sp>
      <p:sp>
        <p:nvSpPr>
          <p:cNvPr id="2263" name="Google Shape;2263;p44"/>
          <p:cNvSpPr txBox="1"/>
          <p:nvPr>
            <p:ph type="title"/>
          </p:nvPr>
        </p:nvSpPr>
        <p:spPr>
          <a:xfrm>
            <a:off x="619125" y="112650"/>
            <a:ext cx="3492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Lógico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7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p45"/>
          <p:cNvSpPr txBox="1"/>
          <p:nvPr>
            <p:ph type="title"/>
          </p:nvPr>
        </p:nvSpPr>
        <p:spPr>
          <a:xfrm>
            <a:off x="2971800" y="2436861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Lógica de Lucros</a:t>
            </a:r>
            <a:endParaRPr/>
          </a:p>
        </p:txBody>
      </p:sp>
      <p:sp>
        <p:nvSpPr>
          <p:cNvPr id="2269" name="Google Shape;2269;p45"/>
          <p:cNvSpPr txBox="1"/>
          <p:nvPr>
            <p:ph idx="2" type="title"/>
          </p:nvPr>
        </p:nvSpPr>
        <p:spPr>
          <a:xfrm>
            <a:off x="3088200" y="136703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3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p46"/>
          <p:cNvSpPr txBox="1"/>
          <p:nvPr>
            <p:ph type="title"/>
          </p:nvPr>
        </p:nvSpPr>
        <p:spPr>
          <a:xfrm>
            <a:off x="1709925" y="366275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PERGUNTAS</a:t>
            </a:r>
            <a:endParaRPr/>
          </a:p>
        </p:txBody>
      </p:sp>
      <p:sp>
        <p:nvSpPr>
          <p:cNvPr id="2275" name="Google Shape;2275;p46"/>
          <p:cNvSpPr txBox="1"/>
          <p:nvPr>
            <p:ph idx="2" type="subTitle"/>
          </p:nvPr>
        </p:nvSpPr>
        <p:spPr>
          <a:xfrm>
            <a:off x="1623375" y="1521913"/>
            <a:ext cx="2745000" cy="12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F2328"/>
                </a:solidFill>
                <a:highlight>
                  <a:schemeClr val="lt1"/>
                </a:highlight>
              </a:rPr>
              <a:t>Qual é o total de vendas realizadas em determinado   período mensal?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76" name="Google Shape;2276;p46"/>
          <p:cNvSpPr txBox="1"/>
          <p:nvPr>
            <p:ph idx="4" type="subTitle"/>
          </p:nvPr>
        </p:nvSpPr>
        <p:spPr>
          <a:xfrm>
            <a:off x="5447725" y="1521925"/>
            <a:ext cx="2870100" cy="12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1F2328"/>
                </a:solidFill>
                <a:highlight>
                  <a:schemeClr val="lt1"/>
                </a:highlight>
              </a:rPr>
              <a:t>Quais são os produtos mais vendidos por categoria e em que quantidade?</a:t>
            </a:r>
            <a:endParaRPr sz="1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77" name="Google Shape;2277;p46"/>
          <p:cNvSpPr txBox="1"/>
          <p:nvPr>
            <p:ph idx="6" type="subTitle"/>
          </p:nvPr>
        </p:nvSpPr>
        <p:spPr>
          <a:xfrm>
            <a:off x="2802975" y="3120925"/>
            <a:ext cx="2460300" cy="13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F2328"/>
                </a:solidFill>
                <a:highlight>
                  <a:schemeClr val="lt1"/>
                </a:highlight>
              </a:rPr>
              <a:t>Qual é a satisfação dos clientes com base na média das avaliações dos produtos?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278" name="Google Shape;2278;p46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79" name="Google Shape;2279;p46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80" name="Google Shape;2280;p46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4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47"/>
          <p:cNvSpPr txBox="1"/>
          <p:nvPr>
            <p:ph type="title"/>
          </p:nvPr>
        </p:nvSpPr>
        <p:spPr>
          <a:xfrm>
            <a:off x="1709925" y="366275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PERGUNTAS</a:t>
            </a:r>
            <a:endParaRPr/>
          </a:p>
        </p:txBody>
      </p:sp>
      <p:sp>
        <p:nvSpPr>
          <p:cNvPr id="2286" name="Google Shape;2286;p47"/>
          <p:cNvSpPr txBox="1"/>
          <p:nvPr>
            <p:ph idx="2" type="subTitle"/>
          </p:nvPr>
        </p:nvSpPr>
        <p:spPr>
          <a:xfrm>
            <a:off x="1709925" y="1578175"/>
            <a:ext cx="24144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F2328"/>
                </a:solidFill>
                <a:highlight>
                  <a:schemeClr val="lt1"/>
                </a:highlight>
              </a:rPr>
              <a:t>Quais são os clientes que mais compraram nos últimos seis meses?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1F2328"/>
              </a:solidFill>
              <a:highlight>
                <a:schemeClr val="lt1"/>
              </a:highlight>
            </a:endParaRPr>
          </a:p>
        </p:txBody>
      </p:sp>
      <p:sp>
        <p:nvSpPr>
          <p:cNvPr id="2287" name="Google Shape;2287;p47"/>
          <p:cNvSpPr txBox="1"/>
          <p:nvPr>
            <p:ph idx="4" type="subTitle"/>
          </p:nvPr>
        </p:nvSpPr>
        <p:spPr>
          <a:xfrm>
            <a:off x="5447725" y="1578175"/>
            <a:ext cx="24144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F2328"/>
                </a:solidFill>
                <a:highlight>
                  <a:schemeClr val="lt1"/>
                </a:highlight>
              </a:rPr>
              <a:t>Qual é o desconto mais utilizado nas vendas totais da loja?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1F2328"/>
              </a:solidFill>
              <a:highlight>
                <a:schemeClr val="lt1"/>
              </a:highlight>
            </a:endParaRPr>
          </a:p>
        </p:txBody>
      </p:sp>
      <p:sp>
        <p:nvSpPr>
          <p:cNvPr id="2288" name="Google Shape;2288;p47"/>
          <p:cNvSpPr txBox="1"/>
          <p:nvPr>
            <p:ph idx="6" type="subTitle"/>
          </p:nvPr>
        </p:nvSpPr>
        <p:spPr>
          <a:xfrm>
            <a:off x="2719875" y="3218350"/>
            <a:ext cx="32520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F2328"/>
                </a:solidFill>
                <a:highlight>
                  <a:schemeClr val="lt1"/>
                </a:highlight>
              </a:rPr>
              <a:t>Quais foram os alunos que tiveram os 3 maiores coeficiente de rendimento da escola por semestre em cada disciplina?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1F2328"/>
              </a:solidFill>
              <a:highlight>
                <a:schemeClr val="lt1"/>
              </a:highlight>
            </a:endParaRPr>
          </a:p>
        </p:txBody>
      </p:sp>
      <p:sp>
        <p:nvSpPr>
          <p:cNvPr id="2289" name="Google Shape;2289;p47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90" name="Google Shape;2290;p47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06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91" name="Google Shape;2291;p47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05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5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p48"/>
          <p:cNvSpPr txBox="1"/>
          <p:nvPr>
            <p:ph type="title"/>
          </p:nvPr>
        </p:nvSpPr>
        <p:spPr>
          <a:xfrm>
            <a:off x="2971800" y="24662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Easter Eggs</a:t>
            </a:r>
            <a:endParaRPr sz="4700"/>
          </a:p>
        </p:txBody>
      </p:sp>
      <p:sp>
        <p:nvSpPr>
          <p:cNvPr id="2297" name="Google Shape;2297;p48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p49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Easter Eggs</a:t>
            </a:r>
            <a:endParaRPr/>
          </a:p>
        </p:txBody>
      </p:sp>
      <p:sp>
        <p:nvSpPr>
          <p:cNvPr id="2303" name="Google Shape;2303;p49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arlow Semi Condensed"/>
              <a:buAutoNum type="arabicPeriod"/>
            </a:pPr>
            <a:r>
              <a:rPr b="1" lang="en" sz="1600">
                <a:solidFill>
                  <a:srgbClr val="000000"/>
                </a:solidFill>
              </a:rPr>
              <a:t>Easter Egg:</a:t>
            </a:r>
            <a:endParaRPr b="1" sz="1600"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Caso o usuário compre 5 cursos, ele ganha um cupom exclusivo de 15% de desconto em qualquer produto da loja.O nome do cupom seria EstudanteMirim. Apenas como uma recompensa que a loja não iria falar sobre, o cliente descobriria apenas completando os cursos.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50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Easter Eggs</a:t>
            </a:r>
            <a:endParaRPr/>
          </a:p>
        </p:txBody>
      </p:sp>
      <p:sp>
        <p:nvSpPr>
          <p:cNvPr id="2309" name="Google Shape;2309;p50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2. </a:t>
            </a:r>
            <a:r>
              <a:rPr b="1" lang="en" sz="1600">
                <a:solidFill>
                  <a:srgbClr val="000000"/>
                </a:solidFill>
              </a:rPr>
              <a:t>Easter Egg:</a:t>
            </a:r>
            <a:endParaRPr sz="1600"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Caso o usuário compre 3 acessórios / Ebooks, ganhe 1 de brinde. Isso também seria um cupom que daria 100% de desconto no acessório ou Ebooks. O nome do cupom seria: clienteFiel. Isso também seria uma recompensa que a loja não iria falar sobre, o cliente </a:t>
            </a:r>
            <a:r>
              <a:rPr lang="en" sz="1800"/>
              <a:t>descobriria</a:t>
            </a:r>
            <a:r>
              <a:rPr lang="en" sz="1800"/>
              <a:t> apenas comprando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3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p51"/>
          <p:cNvSpPr txBox="1"/>
          <p:nvPr>
            <p:ph type="title"/>
          </p:nvPr>
        </p:nvSpPr>
        <p:spPr>
          <a:xfrm>
            <a:off x="2103150" y="203219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6" name="Google Shape;1886;p34"/>
          <p:cNvGrpSpPr/>
          <p:nvPr/>
        </p:nvGrpSpPr>
        <p:grpSpPr>
          <a:xfrm>
            <a:off x="4386973" y="1911133"/>
            <a:ext cx="4430405" cy="3106404"/>
            <a:chOff x="862950" y="825025"/>
            <a:chExt cx="5862650" cy="4111175"/>
          </a:xfrm>
        </p:grpSpPr>
        <p:sp>
          <p:nvSpPr>
            <p:cNvPr id="1887" name="Google Shape;1887;p34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4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4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4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4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4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4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4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4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4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4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4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4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4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4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4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4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4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4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4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4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4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4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4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4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4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4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4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4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4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4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4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4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4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4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4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4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4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4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4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4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4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4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4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4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4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4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4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4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4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4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4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4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4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4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4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4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4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4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4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4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4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4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4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4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4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4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4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4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4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4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4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4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4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4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4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4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4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4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4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4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4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4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4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6" name="Google Shape;2096;p34"/>
          <p:cNvGrpSpPr/>
          <p:nvPr/>
        </p:nvGrpSpPr>
        <p:grpSpPr>
          <a:xfrm>
            <a:off x="725325" y="1217348"/>
            <a:ext cx="635100" cy="734640"/>
            <a:chOff x="731647" y="573573"/>
            <a:chExt cx="635100" cy="734640"/>
          </a:xfrm>
        </p:grpSpPr>
        <p:grpSp>
          <p:nvGrpSpPr>
            <p:cNvPr id="2097" name="Google Shape;2097;p34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098" name="Google Shape;2098;p34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34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0" name="Google Shape;2100;p34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01" name="Google Shape;2101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2" name="Google Shape;2102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3" name="Google Shape;2103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04" name="Google Shape;2104;p34"/>
          <p:cNvGrpSpPr/>
          <p:nvPr/>
        </p:nvGrpSpPr>
        <p:grpSpPr>
          <a:xfrm>
            <a:off x="725325" y="2189935"/>
            <a:ext cx="635100" cy="733490"/>
            <a:chOff x="731647" y="1650460"/>
            <a:chExt cx="635100" cy="733490"/>
          </a:xfrm>
        </p:grpSpPr>
        <p:grpSp>
          <p:nvGrpSpPr>
            <p:cNvPr id="2105" name="Google Shape;2105;p34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06" name="Google Shape;2106;p34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34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8" name="Google Shape;2108;p34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09" name="Google Shape;2109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0" name="Google Shape;2110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1" name="Google Shape;2111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12" name="Google Shape;2112;p34"/>
          <p:cNvSpPr txBox="1"/>
          <p:nvPr>
            <p:ph type="title"/>
          </p:nvPr>
        </p:nvSpPr>
        <p:spPr>
          <a:xfrm>
            <a:off x="5554975" y="356625"/>
            <a:ext cx="29673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Tópicos abordados</a:t>
            </a:r>
            <a:endParaRPr/>
          </a:p>
        </p:txBody>
      </p:sp>
      <p:sp>
        <p:nvSpPr>
          <p:cNvPr id="2113" name="Google Shape;2113;p34"/>
          <p:cNvSpPr txBox="1"/>
          <p:nvPr>
            <p:ph idx="2" type="subTitle"/>
          </p:nvPr>
        </p:nvSpPr>
        <p:spPr>
          <a:xfrm>
            <a:off x="1657875" y="1390750"/>
            <a:ext cx="2729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Representação de relacionamentos com entidades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14" name="Google Shape;2114;p34"/>
          <p:cNvSpPr txBox="1"/>
          <p:nvPr>
            <p:ph idx="1" type="subTitle"/>
          </p:nvPr>
        </p:nvSpPr>
        <p:spPr>
          <a:xfrm>
            <a:off x="1657875" y="1173838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Conceitual</a:t>
            </a:r>
            <a:endParaRPr/>
          </a:p>
        </p:txBody>
      </p:sp>
      <p:sp>
        <p:nvSpPr>
          <p:cNvPr id="2115" name="Google Shape;2115;p34"/>
          <p:cNvSpPr txBox="1"/>
          <p:nvPr>
            <p:ph idx="3" type="subTitle"/>
          </p:nvPr>
        </p:nvSpPr>
        <p:spPr>
          <a:xfrm>
            <a:off x="1657883" y="2145035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Logico</a:t>
            </a:r>
            <a:endParaRPr/>
          </a:p>
        </p:txBody>
      </p:sp>
      <p:sp>
        <p:nvSpPr>
          <p:cNvPr id="2116" name="Google Shape;2116;p34"/>
          <p:cNvSpPr txBox="1"/>
          <p:nvPr>
            <p:ph idx="4" type="subTitle"/>
          </p:nvPr>
        </p:nvSpPr>
        <p:spPr>
          <a:xfrm>
            <a:off x="1657783" y="2379287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Representação do modelo em tabelas</a:t>
            </a:r>
            <a:endParaRPr/>
          </a:p>
        </p:txBody>
      </p:sp>
      <p:sp>
        <p:nvSpPr>
          <p:cNvPr id="2117" name="Google Shape;2117;p34"/>
          <p:cNvSpPr txBox="1"/>
          <p:nvPr>
            <p:ph idx="7" type="subTitle"/>
          </p:nvPr>
        </p:nvSpPr>
        <p:spPr>
          <a:xfrm>
            <a:off x="1664646" y="3101457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Lógica de lucros</a:t>
            </a:r>
            <a:endParaRPr/>
          </a:p>
        </p:txBody>
      </p:sp>
      <p:grpSp>
        <p:nvGrpSpPr>
          <p:cNvPr id="2118" name="Google Shape;2118;p34"/>
          <p:cNvGrpSpPr/>
          <p:nvPr/>
        </p:nvGrpSpPr>
        <p:grpSpPr>
          <a:xfrm>
            <a:off x="725325" y="3220914"/>
            <a:ext cx="635100" cy="734984"/>
            <a:chOff x="731647" y="2728277"/>
            <a:chExt cx="635100" cy="734984"/>
          </a:xfrm>
        </p:grpSpPr>
        <p:grpSp>
          <p:nvGrpSpPr>
            <p:cNvPr id="2119" name="Google Shape;2119;p34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0" name="Google Shape;2120;p34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34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2" name="Google Shape;2122;p34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3" name="Google Shape;2123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4" name="Google Shape;2124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5" name="Google Shape;2125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26" name="Google Shape;2126;p34"/>
          <p:cNvSpPr txBox="1"/>
          <p:nvPr>
            <p:ph idx="8" type="subTitle"/>
          </p:nvPr>
        </p:nvSpPr>
        <p:spPr>
          <a:xfrm>
            <a:off x="1664550" y="3373025"/>
            <a:ext cx="29673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Uma forma da empresa gerar lucro </a:t>
            </a:r>
            <a:r>
              <a:rPr lang="en"/>
              <a:t>através</a:t>
            </a:r>
            <a:r>
              <a:rPr lang="en"/>
              <a:t> da consulta de dados</a:t>
            </a:r>
            <a:endParaRPr/>
          </a:p>
        </p:txBody>
      </p:sp>
      <p:sp>
        <p:nvSpPr>
          <p:cNvPr id="2127" name="Google Shape;2127;p34"/>
          <p:cNvSpPr txBox="1"/>
          <p:nvPr>
            <p:ph idx="9" type="title"/>
          </p:nvPr>
        </p:nvSpPr>
        <p:spPr>
          <a:xfrm>
            <a:off x="814275" y="1366151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28" name="Google Shape;2128;p34"/>
          <p:cNvSpPr txBox="1"/>
          <p:nvPr>
            <p:ph idx="13" type="title"/>
          </p:nvPr>
        </p:nvSpPr>
        <p:spPr>
          <a:xfrm>
            <a:off x="814275" y="2340843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29" name="Google Shape;2129;p34"/>
          <p:cNvSpPr txBox="1"/>
          <p:nvPr>
            <p:ph idx="14" type="title"/>
          </p:nvPr>
        </p:nvSpPr>
        <p:spPr>
          <a:xfrm>
            <a:off x="814275" y="337301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3</a:t>
            </a:r>
            <a:endParaRPr/>
          </a:p>
        </p:txBody>
      </p:sp>
      <p:sp>
        <p:nvSpPr>
          <p:cNvPr id="2130" name="Google Shape;2130;p34"/>
          <p:cNvSpPr txBox="1"/>
          <p:nvPr>
            <p:ph idx="15" type="title"/>
          </p:nvPr>
        </p:nvSpPr>
        <p:spPr>
          <a:xfrm>
            <a:off x="814275" y="421960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131" name="Google Shape;2131;p34"/>
          <p:cNvGrpSpPr/>
          <p:nvPr/>
        </p:nvGrpSpPr>
        <p:grpSpPr>
          <a:xfrm>
            <a:off x="725325" y="244452"/>
            <a:ext cx="635100" cy="734984"/>
            <a:chOff x="731647" y="2728277"/>
            <a:chExt cx="635100" cy="734984"/>
          </a:xfrm>
        </p:grpSpPr>
        <p:grpSp>
          <p:nvGrpSpPr>
            <p:cNvPr id="2132" name="Google Shape;2132;p34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33" name="Google Shape;2133;p34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34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5" name="Google Shape;2135;p34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36" name="Google Shape;2136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8" name="Google Shape;2138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9" name="Google Shape;2139;p34"/>
          <p:cNvSpPr txBox="1"/>
          <p:nvPr/>
        </p:nvSpPr>
        <p:spPr>
          <a:xfrm>
            <a:off x="-457125" y="3358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0</a:t>
            </a:r>
            <a:endParaRPr/>
          </a:p>
        </p:txBody>
      </p:sp>
      <p:sp>
        <p:nvSpPr>
          <p:cNvPr id="2140" name="Google Shape;2140;p34"/>
          <p:cNvSpPr txBox="1"/>
          <p:nvPr>
            <p:ph idx="1" type="subTitle"/>
          </p:nvPr>
        </p:nvSpPr>
        <p:spPr>
          <a:xfrm>
            <a:off x="1657775" y="202663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do projeto</a:t>
            </a:r>
            <a:endParaRPr/>
          </a:p>
        </p:txBody>
      </p:sp>
      <p:sp>
        <p:nvSpPr>
          <p:cNvPr id="2141" name="Google Shape;2141;p34"/>
          <p:cNvSpPr txBox="1"/>
          <p:nvPr>
            <p:ph idx="2" type="subTitle"/>
          </p:nvPr>
        </p:nvSpPr>
        <p:spPr>
          <a:xfrm>
            <a:off x="1657875" y="490925"/>
            <a:ext cx="2729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lógica inicial do projeto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2" name="Google Shape;2142;p34"/>
          <p:cNvSpPr txBox="1"/>
          <p:nvPr>
            <p:ph idx="7" type="subTitle"/>
          </p:nvPr>
        </p:nvSpPr>
        <p:spPr>
          <a:xfrm>
            <a:off x="1664696" y="4057869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Easter Eggs</a:t>
            </a:r>
            <a:endParaRPr/>
          </a:p>
        </p:txBody>
      </p:sp>
      <p:grpSp>
        <p:nvGrpSpPr>
          <p:cNvPr id="2143" name="Google Shape;2143;p34"/>
          <p:cNvGrpSpPr/>
          <p:nvPr/>
        </p:nvGrpSpPr>
        <p:grpSpPr>
          <a:xfrm>
            <a:off x="725325" y="4169977"/>
            <a:ext cx="635100" cy="734984"/>
            <a:chOff x="731647" y="2728277"/>
            <a:chExt cx="635100" cy="734984"/>
          </a:xfrm>
        </p:grpSpPr>
        <p:grpSp>
          <p:nvGrpSpPr>
            <p:cNvPr id="2144" name="Google Shape;2144;p34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45" name="Google Shape;2145;p34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34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7" name="Google Shape;2147;p34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48" name="Google Shape;2148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49" name="Google Shape;2149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50" name="Google Shape;2150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51" name="Google Shape;2151;p34"/>
          <p:cNvSpPr txBox="1"/>
          <p:nvPr>
            <p:ph idx="8" type="subTitle"/>
          </p:nvPr>
        </p:nvSpPr>
        <p:spPr>
          <a:xfrm>
            <a:off x="1664612" y="4329425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parte mais curiosa do projeto</a:t>
            </a:r>
            <a:endParaRPr/>
          </a:p>
        </p:txBody>
      </p:sp>
      <p:sp>
        <p:nvSpPr>
          <p:cNvPr id="2152" name="Google Shape;2152;p34"/>
          <p:cNvSpPr txBox="1"/>
          <p:nvPr>
            <p:ph idx="14" type="title"/>
          </p:nvPr>
        </p:nvSpPr>
        <p:spPr>
          <a:xfrm>
            <a:off x="814275" y="4322073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6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Google Shape;2157;p35"/>
          <p:cNvSpPr txBox="1"/>
          <p:nvPr>
            <p:ph type="title"/>
          </p:nvPr>
        </p:nvSpPr>
        <p:spPr>
          <a:xfrm>
            <a:off x="2971800" y="2358111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Base</a:t>
            </a:r>
            <a:endParaRPr sz="4700"/>
          </a:p>
        </p:txBody>
      </p:sp>
      <p:sp>
        <p:nvSpPr>
          <p:cNvPr id="2158" name="Google Shape;2158;p35"/>
          <p:cNvSpPr txBox="1"/>
          <p:nvPr>
            <p:ph idx="2" type="title"/>
          </p:nvPr>
        </p:nvSpPr>
        <p:spPr>
          <a:xfrm>
            <a:off x="2971800" y="119303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p36"/>
          <p:cNvSpPr/>
          <p:nvPr/>
        </p:nvSpPr>
        <p:spPr>
          <a:xfrm>
            <a:off x="7039343" y="66681"/>
            <a:ext cx="1230600" cy="123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4" name="Google Shape;2164;p36"/>
          <p:cNvGrpSpPr/>
          <p:nvPr/>
        </p:nvGrpSpPr>
        <p:grpSpPr>
          <a:xfrm>
            <a:off x="7390942" y="386661"/>
            <a:ext cx="591455" cy="590639"/>
            <a:chOff x="1190625" y="238125"/>
            <a:chExt cx="5238750" cy="5231525"/>
          </a:xfrm>
        </p:grpSpPr>
        <p:sp>
          <p:nvSpPr>
            <p:cNvPr id="2165" name="Google Shape;2165;p36"/>
            <p:cNvSpPr/>
            <p:nvPr/>
          </p:nvSpPr>
          <p:spPr>
            <a:xfrm>
              <a:off x="1190625" y="259325"/>
              <a:ext cx="5238750" cy="5210325"/>
            </a:xfrm>
            <a:custGeom>
              <a:rect b="b" l="l" r="r" t="t"/>
              <a:pathLst>
                <a:path extrusionOk="0" h="208413" w="20955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6" name="Google Shape;2166;p36"/>
            <p:cNvSpPr/>
            <p:nvPr/>
          </p:nvSpPr>
          <p:spPr>
            <a:xfrm>
              <a:off x="4202861" y="1284806"/>
              <a:ext cx="1389300" cy="1389300"/>
            </a:xfrm>
            <a:custGeom>
              <a:rect b="b" l="l" r="r" t="t"/>
              <a:pathLst>
                <a:path extrusionOk="0" h="55572" w="55572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7" name="Google Shape;2167;p36"/>
            <p:cNvSpPr/>
            <p:nvPr/>
          </p:nvSpPr>
          <p:spPr>
            <a:xfrm>
              <a:off x="3730400" y="4080350"/>
              <a:ext cx="173675" cy="260500"/>
            </a:xfrm>
            <a:custGeom>
              <a:rect b="b" l="l" r="r" t="t"/>
              <a:pathLst>
                <a:path extrusionOk="0" h="10420" w="6947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6"/>
            <p:cNvSpPr/>
            <p:nvPr/>
          </p:nvSpPr>
          <p:spPr>
            <a:xfrm>
              <a:off x="2430350" y="1227000"/>
              <a:ext cx="1473725" cy="2679700"/>
            </a:xfrm>
            <a:custGeom>
              <a:rect b="b" l="l" r="r" t="t"/>
              <a:pathLst>
                <a:path extrusionOk="0" h="107188" w="58949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6"/>
            <p:cNvSpPr/>
            <p:nvPr/>
          </p:nvSpPr>
          <p:spPr>
            <a:xfrm>
              <a:off x="5467000" y="3472525"/>
              <a:ext cx="607825" cy="173700"/>
            </a:xfrm>
            <a:custGeom>
              <a:rect b="b" l="l" r="r" t="t"/>
              <a:pathLst>
                <a:path extrusionOk="0" h="6948" w="24313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6"/>
            <p:cNvSpPr/>
            <p:nvPr/>
          </p:nvSpPr>
          <p:spPr>
            <a:xfrm>
              <a:off x="5324700" y="3925975"/>
              <a:ext cx="631950" cy="566850"/>
            </a:xfrm>
            <a:custGeom>
              <a:rect b="b" l="l" r="r" t="t"/>
              <a:pathLst>
                <a:path extrusionOk="0" h="22674" w="25278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6"/>
            <p:cNvSpPr/>
            <p:nvPr/>
          </p:nvSpPr>
          <p:spPr>
            <a:xfrm>
              <a:off x="4946025" y="4167175"/>
              <a:ext cx="173675" cy="607825"/>
            </a:xfrm>
            <a:custGeom>
              <a:rect b="b" l="l" r="r" t="t"/>
              <a:pathLst>
                <a:path extrusionOk="0" h="24313" w="6947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6"/>
            <p:cNvSpPr/>
            <p:nvPr/>
          </p:nvSpPr>
          <p:spPr>
            <a:xfrm>
              <a:off x="1279850" y="1564675"/>
              <a:ext cx="735675" cy="342525"/>
            </a:xfrm>
            <a:custGeom>
              <a:rect b="b" l="l" r="r" t="t"/>
              <a:pathLst>
                <a:path extrusionOk="0" h="13701" w="29427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6"/>
            <p:cNvSpPr/>
            <p:nvPr/>
          </p:nvSpPr>
          <p:spPr>
            <a:xfrm>
              <a:off x="1424575" y="710850"/>
              <a:ext cx="706725" cy="574075"/>
            </a:xfrm>
            <a:custGeom>
              <a:rect b="b" l="l" r="r" t="t"/>
              <a:pathLst>
                <a:path extrusionOk="0" h="22963" w="28269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6"/>
            <p:cNvSpPr/>
            <p:nvPr/>
          </p:nvSpPr>
          <p:spPr>
            <a:xfrm>
              <a:off x="2167450" y="238125"/>
              <a:ext cx="344925" cy="738075"/>
            </a:xfrm>
            <a:custGeom>
              <a:rect b="b" l="l" r="r" t="t"/>
              <a:pathLst>
                <a:path extrusionOk="0" h="29523" w="13797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5" name="Google Shape;2175;p36"/>
          <p:cNvSpPr txBox="1"/>
          <p:nvPr>
            <p:ph type="title"/>
          </p:nvPr>
        </p:nvSpPr>
        <p:spPr>
          <a:xfrm>
            <a:off x="111353" y="6667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do projeto</a:t>
            </a:r>
            <a:endParaRPr/>
          </a:p>
        </p:txBody>
      </p:sp>
      <p:sp>
        <p:nvSpPr>
          <p:cNvPr id="2176" name="Google Shape;2176;p36"/>
          <p:cNvSpPr txBox="1"/>
          <p:nvPr>
            <p:ph idx="1" type="subTitle"/>
          </p:nvPr>
        </p:nvSpPr>
        <p:spPr>
          <a:xfrm>
            <a:off x="1404150" y="639300"/>
            <a:ext cx="5635200" cy="3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Antes de começar a desenvolver o projeto, a nossa equipe juntou 3 modelos conceituais já feitos: biblioteca, escola, loja virtual.</a:t>
            </a:r>
            <a:r>
              <a:rPr lang="en" sz="1800"/>
              <a:t> Pois, isso facilitaria no desenvolvimento do projeto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 isso, tivemos que refatorar toda a lógica desses 3 modelos, para que a lógica entre eles fizessem sentido, além de adicionarmos novas entidades para o melhor entendimento do projeto e para a otimização do mesmo.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Desse modo, a base do projeto foi finalizada: uma organização que possui-&gt; uma loja virtual (na qual vende: cursos, livros e acessórios temáticos) e uma biblioteca dentro da escola (escola-</a:t>
            </a:r>
            <a:r>
              <a:rPr lang="en" sz="1800"/>
              <a:t>livraria online). Uma lógica que proporciona uma experiência com um banco de dados organizado.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0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p37"/>
          <p:cNvSpPr txBox="1"/>
          <p:nvPr>
            <p:ph type="title"/>
          </p:nvPr>
        </p:nvSpPr>
        <p:spPr>
          <a:xfrm>
            <a:off x="2971800" y="2451561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Conceitual</a:t>
            </a:r>
            <a:endParaRPr sz="4700"/>
          </a:p>
        </p:txBody>
      </p:sp>
      <p:sp>
        <p:nvSpPr>
          <p:cNvPr id="2182" name="Google Shape;2182;p37"/>
          <p:cNvSpPr txBox="1"/>
          <p:nvPr>
            <p:ph idx="2" type="title"/>
          </p:nvPr>
        </p:nvSpPr>
        <p:spPr>
          <a:xfrm>
            <a:off x="2971800" y="1161313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6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p38"/>
          <p:cNvSpPr/>
          <p:nvPr/>
        </p:nvSpPr>
        <p:spPr>
          <a:xfrm>
            <a:off x="7039343" y="66681"/>
            <a:ext cx="1230600" cy="123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8" name="Google Shape;2188;p38"/>
          <p:cNvGrpSpPr/>
          <p:nvPr/>
        </p:nvGrpSpPr>
        <p:grpSpPr>
          <a:xfrm>
            <a:off x="7358917" y="386661"/>
            <a:ext cx="591455" cy="590639"/>
            <a:chOff x="1190625" y="238125"/>
            <a:chExt cx="5238750" cy="5231525"/>
          </a:xfrm>
        </p:grpSpPr>
        <p:sp>
          <p:nvSpPr>
            <p:cNvPr id="2189" name="Google Shape;2189;p38"/>
            <p:cNvSpPr/>
            <p:nvPr/>
          </p:nvSpPr>
          <p:spPr>
            <a:xfrm>
              <a:off x="1190625" y="259325"/>
              <a:ext cx="5238750" cy="5210325"/>
            </a:xfrm>
            <a:custGeom>
              <a:rect b="b" l="l" r="r" t="t"/>
              <a:pathLst>
                <a:path extrusionOk="0" h="208413" w="20955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38"/>
            <p:cNvSpPr/>
            <p:nvPr/>
          </p:nvSpPr>
          <p:spPr>
            <a:xfrm>
              <a:off x="4202861" y="1284806"/>
              <a:ext cx="1389300" cy="1389300"/>
            </a:xfrm>
            <a:custGeom>
              <a:rect b="b" l="l" r="r" t="t"/>
              <a:pathLst>
                <a:path extrusionOk="0" h="55572" w="55572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1" name="Google Shape;2191;p38"/>
            <p:cNvSpPr/>
            <p:nvPr/>
          </p:nvSpPr>
          <p:spPr>
            <a:xfrm>
              <a:off x="3730400" y="4080350"/>
              <a:ext cx="173675" cy="260500"/>
            </a:xfrm>
            <a:custGeom>
              <a:rect b="b" l="l" r="r" t="t"/>
              <a:pathLst>
                <a:path extrusionOk="0" h="10420" w="6947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2" name="Google Shape;2192;p38"/>
            <p:cNvSpPr/>
            <p:nvPr/>
          </p:nvSpPr>
          <p:spPr>
            <a:xfrm>
              <a:off x="2430350" y="1227000"/>
              <a:ext cx="1473725" cy="2679700"/>
            </a:xfrm>
            <a:custGeom>
              <a:rect b="b" l="l" r="r" t="t"/>
              <a:pathLst>
                <a:path extrusionOk="0" h="107188" w="58949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38"/>
            <p:cNvSpPr/>
            <p:nvPr/>
          </p:nvSpPr>
          <p:spPr>
            <a:xfrm>
              <a:off x="5467000" y="3472525"/>
              <a:ext cx="607825" cy="173700"/>
            </a:xfrm>
            <a:custGeom>
              <a:rect b="b" l="l" r="r" t="t"/>
              <a:pathLst>
                <a:path extrusionOk="0" h="6948" w="24313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38"/>
            <p:cNvSpPr/>
            <p:nvPr/>
          </p:nvSpPr>
          <p:spPr>
            <a:xfrm>
              <a:off x="5324700" y="3925975"/>
              <a:ext cx="631950" cy="566850"/>
            </a:xfrm>
            <a:custGeom>
              <a:rect b="b" l="l" r="r" t="t"/>
              <a:pathLst>
                <a:path extrusionOk="0" h="22674" w="25278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5" name="Google Shape;2195;p38"/>
            <p:cNvSpPr/>
            <p:nvPr/>
          </p:nvSpPr>
          <p:spPr>
            <a:xfrm>
              <a:off x="4946025" y="4167175"/>
              <a:ext cx="173675" cy="607825"/>
            </a:xfrm>
            <a:custGeom>
              <a:rect b="b" l="l" r="r" t="t"/>
              <a:pathLst>
                <a:path extrusionOk="0" h="24313" w="6947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6" name="Google Shape;2196;p38"/>
            <p:cNvSpPr/>
            <p:nvPr/>
          </p:nvSpPr>
          <p:spPr>
            <a:xfrm>
              <a:off x="1279850" y="1564675"/>
              <a:ext cx="735675" cy="342525"/>
            </a:xfrm>
            <a:custGeom>
              <a:rect b="b" l="l" r="r" t="t"/>
              <a:pathLst>
                <a:path extrusionOk="0" h="13701" w="29427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7" name="Google Shape;2197;p38"/>
            <p:cNvSpPr/>
            <p:nvPr/>
          </p:nvSpPr>
          <p:spPr>
            <a:xfrm>
              <a:off x="1424575" y="710850"/>
              <a:ext cx="706725" cy="574075"/>
            </a:xfrm>
            <a:custGeom>
              <a:rect b="b" l="l" r="r" t="t"/>
              <a:pathLst>
                <a:path extrusionOk="0" h="22963" w="28269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8" name="Google Shape;2198;p38"/>
            <p:cNvSpPr/>
            <p:nvPr/>
          </p:nvSpPr>
          <p:spPr>
            <a:xfrm>
              <a:off x="2167450" y="238125"/>
              <a:ext cx="344925" cy="738075"/>
            </a:xfrm>
            <a:custGeom>
              <a:rect b="b" l="l" r="r" t="t"/>
              <a:pathLst>
                <a:path extrusionOk="0" h="29523" w="13797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9" name="Google Shape;2199;p38"/>
          <p:cNvSpPr txBox="1"/>
          <p:nvPr>
            <p:ph type="title"/>
          </p:nvPr>
        </p:nvSpPr>
        <p:spPr>
          <a:xfrm>
            <a:off x="276503" y="6667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Conceitual</a:t>
            </a:r>
            <a:endParaRPr/>
          </a:p>
        </p:txBody>
      </p:sp>
      <p:pic>
        <p:nvPicPr>
          <p:cNvPr id="2200" name="Google Shape;220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713" y="2068000"/>
            <a:ext cx="4410075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1" name="Google Shape;2201;p38"/>
          <p:cNvSpPr txBox="1"/>
          <p:nvPr>
            <p:ph idx="1" type="subTitle"/>
          </p:nvPr>
        </p:nvSpPr>
        <p:spPr>
          <a:xfrm>
            <a:off x="1695163" y="639300"/>
            <a:ext cx="5635200" cy="3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divisão principal que pensamos para o modelo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CEO → LOJA VIRTUAL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DIRETORIA_ESC → ESCOLA COM BIBLIOTECA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5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p39"/>
          <p:cNvSpPr/>
          <p:nvPr/>
        </p:nvSpPr>
        <p:spPr>
          <a:xfrm>
            <a:off x="7125868" y="66681"/>
            <a:ext cx="1230600" cy="123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7" name="Google Shape;2207;p39"/>
          <p:cNvGrpSpPr/>
          <p:nvPr/>
        </p:nvGrpSpPr>
        <p:grpSpPr>
          <a:xfrm>
            <a:off x="7445442" y="386661"/>
            <a:ext cx="591455" cy="590639"/>
            <a:chOff x="1190625" y="238125"/>
            <a:chExt cx="5238750" cy="5231525"/>
          </a:xfrm>
        </p:grpSpPr>
        <p:sp>
          <p:nvSpPr>
            <p:cNvPr id="2208" name="Google Shape;2208;p39"/>
            <p:cNvSpPr/>
            <p:nvPr/>
          </p:nvSpPr>
          <p:spPr>
            <a:xfrm>
              <a:off x="1190625" y="259325"/>
              <a:ext cx="5238750" cy="5210325"/>
            </a:xfrm>
            <a:custGeom>
              <a:rect b="b" l="l" r="r" t="t"/>
              <a:pathLst>
                <a:path extrusionOk="0" h="208413" w="20955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09" name="Google Shape;2209;p39"/>
            <p:cNvSpPr/>
            <p:nvPr/>
          </p:nvSpPr>
          <p:spPr>
            <a:xfrm>
              <a:off x="4202861" y="1284806"/>
              <a:ext cx="1389300" cy="1389300"/>
            </a:xfrm>
            <a:custGeom>
              <a:rect b="b" l="l" r="r" t="t"/>
              <a:pathLst>
                <a:path extrusionOk="0" h="55572" w="55572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10" name="Google Shape;2210;p39"/>
            <p:cNvSpPr/>
            <p:nvPr/>
          </p:nvSpPr>
          <p:spPr>
            <a:xfrm>
              <a:off x="3730400" y="4080350"/>
              <a:ext cx="173675" cy="260500"/>
            </a:xfrm>
            <a:custGeom>
              <a:rect b="b" l="l" r="r" t="t"/>
              <a:pathLst>
                <a:path extrusionOk="0" h="10420" w="6947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11" name="Google Shape;2211;p39"/>
            <p:cNvSpPr/>
            <p:nvPr/>
          </p:nvSpPr>
          <p:spPr>
            <a:xfrm>
              <a:off x="2430350" y="1227000"/>
              <a:ext cx="1473725" cy="2679700"/>
            </a:xfrm>
            <a:custGeom>
              <a:rect b="b" l="l" r="r" t="t"/>
              <a:pathLst>
                <a:path extrusionOk="0" h="107188" w="58949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12" name="Google Shape;2212;p39"/>
            <p:cNvSpPr/>
            <p:nvPr/>
          </p:nvSpPr>
          <p:spPr>
            <a:xfrm>
              <a:off x="5467000" y="3472525"/>
              <a:ext cx="607825" cy="173700"/>
            </a:xfrm>
            <a:custGeom>
              <a:rect b="b" l="l" r="r" t="t"/>
              <a:pathLst>
                <a:path extrusionOk="0" h="6948" w="24313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13" name="Google Shape;2213;p39"/>
            <p:cNvSpPr/>
            <p:nvPr/>
          </p:nvSpPr>
          <p:spPr>
            <a:xfrm>
              <a:off x="5324700" y="3925975"/>
              <a:ext cx="631950" cy="566850"/>
            </a:xfrm>
            <a:custGeom>
              <a:rect b="b" l="l" r="r" t="t"/>
              <a:pathLst>
                <a:path extrusionOk="0" h="22674" w="25278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14" name="Google Shape;2214;p39"/>
            <p:cNvSpPr/>
            <p:nvPr/>
          </p:nvSpPr>
          <p:spPr>
            <a:xfrm>
              <a:off x="4946025" y="4167175"/>
              <a:ext cx="173675" cy="607825"/>
            </a:xfrm>
            <a:custGeom>
              <a:rect b="b" l="l" r="r" t="t"/>
              <a:pathLst>
                <a:path extrusionOk="0" h="24313" w="6947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15" name="Google Shape;2215;p39"/>
            <p:cNvSpPr/>
            <p:nvPr/>
          </p:nvSpPr>
          <p:spPr>
            <a:xfrm>
              <a:off x="1279850" y="1564675"/>
              <a:ext cx="735675" cy="342525"/>
            </a:xfrm>
            <a:custGeom>
              <a:rect b="b" l="l" r="r" t="t"/>
              <a:pathLst>
                <a:path extrusionOk="0" h="13701" w="29427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16" name="Google Shape;2216;p39"/>
            <p:cNvSpPr/>
            <p:nvPr/>
          </p:nvSpPr>
          <p:spPr>
            <a:xfrm>
              <a:off x="1424575" y="710850"/>
              <a:ext cx="706725" cy="574075"/>
            </a:xfrm>
            <a:custGeom>
              <a:rect b="b" l="l" r="r" t="t"/>
              <a:pathLst>
                <a:path extrusionOk="0" h="22963" w="28269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17" name="Google Shape;2217;p39"/>
            <p:cNvSpPr/>
            <p:nvPr/>
          </p:nvSpPr>
          <p:spPr>
            <a:xfrm>
              <a:off x="2167450" y="238125"/>
              <a:ext cx="344925" cy="738075"/>
            </a:xfrm>
            <a:custGeom>
              <a:rect b="b" l="l" r="r" t="t"/>
              <a:pathLst>
                <a:path extrusionOk="0" h="29523" w="13797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pic>
        <p:nvPicPr>
          <p:cNvPr id="2218" name="Google Shape;221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062" y="1246375"/>
            <a:ext cx="5935874" cy="3897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19" name="Google Shape;2219;p39"/>
          <p:cNvSpPr txBox="1"/>
          <p:nvPr/>
        </p:nvSpPr>
        <p:spPr>
          <a:xfrm>
            <a:off x="257838" y="252700"/>
            <a:ext cx="862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Parte do modelo que abrange a escola / livraria</a:t>
            </a:r>
            <a:endParaRPr sz="18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3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0"/>
          <p:cNvSpPr/>
          <p:nvPr/>
        </p:nvSpPr>
        <p:spPr>
          <a:xfrm>
            <a:off x="7125868" y="66681"/>
            <a:ext cx="1230600" cy="123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5" name="Google Shape;2225;p40"/>
          <p:cNvGrpSpPr/>
          <p:nvPr/>
        </p:nvGrpSpPr>
        <p:grpSpPr>
          <a:xfrm>
            <a:off x="7445442" y="386661"/>
            <a:ext cx="591455" cy="590639"/>
            <a:chOff x="1190625" y="238125"/>
            <a:chExt cx="5238750" cy="5231525"/>
          </a:xfrm>
        </p:grpSpPr>
        <p:sp>
          <p:nvSpPr>
            <p:cNvPr id="2226" name="Google Shape;2226;p40"/>
            <p:cNvSpPr/>
            <p:nvPr/>
          </p:nvSpPr>
          <p:spPr>
            <a:xfrm>
              <a:off x="1190625" y="259325"/>
              <a:ext cx="5238750" cy="5210325"/>
            </a:xfrm>
            <a:custGeom>
              <a:rect b="b" l="l" r="r" t="t"/>
              <a:pathLst>
                <a:path extrusionOk="0" h="208413" w="20955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27" name="Google Shape;2227;p40"/>
            <p:cNvSpPr/>
            <p:nvPr/>
          </p:nvSpPr>
          <p:spPr>
            <a:xfrm>
              <a:off x="4202861" y="1284806"/>
              <a:ext cx="1389300" cy="1389300"/>
            </a:xfrm>
            <a:custGeom>
              <a:rect b="b" l="l" r="r" t="t"/>
              <a:pathLst>
                <a:path extrusionOk="0" h="55572" w="55572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28" name="Google Shape;2228;p40"/>
            <p:cNvSpPr/>
            <p:nvPr/>
          </p:nvSpPr>
          <p:spPr>
            <a:xfrm>
              <a:off x="3730400" y="4080350"/>
              <a:ext cx="173675" cy="260500"/>
            </a:xfrm>
            <a:custGeom>
              <a:rect b="b" l="l" r="r" t="t"/>
              <a:pathLst>
                <a:path extrusionOk="0" h="10420" w="6947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29" name="Google Shape;2229;p40"/>
            <p:cNvSpPr/>
            <p:nvPr/>
          </p:nvSpPr>
          <p:spPr>
            <a:xfrm>
              <a:off x="2430350" y="1227000"/>
              <a:ext cx="1473725" cy="2679700"/>
            </a:xfrm>
            <a:custGeom>
              <a:rect b="b" l="l" r="r" t="t"/>
              <a:pathLst>
                <a:path extrusionOk="0" h="107188" w="58949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30" name="Google Shape;2230;p40"/>
            <p:cNvSpPr/>
            <p:nvPr/>
          </p:nvSpPr>
          <p:spPr>
            <a:xfrm>
              <a:off x="5467000" y="3472525"/>
              <a:ext cx="607825" cy="173700"/>
            </a:xfrm>
            <a:custGeom>
              <a:rect b="b" l="l" r="r" t="t"/>
              <a:pathLst>
                <a:path extrusionOk="0" h="6948" w="24313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31" name="Google Shape;2231;p40"/>
            <p:cNvSpPr/>
            <p:nvPr/>
          </p:nvSpPr>
          <p:spPr>
            <a:xfrm>
              <a:off x="5324700" y="3925975"/>
              <a:ext cx="631950" cy="566850"/>
            </a:xfrm>
            <a:custGeom>
              <a:rect b="b" l="l" r="r" t="t"/>
              <a:pathLst>
                <a:path extrusionOk="0" h="22674" w="25278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32" name="Google Shape;2232;p40"/>
            <p:cNvSpPr/>
            <p:nvPr/>
          </p:nvSpPr>
          <p:spPr>
            <a:xfrm>
              <a:off x="4946025" y="4167175"/>
              <a:ext cx="173675" cy="607825"/>
            </a:xfrm>
            <a:custGeom>
              <a:rect b="b" l="l" r="r" t="t"/>
              <a:pathLst>
                <a:path extrusionOk="0" h="24313" w="6947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33" name="Google Shape;2233;p40"/>
            <p:cNvSpPr/>
            <p:nvPr/>
          </p:nvSpPr>
          <p:spPr>
            <a:xfrm>
              <a:off x="1279850" y="1564675"/>
              <a:ext cx="735675" cy="342525"/>
            </a:xfrm>
            <a:custGeom>
              <a:rect b="b" l="l" r="r" t="t"/>
              <a:pathLst>
                <a:path extrusionOk="0" h="13701" w="29427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34" name="Google Shape;2234;p40"/>
            <p:cNvSpPr/>
            <p:nvPr/>
          </p:nvSpPr>
          <p:spPr>
            <a:xfrm>
              <a:off x="1424575" y="710850"/>
              <a:ext cx="706725" cy="574075"/>
            </a:xfrm>
            <a:custGeom>
              <a:rect b="b" l="l" r="r" t="t"/>
              <a:pathLst>
                <a:path extrusionOk="0" h="22963" w="28269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35" name="Google Shape;2235;p40"/>
            <p:cNvSpPr/>
            <p:nvPr/>
          </p:nvSpPr>
          <p:spPr>
            <a:xfrm>
              <a:off x="2167450" y="238125"/>
              <a:ext cx="344925" cy="738075"/>
            </a:xfrm>
            <a:custGeom>
              <a:rect b="b" l="l" r="r" t="t"/>
              <a:pathLst>
                <a:path extrusionOk="0" h="29523" w="13797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236" name="Google Shape;2236;p40"/>
          <p:cNvSpPr txBox="1"/>
          <p:nvPr>
            <p:ph type="title"/>
          </p:nvPr>
        </p:nvSpPr>
        <p:spPr>
          <a:xfrm>
            <a:off x="276503" y="6667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Conceitual</a:t>
            </a:r>
            <a:endParaRPr/>
          </a:p>
        </p:txBody>
      </p:sp>
      <p:pic>
        <p:nvPicPr>
          <p:cNvPr id="2237" name="Google Shape;223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100" y="786475"/>
            <a:ext cx="1969350" cy="4119151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p40"/>
          <p:cNvSpPr txBox="1"/>
          <p:nvPr/>
        </p:nvSpPr>
        <p:spPr>
          <a:xfrm>
            <a:off x="684100" y="977300"/>
            <a:ext cx="3704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Pequena parte do CEO que gerencia funcionario  </a:t>
            </a:r>
            <a:r>
              <a:rPr lang="en"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virtual (gerente produtos é a sua extensão)</a:t>
            </a:r>
            <a:endParaRPr sz="18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2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3" name="Google Shape;224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13" y="204475"/>
            <a:ext cx="8374375" cy="493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