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3" r:id="rId5"/>
    <p:sldId id="274" r:id="rId6"/>
    <p:sldId id="264" r:id="rId7"/>
    <p:sldId id="279" r:id="rId8"/>
    <p:sldId id="270" r:id="rId9"/>
    <p:sldId id="280" r:id="rId10"/>
    <p:sldId id="272" r:id="rId11"/>
    <p:sldId id="271" r:id="rId12"/>
    <p:sldId id="273" r:id="rId13"/>
    <p:sldId id="276" r:id="rId14"/>
    <p:sldId id="278" r:id="rId15"/>
    <p:sldId id="277" r:id="rId16"/>
    <p:sldId id="261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42C"/>
    <a:srgbClr val="18563A"/>
    <a:srgbClr val="14442B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38" autoAdjust="0"/>
    <p:restoredTop sz="94713" autoAdjust="0"/>
  </p:normalViewPr>
  <p:slideViewPr>
    <p:cSldViewPr>
      <p:cViewPr varScale="1">
        <p:scale>
          <a:sx n="69" d="100"/>
          <a:sy n="69" d="100"/>
        </p:scale>
        <p:origin x="9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E6E6C-DCEE-449A-BE2C-8BE22049FDC4}" type="datetimeFigureOut">
              <a:rPr lang="pt-BR"/>
              <a:pPr>
                <a:defRPr/>
              </a:pPr>
              <a:t>21/06/2018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29712-9176-4168-8C32-EEA7C4EBD73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F8B66-88F9-4404-87C3-79DC9FC5A86F}" type="datetimeFigureOut">
              <a:rPr lang="pt-BR"/>
              <a:pPr>
                <a:defRPr/>
              </a:pPr>
              <a:t>21/06/2018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6D15D-40AA-4040-8BD8-8DD038F24A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E9D5A-25E5-4197-B412-BE37A418EE07}" type="datetimeFigureOut">
              <a:rPr lang="pt-BR"/>
              <a:pPr>
                <a:defRPr/>
              </a:pPr>
              <a:t>21/06/2018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43DB6-C22A-413F-BCA1-ACD27B3173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B2FD8-AACA-4F9E-A74D-33B754440497}" type="datetimeFigureOut">
              <a:rPr lang="pt-BR"/>
              <a:pPr>
                <a:defRPr/>
              </a:pPr>
              <a:t>21/06/2018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41AAD-AC06-4849-AA95-A1230AFAB0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6FB65-22F0-4B70-B823-111543AE5B30}" type="datetimeFigureOut">
              <a:rPr lang="pt-BR"/>
              <a:pPr>
                <a:defRPr/>
              </a:pPr>
              <a:t>21/06/2018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6449F-C8E9-4B98-9F99-ACF94B58B7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40C9B-6FB7-4FAA-B3FF-BCC69A8E5E7C}" type="datetimeFigureOut">
              <a:rPr lang="pt-BR"/>
              <a:pPr>
                <a:defRPr/>
              </a:pPr>
              <a:t>21/06/2018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26E10-5949-4015-8E24-F48F43286CE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D559E-BDCB-4719-A479-E42C43EA80BC}" type="datetimeFigureOut">
              <a:rPr lang="pt-BR"/>
              <a:pPr>
                <a:defRPr/>
              </a:pPr>
              <a:t>21/06/2018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03C8B-8BDD-4121-9464-9CA33C767F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DF21-69C9-43FD-AB62-31DD61570C8A}" type="datetimeFigureOut">
              <a:rPr lang="pt-BR"/>
              <a:pPr>
                <a:defRPr/>
              </a:pPr>
              <a:t>21/06/2018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A7853-FE8D-4F45-A834-2FDC8A7FEC1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03B87-1902-471E-A8F5-157D4E4E892C}" type="datetimeFigureOut">
              <a:rPr lang="pt-BR"/>
              <a:pPr>
                <a:defRPr/>
              </a:pPr>
              <a:t>21/06/2018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F3A44-2AFB-45A1-9F65-DA89EA54BDD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FE98B-8008-4E5F-9230-840EDCB2257B}" type="datetimeFigureOut">
              <a:rPr lang="pt-BR"/>
              <a:pPr>
                <a:defRPr/>
              </a:pPr>
              <a:t>21/06/2018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21CF3-4924-4246-87EF-069C3B50D77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5924C-6925-4653-9C13-CE279AC32D2A}" type="datetimeFigureOut">
              <a:rPr lang="pt-BR"/>
              <a:pPr>
                <a:defRPr/>
              </a:pPr>
              <a:t>21/06/2018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6F9C1-BD9B-4824-A65C-0B82BE3A9A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1FB1CE-4F0D-49B8-A800-53B99B2D2E26}" type="datetimeFigureOut">
              <a:rPr lang="pt-BR"/>
              <a:pPr>
                <a:defRPr/>
              </a:pPr>
              <a:t>21/06/2018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E4FFFC2-27F0-4BB9-96FC-10326C047D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MariaDB" TargetMode="External"/><Relationship Id="rId2" Type="http://schemas.openxmlformats.org/officeDocument/2006/relationships/hyperlink" Target="https://www.baixaki.com.br/download/brmodelo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5" descr="Restinga_capa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" y="0"/>
            <a:ext cx="91313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CaixaDeTexto 1"/>
          <p:cNvSpPr txBox="1">
            <a:spLocks noChangeArrowheads="1"/>
          </p:cNvSpPr>
          <p:nvPr/>
        </p:nvSpPr>
        <p:spPr bwMode="auto">
          <a:xfrm>
            <a:off x="755576" y="1988840"/>
            <a:ext cx="78488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154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</a:t>
            </a:r>
            <a:r>
              <a:rPr lang="en-US" sz="4000" b="1" dirty="0" smtClean="0">
                <a:solidFill>
                  <a:srgbClr val="154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4000" b="1" dirty="0" err="1" smtClean="0">
                <a:solidFill>
                  <a:srgbClr val="154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Linhas</a:t>
            </a:r>
            <a:r>
              <a:rPr lang="en-US" sz="4000" b="1" dirty="0" smtClean="0">
                <a:solidFill>
                  <a:srgbClr val="154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4000" b="1" dirty="0" err="1" smtClean="0">
                <a:solidFill>
                  <a:srgbClr val="154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Aparelhos</a:t>
            </a:r>
            <a:r>
              <a:rPr lang="en-US" sz="4000" b="1" dirty="0" smtClean="0">
                <a:solidFill>
                  <a:srgbClr val="154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154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Móveis</a:t>
            </a:r>
            <a:r>
              <a:rPr lang="en-US" sz="4000" b="1" dirty="0" smtClean="0">
                <a:solidFill>
                  <a:srgbClr val="154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CaixaDeTexto 2"/>
          <p:cNvSpPr txBox="1">
            <a:spLocks noChangeArrowheads="1"/>
          </p:cNvSpPr>
          <p:nvPr/>
        </p:nvSpPr>
        <p:spPr bwMode="auto">
          <a:xfrm>
            <a:off x="755576" y="3427543"/>
            <a:ext cx="6264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err="1" smtClean="0">
                <a:solidFill>
                  <a:srgbClr val="154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</a:t>
            </a:r>
            <a:r>
              <a:rPr lang="en-US" sz="2400" dirty="0" smtClean="0">
                <a:solidFill>
                  <a:srgbClr val="154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154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Corporativo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1052513"/>
            <a:ext cx="9144000" cy="73025"/>
          </a:xfrm>
          <a:prstGeom prst="rect">
            <a:avLst/>
          </a:prstGeom>
          <a:solidFill>
            <a:srgbClr val="1856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075" name="Título 20"/>
          <p:cNvSpPr>
            <a:spLocks noGrp="1"/>
          </p:cNvSpPr>
          <p:nvPr>
            <p:ph type="title"/>
          </p:nvPr>
        </p:nvSpPr>
        <p:spPr>
          <a:xfrm>
            <a:off x="539750" y="476250"/>
            <a:ext cx="8135938" cy="649288"/>
          </a:xfrm>
        </p:spPr>
        <p:txBody>
          <a:bodyPr/>
          <a:lstStyle/>
          <a:p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Controle</a:t>
            </a:r>
            <a:r>
              <a:rPr lang="en-US" sz="3200" b="1" dirty="0">
                <a:solidFill>
                  <a:srgbClr val="15442C"/>
                </a:solidFill>
                <a:latin typeface="Open Sans" pitchFamily="34" charset="0"/>
              </a:rPr>
              <a:t> de </a:t>
            </a:r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Linhas</a:t>
            </a:r>
            <a:r>
              <a:rPr lang="en-US" sz="3200" b="1" dirty="0">
                <a:solidFill>
                  <a:srgbClr val="15442C"/>
                </a:solidFill>
                <a:latin typeface="Open Sans" pitchFamily="34" charset="0"/>
              </a:rPr>
              <a:t> e </a:t>
            </a:r>
            <a:r>
              <a:rPr lang="en-US" sz="3200" b="1" dirty="0" smtClean="0">
                <a:solidFill>
                  <a:srgbClr val="15442C"/>
                </a:solidFill>
                <a:latin typeface="Open Sans" pitchFamily="34" charset="0"/>
              </a:rPr>
              <a:t> </a:t>
            </a:r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A</a:t>
            </a:r>
            <a:r>
              <a:rPr lang="en-US" sz="3200" b="1" dirty="0" err="1" smtClean="0">
                <a:solidFill>
                  <a:srgbClr val="15442C"/>
                </a:solidFill>
                <a:latin typeface="Open Sans" pitchFamily="34" charset="0"/>
              </a:rPr>
              <a:t>parelhos</a:t>
            </a:r>
            <a:r>
              <a:rPr lang="en-US" sz="3200" b="1" dirty="0" smtClean="0">
                <a:solidFill>
                  <a:srgbClr val="15442C"/>
                </a:solidFill>
                <a:latin typeface="Open Sans" pitchFamily="34" charset="0"/>
              </a:rPr>
              <a:t> </a:t>
            </a:r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Móveis</a:t>
            </a:r>
            <a:endParaRPr lang="pt-BR" sz="3200" dirty="0"/>
          </a:p>
        </p:txBody>
      </p:sp>
      <p:sp>
        <p:nvSpPr>
          <p:cNvPr id="3076" name="CaixaDeTexto 22"/>
          <p:cNvSpPr txBox="1">
            <a:spLocks noChangeArrowheads="1"/>
          </p:cNvSpPr>
          <p:nvPr/>
        </p:nvSpPr>
        <p:spPr bwMode="auto">
          <a:xfrm>
            <a:off x="619750" y="1701801"/>
            <a:ext cx="80645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GitHub: plataforma </a:t>
            </a:r>
            <a:r>
              <a:rPr lang="pt-BR" sz="2400" dirty="0"/>
              <a:t>de hospedagem de código-fonte com controle de </a:t>
            </a:r>
            <a:r>
              <a:rPr lang="pt-BR" sz="2400" dirty="0" smtClean="0"/>
              <a:t>versão. Ele </a:t>
            </a:r>
            <a:r>
              <a:rPr lang="pt-BR" sz="2400" dirty="0"/>
              <a:t>permite que programadores, utilitários ou qualquer </a:t>
            </a:r>
            <a:r>
              <a:rPr lang="pt-BR" sz="2400" dirty="0" smtClean="0"/>
              <a:t>usuário contribuam </a:t>
            </a:r>
            <a:r>
              <a:rPr lang="pt-BR" sz="2400" dirty="0"/>
              <a:t>em projetos privados e/ou Open </a:t>
            </a:r>
            <a:r>
              <a:rPr lang="pt-BR" sz="2400" dirty="0" err="1" smtClean="0"/>
              <a:t>Source</a:t>
            </a:r>
            <a:r>
              <a:rPr lang="pt-BR" sz="2400" dirty="0" smtClean="0"/>
              <a:t>. </a:t>
            </a:r>
            <a:r>
              <a:rPr lang="pt-BR" sz="2400" dirty="0"/>
              <a:t>GitHub é amplamente utilizado por programadores para divulgação de seus trabalhos ou para que outros programadores contribuam com o projeto, além de promover fácil comunicação através de recursos que relatam problemas ou mesclam repositórios remotos</a:t>
            </a:r>
            <a:endParaRPr lang="pt-BR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619750" y="1239838"/>
            <a:ext cx="6264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Utilizadas</a:t>
            </a:r>
            <a:r>
              <a:rPr lang="en-US" sz="2400" dirty="0" smtClean="0">
                <a:solidFill>
                  <a:srgbClr val="154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2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1052513"/>
            <a:ext cx="9144000" cy="73025"/>
          </a:xfrm>
          <a:prstGeom prst="rect">
            <a:avLst/>
          </a:prstGeom>
          <a:solidFill>
            <a:srgbClr val="1856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075" name="Título 20"/>
          <p:cNvSpPr>
            <a:spLocks noGrp="1"/>
          </p:cNvSpPr>
          <p:nvPr>
            <p:ph type="title"/>
          </p:nvPr>
        </p:nvSpPr>
        <p:spPr>
          <a:xfrm>
            <a:off x="539750" y="476250"/>
            <a:ext cx="8135938" cy="649288"/>
          </a:xfrm>
        </p:spPr>
        <p:txBody>
          <a:bodyPr/>
          <a:lstStyle/>
          <a:p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Controle</a:t>
            </a:r>
            <a:r>
              <a:rPr lang="en-US" sz="3200" b="1" dirty="0">
                <a:solidFill>
                  <a:srgbClr val="15442C"/>
                </a:solidFill>
                <a:latin typeface="Open Sans" pitchFamily="34" charset="0"/>
              </a:rPr>
              <a:t> de </a:t>
            </a:r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Linhas</a:t>
            </a:r>
            <a:r>
              <a:rPr lang="en-US" sz="3200" b="1" dirty="0">
                <a:solidFill>
                  <a:srgbClr val="15442C"/>
                </a:solidFill>
                <a:latin typeface="Open Sans" pitchFamily="34" charset="0"/>
              </a:rPr>
              <a:t> e </a:t>
            </a:r>
            <a:r>
              <a:rPr lang="en-US" sz="3200" b="1" dirty="0" smtClean="0">
                <a:solidFill>
                  <a:srgbClr val="15442C"/>
                </a:solidFill>
                <a:latin typeface="Open Sans" pitchFamily="34" charset="0"/>
              </a:rPr>
              <a:t> </a:t>
            </a:r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A</a:t>
            </a:r>
            <a:r>
              <a:rPr lang="en-US" sz="3200" b="1" dirty="0" err="1" smtClean="0">
                <a:solidFill>
                  <a:srgbClr val="15442C"/>
                </a:solidFill>
                <a:latin typeface="Open Sans" pitchFamily="34" charset="0"/>
              </a:rPr>
              <a:t>parelhos</a:t>
            </a:r>
            <a:r>
              <a:rPr lang="en-US" sz="3200" b="1" dirty="0" smtClean="0">
                <a:solidFill>
                  <a:srgbClr val="15442C"/>
                </a:solidFill>
                <a:latin typeface="Open Sans" pitchFamily="34" charset="0"/>
              </a:rPr>
              <a:t> </a:t>
            </a:r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Móveis</a:t>
            </a:r>
            <a:endParaRPr lang="pt-BR" sz="3200" dirty="0"/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619750" y="1470819"/>
            <a:ext cx="668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154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Imagens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GitHub: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50" y="2277765"/>
            <a:ext cx="3433519" cy="258370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277765"/>
            <a:ext cx="34671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8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1052513"/>
            <a:ext cx="9144000" cy="73025"/>
          </a:xfrm>
          <a:prstGeom prst="rect">
            <a:avLst/>
          </a:prstGeom>
          <a:solidFill>
            <a:srgbClr val="1856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075" name="Título 20"/>
          <p:cNvSpPr>
            <a:spLocks noGrp="1"/>
          </p:cNvSpPr>
          <p:nvPr>
            <p:ph type="title"/>
          </p:nvPr>
        </p:nvSpPr>
        <p:spPr>
          <a:xfrm>
            <a:off x="539750" y="476250"/>
            <a:ext cx="8135938" cy="649288"/>
          </a:xfrm>
        </p:spPr>
        <p:txBody>
          <a:bodyPr/>
          <a:lstStyle/>
          <a:p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Controle</a:t>
            </a:r>
            <a:r>
              <a:rPr lang="en-US" sz="3200" b="1" dirty="0">
                <a:solidFill>
                  <a:srgbClr val="15442C"/>
                </a:solidFill>
                <a:latin typeface="Open Sans" pitchFamily="34" charset="0"/>
              </a:rPr>
              <a:t> de </a:t>
            </a:r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Linhas</a:t>
            </a:r>
            <a:r>
              <a:rPr lang="en-US" sz="3200" b="1" dirty="0">
                <a:solidFill>
                  <a:srgbClr val="15442C"/>
                </a:solidFill>
                <a:latin typeface="Open Sans" pitchFamily="34" charset="0"/>
              </a:rPr>
              <a:t> e </a:t>
            </a:r>
            <a:r>
              <a:rPr lang="en-US" sz="3200" b="1" dirty="0" smtClean="0">
                <a:solidFill>
                  <a:srgbClr val="15442C"/>
                </a:solidFill>
                <a:latin typeface="Open Sans" pitchFamily="34" charset="0"/>
              </a:rPr>
              <a:t> </a:t>
            </a:r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A</a:t>
            </a:r>
            <a:r>
              <a:rPr lang="en-US" sz="3200" b="1" dirty="0" err="1" smtClean="0">
                <a:solidFill>
                  <a:srgbClr val="15442C"/>
                </a:solidFill>
                <a:latin typeface="Open Sans" pitchFamily="34" charset="0"/>
              </a:rPr>
              <a:t>parelhos</a:t>
            </a:r>
            <a:r>
              <a:rPr lang="en-US" sz="3200" b="1" dirty="0" smtClean="0">
                <a:solidFill>
                  <a:srgbClr val="15442C"/>
                </a:solidFill>
                <a:latin typeface="Open Sans" pitchFamily="34" charset="0"/>
              </a:rPr>
              <a:t> </a:t>
            </a:r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Móveis</a:t>
            </a:r>
            <a:endParaRPr lang="pt-BR" sz="3200" dirty="0"/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62523" y="1233980"/>
            <a:ext cx="6264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154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Mãos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obra</a:t>
            </a:r>
            <a:r>
              <a:rPr lang="en-US" sz="2400" dirty="0" smtClean="0">
                <a:solidFill>
                  <a:srgbClr val="154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2132856"/>
            <a:ext cx="49434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7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1052513"/>
            <a:ext cx="9144000" cy="73025"/>
          </a:xfrm>
          <a:prstGeom prst="rect">
            <a:avLst/>
          </a:prstGeom>
          <a:solidFill>
            <a:srgbClr val="1856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075" name="Título 20"/>
          <p:cNvSpPr>
            <a:spLocks noGrp="1"/>
          </p:cNvSpPr>
          <p:nvPr>
            <p:ph type="title"/>
          </p:nvPr>
        </p:nvSpPr>
        <p:spPr>
          <a:xfrm>
            <a:off x="539750" y="476250"/>
            <a:ext cx="8135938" cy="649288"/>
          </a:xfrm>
        </p:spPr>
        <p:txBody>
          <a:bodyPr/>
          <a:lstStyle/>
          <a:p>
            <a:pPr algn="l"/>
            <a:r>
              <a:rPr lang="en-US" sz="3200" b="1" dirty="0" smtClean="0">
                <a:solidFill>
                  <a:srgbClr val="15442C"/>
                </a:solidFill>
                <a:latin typeface="Open Sans" pitchFamily="34" charset="0"/>
              </a:rPr>
              <a:t>GitHub</a:t>
            </a:r>
            <a:endParaRPr lang="pt-BR" sz="32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25538"/>
            <a:ext cx="7498804" cy="442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1052513"/>
            <a:ext cx="9144000" cy="73025"/>
          </a:xfrm>
          <a:prstGeom prst="rect">
            <a:avLst/>
          </a:prstGeom>
          <a:solidFill>
            <a:srgbClr val="1856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075" name="Título 20"/>
          <p:cNvSpPr>
            <a:spLocks noGrp="1"/>
          </p:cNvSpPr>
          <p:nvPr>
            <p:ph type="title"/>
          </p:nvPr>
        </p:nvSpPr>
        <p:spPr>
          <a:xfrm>
            <a:off x="539750" y="476250"/>
            <a:ext cx="8135938" cy="649288"/>
          </a:xfrm>
        </p:spPr>
        <p:txBody>
          <a:bodyPr/>
          <a:lstStyle/>
          <a:p>
            <a:pPr algn="l"/>
            <a:r>
              <a:rPr lang="en-US" sz="3200" b="1" dirty="0" err="1" smtClean="0">
                <a:solidFill>
                  <a:srgbClr val="15442C"/>
                </a:solidFill>
                <a:latin typeface="Open Sans" pitchFamily="34" charset="0"/>
              </a:rPr>
              <a:t>Tabelas</a:t>
            </a:r>
            <a:endParaRPr lang="pt-BR" sz="32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299642"/>
            <a:ext cx="3276600" cy="11620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299642"/>
            <a:ext cx="4176464" cy="195525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" y="3404592"/>
            <a:ext cx="90011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5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1052513"/>
            <a:ext cx="9144000" cy="73025"/>
          </a:xfrm>
          <a:prstGeom prst="rect">
            <a:avLst/>
          </a:prstGeom>
          <a:solidFill>
            <a:srgbClr val="1856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075" name="Título 20"/>
          <p:cNvSpPr>
            <a:spLocks noGrp="1"/>
          </p:cNvSpPr>
          <p:nvPr>
            <p:ph type="title"/>
          </p:nvPr>
        </p:nvSpPr>
        <p:spPr>
          <a:xfrm>
            <a:off x="539750" y="476250"/>
            <a:ext cx="8135938" cy="649288"/>
          </a:xfrm>
        </p:spPr>
        <p:txBody>
          <a:bodyPr/>
          <a:lstStyle/>
          <a:p>
            <a:pPr algn="l"/>
            <a:r>
              <a:rPr lang="en-US" sz="3200" b="1" dirty="0" err="1" smtClean="0">
                <a:solidFill>
                  <a:srgbClr val="15442C"/>
                </a:solidFill>
                <a:latin typeface="Open Sans" pitchFamily="34" charset="0"/>
              </a:rPr>
              <a:t>Consultas</a:t>
            </a:r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115875"/>
            <a:ext cx="3181350" cy="304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2780928"/>
            <a:ext cx="5544396" cy="253878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995363"/>
            <a:ext cx="8915400" cy="473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4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Bibliografia:</a:t>
            </a:r>
          </a:p>
          <a:p>
            <a:pPr eaLnBrk="1" hangingPunct="1"/>
            <a:r>
              <a:rPr lang="pt-BR" sz="1600" dirty="0">
                <a:hlinkClick r:id="rId2"/>
              </a:rPr>
              <a:t>https://</a:t>
            </a:r>
            <a:r>
              <a:rPr lang="pt-BR" sz="1600" dirty="0" smtClean="0">
                <a:hlinkClick r:id="rId2"/>
              </a:rPr>
              <a:t>www.baixaki.com.br/download/brmodelo.htm</a:t>
            </a:r>
            <a:endParaRPr lang="pt-BR" sz="1600" dirty="0" smtClean="0"/>
          </a:p>
          <a:p>
            <a:pPr eaLnBrk="1" hangingPunct="1"/>
            <a:r>
              <a:rPr lang="pt-BR" sz="1600" dirty="0">
                <a:hlinkClick r:id="rId3"/>
              </a:rPr>
              <a:t>https://</a:t>
            </a:r>
            <a:r>
              <a:rPr lang="pt-BR" sz="1600" dirty="0" smtClean="0">
                <a:hlinkClick r:id="rId3"/>
              </a:rPr>
              <a:t>pt.wikipedia.org/wiki/MariaDB</a:t>
            </a:r>
            <a:endParaRPr lang="pt-BR" sz="1600" dirty="0" smtClean="0"/>
          </a:p>
          <a:p>
            <a:pPr eaLnBrk="1" hangingPunct="1"/>
            <a:r>
              <a:rPr lang="pt-BR" sz="1600" dirty="0">
                <a:hlinkClick r:id="rId4"/>
              </a:rPr>
              <a:t>https://</a:t>
            </a:r>
            <a:r>
              <a:rPr lang="pt-BR" sz="1600" dirty="0" smtClean="0">
                <a:hlinkClick r:id="rId4"/>
              </a:rPr>
              <a:t>github.com</a:t>
            </a:r>
            <a:endParaRPr lang="pt-BR" sz="1600" dirty="0" smtClean="0"/>
          </a:p>
          <a:p>
            <a:pPr eaLnBrk="1" hangingPunct="1"/>
            <a:endParaRPr lang="pt-BR" sz="1600" dirty="0" smtClean="0"/>
          </a:p>
          <a:p>
            <a:pPr eaLnBrk="1" hangingPunct="1"/>
            <a:endParaRPr lang="pt-BR" sz="1600" dirty="0" smtClean="0"/>
          </a:p>
          <a:p>
            <a:pPr eaLnBrk="1" hangingPunct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1052513"/>
            <a:ext cx="9144000" cy="73025"/>
          </a:xfrm>
          <a:prstGeom prst="rect">
            <a:avLst/>
          </a:prstGeom>
          <a:solidFill>
            <a:srgbClr val="1856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075" name="Título 20"/>
          <p:cNvSpPr>
            <a:spLocks noGrp="1"/>
          </p:cNvSpPr>
          <p:nvPr>
            <p:ph type="title"/>
          </p:nvPr>
        </p:nvSpPr>
        <p:spPr>
          <a:xfrm>
            <a:off x="539750" y="476250"/>
            <a:ext cx="8135938" cy="649288"/>
          </a:xfrm>
        </p:spPr>
        <p:txBody>
          <a:bodyPr/>
          <a:lstStyle/>
          <a:p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Controle</a:t>
            </a:r>
            <a:r>
              <a:rPr lang="en-US" sz="3200" b="1" dirty="0">
                <a:solidFill>
                  <a:srgbClr val="15442C"/>
                </a:solidFill>
                <a:latin typeface="Open Sans" pitchFamily="34" charset="0"/>
              </a:rPr>
              <a:t> de </a:t>
            </a:r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Linhas</a:t>
            </a:r>
            <a:r>
              <a:rPr lang="en-US" sz="3200" b="1" dirty="0">
                <a:solidFill>
                  <a:srgbClr val="15442C"/>
                </a:solidFill>
                <a:latin typeface="Open Sans" pitchFamily="34" charset="0"/>
              </a:rPr>
              <a:t> e </a:t>
            </a:r>
            <a:r>
              <a:rPr lang="en-US" sz="3200" b="1" dirty="0" smtClean="0">
                <a:solidFill>
                  <a:srgbClr val="15442C"/>
                </a:solidFill>
                <a:latin typeface="Open Sans" pitchFamily="34" charset="0"/>
              </a:rPr>
              <a:t> </a:t>
            </a:r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A</a:t>
            </a:r>
            <a:r>
              <a:rPr lang="en-US" sz="3200" b="1" dirty="0" err="1" smtClean="0">
                <a:solidFill>
                  <a:srgbClr val="15442C"/>
                </a:solidFill>
                <a:latin typeface="Open Sans" pitchFamily="34" charset="0"/>
              </a:rPr>
              <a:t>parelhos</a:t>
            </a:r>
            <a:r>
              <a:rPr lang="en-US" sz="3200" b="1" dirty="0" smtClean="0">
                <a:solidFill>
                  <a:srgbClr val="15442C"/>
                </a:solidFill>
                <a:latin typeface="Open Sans" pitchFamily="34" charset="0"/>
              </a:rPr>
              <a:t> </a:t>
            </a:r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Móveis</a:t>
            </a:r>
            <a:endParaRPr lang="pt-BR" sz="3200" dirty="0"/>
          </a:p>
        </p:txBody>
      </p:sp>
      <p:sp>
        <p:nvSpPr>
          <p:cNvPr id="3076" name="CaixaDeTexto 22"/>
          <p:cNvSpPr txBox="1">
            <a:spLocks noChangeArrowheads="1"/>
          </p:cNvSpPr>
          <p:nvPr/>
        </p:nvSpPr>
        <p:spPr bwMode="auto">
          <a:xfrm>
            <a:off x="619750" y="1932782"/>
            <a:ext cx="80645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Este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projeto consiste na construção do banco de dados para um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controle das linhas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aparelhos telefônicos móveis de uma empresa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 armazenamento destas informações será possível manter o controle e fluidez da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administração.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619750" y="1470819"/>
            <a:ext cx="6264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154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r>
              <a:rPr lang="en-US" sz="2400" dirty="0" smtClean="0">
                <a:solidFill>
                  <a:srgbClr val="154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1052513"/>
            <a:ext cx="9144000" cy="73025"/>
          </a:xfrm>
          <a:prstGeom prst="rect">
            <a:avLst/>
          </a:prstGeom>
          <a:solidFill>
            <a:srgbClr val="1856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075" name="Título 20"/>
          <p:cNvSpPr>
            <a:spLocks noGrp="1"/>
          </p:cNvSpPr>
          <p:nvPr>
            <p:ph type="title"/>
          </p:nvPr>
        </p:nvSpPr>
        <p:spPr>
          <a:xfrm>
            <a:off x="539750" y="476250"/>
            <a:ext cx="8135938" cy="649288"/>
          </a:xfrm>
        </p:spPr>
        <p:txBody>
          <a:bodyPr/>
          <a:lstStyle/>
          <a:p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Controle</a:t>
            </a:r>
            <a:r>
              <a:rPr lang="en-US" sz="3200" b="1" dirty="0">
                <a:solidFill>
                  <a:srgbClr val="15442C"/>
                </a:solidFill>
                <a:latin typeface="Open Sans" pitchFamily="34" charset="0"/>
              </a:rPr>
              <a:t> de </a:t>
            </a:r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Linhas</a:t>
            </a:r>
            <a:r>
              <a:rPr lang="en-US" sz="3200" b="1" dirty="0">
                <a:solidFill>
                  <a:srgbClr val="15442C"/>
                </a:solidFill>
                <a:latin typeface="Open Sans" pitchFamily="34" charset="0"/>
              </a:rPr>
              <a:t> e </a:t>
            </a:r>
            <a:r>
              <a:rPr lang="en-US" sz="3200" b="1" dirty="0" smtClean="0">
                <a:solidFill>
                  <a:srgbClr val="15442C"/>
                </a:solidFill>
                <a:latin typeface="Open Sans" pitchFamily="34" charset="0"/>
              </a:rPr>
              <a:t> </a:t>
            </a:r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A</a:t>
            </a:r>
            <a:r>
              <a:rPr lang="en-US" sz="3200" b="1" dirty="0" err="1" smtClean="0">
                <a:solidFill>
                  <a:srgbClr val="15442C"/>
                </a:solidFill>
                <a:latin typeface="Open Sans" pitchFamily="34" charset="0"/>
              </a:rPr>
              <a:t>parelhos</a:t>
            </a:r>
            <a:r>
              <a:rPr lang="en-US" sz="3200" b="1" dirty="0" smtClean="0">
                <a:solidFill>
                  <a:srgbClr val="15442C"/>
                </a:solidFill>
                <a:latin typeface="Open Sans" pitchFamily="34" charset="0"/>
              </a:rPr>
              <a:t> </a:t>
            </a:r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Móveis</a:t>
            </a:r>
            <a:endParaRPr lang="pt-BR" sz="3200" dirty="0"/>
          </a:p>
        </p:txBody>
      </p:sp>
      <p:sp>
        <p:nvSpPr>
          <p:cNvPr id="3076" name="CaixaDeTexto 22"/>
          <p:cNvSpPr txBox="1">
            <a:spLocks noChangeArrowheads="1"/>
          </p:cNvSpPr>
          <p:nvPr/>
        </p:nvSpPr>
        <p:spPr bwMode="auto">
          <a:xfrm>
            <a:off x="619750" y="2132856"/>
            <a:ext cx="80645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/>
              <a:t>Controlar as informações referentes aos usuários </a:t>
            </a:r>
            <a:r>
              <a:rPr lang="pt-BR" sz="2400" dirty="0" smtClean="0"/>
              <a:t>utilizadores </a:t>
            </a:r>
            <a:r>
              <a:rPr lang="pt-BR" sz="2400" dirty="0" smtClean="0"/>
              <a:t>das linhas e dos aparelhos onde o executor terá toda autonomia para gerenciar </a:t>
            </a:r>
            <a:r>
              <a:rPr lang="pt-BR" sz="2400" dirty="0" smtClean="0"/>
              <a:t>estas </a:t>
            </a:r>
            <a:r>
              <a:rPr lang="pt-BR" sz="2400" dirty="0" smtClean="0"/>
              <a:t>informações.</a:t>
            </a:r>
          </a:p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619750" y="1470819"/>
            <a:ext cx="6264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154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r>
              <a:rPr lang="en-US" sz="2400" dirty="0" smtClean="0">
                <a:solidFill>
                  <a:srgbClr val="154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65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1052513"/>
            <a:ext cx="9144000" cy="73025"/>
          </a:xfrm>
          <a:prstGeom prst="rect">
            <a:avLst/>
          </a:prstGeom>
          <a:solidFill>
            <a:srgbClr val="1856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075" name="Título 20"/>
          <p:cNvSpPr>
            <a:spLocks noGrp="1"/>
          </p:cNvSpPr>
          <p:nvPr>
            <p:ph type="title"/>
          </p:nvPr>
        </p:nvSpPr>
        <p:spPr>
          <a:xfrm>
            <a:off x="539750" y="476250"/>
            <a:ext cx="8135938" cy="649288"/>
          </a:xfrm>
        </p:spPr>
        <p:txBody>
          <a:bodyPr/>
          <a:lstStyle/>
          <a:p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Controle</a:t>
            </a:r>
            <a:r>
              <a:rPr lang="en-US" sz="3200" b="1" dirty="0">
                <a:solidFill>
                  <a:srgbClr val="15442C"/>
                </a:solidFill>
                <a:latin typeface="Open Sans" pitchFamily="34" charset="0"/>
              </a:rPr>
              <a:t> de </a:t>
            </a:r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Linhas</a:t>
            </a:r>
            <a:r>
              <a:rPr lang="en-US" sz="3200" b="1" dirty="0">
                <a:solidFill>
                  <a:srgbClr val="15442C"/>
                </a:solidFill>
                <a:latin typeface="Open Sans" pitchFamily="34" charset="0"/>
              </a:rPr>
              <a:t> e </a:t>
            </a:r>
            <a:r>
              <a:rPr lang="en-US" sz="3200" b="1" dirty="0" smtClean="0">
                <a:solidFill>
                  <a:srgbClr val="15442C"/>
                </a:solidFill>
                <a:latin typeface="Open Sans" pitchFamily="34" charset="0"/>
              </a:rPr>
              <a:t> </a:t>
            </a:r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A</a:t>
            </a:r>
            <a:r>
              <a:rPr lang="en-US" sz="3200" b="1" dirty="0" err="1" smtClean="0">
                <a:solidFill>
                  <a:srgbClr val="15442C"/>
                </a:solidFill>
                <a:latin typeface="Open Sans" pitchFamily="34" charset="0"/>
              </a:rPr>
              <a:t>parelhos</a:t>
            </a:r>
            <a:r>
              <a:rPr lang="en-US" sz="3200" b="1" dirty="0" smtClean="0">
                <a:solidFill>
                  <a:srgbClr val="15442C"/>
                </a:solidFill>
                <a:latin typeface="Open Sans" pitchFamily="34" charset="0"/>
              </a:rPr>
              <a:t> </a:t>
            </a:r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Móveis</a:t>
            </a:r>
            <a:endParaRPr lang="pt-BR" sz="3200" dirty="0"/>
          </a:p>
        </p:txBody>
      </p:sp>
      <p:sp>
        <p:nvSpPr>
          <p:cNvPr id="3076" name="CaixaDeTexto 22"/>
          <p:cNvSpPr txBox="1">
            <a:spLocks noChangeArrowheads="1"/>
          </p:cNvSpPr>
          <p:nvPr/>
        </p:nvSpPr>
        <p:spPr bwMode="auto">
          <a:xfrm>
            <a:off x="619750" y="2132856"/>
            <a:ext cx="80645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/>
              <a:t>A equipe </a:t>
            </a:r>
            <a:r>
              <a:rPr lang="pt-BR" sz="2400" dirty="0" smtClean="0"/>
              <a:t>atuou de forma imersiva no </a:t>
            </a:r>
            <a:r>
              <a:rPr lang="pt-BR" sz="2400" dirty="0"/>
              <a:t>escopo do projeto, </a:t>
            </a:r>
            <a:r>
              <a:rPr lang="pt-BR" sz="2400" dirty="0" smtClean="0"/>
              <a:t>foram </a:t>
            </a:r>
            <a:r>
              <a:rPr lang="pt-BR" sz="2400" dirty="0"/>
              <a:t>administradas reuniões pré-agendadas e </a:t>
            </a:r>
            <a:r>
              <a:rPr lang="pt-BR" sz="2400" dirty="0" err="1"/>
              <a:t>sprints</a:t>
            </a:r>
            <a:r>
              <a:rPr lang="pt-BR" sz="2400" dirty="0"/>
              <a:t> diários de alinhamento para o </a:t>
            </a:r>
            <a:r>
              <a:rPr lang="pt-BR" sz="2400" dirty="0" smtClean="0"/>
              <a:t>andamento.</a:t>
            </a:r>
          </a:p>
          <a:p>
            <a:pPr algn="just"/>
            <a:r>
              <a:rPr lang="pt-BR" sz="2400" dirty="0"/>
              <a:t>	</a:t>
            </a:r>
          </a:p>
          <a:p>
            <a:pPr algn="just"/>
            <a:r>
              <a:rPr lang="pt-BR" sz="2400" dirty="0" smtClean="0"/>
              <a:t>	O resultado </a:t>
            </a:r>
            <a:r>
              <a:rPr lang="pt-BR" sz="2400" dirty="0" smtClean="0"/>
              <a:t>deste trabalho </a:t>
            </a:r>
            <a:r>
              <a:rPr lang="pt-BR" sz="2400" dirty="0" smtClean="0"/>
              <a:t>fará parte </a:t>
            </a:r>
            <a:r>
              <a:rPr lang="pt-BR" sz="2400" dirty="0" smtClean="0"/>
              <a:t>de um projeto </a:t>
            </a:r>
            <a:r>
              <a:rPr lang="pt-BR" sz="2400" dirty="0"/>
              <a:t>onde será implementado um front-</a:t>
            </a:r>
            <a:r>
              <a:rPr lang="pt-BR" sz="2400" dirty="0" err="1"/>
              <a:t>end</a:t>
            </a:r>
            <a:r>
              <a:rPr lang="pt-BR" sz="2400" dirty="0"/>
              <a:t> para administração do usuário final.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619750" y="1470819"/>
            <a:ext cx="6264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154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Andamento</a:t>
            </a:r>
            <a:r>
              <a:rPr lang="en-US" sz="2400" dirty="0" smtClean="0">
                <a:solidFill>
                  <a:srgbClr val="154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8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1052513"/>
            <a:ext cx="9144000" cy="73025"/>
          </a:xfrm>
          <a:prstGeom prst="rect">
            <a:avLst/>
          </a:prstGeom>
          <a:solidFill>
            <a:srgbClr val="1856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075" name="Título 20"/>
          <p:cNvSpPr>
            <a:spLocks noGrp="1"/>
          </p:cNvSpPr>
          <p:nvPr>
            <p:ph type="title"/>
          </p:nvPr>
        </p:nvSpPr>
        <p:spPr>
          <a:xfrm>
            <a:off x="539750" y="476250"/>
            <a:ext cx="8135938" cy="649288"/>
          </a:xfrm>
        </p:spPr>
        <p:txBody>
          <a:bodyPr/>
          <a:lstStyle/>
          <a:p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Controle</a:t>
            </a:r>
            <a:r>
              <a:rPr lang="en-US" sz="3200" b="1" dirty="0">
                <a:solidFill>
                  <a:srgbClr val="15442C"/>
                </a:solidFill>
                <a:latin typeface="Open Sans" pitchFamily="34" charset="0"/>
              </a:rPr>
              <a:t> de </a:t>
            </a:r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Linhas</a:t>
            </a:r>
            <a:r>
              <a:rPr lang="en-US" sz="3200" b="1" dirty="0">
                <a:solidFill>
                  <a:srgbClr val="15442C"/>
                </a:solidFill>
                <a:latin typeface="Open Sans" pitchFamily="34" charset="0"/>
              </a:rPr>
              <a:t> e </a:t>
            </a:r>
            <a:r>
              <a:rPr lang="en-US" sz="3200" b="1" dirty="0" smtClean="0">
                <a:solidFill>
                  <a:srgbClr val="15442C"/>
                </a:solidFill>
                <a:latin typeface="Open Sans" pitchFamily="34" charset="0"/>
              </a:rPr>
              <a:t> </a:t>
            </a:r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A</a:t>
            </a:r>
            <a:r>
              <a:rPr lang="en-US" sz="3200" b="1" dirty="0" err="1" smtClean="0">
                <a:solidFill>
                  <a:srgbClr val="15442C"/>
                </a:solidFill>
                <a:latin typeface="Open Sans" pitchFamily="34" charset="0"/>
              </a:rPr>
              <a:t>parelhos</a:t>
            </a:r>
            <a:r>
              <a:rPr lang="en-US" sz="3200" b="1" dirty="0" smtClean="0">
                <a:solidFill>
                  <a:srgbClr val="15442C"/>
                </a:solidFill>
                <a:latin typeface="Open Sans" pitchFamily="34" charset="0"/>
              </a:rPr>
              <a:t> </a:t>
            </a:r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Móveis</a:t>
            </a:r>
            <a:endParaRPr lang="pt-BR" sz="3200" dirty="0"/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619750" y="1470819"/>
            <a:ext cx="6264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154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Cronograma</a:t>
            </a:r>
            <a:r>
              <a:rPr lang="en-US" sz="2400" dirty="0" smtClean="0">
                <a:solidFill>
                  <a:srgbClr val="154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278063"/>
            <a:ext cx="654544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7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1052513"/>
            <a:ext cx="9144000" cy="73025"/>
          </a:xfrm>
          <a:prstGeom prst="rect">
            <a:avLst/>
          </a:prstGeom>
          <a:solidFill>
            <a:srgbClr val="1856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075" name="Título 20"/>
          <p:cNvSpPr>
            <a:spLocks noGrp="1"/>
          </p:cNvSpPr>
          <p:nvPr>
            <p:ph type="title"/>
          </p:nvPr>
        </p:nvSpPr>
        <p:spPr>
          <a:xfrm>
            <a:off x="539750" y="476250"/>
            <a:ext cx="8135938" cy="649288"/>
          </a:xfrm>
        </p:spPr>
        <p:txBody>
          <a:bodyPr/>
          <a:lstStyle/>
          <a:p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Controle</a:t>
            </a:r>
            <a:r>
              <a:rPr lang="en-US" sz="3200" b="1" dirty="0">
                <a:solidFill>
                  <a:srgbClr val="15442C"/>
                </a:solidFill>
                <a:latin typeface="Open Sans" pitchFamily="34" charset="0"/>
              </a:rPr>
              <a:t> de </a:t>
            </a:r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Linhas</a:t>
            </a:r>
            <a:r>
              <a:rPr lang="en-US" sz="3200" b="1" dirty="0">
                <a:solidFill>
                  <a:srgbClr val="15442C"/>
                </a:solidFill>
                <a:latin typeface="Open Sans" pitchFamily="34" charset="0"/>
              </a:rPr>
              <a:t> e </a:t>
            </a:r>
            <a:r>
              <a:rPr lang="en-US" sz="3200" b="1" dirty="0" smtClean="0">
                <a:solidFill>
                  <a:srgbClr val="15442C"/>
                </a:solidFill>
                <a:latin typeface="Open Sans" pitchFamily="34" charset="0"/>
              </a:rPr>
              <a:t> </a:t>
            </a:r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A</a:t>
            </a:r>
            <a:r>
              <a:rPr lang="en-US" sz="3200" b="1" dirty="0" err="1" smtClean="0">
                <a:solidFill>
                  <a:srgbClr val="15442C"/>
                </a:solidFill>
                <a:latin typeface="Open Sans" pitchFamily="34" charset="0"/>
              </a:rPr>
              <a:t>parelhos</a:t>
            </a:r>
            <a:r>
              <a:rPr lang="en-US" sz="3200" b="1" dirty="0" smtClean="0">
                <a:solidFill>
                  <a:srgbClr val="15442C"/>
                </a:solidFill>
                <a:latin typeface="Open Sans" pitchFamily="34" charset="0"/>
              </a:rPr>
              <a:t> </a:t>
            </a:r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Móveis</a:t>
            </a:r>
            <a:endParaRPr lang="pt-BR" sz="3200" dirty="0"/>
          </a:p>
        </p:txBody>
      </p:sp>
      <p:sp>
        <p:nvSpPr>
          <p:cNvPr id="3076" name="CaixaDeTexto 22"/>
          <p:cNvSpPr txBox="1">
            <a:spLocks noChangeArrowheads="1"/>
          </p:cNvSpPr>
          <p:nvPr/>
        </p:nvSpPr>
        <p:spPr bwMode="auto">
          <a:xfrm>
            <a:off x="619750" y="2132856"/>
            <a:ext cx="80645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BR Modelo: </a:t>
            </a:r>
            <a:r>
              <a:rPr lang="pt-BR" sz="2400" dirty="0"/>
              <a:t>é </a:t>
            </a:r>
            <a:r>
              <a:rPr lang="pt-BR" sz="2400" dirty="0" smtClean="0"/>
              <a:t>uma ferramenta </a:t>
            </a:r>
            <a:r>
              <a:rPr lang="pt-BR" sz="2400" dirty="0"/>
              <a:t>criada para facilitar a criação de </a:t>
            </a:r>
            <a:r>
              <a:rPr lang="pt-BR" sz="2400" b="1" dirty="0"/>
              <a:t>modelos</a:t>
            </a:r>
            <a:r>
              <a:rPr lang="pt-BR" sz="2400" dirty="0"/>
              <a:t> relacionais de um banco de dados. O aplicativo foi desenvolvido não com intuito de criar concorrência com o famoso </a:t>
            </a:r>
            <a:r>
              <a:rPr lang="pt-BR" sz="2400" dirty="0" err="1"/>
              <a:t>DBDesigner</a:t>
            </a:r>
            <a:r>
              <a:rPr lang="pt-BR" sz="2400" dirty="0"/>
              <a:t>, mas sim para mostrar outra forma de modelagem relacional.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619750" y="1470819"/>
            <a:ext cx="6264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Utilizadas</a:t>
            </a:r>
            <a:r>
              <a:rPr lang="en-US" sz="2400" dirty="0" smtClean="0">
                <a:solidFill>
                  <a:srgbClr val="154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5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1052513"/>
            <a:ext cx="9144000" cy="73025"/>
          </a:xfrm>
          <a:prstGeom prst="rect">
            <a:avLst/>
          </a:prstGeom>
          <a:solidFill>
            <a:srgbClr val="1856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075" name="Título 20"/>
          <p:cNvSpPr>
            <a:spLocks noGrp="1"/>
          </p:cNvSpPr>
          <p:nvPr>
            <p:ph type="title"/>
          </p:nvPr>
        </p:nvSpPr>
        <p:spPr>
          <a:xfrm>
            <a:off x="539750" y="476250"/>
            <a:ext cx="8135938" cy="649288"/>
          </a:xfrm>
        </p:spPr>
        <p:txBody>
          <a:bodyPr/>
          <a:lstStyle/>
          <a:p>
            <a:pPr algn="l"/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Modelo</a:t>
            </a:r>
            <a:r>
              <a:rPr lang="en-US" sz="3200" b="1" dirty="0">
                <a:solidFill>
                  <a:srgbClr val="15442C"/>
                </a:solidFill>
                <a:latin typeface="Open Sans" pitchFamily="34" charset="0"/>
              </a:rPr>
              <a:t> </a:t>
            </a:r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Conceitual</a:t>
            </a:r>
            <a:endParaRPr lang="pt-BR" sz="3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64" y="1412776"/>
            <a:ext cx="8702509" cy="439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1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1052513"/>
            <a:ext cx="9144000" cy="73025"/>
          </a:xfrm>
          <a:prstGeom prst="rect">
            <a:avLst/>
          </a:prstGeom>
          <a:solidFill>
            <a:srgbClr val="1856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075" name="Título 20"/>
          <p:cNvSpPr>
            <a:spLocks noGrp="1"/>
          </p:cNvSpPr>
          <p:nvPr>
            <p:ph type="title"/>
          </p:nvPr>
        </p:nvSpPr>
        <p:spPr>
          <a:xfrm>
            <a:off x="539750" y="476250"/>
            <a:ext cx="8135938" cy="649288"/>
          </a:xfrm>
        </p:spPr>
        <p:txBody>
          <a:bodyPr/>
          <a:lstStyle/>
          <a:p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Controle</a:t>
            </a:r>
            <a:r>
              <a:rPr lang="en-US" sz="3200" b="1" dirty="0">
                <a:solidFill>
                  <a:srgbClr val="15442C"/>
                </a:solidFill>
                <a:latin typeface="Open Sans" pitchFamily="34" charset="0"/>
              </a:rPr>
              <a:t> de </a:t>
            </a:r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Linhas</a:t>
            </a:r>
            <a:r>
              <a:rPr lang="en-US" sz="3200" b="1" dirty="0">
                <a:solidFill>
                  <a:srgbClr val="15442C"/>
                </a:solidFill>
                <a:latin typeface="Open Sans" pitchFamily="34" charset="0"/>
              </a:rPr>
              <a:t> e </a:t>
            </a:r>
            <a:r>
              <a:rPr lang="en-US" sz="3200" b="1" dirty="0" smtClean="0">
                <a:solidFill>
                  <a:srgbClr val="15442C"/>
                </a:solidFill>
                <a:latin typeface="Open Sans" pitchFamily="34" charset="0"/>
              </a:rPr>
              <a:t> </a:t>
            </a:r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A</a:t>
            </a:r>
            <a:r>
              <a:rPr lang="en-US" sz="3200" b="1" dirty="0" err="1" smtClean="0">
                <a:solidFill>
                  <a:srgbClr val="15442C"/>
                </a:solidFill>
                <a:latin typeface="Open Sans" pitchFamily="34" charset="0"/>
              </a:rPr>
              <a:t>parelhos</a:t>
            </a:r>
            <a:r>
              <a:rPr lang="en-US" sz="3200" b="1" dirty="0" smtClean="0">
                <a:solidFill>
                  <a:srgbClr val="15442C"/>
                </a:solidFill>
                <a:latin typeface="Open Sans" pitchFamily="34" charset="0"/>
              </a:rPr>
              <a:t> </a:t>
            </a:r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Móveis</a:t>
            </a:r>
            <a:endParaRPr lang="pt-BR" sz="3200" dirty="0"/>
          </a:p>
        </p:txBody>
      </p:sp>
      <p:sp>
        <p:nvSpPr>
          <p:cNvPr id="3076" name="CaixaDeTexto 22"/>
          <p:cNvSpPr txBox="1">
            <a:spLocks noChangeArrowheads="1"/>
          </p:cNvSpPr>
          <p:nvPr/>
        </p:nvSpPr>
        <p:spPr bwMode="auto">
          <a:xfrm>
            <a:off x="619750" y="2132856"/>
            <a:ext cx="80645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MySQL Workbench</a:t>
            </a:r>
            <a:r>
              <a:rPr lang="pt-BR" sz="2400" dirty="0"/>
              <a:t>: é uma ferramenta visual para design, desenvolvimento e administração de base de dados MySQL. Essa ferramenta é originária do </a:t>
            </a:r>
            <a:r>
              <a:rPr lang="pt-BR" sz="2400" dirty="0" err="1"/>
              <a:t>DBDesigner</a:t>
            </a:r>
            <a:r>
              <a:rPr lang="pt-BR" sz="2400" dirty="0"/>
              <a:t>.</a:t>
            </a:r>
            <a:endParaRPr lang="pt-BR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619750" y="1470819"/>
            <a:ext cx="6264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Utilizadas</a:t>
            </a:r>
            <a:r>
              <a:rPr lang="en-US" sz="2400" dirty="0" smtClean="0">
                <a:solidFill>
                  <a:srgbClr val="1544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66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1052513"/>
            <a:ext cx="9144000" cy="73025"/>
          </a:xfrm>
          <a:prstGeom prst="rect">
            <a:avLst/>
          </a:prstGeom>
          <a:solidFill>
            <a:srgbClr val="1856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075" name="Título 20"/>
          <p:cNvSpPr>
            <a:spLocks noGrp="1"/>
          </p:cNvSpPr>
          <p:nvPr>
            <p:ph type="title"/>
          </p:nvPr>
        </p:nvSpPr>
        <p:spPr>
          <a:xfrm>
            <a:off x="539750" y="476250"/>
            <a:ext cx="8135938" cy="649288"/>
          </a:xfrm>
        </p:spPr>
        <p:txBody>
          <a:bodyPr/>
          <a:lstStyle/>
          <a:p>
            <a:pPr algn="l"/>
            <a:r>
              <a:rPr lang="en-US" sz="3200" b="1" dirty="0" err="1">
                <a:solidFill>
                  <a:srgbClr val="15442C"/>
                </a:solidFill>
                <a:latin typeface="Open Sans" pitchFamily="34" charset="0"/>
              </a:rPr>
              <a:t>EER_Diagram_MYSQL</a:t>
            </a:r>
            <a:endParaRPr lang="pt-BR" sz="3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125538"/>
            <a:ext cx="6624736" cy="475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89</Words>
  <Application>Microsoft Office PowerPoint</Application>
  <PresentationFormat>Apresentação na tela (4:3)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</vt:lpstr>
      <vt:lpstr>Open Sans</vt:lpstr>
      <vt:lpstr>Tema do Office</vt:lpstr>
      <vt:lpstr>Apresentação do PowerPoint</vt:lpstr>
      <vt:lpstr>Controle de Linhas e  Aparelhos Móveis</vt:lpstr>
      <vt:lpstr>Controle de Linhas e  Aparelhos Móveis</vt:lpstr>
      <vt:lpstr>Controle de Linhas e  Aparelhos Móveis</vt:lpstr>
      <vt:lpstr>Controle de Linhas e  Aparelhos Móveis</vt:lpstr>
      <vt:lpstr>Controle de Linhas e  Aparelhos Móveis</vt:lpstr>
      <vt:lpstr>Modelo Conceitual</vt:lpstr>
      <vt:lpstr>Controle de Linhas e  Aparelhos Móveis</vt:lpstr>
      <vt:lpstr>EER_Diagram_MYSQL</vt:lpstr>
      <vt:lpstr>Controle de Linhas e  Aparelhos Móveis</vt:lpstr>
      <vt:lpstr>Controle de Linhas e  Aparelhos Móveis</vt:lpstr>
      <vt:lpstr>Controle de Linhas e  Aparelhos Móveis</vt:lpstr>
      <vt:lpstr>GitHub</vt:lpstr>
      <vt:lpstr>Tabelas</vt:lpstr>
      <vt:lpstr>Consultas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tretretretretre</dc:title>
  <dc:creator>..</dc:creator>
  <cp:lastModifiedBy>Usuário do Windows</cp:lastModifiedBy>
  <cp:revision>74</cp:revision>
  <dcterms:created xsi:type="dcterms:W3CDTF">2016-03-28T14:20:55Z</dcterms:created>
  <dcterms:modified xsi:type="dcterms:W3CDTF">2018-06-21T23:58:41Z</dcterms:modified>
</cp:coreProperties>
</file>