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Ultra-Bold" charset="1" panose="00000900000000000000"/>
      <p:regular r:id="rId17"/>
    </p:embeddedFont>
    <p:embeddedFont>
      <p:font typeface="Open Sans" charset="1" panose="020B0606030504020204"/>
      <p:regular r:id="rId18"/>
    </p:embeddedFont>
    <p:embeddedFont>
      <p:font typeface="Poppins" charset="1" panose="00000500000000000000"/>
      <p:regular r:id="rId19"/>
    </p:embeddedFont>
    <p:embeddedFont>
      <p:font typeface="Poppins Medium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2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131019" y="-1997929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0949" y="7230371"/>
            <a:ext cx="8477051" cy="3056629"/>
          </a:xfrm>
          <a:custGeom>
            <a:avLst/>
            <a:gdLst/>
            <a:ahLst/>
            <a:cxnLst/>
            <a:rect r="r" b="b" t="t" l="l"/>
            <a:pathLst>
              <a:path h="3056629" w="8477051">
                <a:moveTo>
                  <a:pt x="0" y="0"/>
                </a:moveTo>
                <a:lnTo>
                  <a:pt x="8477051" y="0"/>
                </a:lnTo>
                <a:lnTo>
                  <a:pt x="8477051" y="3056629"/>
                </a:lnTo>
                <a:lnTo>
                  <a:pt x="0" y="3056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830" t="-99290" r="-16935" b="-872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0086772" y="5119647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4" y="7925404"/>
                </a:lnTo>
                <a:lnTo>
                  <a:pt x="7925404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86772" y="1300202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86772" y="-2589495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6392" y="2616658"/>
            <a:ext cx="7694978" cy="394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Case - Data Solutions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3717490" y="-896720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12080440"/>
                </a:moveTo>
                <a:lnTo>
                  <a:pt x="12080440" y="12080440"/>
                </a:lnTo>
                <a:lnTo>
                  <a:pt x="12080440" y="0"/>
                </a:lnTo>
                <a:lnTo>
                  <a:pt x="0" y="0"/>
                </a:lnTo>
                <a:lnTo>
                  <a:pt x="0" y="1208044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5290" y="561723"/>
            <a:ext cx="5756933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Conclusões:</a:t>
            </a:r>
          </a:p>
        </p:txBody>
      </p:sp>
      <p:sp>
        <p:nvSpPr>
          <p:cNvPr name="AutoShape 5" id="5"/>
          <p:cNvSpPr/>
          <p:nvPr/>
        </p:nvSpPr>
        <p:spPr>
          <a:xfrm>
            <a:off x="9153525" y="-4974292"/>
            <a:ext cx="0" cy="17408984"/>
          </a:xfrm>
          <a:prstGeom prst="line">
            <a:avLst/>
          </a:prstGeom>
          <a:ln cap="flat" w="28575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791572" y="561723"/>
            <a:ext cx="5756933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Recomendações: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2797" y="1185711"/>
            <a:ext cx="7939691" cy="880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 faturamento de 2015 foi menor do que 2016, sendo que os valores calculados foram, respectivamente de: R$ 6.916.129,9 e R$ 7.134.671, correspondente a 3,1% de aumento. Uma possível justificativa para isso seria o aumento do preço médio por kg para a categoria de chocolates, que eventualmente pode causar uma queda na quantidade de unidades vendidas, conforme foi observado ao analisar essa dimensão.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Os principais segmentos são tablete, bombom e snacks e os fabricantes 5, 7 e 12 se destacam como os principais, em termos de faturamento. 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São observados picos de vendas em Abril, provavelmente relacionados à Páscoa.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Por meio do mapa de correlação foi possível perceber que o relacionamento entre preço médio por kg e data; e total em kg e faturamento estão diretamente relacionados. Para inversamente proporcionais, tem-se o preço médio por kg e o total de kg vendidos. Evidenciando então que é uma regra de mercado que a data impacta no preço, e isso por sua vez impacta no faturamento, uma vez que, com o preço mais alto, menores quantidades em kg são vendidas. 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 área VI se destaca em relação às demais, em termos de vendas em R$, unidades e kg. Pela análise dos dados, os principais fatores que parecem ter influência direta nesse destaque são: a representatividade dos segmentos e os fabricantes.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8558" y="1508126"/>
            <a:ext cx="7662961" cy="810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Clarificar o que está contido em cada categoria (ex.: Ovinhos inclui ovos de Páscoa, ou este está em Formatos Variados?). Assim, seria possível entender e prever melhor os comportamentos de acordo com a época do ano.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Para alguns produtos, a unidade de medida de quilogramas talvez não seja tão interessante. Por exemplo, para confeitos, a quantidade em kg vendida aparece zerada, e isso pode estar relacionado ao fato de ser um produto leve, em que o peso não é significativo perante a quantidade de casas decimais utilizadas.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Como alguns fabricantes se destacam muito mais do que outros, seria interessante entender quais são os pontos fortes desses fornecedores, a fim de criar boas práticas e replicar para os demais, garantindo um padrão entre eles. Ou ainda, entender o quanto esses fabricantes destaques conseguiriam absorver as vendas de outros fabricantes minoritários, visando reduzir a quantidade de fornecedores, reduzindo, assim, custos operacionais.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Compreender as metas de negócio para os próximos anos visando desenhar estratégias assertivas baseadas nos dados analisados (ex.: Se o objetivo for aumentar o faturamento, uma leve redução de preço deve ajudar na quantidade de vendas, visto o comportamento dos últimos anos).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2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131019" y="-1997929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0949" y="7230371"/>
            <a:ext cx="8477051" cy="3056629"/>
          </a:xfrm>
          <a:custGeom>
            <a:avLst/>
            <a:gdLst/>
            <a:ahLst/>
            <a:cxnLst/>
            <a:rect r="r" b="b" t="t" l="l"/>
            <a:pathLst>
              <a:path h="3056629" w="8477051">
                <a:moveTo>
                  <a:pt x="0" y="0"/>
                </a:moveTo>
                <a:lnTo>
                  <a:pt x="8477051" y="0"/>
                </a:lnTo>
                <a:lnTo>
                  <a:pt x="8477051" y="3056629"/>
                </a:lnTo>
                <a:lnTo>
                  <a:pt x="0" y="3056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830" t="-99290" r="-16935" b="-872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0086772" y="5119647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4" y="7925404"/>
                </a:lnTo>
                <a:lnTo>
                  <a:pt x="7925404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86772" y="1300202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86772" y="-2589495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423052"/>
            <a:ext cx="6190709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8662" y="-10717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427513" y="3730200"/>
            <a:ext cx="17408984" cy="0"/>
          </a:xfrm>
          <a:prstGeom prst="line">
            <a:avLst/>
          </a:prstGeom>
          <a:ln cap="flat" w="19050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262862" y="8295207"/>
            <a:ext cx="425345" cy="42534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0217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005235" y="4846061"/>
            <a:ext cx="4126947" cy="90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3"/>
              </a:lnSpc>
            </a:pPr>
            <a:r>
              <a:rPr lang="en-US" sz="13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Possível pois a soma de todos os registros por área convergiu com o total consolidado (pouca diferença - apenas em casa decimais - justificável por conta das variações no número de casas).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869606" y="5705046"/>
            <a:ext cx="14548789" cy="3400779"/>
          </a:xfrm>
          <a:custGeom>
            <a:avLst/>
            <a:gdLst/>
            <a:ahLst/>
            <a:cxnLst/>
            <a:rect r="r" b="b" t="t" l="l"/>
            <a:pathLst>
              <a:path h="3400779" w="14548789">
                <a:moveTo>
                  <a:pt x="0" y="0"/>
                </a:moveTo>
                <a:lnTo>
                  <a:pt x="14548788" y="0"/>
                </a:lnTo>
                <a:lnTo>
                  <a:pt x="14548788" y="3400780"/>
                </a:lnTo>
                <a:lnTo>
                  <a:pt x="0" y="3400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575644">
            <a:off x="13509966" y="5236650"/>
            <a:ext cx="1084242" cy="431726"/>
          </a:xfrm>
          <a:custGeom>
            <a:avLst/>
            <a:gdLst/>
            <a:ahLst/>
            <a:cxnLst/>
            <a:rect r="r" b="b" t="t" l="l"/>
            <a:pathLst>
              <a:path h="431726" w="1084242">
                <a:moveTo>
                  <a:pt x="0" y="0"/>
                </a:moveTo>
                <a:lnTo>
                  <a:pt x="1084243" y="0"/>
                </a:lnTo>
                <a:lnTo>
                  <a:pt x="1084243" y="431726"/>
                </a:lnTo>
                <a:lnTo>
                  <a:pt x="0" y="431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575644">
            <a:off x="7118554" y="5330481"/>
            <a:ext cx="1084242" cy="431726"/>
          </a:xfrm>
          <a:custGeom>
            <a:avLst/>
            <a:gdLst/>
            <a:ahLst/>
            <a:cxnLst/>
            <a:rect r="r" b="b" t="t" l="l"/>
            <a:pathLst>
              <a:path h="431726" w="1084242">
                <a:moveTo>
                  <a:pt x="0" y="0"/>
                </a:moveTo>
                <a:lnTo>
                  <a:pt x="1084243" y="0"/>
                </a:lnTo>
                <a:lnTo>
                  <a:pt x="1084243" y="431726"/>
                </a:lnTo>
                <a:lnTo>
                  <a:pt x="0" y="4317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688740" y="8154051"/>
            <a:ext cx="433686" cy="43368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0217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784271" y="952500"/>
            <a:ext cx="5130105" cy="274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85" indent="-222192" lvl="1">
              <a:lnSpc>
                <a:spcPts val="3087"/>
              </a:lnSpc>
              <a:buFont typeface="Arial"/>
              <a:buChar char="•"/>
            </a:pPr>
            <a:r>
              <a:rPr lang="en-US" sz="2058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Análise descritiva, associada a construção de um storytelling sobre a categoria de chocolates</a:t>
            </a:r>
          </a:p>
          <a:p>
            <a:pPr algn="l" marL="444385" indent="-222192" lvl="1">
              <a:lnSpc>
                <a:spcPts val="3087"/>
              </a:lnSpc>
              <a:buFont typeface="Arial"/>
              <a:buChar char="•"/>
            </a:pPr>
            <a:r>
              <a:rPr lang="en-US" sz="2058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Insights e recomendações de negócio</a:t>
            </a:r>
          </a:p>
          <a:p>
            <a:pPr algn="l" marL="444385" indent="-222192" lvl="1">
              <a:lnSpc>
                <a:spcPts val="3087"/>
              </a:lnSpc>
              <a:buFont typeface="Arial"/>
              <a:buChar char="•"/>
            </a:pPr>
            <a:r>
              <a:rPr lang="en-US" sz="2058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Entrega em formato de PowerPoint </a:t>
            </a:r>
          </a:p>
          <a:p>
            <a:pPr algn="l">
              <a:lnSpc>
                <a:spcPts val="308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27513" y="1494111"/>
            <a:ext cx="11823098" cy="155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755" indent="-222377" lvl="1">
              <a:lnSpc>
                <a:spcPts val="3090"/>
              </a:lnSpc>
              <a:buFont typeface="Arial"/>
              <a:buChar char="•"/>
            </a:pPr>
            <a:r>
              <a:rPr lang="en-US" sz="2060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Arquivo contendo dados da categoria de Chocolates por um período de dois anos (2015 e 2016)</a:t>
            </a:r>
          </a:p>
          <a:p>
            <a:pPr algn="l" marL="444755" indent="-222377" lvl="1">
              <a:lnSpc>
                <a:spcPts val="3090"/>
              </a:lnSpc>
              <a:buFont typeface="Arial"/>
              <a:buChar char="•"/>
            </a:pPr>
            <a:r>
              <a:rPr lang="en-US" sz="2060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Dados abertos por fabricante, segmento e mercado (Total Brasil e 7 áreas)</a:t>
            </a:r>
          </a:p>
          <a:p>
            <a:pPr algn="l" marL="444755" indent="-222377" lvl="1">
              <a:lnSpc>
                <a:spcPts val="3090"/>
              </a:lnSpc>
              <a:buFont typeface="Arial"/>
              <a:buChar char="•"/>
            </a:pPr>
            <a:r>
              <a:rPr lang="en-US" sz="2060">
                <a:solidFill>
                  <a:srgbClr val="010817"/>
                </a:solidFill>
                <a:latin typeface="Poppins"/>
                <a:ea typeface="Poppins"/>
                <a:cs typeface="Poppins"/>
                <a:sym typeface="Poppins"/>
              </a:rPr>
              <a:t>3 variáveis: Vendas em KG, Vendas em R$ e Vendas em Unidades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7513" y="166367"/>
            <a:ext cx="6525673" cy="1299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8600" spc="-215" b="true">
                <a:solidFill>
                  <a:srgbClr val="50217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Enunciado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2181" y="3939750"/>
            <a:ext cx="971468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b="true" sz="3000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Reconhecimento e manipulação da base de dados: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00055" y="4233539"/>
            <a:ext cx="3209445" cy="13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3"/>
              </a:lnSpc>
            </a:pPr>
            <a:r>
              <a:rPr lang="en-US" sz="13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Fabricante 12 apresentou registros com valores diferentes para segmentos, fabricantes e mercados iguais. Como a conferência do consolidado já havia sido feita, somou-se os valores para os registros similares, a fim de unificá-los.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69606" y="8903546"/>
            <a:ext cx="2628863" cy="113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3"/>
              </a:lnSpc>
            </a:pPr>
            <a:r>
              <a:rPr lang="en-US" sz="13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Casos em que, simultaneamente, as unidades estavam zeradas e o valor em kg também, considerou-se o valor em real também como zero. </a:t>
            </a:r>
          </a:p>
        </p:txBody>
      </p:sp>
      <p:sp>
        <p:nvSpPr>
          <p:cNvPr name="Freeform 20" id="20"/>
          <p:cNvSpPr/>
          <p:nvPr/>
        </p:nvSpPr>
        <p:spPr>
          <a:xfrm flipH="true" flipV="true" rot="-4048178">
            <a:off x="4363462" y="8662802"/>
            <a:ext cx="1084242" cy="431726"/>
          </a:xfrm>
          <a:custGeom>
            <a:avLst/>
            <a:gdLst/>
            <a:ahLst/>
            <a:cxnLst/>
            <a:rect r="r" b="b" t="t" l="l"/>
            <a:pathLst>
              <a:path h="431726" w="1084242">
                <a:moveTo>
                  <a:pt x="1084242" y="431725"/>
                </a:moveTo>
                <a:lnTo>
                  <a:pt x="0" y="431725"/>
                </a:lnTo>
                <a:lnTo>
                  <a:pt x="0" y="0"/>
                </a:lnTo>
                <a:lnTo>
                  <a:pt x="1084242" y="0"/>
                </a:lnTo>
                <a:lnTo>
                  <a:pt x="1084242" y="43172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7770064">
            <a:off x="8903800" y="8710647"/>
            <a:ext cx="1084242" cy="431726"/>
          </a:xfrm>
          <a:custGeom>
            <a:avLst/>
            <a:gdLst/>
            <a:ahLst/>
            <a:cxnLst/>
            <a:rect r="r" b="b" t="t" l="l"/>
            <a:pathLst>
              <a:path h="431726" w="1084242">
                <a:moveTo>
                  <a:pt x="1084243" y="0"/>
                </a:moveTo>
                <a:lnTo>
                  <a:pt x="0" y="0"/>
                </a:lnTo>
                <a:lnTo>
                  <a:pt x="0" y="431726"/>
                </a:lnTo>
                <a:lnTo>
                  <a:pt x="1084243" y="431726"/>
                </a:lnTo>
                <a:lnTo>
                  <a:pt x="108424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867746" y="8897935"/>
            <a:ext cx="2628863" cy="90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3"/>
              </a:lnSpc>
            </a:pPr>
            <a:r>
              <a:rPr lang="en-US" sz="13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Transposição do período de colunas para linhas, priorizando , assim, uma menor quantidade de colunas, facilitando as análises.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0543" y="4984341"/>
            <a:ext cx="6154465" cy="2827293"/>
          </a:xfrm>
          <a:custGeom>
            <a:avLst/>
            <a:gdLst/>
            <a:ahLst/>
            <a:cxnLst/>
            <a:rect r="r" b="b" t="t" l="l"/>
            <a:pathLst>
              <a:path h="2827293" w="6154465">
                <a:moveTo>
                  <a:pt x="0" y="0"/>
                </a:moveTo>
                <a:lnTo>
                  <a:pt x="6154466" y="0"/>
                </a:lnTo>
                <a:lnTo>
                  <a:pt x="6154466" y="2827293"/>
                </a:lnTo>
                <a:lnTo>
                  <a:pt x="0" y="2827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28" r="0" b="-11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522" y="2047277"/>
            <a:ext cx="8768478" cy="1030934"/>
          </a:xfrm>
          <a:custGeom>
            <a:avLst/>
            <a:gdLst/>
            <a:ahLst/>
            <a:cxnLst/>
            <a:rect r="r" b="b" t="t" l="l"/>
            <a:pathLst>
              <a:path h="1030934" w="8768478">
                <a:moveTo>
                  <a:pt x="0" y="0"/>
                </a:moveTo>
                <a:lnTo>
                  <a:pt x="8768478" y="0"/>
                </a:lnTo>
                <a:lnTo>
                  <a:pt x="8768478" y="1030933"/>
                </a:lnTo>
                <a:lnTo>
                  <a:pt x="0" y="1030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5911776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 - Visão Geral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3358742"/>
            <a:ext cx="8344508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Dando início a análise, o primeiro passo foi ter uma visão de dados estatísticos gerais, como, média, valores mínimos e máximos, divisão entre quartis, para os valores em KG, R$ e Unidades. Esse resultado pode ser visto a seguir: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522" y="8087859"/>
            <a:ext cx="8344508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 quartil médio (mediana) se diferencia bastante da média para as três dimensões. Isso é uma evidência de que existem outliers que destoam bastante dos demais valores. Isso fica ainda mais visível ao analisar os valores máximos para KG, R$ e Unidades que são bastante elevados, deixando clara uma assimetria entre os dados.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9722" y="523623"/>
            <a:ext cx="7319578" cy="211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Ainda, o valor máximo em KG e R$ ocorreu para o segmento de bombom, na área VI, realizado pelo fabricante 12 no período de Abril de 2015, enquanto o valor máximo de unidades foi referente a uma venda de formatos variados no mercado da Área I, em que o fabricante era o número 5, no período de Fevereiro de 2015.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522" y="1122802"/>
            <a:ext cx="8344508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Uma representação da base de dados após a manipulação dos dados pode ser vista a seguir: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39722" y="2855505"/>
            <a:ext cx="7319578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Aprofundando ainda mais no comportamento de dispersão dos dados, plotou-se um gráfico de diagrama de caixa (box plot) para KG, R$ e unidades: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939722" y="4085816"/>
            <a:ext cx="7795791" cy="3868661"/>
          </a:xfrm>
          <a:custGeom>
            <a:avLst/>
            <a:gdLst/>
            <a:ahLst/>
            <a:cxnLst/>
            <a:rect r="r" b="b" t="t" l="l"/>
            <a:pathLst>
              <a:path h="3868661" w="7795791">
                <a:moveTo>
                  <a:pt x="0" y="0"/>
                </a:moveTo>
                <a:lnTo>
                  <a:pt x="7795791" y="0"/>
                </a:lnTo>
                <a:lnTo>
                  <a:pt x="7795791" y="3868662"/>
                </a:lnTo>
                <a:lnTo>
                  <a:pt x="0" y="38686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61185" y="8087828"/>
            <a:ext cx="7552866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É possível identificar que os valores para unidades vendidas são menos dispersos do que aqueles para KG e R$. Para estes últimos, fica bastante evidente a questão dos outliers comentada anteriormente, e o grande destaque vai para os valores máximos, também citados acima.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7543" y="3993196"/>
            <a:ext cx="8082487" cy="5934622"/>
          </a:xfrm>
          <a:custGeom>
            <a:avLst/>
            <a:gdLst/>
            <a:ahLst/>
            <a:cxnLst/>
            <a:rect r="r" b="b" t="t" l="l"/>
            <a:pathLst>
              <a:path h="5934622" w="8082487">
                <a:moveTo>
                  <a:pt x="0" y="0"/>
                </a:moveTo>
                <a:lnTo>
                  <a:pt x="8082487" y="0"/>
                </a:lnTo>
                <a:lnTo>
                  <a:pt x="8082487" y="5934622"/>
                </a:lnTo>
                <a:lnTo>
                  <a:pt x="0" y="59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69565" y="1028700"/>
            <a:ext cx="7689735" cy="6026830"/>
          </a:xfrm>
          <a:custGeom>
            <a:avLst/>
            <a:gdLst/>
            <a:ahLst/>
            <a:cxnLst/>
            <a:rect r="r" b="b" t="t" l="l"/>
            <a:pathLst>
              <a:path h="6026830" w="7689735">
                <a:moveTo>
                  <a:pt x="0" y="0"/>
                </a:moveTo>
                <a:lnTo>
                  <a:pt x="7689735" y="0"/>
                </a:lnTo>
                <a:lnTo>
                  <a:pt x="7689735" y="6026830"/>
                </a:lnTo>
                <a:lnTo>
                  <a:pt x="0" y="6026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5911776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 - Visão Geral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1345750"/>
            <a:ext cx="8344508" cy="281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Para iniciar, fez-se uma análise holística, comparando os dois períodos, em termos de faturamento. Pode-se perceber que 2015 teve um faturamento menor do que 2016, sendo que os valores calculados foram, respectivamente de: R$ 6.916.129,9 e R$ 7.134.671.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Visando, então, compreender melhor isto, analisou-se o faturamento por segmento e por fabricante, obtendo-se os seguintes gráficos: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39722" y="7499351"/>
            <a:ext cx="7319578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Os principais insights gerados a partir da análise são que os segmentos de tablete, bombom e snacks são os mais representativos, e em relação aos fabricantes, o 7, 12 e o 5 se destacam como os principais, em termos de faturamento. Esses pontos voltarão a ser explorados mais adiante.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582" y="3466649"/>
            <a:ext cx="8393448" cy="4595413"/>
          </a:xfrm>
          <a:custGeom>
            <a:avLst/>
            <a:gdLst/>
            <a:ahLst/>
            <a:cxnLst/>
            <a:rect r="r" b="b" t="t" l="l"/>
            <a:pathLst>
              <a:path h="4595413" w="8393448">
                <a:moveTo>
                  <a:pt x="0" y="0"/>
                </a:moveTo>
                <a:lnTo>
                  <a:pt x="8393448" y="0"/>
                </a:lnTo>
                <a:lnTo>
                  <a:pt x="8393448" y="4595413"/>
                </a:lnTo>
                <a:lnTo>
                  <a:pt x="0" y="4595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522" y="561723"/>
            <a:ext cx="3423874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5522" y="1345750"/>
            <a:ext cx="8344508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Para aprofundar as análises, buscou-se entender o comportamento do mercado em mais detalhes. Para isso, plotou-se um gráfico de linha, utilizando as informações de faturamento mensal e o período, para cada um dos mercados. O resultado pode ser observado a seguir: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39722" y="1194938"/>
            <a:ext cx="7319578" cy="845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Observou-se, com base neste gráfico, a sazonalidade: é possível notar que os maiores picos ocorrem no mês de Abril, muito provavelmente relacionado a Páscoa; existe um considerável aumento de faturamento nos meses de dezembro, e que Fevereiro é o mês em que se teve o menor valor de vendas em reais. Contudo, é importante ressaltar que este é o mês com menor quantidade de dias, quase 10% a menos do que os demais, fazendo com que, mesmo que a quantidade de vendas por dia fosse igual, nesse mês ainda assim seria observado um decaimento. 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Algo que chama bastante a atenção é o destaque da área VI em relação aos demais mercados. Buscou-se, então, avaliar hipóteses para as causas dessa relevância: </a:t>
            </a:r>
          </a:p>
          <a:p>
            <a:pPr algn="just">
              <a:lnSpc>
                <a:spcPts val="2800"/>
              </a:lnSpc>
            </a:pP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Maior quantidade de unidades vendidas;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Preço por KG</a:t>
            </a: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 pode ser reduzido neste mercado;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Variedade de segmentos;</a:t>
            </a:r>
          </a:p>
          <a:p>
            <a:pPr algn="just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Quantidade de fornecedores;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Analisou-se, então, o gráfico de unidades vendidas por período, para cada um dos mercados, visando averiguar a primeira hipótese: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626" y="1165031"/>
            <a:ext cx="8134320" cy="4494212"/>
          </a:xfrm>
          <a:custGeom>
            <a:avLst/>
            <a:gdLst/>
            <a:ahLst/>
            <a:cxnLst/>
            <a:rect r="r" b="b" t="t" l="l"/>
            <a:pathLst>
              <a:path h="4494212" w="8134320">
                <a:moveTo>
                  <a:pt x="0" y="0"/>
                </a:moveTo>
                <a:lnTo>
                  <a:pt x="8134320" y="0"/>
                </a:lnTo>
                <a:lnTo>
                  <a:pt x="8134320" y="4494212"/>
                </a:lnTo>
                <a:lnTo>
                  <a:pt x="0" y="4494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15974" y="571248"/>
            <a:ext cx="4995813" cy="3378463"/>
          </a:xfrm>
          <a:custGeom>
            <a:avLst/>
            <a:gdLst/>
            <a:ahLst/>
            <a:cxnLst/>
            <a:rect r="r" b="b" t="t" l="l"/>
            <a:pathLst>
              <a:path h="3378463" w="4995813">
                <a:moveTo>
                  <a:pt x="0" y="0"/>
                </a:moveTo>
                <a:lnTo>
                  <a:pt x="4995812" y="0"/>
                </a:lnTo>
                <a:lnTo>
                  <a:pt x="4995812" y="3378463"/>
                </a:lnTo>
                <a:lnTo>
                  <a:pt x="0" y="33784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3423874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5747949"/>
            <a:ext cx="8370425" cy="387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Neste gráfico, observa-se que a área VI ainda se destaca com a maior quantidade de vendas em todos os períodos. Entretanto, percebe-se que Dezembro de 2015 teve uma quantidade de vendas maior do que Abril de 2016, mesmo que este último tenha apresentado maior faturamento. Isto é um indicativo de que em Abril são comprados itens com maior peso/unidade ou o preço da categoria chocolates é mais elevado. 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Para aprofundar neste ponto, e compreender também a segunda hipótese, do preço ser mais baixo no mercado VI analisou-se, então, o preço médio por KG de cada mercado em diferentes períodos.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9722" y="8308329"/>
            <a:ext cx="7319578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Comparando esses valores com o gráfico de unidades vendidas, é possível perceber uma correlação que indica que a quantidade de vendas decaiu enquanto o preço médio por kg aumentou, sendo essa, então, uma possível causa para este declínio nas vendas.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9722" y="4114155"/>
            <a:ext cx="7319578" cy="281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Com esses dados, é possível perceber que o preço médio por KG em 2016 é superior ao de 2015, sendo essa uma das possíveis justificativas para a diferença de faturamento entre os anos. Apesar disso, é importante dizer que esse comportamento é esperado, uma vez que fatores como a inflação, impactam diretamente no preço dos produtos, visto que a Selic passou por grandes aumentos na metade de 2015.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9722" y="7444729"/>
            <a:ext cx="731957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Além disso, nota-se que as áreas II, III e IV se destacam com os maiores preços médios.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522" y="2871065"/>
            <a:ext cx="8385443" cy="4317052"/>
          </a:xfrm>
          <a:custGeom>
            <a:avLst/>
            <a:gdLst/>
            <a:ahLst/>
            <a:cxnLst/>
            <a:rect r="r" b="b" t="t" l="l"/>
            <a:pathLst>
              <a:path h="4317052" w="8385443">
                <a:moveTo>
                  <a:pt x="0" y="0"/>
                </a:moveTo>
                <a:lnTo>
                  <a:pt x="8385443" y="0"/>
                </a:lnTo>
                <a:lnTo>
                  <a:pt x="8385443" y="4317052"/>
                </a:lnTo>
                <a:lnTo>
                  <a:pt x="0" y="4317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56754" y="2077261"/>
            <a:ext cx="6124868" cy="5376011"/>
          </a:xfrm>
          <a:custGeom>
            <a:avLst/>
            <a:gdLst/>
            <a:ahLst/>
            <a:cxnLst/>
            <a:rect r="r" b="b" t="t" l="l"/>
            <a:pathLst>
              <a:path h="5376011" w="6124868">
                <a:moveTo>
                  <a:pt x="0" y="0"/>
                </a:moveTo>
                <a:lnTo>
                  <a:pt x="6124869" y="0"/>
                </a:lnTo>
                <a:lnTo>
                  <a:pt x="6124869" y="5376010"/>
                </a:lnTo>
                <a:lnTo>
                  <a:pt x="0" y="5376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3423874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7499351"/>
            <a:ext cx="8385443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Este gráfico comprova a correlação entre preço médio e faturamento. Os picos de faturamento ocorrem quando o preço médio apresenta um forte declive, e o inverso também ocorre, evidenciando, assim que a quantidade vendida está diretamente relacionada com o preço praticado.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522" y="1256056"/>
            <a:ext cx="8385443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Avaliando, então, esse ponto mais a fundo, plotou-se um gráfico de preço médio por kg vs. faturamento. O resultado obtido é exibido a seguir, onde o faturamento mensal é orientado pelo eixo à esquerda e o eixo do preço médio pode ser visto à direita: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9722" y="1256056"/>
            <a:ext cx="8022101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Outras correlações podem ser aferidas pela matriz de correlação a seguir: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9722" y="7708901"/>
            <a:ext cx="8022101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Algumas informações interessantes podem ser extraídas, como um forte relacionamento entre Preço Médio por KG e Data, o Total em KG com o faturamento e inversamente proporcional é o Preço médio por KG e o Total de KG, evidenciando que quanto mais caro, menos atrativas são as vendas.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8467" y="2233956"/>
            <a:ext cx="6164869" cy="3875060"/>
          </a:xfrm>
          <a:custGeom>
            <a:avLst/>
            <a:gdLst/>
            <a:ahLst/>
            <a:cxnLst/>
            <a:rect r="r" b="b" t="t" l="l"/>
            <a:pathLst>
              <a:path h="3875060" w="6164869">
                <a:moveTo>
                  <a:pt x="0" y="0"/>
                </a:moveTo>
                <a:lnTo>
                  <a:pt x="6164869" y="0"/>
                </a:lnTo>
                <a:lnTo>
                  <a:pt x="6164869" y="3875060"/>
                </a:lnTo>
                <a:lnTo>
                  <a:pt x="0" y="3875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9722" y="2971737"/>
            <a:ext cx="7933381" cy="4343526"/>
          </a:xfrm>
          <a:custGeom>
            <a:avLst/>
            <a:gdLst/>
            <a:ahLst/>
            <a:cxnLst/>
            <a:rect r="r" b="b" t="t" l="l"/>
            <a:pathLst>
              <a:path h="4343526" w="7933381">
                <a:moveTo>
                  <a:pt x="0" y="0"/>
                </a:moveTo>
                <a:lnTo>
                  <a:pt x="7933381" y="0"/>
                </a:lnTo>
                <a:lnTo>
                  <a:pt x="7933381" y="4343526"/>
                </a:lnTo>
                <a:lnTo>
                  <a:pt x="0" y="4343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" r="0" b="-5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3423874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6447233"/>
            <a:ext cx="8385443" cy="316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Analisando o faturamento por segmento e mercado, é possível notar que os principais destaques são para tablete e bombom, e que ambos os segmentos são bem relevantes para a área VI. Ainda, snacks para a área VI também aparece entre os top 10 faturamentos, evidenciando que a variedade de segmentos para esse mercado é importante.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Vale dizer que todos os segmentos estão presentes em todos os mercados, apenas com faturamentos diferentes, evidenciando a regionalidade.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522" y="1256056"/>
            <a:ext cx="8385443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Partiu-se, então, para o próximo passo, que era avaliar a variedade de segmentos: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39722" y="1230656"/>
            <a:ext cx="7933381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Para aprofundar ainda mais, é possível perceber que o segmento de bombons atinge um grande pico nos meses de abril e dezembro, já o segmento de tablete é mais consistente e o preferido para consumo diário.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3526" y="7601013"/>
            <a:ext cx="7319578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Analisando a questão da representatividade dos fornecedores em relação ao faturamento, é possível perceber que os fabricantes 5, 7 e 12 possuem maior destaque.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939722" y="-1274954"/>
            <a:ext cx="12080440" cy="12080440"/>
          </a:xfrm>
          <a:custGeom>
            <a:avLst/>
            <a:gdLst/>
            <a:ahLst/>
            <a:cxnLst/>
            <a:rect r="r" b="b" t="t" l="l"/>
            <a:pathLst>
              <a:path h="12080440" w="12080440">
                <a:moveTo>
                  <a:pt x="0" y="0"/>
                </a:moveTo>
                <a:lnTo>
                  <a:pt x="12080440" y="0"/>
                </a:lnTo>
                <a:lnTo>
                  <a:pt x="12080440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347" y="2171740"/>
            <a:ext cx="5654097" cy="3508748"/>
          </a:xfrm>
          <a:custGeom>
            <a:avLst/>
            <a:gdLst/>
            <a:ahLst/>
            <a:cxnLst/>
            <a:rect r="r" b="b" t="t" l="l"/>
            <a:pathLst>
              <a:path h="3508748" w="5654097">
                <a:moveTo>
                  <a:pt x="0" y="0"/>
                </a:moveTo>
                <a:lnTo>
                  <a:pt x="5654097" y="0"/>
                </a:lnTo>
                <a:lnTo>
                  <a:pt x="5654097" y="3508748"/>
                </a:lnTo>
                <a:lnTo>
                  <a:pt x="0" y="3508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8350" y="1241612"/>
            <a:ext cx="8087417" cy="4465984"/>
          </a:xfrm>
          <a:custGeom>
            <a:avLst/>
            <a:gdLst/>
            <a:ahLst/>
            <a:cxnLst/>
            <a:rect r="r" b="b" t="t" l="l"/>
            <a:pathLst>
              <a:path h="4465984" w="8087417">
                <a:moveTo>
                  <a:pt x="0" y="0"/>
                </a:moveTo>
                <a:lnTo>
                  <a:pt x="8087417" y="0"/>
                </a:lnTo>
                <a:lnTo>
                  <a:pt x="8087417" y="4465984"/>
                </a:lnTo>
                <a:lnTo>
                  <a:pt x="0" y="44659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522" y="561723"/>
            <a:ext cx="3423874" cy="46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b="true" sz="3019" spc="-75">
                <a:solidFill>
                  <a:srgbClr val="01081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Análise dos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522" y="5985288"/>
            <a:ext cx="7319578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É notável também que a relevância dos fabricantes 7 e 12 na área VI é bastante elevada, o que é um forte indicativo de que os fabricantes também são fatores de influência para o destaque da área VI em relação às demais.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522" y="7851776"/>
            <a:ext cx="7319578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As unidades vendidas podem nos mostrar uma visão ainda mais aprofundada do comportamento de cada fabricante. Para isso, foi plotado um gráfico de linhas com as unidades vendidas por fabricante.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6189" y="6170222"/>
            <a:ext cx="7319578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Esta análise final nos mostra que o fabricante 7 é o maior player no setor de chocolates, seguido pelos fornecedores 5 e 12. O fornecedor 3 possui um percentual muito baixo, menos de 1% do faturamento total, seguido pelos fornecedores 9 e 10 que estão na faixa de 1% de representação do faturamento.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522" y="1193987"/>
            <a:ext cx="7319578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10817"/>
                </a:solidFill>
                <a:latin typeface="Open Sans"/>
                <a:ea typeface="Open Sans"/>
                <a:cs typeface="Open Sans"/>
                <a:sym typeface="Open Sans"/>
              </a:rPr>
              <a:t>Analisando os maiores faturamentos por mercado e fabricantes, temos o seguinte comportamento: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DAGd4DOSfGY</dc:identifier>
  <dcterms:modified xsi:type="dcterms:W3CDTF">2011-08-01T06:04:30Z</dcterms:modified>
  <cp:revision>1</cp:revision>
  <dc:title>Case - Mondelez</dc:title>
</cp:coreProperties>
</file>