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12188825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218600" y="403236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5271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121860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52716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72140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822456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121860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72140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822456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218600" y="1701720"/>
            <a:ext cx="10360080" cy="446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103600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52716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218600" y="274680"/>
            <a:ext cx="10360080" cy="5673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52716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21860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218600" y="1701720"/>
            <a:ext cx="10360080" cy="446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5271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2716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5271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218600" y="403236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18600" y="403236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5271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121860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52716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72140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822456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121860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72140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822456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1218600" y="1701720"/>
            <a:ext cx="10360080" cy="446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103600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52716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103600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1218600" y="274680"/>
            <a:ext cx="10360080" cy="5673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52716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121860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5271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52716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5271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1218600" y="403236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1218600" y="403236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5271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121860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52716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72140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22456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121860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72140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22456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52716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218600" y="274680"/>
            <a:ext cx="10360080" cy="5673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2716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1860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5271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52716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1860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5271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18600" y="403236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"/>
          <p:cNvGrpSpPr/>
          <p:nvPr/>
        </p:nvGrpSpPr>
        <p:grpSpPr>
          <a:xfrm>
            <a:off x="-15480" y="-3240"/>
            <a:ext cx="819720" cy="5229000"/>
            <a:chOff x="-15480" y="-3240"/>
            <a:chExt cx="819720" cy="5229000"/>
          </a:xfrm>
        </p:grpSpPr>
        <p:sp>
          <p:nvSpPr>
            <p:cNvPr id="18" name="CustomShape 2"/>
            <p:cNvSpPr/>
            <p:nvPr/>
          </p:nvSpPr>
          <p:spPr>
            <a:xfrm>
              <a:off x="-12240" y="0"/>
              <a:ext cx="816480" cy="522576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-15480" y="0"/>
              <a:ext cx="547200" cy="456228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-9000" y="-3240"/>
              <a:ext cx="318240" cy="396828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Group 5"/>
          <p:cNvGrpSpPr/>
          <p:nvPr/>
        </p:nvGrpSpPr>
        <p:grpSpPr>
          <a:xfrm>
            <a:off x="7516080" y="4145040"/>
            <a:ext cx="4686120" cy="2731320"/>
            <a:chOff x="7516080" y="4145040"/>
            <a:chExt cx="4686120" cy="2731320"/>
          </a:xfrm>
        </p:grpSpPr>
        <p:sp>
          <p:nvSpPr>
            <p:cNvPr id="5" name="Line 6"/>
            <p:cNvSpPr/>
            <p:nvPr/>
          </p:nvSpPr>
          <p:spPr>
            <a:xfrm flipV="1">
              <a:off x="7516080" y="4145040"/>
              <a:ext cx="4686120" cy="2716200"/>
            </a:xfrm>
            <a:prstGeom prst="line">
              <a:avLst/>
            </a:prstGeom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Line 7"/>
            <p:cNvSpPr/>
            <p:nvPr/>
          </p:nvSpPr>
          <p:spPr>
            <a:xfrm flipV="1">
              <a:off x="8003520" y="4444920"/>
              <a:ext cx="4198680" cy="2431440"/>
            </a:xfrm>
            <a:prstGeom prst="line">
              <a:avLst/>
            </a:prstGeom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Line 8"/>
            <p:cNvSpPr/>
            <p:nvPr/>
          </p:nvSpPr>
          <p:spPr>
            <a:xfrm flipV="1">
              <a:off x="851508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Group 9"/>
          <p:cNvGrpSpPr/>
          <p:nvPr/>
        </p:nvGrpSpPr>
        <p:grpSpPr>
          <a:xfrm>
            <a:off x="-8640" y="6057360"/>
            <a:ext cx="5498640" cy="820080"/>
            <a:chOff x="-8640" y="6057360"/>
            <a:chExt cx="5498640" cy="820080"/>
          </a:xfrm>
        </p:grpSpPr>
        <p:sp>
          <p:nvSpPr>
            <p:cNvPr id="9" name="CustomShape 10"/>
            <p:cNvSpPr/>
            <p:nvPr/>
          </p:nvSpPr>
          <p:spPr>
            <a:xfrm rot="16200000">
              <a:off x="2338560" y="3722760"/>
              <a:ext cx="816840" cy="5485680"/>
            </a:xfrm>
            <a:custGeom>
              <a:avLst/>
              <a:gdLst/>
              <a:ahLst/>
              <a:cxnLst/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 rot="16200000">
              <a:off x="2139120" y="4190400"/>
              <a:ext cx="547200" cy="4826880"/>
            </a:xfrm>
            <a:custGeom>
              <a:avLst/>
              <a:gdLst/>
              <a:ahLst/>
              <a:cxnLst/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 rot="16200000">
              <a:off x="1949400" y="4590720"/>
              <a:ext cx="321840" cy="4238280"/>
            </a:xfrm>
            <a:custGeom>
              <a:avLst/>
              <a:gdLst/>
              <a:ahLst/>
              <a:cxnLst/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1624680" y="584280"/>
            <a:ext cx="8735040" cy="1999800"/>
          </a:xfrm>
          <a:prstGeom prst="rect">
            <a:avLst/>
          </a:prstGeom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1218600" y="6356520"/>
            <a:ext cx="223416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fld id="{50052E0D-3D88-4AB5-84E5-FF8A2A5ACE78}" type="datetime">
              <a:rPr lang="en-US" sz="1200" b="0" strike="noStrike" spc="-1">
                <a:solidFill>
                  <a:srgbClr val="FFFFFF"/>
                </a:solidFill>
                <a:latin typeface="Calibri"/>
              </a:rPr>
              <a:t>10/6/2020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3453120" y="6356520"/>
            <a:ext cx="528156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10563120" y="6356520"/>
            <a:ext cx="101520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51F1886E-F6A4-4845-A388-7BDBACCD8CCB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1"/>
          <p:cNvGrpSpPr/>
          <p:nvPr/>
        </p:nvGrpSpPr>
        <p:grpSpPr>
          <a:xfrm>
            <a:off x="-15480" y="-3240"/>
            <a:ext cx="819720" cy="5229000"/>
            <a:chOff x="-15480" y="-3240"/>
            <a:chExt cx="819720" cy="5229000"/>
          </a:xfrm>
        </p:grpSpPr>
        <p:sp>
          <p:nvSpPr>
            <p:cNvPr id="54" name="CustomShape 2"/>
            <p:cNvSpPr/>
            <p:nvPr/>
          </p:nvSpPr>
          <p:spPr>
            <a:xfrm>
              <a:off x="-12240" y="0"/>
              <a:ext cx="816480" cy="522576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CustomShape 3"/>
            <p:cNvSpPr/>
            <p:nvPr/>
          </p:nvSpPr>
          <p:spPr>
            <a:xfrm>
              <a:off x="-15480" y="0"/>
              <a:ext cx="547200" cy="456228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CustomShape 4"/>
            <p:cNvSpPr/>
            <p:nvPr/>
          </p:nvSpPr>
          <p:spPr>
            <a:xfrm>
              <a:off x="-9000" y="-3240"/>
              <a:ext cx="318240" cy="396828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PlaceHolder 5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1218600" y="1701720"/>
            <a:ext cx="10360080" cy="4461840"/>
          </a:xfrm>
          <a:prstGeom prst="rect">
            <a:avLst/>
          </a:prstGeom>
        </p:spPr>
        <p:txBody>
          <a:bodyPr lIns="122040" tIns="60840" rIns="122040" bIns="60840">
            <a:noAutofit/>
          </a:bodyPr>
          <a:lstStyle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</a:p>
          <a:p>
            <a:pPr marL="609480" lvl="1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Second level</a:t>
            </a:r>
          </a:p>
          <a:p>
            <a:pPr marL="914400" lvl="2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level</a:t>
            </a:r>
          </a:p>
          <a:p>
            <a:pPr marL="1218960" lvl="3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</a:p>
          <a:p>
            <a:pPr marL="1523880" lvl="4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59" name="PlaceHolder 7"/>
          <p:cNvSpPr>
            <a:spLocks noGrp="1"/>
          </p:cNvSpPr>
          <p:nvPr>
            <p:ph type="dt"/>
          </p:nvPr>
        </p:nvSpPr>
        <p:spPr>
          <a:xfrm>
            <a:off x="1218600" y="6356520"/>
            <a:ext cx="223416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fld id="{45CA6446-2B3B-47D7-B539-1B5FC5570C8A}" type="datetime">
              <a:rPr lang="en-US" sz="1200" b="0" strike="noStrike" spc="-1">
                <a:solidFill>
                  <a:srgbClr val="FFFFFF"/>
                </a:solidFill>
                <a:latin typeface="Calibri"/>
              </a:rPr>
              <a:t>10/6/2020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60" name="PlaceHolder 8"/>
          <p:cNvSpPr>
            <a:spLocks noGrp="1"/>
          </p:cNvSpPr>
          <p:nvPr>
            <p:ph type="ftr"/>
          </p:nvPr>
        </p:nvSpPr>
        <p:spPr>
          <a:xfrm>
            <a:off x="3453120" y="6356520"/>
            <a:ext cx="528156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61" name="PlaceHolder 9"/>
          <p:cNvSpPr>
            <a:spLocks noGrp="1"/>
          </p:cNvSpPr>
          <p:nvPr>
            <p:ph type="sldNum"/>
          </p:nvPr>
        </p:nvSpPr>
        <p:spPr>
          <a:xfrm>
            <a:off x="10563120" y="6356520"/>
            <a:ext cx="101520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3633BD6-1F1B-4849-94B0-7ED4D135C85B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-15480" y="-3240"/>
            <a:ext cx="819720" cy="5229000"/>
            <a:chOff x="-15480" y="-3240"/>
            <a:chExt cx="819720" cy="5229000"/>
          </a:xfrm>
        </p:grpSpPr>
        <p:sp>
          <p:nvSpPr>
            <p:cNvPr id="99" name="CustomShape 2"/>
            <p:cNvSpPr/>
            <p:nvPr/>
          </p:nvSpPr>
          <p:spPr>
            <a:xfrm>
              <a:off x="-12240" y="0"/>
              <a:ext cx="816480" cy="522576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3"/>
            <p:cNvSpPr/>
            <p:nvPr/>
          </p:nvSpPr>
          <p:spPr>
            <a:xfrm>
              <a:off x="-15480" y="0"/>
              <a:ext cx="547200" cy="456228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4"/>
            <p:cNvSpPr/>
            <p:nvPr/>
          </p:nvSpPr>
          <p:spPr>
            <a:xfrm>
              <a:off x="-9000" y="-3240"/>
              <a:ext cx="318240" cy="396828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2" name="PlaceHolder 5"/>
          <p:cNvSpPr>
            <a:spLocks noGrp="1"/>
          </p:cNvSpPr>
          <p:nvPr>
            <p:ph type="title"/>
          </p:nvPr>
        </p:nvSpPr>
        <p:spPr>
          <a:xfrm>
            <a:off x="1218600" y="274680"/>
            <a:ext cx="10360080" cy="1223640"/>
          </a:xfrm>
          <a:prstGeom prst="rect">
            <a:avLst/>
          </a:prstGeom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1218600" y="1706760"/>
            <a:ext cx="5078160" cy="4465080"/>
          </a:xfrm>
          <a:prstGeom prst="rect">
            <a:avLst/>
          </a:prstGeom>
        </p:spPr>
        <p:txBody>
          <a:bodyPr lIns="122040" tIns="60840" rIns="122040" bIns="60840">
            <a:normAutofit/>
          </a:bodyPr>
          <a:lstStyle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</a:p>
          <a:p>
            <a:pPr marL="609480" lvl="1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Second level</a:t>
            </a:r>
          </a:p>
          <a:p>
            <a:pPr marL="914400" lvl="2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level</a:t>
            </a:r>
          </a:p>
          <a:p>
            <a:pPr marL="1218960" lvl="3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</a:p>
          <a:p>
            <a:pPr marL="1523880" lvl="4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6500520" y="1706760"/>
            <a:ext cx="5078160" cy="4465080"/>
          </a:xfrm>
          <a:prstGeom prst="rect">
            <a:avLst/>
          </a:prstGeom>
        </p:spPr>
        <p:txBody>
          <a:bodyPr lIns="122040" tIns="60840" rIns="122040" bIns="60840">
            <a:normAutofit/>
          </a:bodyPr>
          <a:lstStyle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</a:p>
          <a:p>
            <a:pPr marL="609480" lvl="1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Second level</a:t>
            </a:r>
          </a:p>
          <a:p>
            <a:pPr marL="914400" lvl="2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level</a:t>
            </a:r>
          </a:p>
          <a:p>
            <a:pPr marL="1218960" lvl="3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</a:p>
          <a:p>
            <a:pPr marL="1523880" lvl="4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105" name="PlaceHolder 8"/>
          <p:cNvSpPr>
            <a:spLocks noGrp="1"/>
          </p:cNvSpPr>
          <p:nvPr>
            <p:ph type="dt"/>
          </p:nvPr>
        </p:nvSpPr>
        <p:spPr>
          <a:xfrm>
            <a:off x="1218600" y="6356520"/>
            <a:ext cx="223416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fld id="{9D12C147-F789-494A-8A35-9FC45B31DF84}" type="datetime">
              <a:rPr lang="en-US" sz="1200" b="0" strike="noStrike" spc="-1">
                <a:solidFill>
                  <a:srgbClr val="FFFFFF"/>
                </a:solidFill>
                <a:latin typeface="Calibri"/>
              </a:rPr>
              <a:t>10/6/2020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06" name="PlaceHolder 9"/>
          <p:cNvSpPr>
            <a:spLocks noGrp="1"/>
          </p:cNvSpPr>
          <p:nvPr>
            <p:ph type="ftr"/>
          </p:nvPr>
        </p:nvSpPr>
        <p:spPr>
          <a:xfrm>
            <a:off x="3453120" y="6356520"/>
            <a:ext cx="528156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07" name="PlaceHolder 10"/>
          <p:cNvSpPr>
            <a:spLocks noGrp="1"/>
          </p:cNvSpPr>
          <p:nvPr>
            <p:ph type="sldNum"/>
          </p:nvPr>
        </p:nvSpPr>
        <p:spPr>
          <a:xfrm>
            <a:off x="10563120" y="6356520"/>
            <a:ext cx="101520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AAE808D-35DD-4147-93E4-8B1B1A2D8FC8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624680" y="584280"/>
            <a:ext cx="10085400" cy="199980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Educational Credentials Ecosystem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1624680" y="2616120"/>
            <a:ext cx="8735040" cy="175212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cap="all" spc="199">
                <a:solidFill>
                  <a:srgbClr val="009999"/>
                </a:solidFill>
                <a:latin typeface="Calibri"/>
              </a:rPr>
              <a:t>USE CASE</a:t>
            </a:r>
            <a:endParaRPr lang="en-CA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21860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Educational Credentials Ecosystem 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121860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>
            <a:noAutofit/>
          </a:bodyPr>
          <a:lstStyle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Learn</a:t>
            </a: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Convene</a:t>
            </a: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Define</a:t>
            </a: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Create</a:t>
            </a: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Implement</a:t>
            </a: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Operate</a:t>
            </a: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Grow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" descr="Young female doctor"/>
          <p:cNvPicPr/>
          <p:nvPr/>
        </p:nvPicPr>
        <p:blipFill>
          <a:blip r:embed="rId2"/>
          <a:stretch/>
        </p:blipFill>
        <p:spPr>
          <a:xfrm>
            <a:off x="9754560" y="1329895"/>
            <a:ext cx="1756800" cy="4852440"/>
          </a:xfrm>
          <a:prstGeom prst="rect">
            <a:avLst/>
          </a:prstGeom>
          <a:ln>
            <a:noFill/>
          </a:ln>
        </p:spPr>
      </p:pic>
      <p:sp>
        <p:nvSpPr>
          <p:cNvPr id="149" name="TextShape 1"/>
          <p:cNvSpPr txBox="1"/>
          <p:nvPr/>
        </p:nvSpPr>
        <p:spPr>
          <a:xfrm>
            <a:off x="1218599" y="2637000"/>
            <a:ext cx="5702705" cy="3412108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>
            <a:noAutofit/>
          </a:bodyPr>
          <a:lstStyle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Study:    9am-3pm</a:t>
            </a:r>
          </a:p>
          <a:p>
            <a:pPr marL="360">
              <a:buClr>
                <a:srgbClr val="009999"/>
              </a:buClr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    PU – </a:t>
            </a:r>
            <a:r>
              <a:rPr lang="en-CA" sz="2800" spc="-1" dirty="0">
                <a:solidFill>
                  <a:srgbClr val="FFFFFF"/>
                </a:solidFill>
                <a:latin typeface="Calibri"/>
              </a:rPr>
              <a:t>knowledge, achievement</a:t>
            </a: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2400"/>
              </a:spcBef>
              <a:buClr>
                <a:srgbClr val="009999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Work:     5pm-9pm</a:t>
            </a:r>
          </a:p>
          <a:p>
            <a:pPr marL="360">
              <a:buClr>
                <a:srgbClr val="009999"/>
              </a:buClr>
              <a:tabLst>
                <a:tab pos="0" algn="l"/>
              </a:tabLst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    </a:t>
            </a:r>
            <a:r>
              <a:rPr lang="en-CA" sz="2800" spc="-1" dirty="0">
                <a:solidFill>
                  <a:srgbClr val="FFFFFF"/>
                </a:solidFill>
                <a:latin typeface="Calibri"/>
              </a:rPr>
              <a:t>PH – behaviour, skills</a:t>
            </a: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2400"/>
              </a:spcBef>
              <a:buClr>
                <a:srgbClr val="009999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Homework:     9pm-00am </a:t>
            </a:r>
          </a:p>
          <a:p>
            <a:pPr marL="360">
              <a:buClr>
                <a:srgbClr val="009999"/>
              </a:buClr>
              <a:tabLst>
                <a:tab pos="0" algn="l"/>
              </a:tabLst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    Attitudes, values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407640" y="291240"/>
            <a:ext cx="2964600" cy="1913400"/>
          </a:xfrm>
          <a:custGeom>
            <a:avLst/>
            <a:gdLst/>
            <a:ahLst/>
            <a:cxnLst/>
            <a:rect l="l" t="t" r="r" b="b"/>
            <a:pathLst>
              <a:path w="2964795" h="1913754">
                <a:moveTo>
                  <a:pt x="267655" y="636589"/>
                </a:moveTo>
                <a:cubicBezTo>
                  <a:pt x="225390" y="501805"/>
                  <a:pt x="265850" y="405175"/>
                  <a:pt x="385903" y="305979"/>
                </a:cubicBezTo>
                <a:cubicBezTo>
                  <a:pt x="593082" y="177585"/>
                  <a:pt x="723143" y="135239"/>
                  <a:pt x="961156" y="230447"/>
                </a:cubicBezTo>
                <a:cubicBezTo>
                  <a:pt x="1063469" y="52479"/>
                  <a:pt x="1361583" y="29190"/>
                  <a:pt x="1541144" y="152037"/>
                </a:cubicBezTo>
                <a:cubicBezTo>
                  <a:pt x="1575674" y="69379"/>
                  <a:pt x="1695911" y="33561"/>
                  <a:pt x="1767141" y="8859"/>
                </a:cubicBezTo>
                <a:cubicBezTo>
                  <a:pt x="1878625" y="-4027"/>
                  <a:pt x="1990078" y="16820"/>
                  <a:pt x="2047424" y="109907"/>
                </a:cubicBezTo>
                <a:cubicBezTo>
                  <a:pt x="2114265" y="7539"/>
                  <a:pt x="2293393" y="-14952"/>
                  <a:pt x="2433808" y="30566"/>
                </a:cubicBezTo>
                <a:cubicBezTo>
                  <a:pt x="2535159" y="57449"/>
                  <a:pt x="2603422" y="159733"/>
                  <a:pt x="2629745" y="247016"/>
                </a:cubicBezTo>
                <a:cubicBezTo>
                  <a:pt x="2752843" y="277978"/>
                  <a:pt x="2860054" y="358465"/>
                  <a:pt x="2881204" y="457085"/>
                </a:cubicBezTo>
                <a:cubicBezTo>
                  <a:pt x="2904931" y="531006"/>
                  <a:pt x="2906673" y="613952"/>
                  <a:pt x="2869949" y="684875"/>
                </a:cubicBezTo>
                <a:cubicBezTo>
                  <a:pt x="2970832" y="805190"/>
                  <a:pt x="2987487" y="919709"/>
                  <a:pt x="2952167" y="1033161"/>
                </a:cubicBezTo>
                <a:cubicBezTo>
                  <a:pt x="2922584" y="1219319"/>
                  <a:pt x="2779104" y="1345347"/>
                  <a:pt x="2567018" y="1338033"/>
                </a:cubicBezTo>
                <a:cubicBezTo>
                  <a:pt x="2570524" y="1434609"/>
                  <a:pt x="2518690" y="1520206"/>
                  <a:pt x="2429141" y="1599269"/>
                </a:cubicBezTo>
                <a:cubicBezTo>
                  <a:pt x="2269698" y="1703455"/>
                  <a:pt x="2090639" y="1700275"/>
                  <a:pt x="1959715" y="1630899"/>
                </a:cubicBezTo>
                <a:cubicBezTo>
                  <a:pt x="1903470" y="1769083"/>
                  <a:pt x="1780114" y="1867259"/>
                  <a:pt x="1624254" y="1909589"/>
                </a:cubicBezTo>
                <a:cubicBezTo>
                  <a:pt x="1436475" y="1938397"/>
                  <a:pt x="1228265" y="1887718"/>
                  <a:pt x="1131014" y="1739478"/>
                </a:cubicBezTo>
                <a:cubicBezTo>
                  <a:pt x="844132" y="1932267"/>
                  <a:pt x="575064" y="1820115"/>
                  <a:pt x="398325" y="1571404"/>
                </a:cubicBezTo>
                <a:cubicBezTo>
                  <a:pt x="252912" y="1594189"/>
                  <a:pt x="142909" y="1491897"/>
                  <a:pt x="76178" y="1384370"/>
                </a:cubicBezTo>
                <a:cubicBezTo>
                  <a:pt x="37000" y="1310699"/>
                  <a:pt x="60506" y="1200160"/>
                  <a:pt x="145014" y="1131905"/>
                </a:cubicBezTo>
                <a:cubicBezTo>
                  <a:pt x="46315" y="1086470"/>
                  <a:pt x="-30489" y="985491"/>
                  <a:pt x="-344" y="872884"/>
                </a:cubicBezTo>
                <a:cubicBezTo>
                  <a:pt x="18991" y="736030"/>
                  <a:pt x="111504" y="654383"/>
                  <a:pt x="265115" y="642658"/>
                </a:cubicBezTo>
                <a:cubicBezTo>
                  <a:pt x="266049" y="640714"/>
                  <a:pt x="266766" y="638821"/>
                  <a:pt x="267655" y="636589"/>
                </a:cubicBezTo>
                <a:close/>
                <a:moveTo>
                  <a:pt x="3953822" y="959327"/>
                </a:moveTo>
                <a:cubicBezTo>
                  <a:pt x="3953151" y="990034"/>
                  <a:pt x="3926785" y="1008194"/>
                  <a:pt x="3900662" y="1012487"/>
                </a:cubicBezTo>
                <a:cubicBezTo>
                  <a:pt x="3875784" y="1013891"/>
                  <a:pt x="3847201" y="982436"/>
                  <a:pt x="3847502" y="959327"/>
                </a:cubicBezTo>
                <a:cubicBezTo>
                  <a:pt x="3854346" y="934280"/>
                  <a:pt x="3867943" y="906904"/>
                  <a:pt x="3900662" y="906167"/>
                </a:cubicBezTo>
                <a:cubicBezTo>
                  <a:pt x="3927828" y="913005"/>
                  <a:pt x="3953254" y="928178"/>
                  <a:pt x="3953822" y="959327"/>
                </a:cubicBezTo>
                <a:close/>
                <a:moveTo>
                  <a:pt x="3730465" y="959047"/>
                </a:moveTo>
                <a:cubicBezTo>
                  <a:pt x="3743840" y="1007720"/>
                  <a:pt x="3690443" y="1052208"/>
                  <a:pt x="3624145" y="1065367"/>
                </a:cubicBezTo>
                <a:cubicBezTo>
                  <a:pt x="3558289" y="1062631"/>
                  <a:pt x="3526227" y="1009504"/>
                  <a:pt x="3517825" y="959047"/>
                </a:cubicBezTo>
                <a:cubicBezTo>
                  <a:pt x="3506974" y="906413"/>
                  <a:pt x="3567906" y="859447"/>
                  <a:pt x="3624145" y="852727"/>
                </a:cubicBezTo>
                <a:cubicBezTo>
                  <a:pt x="3688891" y="851531"/>
                  <a:pt x="3727869" y="910044"/>
                  <a:pt x="3730465" y="959047"/>
                </a:cubicBezTo>
                <a:close/>
                <a:moveTo>
                  <a:pt x="3400789" y="958659"/>
                </a:moveTo>
                <a:cubicBezTo>
                  <a:pt x="3421749" y="1052749"/>
                  <a:pt x="3323298" y="1098288"/>
                  <a:pt x="3241309" y="1118139"/>
                </a:cubicBezTo>
                <a:cubicBezTo>
                  <a:pt x="3166089" y="1118548"/>
                  <a:pt x="3088794" y="1053954"/>
                  <a:pt x="3081829" y="958659"/>
                </a:cubicBezTo>
                <a:cubicBezTo>
                  <a:pt x="3097171" y="885272"/>
                  <a:pt x="3162858" y="822709"/>
                  <a:pt x="3241309" y="799179"/>
                </a:cubicBezTo>
                <a:cubicBezTo>
                  <a:pt x="3343790" y="813427"/>
                  <a:pt x="3388664" y="854367"/>
                  <a:pt x="3400789" y="958659"/>
                </a:cubicBezTo>
                <a:close/>
                <a:moveTo>
                  <a:pt x="322078" y="1159637"/>
                </a:moveTo>
                <a:cubicBezTo>
                  <a:pt x="249497" y="1175626"/>
                  <a:pt x="207968" y="1153108"/>
                  <a:pt x="148239" y="1124330"/>
                </a:cubicBezTo>
                <a:moveTo>
                  <a:pt x="475465" y="1546020"/>
                </a:moveTo>
                <a:cubicBezTo>
                  <a:pt x="456280" y="1549039"/>
                  <a:pt x="423676" y="1556979"/>
                  <a:pt x="399423" y="1562899"/>
                </a:cubicBezTo>
                <a:moveTo>
                  <a:pt x="1130877" y="1731681"/>
                </a:moveTo>
                <a:cubicBezTo>
                  <a:pt x="1108305" y="1709467"/>
                  <a:pt x="1097603" y="1688007"/>
                  <a:pt x="1085032" y="1654599"/>
                </a:cubicBezTo>
                <a:moveTo>
                  <a:pt x="1978382" y="1539464"/>
                </a:moveTo>
                <a:cubicBezTo>
                  <a:pt x="1972406" y="1564351"/>
                  <a:pt x="1973259" y="1592442"/>
                  <a:pt x="1960058" y="1624032"/>
                </a:cubicBezTo>
                <a:moveTo>
                  <a:pt x="2342256" y="1016859"/>
                </a:moveTo>
                <a:cubicBezTo>
                  <a:pt x="2489644" y="1087804"/>
                  <a:pt x="2589677" y="1202620"/>
                  <a:pt x="2565371" y="1332982"/>
                </a:cubicBezTo>
                <a:moveTo>
                  <a:pt x="2868576" y="680180"/>
                </a:moveTo>
                <a:cubicBezTo>
                  <a:pt x="2840165" y="728131"/>
                  <a:pt x="2811865" y="751532"/>
                  <a:pt x="2769200" y="798726"/>
                </a:cubicBezTo>
                <a:moveTo>
                  <a:pt x="2630157" y="240371"/>
                </a:moveTo>
                <a:cubicBezTo>
                  <a:pt x="2634150" y="256642"/>
                  <a:pt x="2636114" y="276405"/>
                  <a:pt x="2635373" y="296366"/>
                </a:cubicBezTo>
                <a:moveTo>
                  <a:pt x="1995609" y="175073"/>
                </a:moveTo>
                <a:cubicBezTo>
                  <a:pt x="2000263" y="149895"/>
                  <a:pt x="2026997" y="123121"/>
                  <a:pt x="2046532" y="103661"/>
                </a:cubicBezTo>
                <a:moveTo>
                  <a:pt x="1519526" y="209095"/>
                </a:moveTo>
                <a:cubicBezTo>
                  <a:pt x="1529535" y="184024"/>
                  <a:pt x="1535575" y="166863"/>
                  <a:pt x="1544164" y="147518"/>
                </a:cubicBezTo>
                <a:moveTo>
                  <a:pt x="960813" y="230004"/>
                </a:moveTo>
                <a:cubicBezTo>
                  <a:pt x="994719" y="240805"/>
                  <a:pt x="1024975" y="259792"/>
                  <a:pt x="1050031" y="289721"/>
                </a:cubicBezTo>
                <a:moveTo>
                  <a:pt x="283234" y="699450"/>
                </a:moveTo>
                <a:cubicBezTo>
                  <a:pt x="275214" y="683621"/>
                  <a:pt x="267168" y="653845"/>
                  <a:pt x="267655" y="636589"/>
                </a:cubicBezTo>
              </a:path>
            </a:pathLst>
          </a:custGeom>
          <a:noFill/>
          <a:ln w="126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C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Study &amp; work</a:t>
            </a:r>
          </a:p>
          <a:p>
            <a:pPr algn="ctr">
              <a:lnSpc>
                <a:spcPct val="100000"/>
              </a:lnSpc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 in Canada</a:t>
            </a:r>
            <a:endParaRPr lang="en-CA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CA" sz="2800" b="0" strike="noStrike" spc="-1" dirty="0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218600" y="978480"/>
            <a:ext cx="4129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Katherine</a:t>
            </a:r>
            <a:endParaRPr lang="en-CA" sz="3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21860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CA" sz="3600" b="0" strike="noStrike" spc="-1" dirty="0">
                <a:solidFill>
                  <a:srgbClr val="FFFFFF"/>
                </a:solidFill>
                <a:latin typeface="Calibri"/>
              </a:rPr>
              <a:t>Elise: Learn, Convene</a:t>
            </a:r>
            <a:endParaRPr lang="en-US" sz="36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216800" y="1772640"/>
            <a:ext cx="6120360" cy="3600000"/>
          </a:xfrm>
          <a:prstGeom prst="roundRect">
            <a:avLst>
              <a:gd name="adj" fmla="val 13420"/>
            </a:avLst>
          </a:prstGeom>
          <a:gradFill rotWithShape="0">
            <a:gsLst>
              <a:gs pos="0">
                <a:srgbClr val="020409">
                  <a:alpha val="0"/>
                </a:srgbClr>
              </a:gs>
              <a:gs pos="100000">
                <a:srgbClr val="F2B87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Shape 3"/>
          <p:cNvSpPr txBox="1"/>
          <p:nvPr/>
        </p:nvSpPr>
        <p:spPr>
          <a:xfrm>
            <a:off x="1218600" y="2243880"/>
            <a:ext cx="4875812" cy="1821684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>
            <a:noAutofit/>
          </a:bodyPr>
          <a:lstStyle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Policies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Standards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Online education (COVID-19)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90000"/>
              </a:lnSpc>
              <a:spcBef>
                <a:spcPts val="1599"/>
              </a:spcBef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                            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6" name="Content Placeholder 5" descr="Business woman"/>
          <p:cNvPicPr/>
          <p:nvPr/>
        </p:nvPicPr>
        <p:blipFill>
          <a:blip r:embed="rId2"/>
          <a:stretch/>
        </p:blipFill>
        <p:spPr>
          <a:xfrm>
            <a:off x="8700480" y="1196280"/>
            <a:ext cx="2268720" cy="4465440"/>
          </a:xfrm>
          <a:prstGeom prst="rect">
            <a:avLst/>
          </a:prstGeom>
          <a:ln>
            <a:noFill/>
          </a:ln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47B291B5-AF8A-4994-8060-5900E2F2C67F}"/>
              </a:ext>
            </a:extLst>
          </p:cNvPr>
          <p:cNvSpPr txBox="1"/>
          <p:nvPr/>
        </p:nvSpPr>
        <p:spPr>
          <a:xfrm>
            <a:off x="5066638" y="4536803"/>
            <a:ext cx="2268721" cy="835837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>
            <a:noAutofit/>
          </a:bodyPr>
          <a:lstStyle/>
          <a:p>
            <a:pPr algn="r">
              <a:lnSpc>
                <a:spcPct val="90000"/>
              </a:lnSpc>
              <a:spcBef>
                <a:spcPts val="1599"/>
              </a:spcBef>
            </a:pPr>
            <a:r>
              <a:rPr lang="en-CA" sz="2800" spc="-1" dirty="0">
                <a:solidFill>
                  <a:srgbClr val="091227"/>
                </a:solidFill>
                <a:latin typeface="Calibri"/>
              </a:rPr>
              <a:t>Trust Over IP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                           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247400" y="4149000"/>
            <a:ext cx="3796920" cy="2160000"/>
          </a:xfrm>
          <a:prstGeom prst="roundRect">
            <a:avLst>
              <a:gd name="adj" fmla="val 13420"/>
            </a:avLst>
          </a:prstGeom>
          <a:gradFill rotWithShape="0">
            <a:gsLst>
              <a:gs pos="0">
                <a:srgbClr val="020409">
                  <a:alpha val="0"/>
                </a:srgbClr>
              </a:gs>
              <a:gs pos="100000">
                <a:srgbClr val="F2B87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6887880" y="4174560"/>
            <a:ext cx="3796920" cy="2160000"/>
          </a:xfrm>
          <a:prstGeom prst="roundRect">
            <a:avLst>
              <a:gd name="adj" fmla="val 13420"/>
            </a:avLst>
          </a:prstGeom>
          <a:gradFill rotWithShape="0">
            <a:gsLst>
              <a:gs pos="0">
                <a:srgbClr val="020409">
                  <a:alpha val="0"/>
                </a:srgbClr>
              </a:gs>
              <a:gs pos="100000">
                <a:srgbClr val="F2B87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Shape 3"/>
          <p:cNvSpPr txBox="1"/>
          <p:nvPr/>
        </p:nvSpPr>
        <p:spPr>
          <a:xfrm>
            <a:off x="1356120" y="3742920"/>
            <a:ext cx="3579120" cy="122364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 b="0" strike="noStrike" spc="-1" dirty="0">
                <a:solidFill>
                  <a:srgbClr val="FFFFFF"/>
                </a:solidFill>
                <a:latin typeface="Calibri"/>
              </a:rPr>
              <a:t>Jane</a:t>
            </a:r>
            <a:endParaRPr lang="en-US" sz="36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1341360" y="4980240"/>
            <a:ext cx="3579120" cy="132876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>
            <a:normAutofit fontScale="97500"/>
          </a:bodyPr>
          <a:lstStyle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CA" sz="2800" b="0" strike="noStrike" spc="-1">
                <a:solidFill>
                  <a:srgbClr val="FFFFFF"/>
                </a:solidFill>
                <a:latin typeface="Calibri"/>
              </a:rPr>
              <a:t>Increase enrolment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CA" sz="2800" b="0" strike="noStrike" spc="-1">
                <a:solidFill>
                  <a:srgbClr val="FFFFFF"/>
                </a:solidFill>
                <a:latin typeface="Calibri"/>
              </a:rPr>
              <a:t>Reduce paperwork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7103880" y="3768480"/>
            <a:ext cx="358092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CA" sz="3600" b="0" strike="noStrike" spc="-1">
                <a:solidFill>
                  <a:srgbClr val="FFFFFF"/>
                </a:solidFill>
                <a:latin typeface="Calibri"/>
              </a:rPr>
              <a:t>Tracy</a:t>
            </a:r>
            <a:endParaRPr lang="en-CA" sz="3600" b="0" strike="noStrike" spc="-1">
              <a:latin typeface="Arial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7083000" y="5005800"/>
            <a:ext cx="3587040" cy="132876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>
            <a:normAutofit fontScale="93500"/>
          </a:bodyPr>
          <a:lstStyle/>
          <a:p>
            <a:pPr marL="304920" indent="-304560" algn="r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CA" sz="2800" b="0" strike="noStrike" spc="-1">
                <a:solidFill>
                  <a:srgbClr val="FFFFFF"/>
                </a:solidFill>
                <a:latin typeface="Calibri"/>
              </a:rPr>
              <a:t>Trustworthy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560" algn="r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CA" sz="2800" b="0" strike="noStrike" spc="-1">
                <a:solidFill>
                  <a:srgbClr val="FFFFFF"/>
                </a:solidFill>
                <a:latin typeface="Calibri"/>
              </a:rPr>
              <a:t>Foreign experience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1503000" y="1556640"/>
            <a:ext cx="8496720" cy="3437640"/>
          </a:xfrm>
          <a:prstGeom prst="ellipse">
            <a:avLst/>
          </a:prstGeom>
          <a:solidFill>
            <a:srgbClr val="008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4400" b="0" strike="noStrike" spc="-1" dirty="0">
                <a:solidFill>
                  <a:srgbClr val="FFFFFF"/>
                </a:solidFill>
                <a:latin typeface="Calibri"/>
              </a:rPr>
              <a:t>IVEC ecosystem</a:t>
            </a:r>
            <a:endParaRPr lang="en-CA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CA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Define       Create      Implement</a:t>
            </a:r>
            <a:endParaRPr lang="en-CA" sz="2800" b="0" strike="noStrike" spc="-1" dirty="0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3888720" y="564812"/>
            <a:ext cx="3194280" cy="1386360"/>
          </a:xfrm>
          <a:prstGeom prst="roundRect">
            <a:avLst>
              <a:gd name="adj" fmla="val 13420"/>
            </a:avLst>
          </a:prstGeom>
          <a:gradFill rotWithShape="0">
            <a:gsLst>
              <a:gs pos="0">
                <a:srgbClr val="020409">
                  <a:alpha val="0"/>
                </a:srgbClr>
              </a:gs>
              <a:gs pos="100000">
                <a:srgbClr val="F2B87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9"/>
          <p:cNvSpPr/>
          <p:nvPr/>
        </p:nvSpPr>
        <p:spPr>
          <a:xfrm>
            <a:off x="3915360" y="202680"/>
            <a:ext cx="179568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 b="0" strike="noStrike" spc="-1">
                <a:solidFill>
                  <a:srgbClr val="FFFFFF"/>
                </a:solidFill>
                <a:latin typeface="Calibri"/>
              </a:rPr>
              <a:t>Elise</a:t>
            </a:r>
            <a:endParaRPr lang="en-CA" sz="3600" b="0" strike="noStrike" spc="-1"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5044680" y="677880"/>
            <a:ext cx="234360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normAutofit fontScale="93000"/>
          </a:bodyPr>
          <a:lstStyle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Policies</a:t>
            </a:r>
            <a:endParaRPr lang="en-CA" sz="2800" b="0" strike="noStrike" spc="-1" dirty="0">
              <a:latin typeface="Arial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Standards</a:t>
            </a:r>
            <a:endParaRPr lang="en-CA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lang="en-CA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lang="en-CA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0" grpId="0"/>
      <p:bldP spid="161" grpId="0"/>
      <p:bldP spid="162" grpId="0"/>
      <p:bldP spid="1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247400" y="4149000"/>
            <a:ext cx="3796920" cy="2160000"/>
          </a:xfrm>
          <a:prstGeom prst="roundRect">
            <a:avLst>
              <a:gd name="adj" fmla="val 13420"/>
            </a:avLst>
          </a:prstGeom>
          <a:gradFill rotWithShape="0">
            <a:gsLst>
              <a:gs pos="0">
                <a:srgbClr val="020409">
                  <a:alpha val="0"/>
                </a:srgbClr>
              </a:gs>
              <a:gs pos="100000">
                <a:srgbClr val="F2B87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6887880" y="4174560"/>
            <a:ext cx="3796920" cy="2160000"/>
          </a:xfrm>
          <a:prstGeom prst="roundRect">
            <a:avLst>
              <a:gd name="adj" fmla="val 13420"/>
            </a:avLst>
          </a:prstGeom>
          <a:gradFill rotWithShape="0">
            <a:gsLst>
              <a:gs pos="0">
                <a:srgbClr val="020409">
                  <a:alpha val="0"/>
                </a:srgbClr>
              </a:gs>
              <a:gs pos="100000">
                <a:srgbClr val="F2B87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TextShape 3"/>
          <p:cNvSpPr txBox="1"/>
          <p:nvPr/>
        </p:nvSpPr>
        <p:spPr>
          <a:xfrm>
            <a:off x="1356120" y="3630376"/>
            <a:ext cx="3579120" cy="122364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 b="0" strike="noStrike" spc="-1" dirty="0">
                <a:solidFill>
                  <a:srgbClr val="FFFFFF"/>
                </a:solidFill>
                <a:latin typeface="Calibri"/>
              </a:rPr>
              <a:t>Diego</a:t>
            </a:r>
            <a:endParaRPr lang="en-US" sz="36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1341360" y="4980240"/>
            <a:ext cx="3579120" cy="113760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>
            <a:normAutofit fontScale="74000" lnSpcReduction="20000"/>
          </a:bodyPr>
          <a:lstStyle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Internationalize Philippine educational credentials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Open door to new markets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7103880" y="4070656"/>
            <a:ext cx="3580920" cy="80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 b="0" strike="noStrike" spc="-1" dirty="0">
                <a:solidFill>
                  <a:srgbClr val="FFFFFF"/>
                </a:solidFill>
                <a:latin typeface="Calibri"/>
              </a:rPr>
              <a:t>Maria</a:t>
            </a:r>
            <a:endParaRPr lang="en-CA" sz="3600" b="0" strike="noStrike" spc="-1" dirty="0">
              <a:latin typeface="Arial"/>
            </a:endParaRPr>
          </a:p>
        </p:txBody>
      </p:sp>
      <p:sp>
        <p:nvSpPr>
          <p:cNvPr id="172" name="TextShape 6"/>
          <p:cNvSpPr txBox="1"/>
          <p:nvPr/>
        </p:nvSpPr>
        <p:spPr>
          <a:xfrm>
            <a:off x="7003800" y="5005800"/>
            <a:ext cx="3666240" cy="132876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>
            <a:normAutofit fontScale="77500" lnSpcReduction="20000"/>
          </a:bodyPr>
          <a:lstStyle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Internationalize Philippine working experience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FFFFFF"/>
                </a:solidFill>
                <a:latin typeface="Calibri"/>
              </a:rPr>
              <a:t>Bring back professionals with foreign experience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2865960" y="740160"/>
            <a:ext cx="6456240" cy="2611800"/>
          </a:xfrm>
          <a:prstGeom prst="ellipse">
            <a:avLst/>
          </a:prstGeom>
          <a:solidFill>
            <a:srgbClr val="008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4400" b="0" strike="noStrike" spc="-1">
                <a:solidFill>
                  <a:srgbClr val="FFFFFF"/>
                </a:solidFill>
                <a:latin typeface="Calibri"/>
              </a:rPr>
              <a:t>IVEC ecosystem</a:t>
            </a:r>
            <a:endParaRPr lang="en-CA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CA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CA" sz="2800" b="0" strike="noStrike" spc="-1">
                <a:solidFill>
                  <a:srgbClr val="FFFFFF"/>
                </a:solidFill>
                <a:latin typeface="Calibri"/>
              </a:rPr>
              <a:t>Operate                Grow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 rot="18045000">
            <a:off x="4226760" y="3458880"/>
            <a:ext cx="715320" cy="347400"/>
          </a:xfrm>
          <a:prstGeom prst="rightArrow">
            <a:avLst>
              <a:gd name="adj1" fmla="val 37431"/>
              <a:gd name="adj2" fmla="val 1007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8">
            <a:extLst>
              <a:ext uri="{FF2B5EF4-FFF2-40B4-BE49-F238E27FC236}">
                <a16:creationId xmlns:a16="http://schemas.microsoft.com/office/drawing/2014/main" id="{26EF1245-6367-4057-AC2B-62A883197713}"/>
              </a:ext>
            </a:extLst>
          </p:cNvPr>
          <p:cNvSpPr/>
          <p:nvPr/>
        </p:nvSpPr>
        <p:spPr>
          <a:xfrm rot="13844454">
            <a:off x="7009497" y="3460182"/>
            <a:ext cx="715320" cy="347400"/>
          </a:xfrm>
          <a:prstGeom prst="rightArrow">
            <a:avLst>
              <a:gd name="adj1" fmla="val 37431"/>
              <a:gd name="adj2" fmla="val 1007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0" grpId="0"/>
      <p:bldP spid="171" grpId="0"/>
      <p:bldP spid="1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501720" y="764640"/>
            <a:ext cx="7848360" cy="4903560"/>
          </a:xfrm>
          <a:prstGeom prst="roundRect">
            <a:avLst>
              <a:gd name="adj" fmla="val 13420"/>
            </a:avLst>
          </a:prstGeom>
          <a:gradFill rotWithShape="0">
            <a:gsLst>
              <a:gs pos="0">
                <a:srgbClr val="020409">
                  <a:alpha val="0"/>
                </a:srgbClr>
              </a:gs>
              <a:gs pos="100000">
                <a:srgbClr val="F2B87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1041120" y="3517200"/>
            <a:ext cx="1996560" cy="1198800"/>
          </a:xfrm>
          <a:prstGeom prst="roundRect">
            <a:avLst>
              <a:gd name="adj" fmla="val 13420"/>
            </a:avLst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TextShape 3"/>
          <p:cNvSpPr txBox="1"/>
          <p:nvPr/>
        </p:nvSpPr>
        <p:spPr>
          <a:xfrm>
            <a:off x="1042920" y="3654360"/>
            <a:ext cx="1994760" cy="106164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>
            <a:normAutofit fontScale="25000" lnSpcReduction="20000"/>
          </a:bodyPr>
          <a:lstStyle/>
          <a:p>
            <a:pPr marL="252000" indent="-304560">
              <a:lnSpc>
                <a:spcPct val="90000"/>
              </a:lnSpc>
              <a:spcBef>
                <a:spcPts val="600"/>
              </a:spcBef>
              <a:buClr>
                <a:srgbClr val="009999"/>
              </a:buClr>
              <a:buFont typeface="Arial"/>
              <a:buChar char="•"/>
            </a:pPr>
            <a:r>
              <a:rPr lang="en-CA" sz="8800" b="0" strike="noStrike" spc="-1" dirty="0">
                <a:solidFill>
                  <a:srgbClr val="FFFFFF"/>
                </a:solidFill>
                <a:latin typeface="Calibri"/>
              </a:rPr>
              <a:t>Hard work</a:t>
            </a:r>
            <a:endParaRPr lang="en-US" sz="8800" b="0" strike="noStrike" spc="-1" dirty="0">
              <a:solidFill>
                <a:srgbClr val="FFFFFF"/>
              </a:solidFill>
              <a:latin typeface="Calibri"/>
            </a:endParaRPr>
          </a:p>
          <a:p>
            <a:pPr marL="252000" indent="-304560">
              <a:lnSpc>
                <a:spcPct val="90000"/>
              </a:lnSpc>
              <a:spcBef>
                <a:spcPts val="600"/>
              </a:spcBef>
              <a:buClr>
                <a:srgbClr val="009999"/>
              </a:buClr>
              <a:buFont typeface="Arial"/>
              <a:buChar char="•"/>
            </a:pPr>
            <a:r>
              <a:rPr lang="en-CA" sz="8800" b="0" strike="noStrike" spc="-1" dirty="0">
                <a:solidFill>
                  <a:srgbClr val="FFFFFF"/>
                </a:solidFill>
                <a:latin typeface="Calibri"/>
              </a:rPr>
              <a:t>Talent</a:t>
            </a:r>
          </a:p>
          <a:p>
            <a:pPr marL="252000" indent="-304560">
              <a:lnSpc>
                <a:spcPct val="90000"/>
              </a:lnSpc>
              <a:spcBef>
                <a:spcPts val="600"/>
              </a:spcBef>
              <a:buClr>
                <a:srgbClr val="009999"/>
              </a:buClr>
              <a:buFont typeface="Arial"/>
              <a:buChar char="•"/>
            </a:pPr>
            <a:r>
              <a:rPr lang="en-CA" sz="8800" spc="-1" dirty="0">
                <a:solidFill>
                  <a:srgbClr val="FFFFFF"/>
                </a:solidFill>
                <a:latin typeface="Calibri"/>
              </a:rPr>
              <a:t>Attitude</a:t>
            </a:r>
            <a:endParaRPr lang="en-US" sz="8800" b="0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0400" b="0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CA" sz="2800" b="0" strike="noStrike" spc="-1" dirty="0">
                <a:solidFill>
                  <a:srgbClr val="091227"/>
                </a:solidFill>
                <a:latin typeface="Calibri"/>
              </a:rPr>
              <a:t>               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026941" y="2751120"/>
            <a:ext cx="2376303" cy="6532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Katherine</a:t>
            </a:r>
            <a:endParaRPr lang="en-CA" sz="3600" b="0" strike="noStrike" spc="-1" dirty="0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4092840" y="3507840"/>
            <a:ext cx="1861200" cy="1061640"/>
          </a:xfrm>
          <a:prstGeom prst="roundRect">
            <a:avLst>
              <a:gd name="adj" fmla="val 13420"/>
            </a:avLst>
          </a:prstGeom>
          <a:gradFill rotWithShape="0">
            <a:gsLst>
              <a:gs pos="0">
                <a:srgbClr val="020409">
                  <a:alpha val="0"/>
                </a:srgbClr>
              </a:gs>
              <a:gs pos="100000">
                <a:srgbClr val="009999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6"/>
          <p:cNvSpPr/>
          <p:nvPr/>
        </p:nvSpPr>
        <p:spPr>
          <a:xfrm>
            <a:off x="4452840" y="3551400"/>
            <a:ext cx="1501200" cy="101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normAutofit fontScale="25000" lnSpcReduction="20000"/>
          </a:bodyPr>
          <a:lstStyle/>
          <a:p>
            <a:pPr algn="just">
              <a:lnSpc>
                <a:spcPct val="90000"/>
              </a:lnSpc>
              <a:spcBef>
                <a:spcPts val="1599"/>
              </a:spcBef>
            </a:pPr>
            <a:endParaRPr lang="en-CA" sz="2800" b="0" strike="noStrike" spc="-1" dirty="0">
              <a:latin typeface="Arial"/>
            </a:endParaRPr>
          </a:p>
          <a:p>
            <a:pPr marL="304920" indent="-304560" algn="just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lang="en-CA" sz="5600" b="0" strike="noStrike" spc="-1" dirty="0">
                <a:solidFill>
                  <a:srgbClr val="FFFFFF"/>
                </a:solidFill>
                <a:latin typeface="Calibri"/>
              </a:rPr>
              <a:t>PU – badge</a:t>
            </a:r>
            <a:endParaRPr lang="en-CA" sz="5600" b="0" strike="noStrike" spc="-1" dirty="0">
              <a:latin typeface="Arial"/>
            </a:endParaRPr>
          </a:p>
          <a:p>
            <a:pPr marL="304920" indent="-304560" algn="just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lang="en-CA" sz="5600" b="0" strike="noStrike" spc="-1" dirty="0">
                <a:solidFill>
                  <a:srgbClr val="FFFFFF"/>
                </a:solidFill>
                <a:latin typeface="Calibri"/>
              </a:rPr>
              <a:t>PH – badge</a:t>
            </a:r>
            <a:endParaRPr lang="en-CA" sz="56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CA" sz="3000" b="0" strike="noStrike" spc="-1" dirty="0">
                <a:solidFill>
                  <a:srgbClr val="091227"/>
                </a:solidFill>
                <a:latin typeface="Calibri"/>
              </a:rPr>
              <a:t>                                       </a:t>
            </a:r>
            <a:r>
              <a:rPr lang="en-CA" sz="9600" b="1" strike="noStrike" spc="-1" dirty="0">
                <a:solidFill>
                  <a:srgbClr val="091227"/>
                </a:solidFill>
                <a:latin typeface="Calibri"/>
              </a:rPr>
              <a:t>IVEC</a:t>
            </a:r>
            <a:endParaRPr lang="en-CA" sz="9600" b="1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599"/>
              </a:spcBef>
              <a:tabLst>
                <a:tab pos="0" algn="l"/>
              </a:tabLst>
            </a:pPr>
            <a:endParaRPr lang="en-CA" sz="128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599"/>
              </a:spcBef>
              <a:tabLst>
                <a:tab pos="0" algn="l"/>
              </a:tabLst>
            </a:pPr>
            <a:endParaRPr lang="en-CA" sz="128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599"/>
              </a:spcBef>
              <a:tabLst>
                <a:tab pos="0" algn="l"/>
              </a:tabLst>
            </a:pPr>
            <a:endParaRPr lang="en-CA" sz="1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pos="0" algn="l"/>
              </a:tabLst>
            </a:pPr>
            <a:endParaRPr lang="en-CA" sz="12800" b="0" strike="noStrike" spc="-1" dirty="0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4125240" y="1429920"/>
            <a:ext cx="3795120" cy="106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CA" sz="10400" b="0" strike="noStrike" spc="-1" dirty="0">
                <a:solidFill>
                  <a:srgbClr val="FFFFFF"/>
                </a:solidFill>
                <a:latin typeface="Calibri"/>
              </a:rPr>
              <a:t>Ecosystem</a:t>
            </a:r>
            <a:endParaRPr lang="en-CA" sz="10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CA" sz="2800" b="0" strike="noStrike" spc="-1" dirty="0">
                <a:solidFill>
                  <a:srgbClr val="091227"/>
                </a:solidFill>
                <a:latin typeface="Calibri"/>
              </a:rPr>
              <a:t>               </a:t>
            </a:r>
            <a:endParaRPr lang="en-CA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pos="0" algn="l"/>
              </a:tabLst>
            </a:pPr>
            <a:endParaRPr lang="en-CA" sz="2800" b="0" strike="noStrike" spc="-1" dirty="0">
              <a:latin typeface="Arial"/>
            </a:endParaRPr>
          </a:p>
        </p:txBody>
      </p:sp>
      <p:sp>
        <p:nvSpPr>
          <p:cNvPr id="2" name="CustomShape 8">
            <a:extLst>
              <a:ext uri="{FF2B5EF4-FFF2-40B4-BE49-F238E27FC236}">
                <a16:creationId xmlns:a16="http://schemas.microsoft.com/office/drawing/2014/main" id="{09E6F62C-A298-45A9-86C0-59E8490593FE}"/>
              </a:ext>
            </a:extLst>
          </p:cNvPr>
          <p:cNvSpPr/>
          <p:nvPr/>
        </p:nvSpPr>
        <p:spPr>
          <a:xfrm>
            <a:off x="3089160" y="3942900"/>
            <a:ext cx="715320" cy="347400"/>
          </a:xfrm>
          <a:prstGeom prst="rightArrow">
            <a:avLst>
              <a:gd name="adj1" fmla="val 37431"/>
              <a:gd name="adj2" fmla="val 1007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/>
      <p:bldP spid="1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F312-5E2A-488E-93A3-5F73288A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02" y="343846"/>
            <a:ext cx="8080145" cy="1061049"/>
          </a:xfrm>
        </p:spPr>
        <p:txBody>
          <a:bodyPr/>
          <a:lstStyle/>
          <a:p>
            <a:r>
              <a:rPr lang="en-CA" sz="3600" dirty="0">
                <a:solidFill>
                  <a:schemeClr val="bg1"/>
                </a:solidFill>
              </a:rPr>
              <a:t>Educational Credentials Ecosystem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F9789-9261-49A9-9E03-D29982D4E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72" y="1404895"/>
            <a:ext cx="7628571" cy="510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2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511</TotalTime>
  <Words>124</Words>
  <Application>Microsoft Office PowerPoint</Application>
  <PresentationFormat>Custom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Educational Credentials Ecosystem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Credentials Ecosystem</dc:title>
  <dc:subject/>
  <dc:creator>Victor Golubkov</dc:creator>
  <dc:description/>
  <cp:lastModifiedBy>Victor Golubkov</cp:lastModifiedBy>
  <cp:revision>69</cp:revision>
  <dcterms:created xsi:type="dcterms:W3CDTF">2020-10-05T00:55:11Z</dcterms:created>
  <dcterms:modified xsi:type="dcterms:W3CDTF">2020-10-07T03:13:37Z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InternalTags">
    <vt:lpwstr/>
  </property>
  <property fmtid="{D5CDD505-2E9C-101B-9397-08002B2CF9AE}" pid="9" name="LinksUpToDate">
    <vt:bool>false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Custom</vt:lpwstr>
  </property>
  <property fmtid="{D5CDD505-2E9C-101B-9397-08002B2CF9AE}" pid="14" name="ScaleCrop">
    <vt:bool>false</vt:bool>
  </property>
  <property fmtid="{D5CDD505-2E9C-101B-9397-08002B2CF9AE}" pid="15" name="ScenarioTags">
    <vt:lpwstr/>
  </property>
  <property fmtid="{D5CDD505-2E9C-101B-9397-08002B2CF9AE}" pid="16" name="ShareDoc">
    <vt:bool>false</vt:bool>
  </property>
  <property fmtid="{D5CDD505-2E9C-101B-9397-08002B2CF9AE}" pid="17" name="Slides">
    <vt:i4>8</vt:i4>
  </property>
</Properties>
</file>