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63" d="100"/>
          <a:sy n="63" d="100"/>
        </p:scale>
        <p:origin x="1215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0A478B-3DCA-4093-87D7-C9DBCD34606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E937F5DF-2601-413F-90E1-FC310A54E67C}">
      <dgm:prSet phldrT="[Texto]" custT="1"/>
      <dgm:spPr/>
      <dgm:t>
        <a:bodyPr/>
        <a:lstStyle/>
        <a:p>
          <a:pPr algn="just"/>
          <a:r>
            <a:rPr lang="es-CL" sz="1800" dirty="0">
              <a:latin typeface="Arial Nova Cond" panose="020B0506020202020204" pitchFamily="34" charset="0"/>
            </a:rPr>
            <a:t>En 2019 fallecieron 2,5M de personas a nivel mundial a causa de la neumonía, de estas 0,6M era menores de 5 años</a:t>
          </a:r>
        </a:p>
      </dgm:t>
    </dgm:pt>
    <dgm:pt modelId="{DD80BBDB-8A74-4516-9C9A-DA481F94B849}" type="parTrans" cxnId="{0C6E6AD1-2D9C-4359-91D3-6D9F86A4D02E}">
      <dgm:prSet/>
      <dgm:spPr/>
      <dgm:t>
        <a:bodyPr/>
        <a:lstStyle/>
        <a:p>
          <a:pPr algn="just"/>
          <a:endParaRPr lang="es-CL" sz="1800">
            <a:latin typeface="Arial Nova Cond" panose="020B0506020202020204" pitchFamily="34" charset="0"/>
          </a:endParaRPr>
        </a:p>
      </dgm:t>
    </dgm:pt>
    <dgm:pt modelId="{5E4AD3E8-619B-4A43-BBEB-9632D16878DB}" type="sibTrans" cxnId="{0C6E6AD1-2D9C-4359-91D3-6D9F86A4D02E}">
      <dgm:prSet/>
      <dgm:spPr/>
      <dgm:t>
        <a:bodyPr/>
        <a:lstStyle/>
        <a:p>
          <a:pPr algn="just"/>
          <a:endParaRPr lang="es-CL" sz="1800">
            <a:latin typeface="Arial Nova Cond" panose="020B0506020202020204" pitchFamily="34" charset="0"/>
          </a:endParaRPr>
        </a:p>
      </dgm:t>
    </dgm:pt>
    <dgm:pt modelId="{82211E44-B48A-47FC-8BB2-767013C48343}">
      <dgm:prSet phldrT="[Texto]" custT="1"/>
      <dgm:spPr/>
      <dgm:t>
        <a:bodyPr/>
        <a:lstStyle/>
        <a:p>
          <a:pPr algn="just"/>
          <a:r>
            <a:rPr lang="es-CL" sz="1800" dirty="0">
              <a:latin typeface="Arial Nova Cond" panose="020B0506020202020204" pitchFamily="34" charset="0"/>
            </a:rPr>
            <a:t>En el caso de Chile, la neumonía es la tercera causa de muerte en infecciones respiratorias </a:t>
          </a:r>
        </a:p>
      </dgm:t>
    </dgm:pt>
    <dgm:pt modelId="{C208C53F-A0FA-49B0-8146-4CBC61A4C5E6}" type="parTrans" cxnId="{88719DFE-FA06-4E83-AB9B-BF134780757E}">
      <dgm:prSet/>
      <dgm:spPr/>
      <dgm:t>
        <a:bodyPr/>
        <a:lstStyle/>
        <a:p>
          <a:pPr algn="just"/>
          <a:endParaRPr lang="es-CL" sz="1800">
            <a:latin typeface="Arial Nova Cond" panose="020B0506020202020204" pitchFamily="34" charset="0"/>
          </a:endParaRPr>
        </a:p>
      </dgm:t>
    </dgm:pt>
    <dgm:pt modelId="{21A64608-7CFB-49FC-AA68-811BB90C7069}" type="sibTrans" cxnId="{88719DFE-FA06-4E83-AB9B-BF134780757E}">
      <dgm:prSet/>
      <dgm:spPr/>
      <dgm:t>
        <a:bodyPr/>
        <a:lstStyle/>
        <a:p>
          <a:pPr algn="just"/>
          <a:endParaRPr lang="es-CL" sz="1800">
            <a:latin typeface="Arial Nova Cond" panose="020B0506020202020204" pitchFamily="34" charset="0"/>
          </a:endParaRPr>
        </a:p>
      </dgm:t>
    </dgm:pt>
    <dgm:pt modelId="{5A40B220-5C21-4982-981C-A29066A19D1B}">
      <dgm:prSet phldrT="[Texto]" custT="1"/>
      <dgm:spPr/>
      <dgm:t>
        <a:bodyPr/>
        <a:lstStyle/>
        <a:p>
          <a:pPr algn="just"/>
          <a:r>
            <a:rPr lang="es-CL" sz="1800" dirty="0">
              <a:latin typeface="Arial Nova Cond" panose="020B0506020202020204" pitchFamily="34" charset="0"/>
            </a:rPr>
            <a:t>La detección mediante rayos x y entrevista medica es el método mas común de predicción de la enfermedad</a:t>
          </a:r>
        </a:p>
      </dgm:t>
    </dgm:pt>
    <dgm:pt modelId="{389FBD98-2B38-47E0-9294-7F205C86C45D}" type="parTrans" cxnId="{72312506-0296-44EC-9F7E-44B19A4C07A3}">
      <dgm:prSet/>
      <dgm:spPr/>
      <dgm:t>
        <a:bodyPr/>
        <a:lstStyle/>
        <a:p>
          <a:pPr algn="just"/>
          <a:endParaRPr lang="es-CL" sz="1800">
            <a:latin typeface="Arial Nova Cond" panose="020B0506020202020204" pitchFamily="34" charset="0"/>
          </a:endParaRPr>
        </a:p>
      </dgm:t>
    </dgm:pt>
    <dgm:pt modelId="{0F369B03-C6BD-49BC-8629-EF3BB674A2D5}" type="sibTrans" cxnId="{72312506-0296-44EC-9F7E-44B19A4C07A3}">
      <dgm:prSet/>
      <dgm:spPr/>
      <dgm:t>
        <a:bodyPr/>
        <a:lstStyle/>
        <a:p>
          <a:pPr algn="just"/>
          <a:endParaRPr lang="es-CL" sz="1800">
            <a:latin typeface="Arial Nova Cond" panose="020B0506020202020204" pitchFamily="34" charset="0"/>
          </a:endParaRPr>
        </a:p>
      </dgm:t>
    </dgm:pt>
    <dgm:pt modelId="{A9AB1318-550B-49E3-B11A-B0337BD3FF1F}">
      <dgm:prSet phldrT="[Texto]" custT="1"/>
      <dgm:spPr/>
      <dgm:t>
        <a:bodyPr/>
        <a:lstStyle/>
        <a:p>
          <a:pPr algn="just"/>
          <a:r>
            <a:rPr lang="es-CL" sz="1800" dirty="0">
              <a:latin typeface="Arial Nova Cond" panose="020B0506020202020204" pitchFamily="34" charset="0"/>
            </a:rPr>
            <a:t>La escasez de especialistas médicos complica la detección oportuna de la enfermedad. En Chile hay 2,95 médicos cada 10 mil habitantes</a:t>
          </a:r>
        </a:p>
      </dgm:t>
    </dgm:pt>
    <dgm:pt modelId="{730C74A6-DFC2-4296-990E-07055C5CB0E2}" type="parTrans" cxnId="{2B2CFF41-008D-443F-9585-D8D11134FB9A}">
      <dgm:prSet/>
      <dgm:spPr/>
      <dgm:t>
        <a:bodyPr/>
        <a:lstStyle/>
        <a:p>
          <a:pPr algn="just"/>
          <a:endParaRPr lang="es-CL" sz="1600"/>
        </a:p>
      </dgm:t>
    </dgm:pt>
    <dgm:pt modelId="{0B2AA530-6A2C-4ACF-BBC3-596AFBF525B0}" type="sibTrans" cxnId="{2B2CFF41-008D-443F-9585-D8D11134FB9A}">
      <dgm:prSet/>
      <dgm:spPr/>
      <dgm:t>
        <a:bodyPr/>
        <a:lstStyle/>
        <a:p>
          <a:pPr algn="just"/>
          <a:endParaRPr lang="es-CL" sz="1600"/>
        </a:p>
      </dgm:t>
    </dgm:pt>
    <dgm:pt modelId="{5DA76A43-B443-4932-AAF5-7FE80E06D2DF}" type="pres">
      <dgm:prSet presAssocID="{830A478B-3DCA-4093-87D7-C9DBCD34606F}" presName="Name0" presStyleCnt="0">
        <dgm:presLayoutVars>
          <dgm:chMax val="7"/>
          <dgm:chPref val="7"/>
          <dgm:dir/>
        </dgm:presLayoutVars>
      </dgm:prSet>
      <dgm:spPr/>
    </dgm:pt>
    <dgm:pt modelId="{B89326DB-5EF0-4272-95EC-EB36500AC518}" type="pres">
      <dgm:prSet presAssocID="{830A478B-3DCA-4093-87D7-C9DBCD34606F}" presName="Name1" presStyleCnt="0"/>
      <dgm:spPr/>
    </dgm:pt>
    <dgm:pt modelId="{401F9425-13BE-47CA-B1DF-63A2AA844B2A}" type="pres">
      <dgm:prSet presAssocID="{830A478B-3DCA-4093-87D7-C9DBCD34606F}" presName="cycle" presStyleCnt="0"/>
      <dgm:spPr/>
    </dgm:pt>
    <dgm:pt modelId="{220EB347-ACDE-48D8-81E9-ACE67036A02D}" type="pres">
      <dgm:prSet presAssocID="{830A478B-3DCA-4093-87D7-C9DBCD34606F}" presName="srcNode" presStyleLbl="node1" presStyleIdx="0" presStyleCnt="4"/>
      <dgm:spPr/>
    </dgm:pt>
    <dgm:pt modelId="{E515D78C-D31F-4F44-B8E8-5DB013413DE0}" type="pres">
      <dgm:prSet presAssocID="{830A478B-3DCA-4093-87D7-C9DBCD34606F}" presName="conn" presStyleLbl="parChTrans1D2" presStyleIdx="0" presStyleCnt="1"/>
      <dgm:spPr/>
    </dgm:pt>
    <dgm:pt modelId="{3F1C72AD-64A5-419B-9B6C-AF1852952A69}" type="pres">
      <dgm:prSet presAssocID="{830A478B-3DCA-4093-87D7-C9DBCD34606F}" presName="extraNode" presStyleLbl="node1" presStyleIdx="0" presStyleCnt="4"/>
      <dgm:spPr/>
    </dgm:pt>
    <dgm:pt modelId="{734B0FEE-5EC7-4706-852C-0F0DC098BC79}" type="pres">
      <dgm:prSet presAssocID="{830A478B-3DCA-4093-87D7-C9DBCD34606F}" presName="dstNode" presStyleLbl="node1" presStyleIdx="0" presStyleCnt="4"/>
      <dgm:spPr/>
    </dgm:pt>
    <dgm:pt modelId="{2C825947-CDC9-446C-9B60-CCD0C68C6DFD}" type="pres">
      <dgm:prSet presAssocID="{E937F5DF-2601-413F-90E1-FC310A54E67C}" presName="text_1" presStyleLbl="node1" presStyleIdx="0" presStyleCnt="4">
        <dgm:presLayoutVars>
          <dgm:bulletEnabled val="1"/>
        </dgm:presLayoutVars>
      </dgm:prSet>
      <dgm:spPr/>
    </dgm:pt>
    <dgm:pt modelId="{9905771D-66EC-4795-A9E4-F8FFEF78DDF7}" type="pres">
      <dgm:prSet presAssocID="{E937F5DF-2601-413F-90E1-FC310A54E67C}" presName="accent_1" presStyleCnt="0"/>
      <dgm:spPr/>
    </dgm:pt>
    <dgm:pt modelId="{D6A88076-C4AB-4CC8-9805-C82FE92E64FA}" type="pres">
      <dgm:prSet presAssocID="{E937F5DF-2601-413F-90E1-FC310A54E67C}" presName="accentRepeatNode" presStyleLbl="solidFgAcc1" presStyleIdx="0" presStyleCnt="4"/>
      <dgm:spPr/>
    </dgm:pt>
    <dgm:pt modelId="{49FD5417-2B07-4A4B-85AA-7B9B5B1D58D3}" type="pres">
      <dgm:prSet presAssocID="{82211E44-B48A-47FC-8BB2-767013C48343}" presName="text_2" presStyleLbl="node1" presStyleIdx="1" presStyleCnt="4">
        <dgm:presLayoutVars>
          <dgm:bulletEnabled val="1"/>
        </dgm:presLayoutVars>
      </dgm:prSet>
      <dgm:spPr/>
    </dgm:pt>
    <dgm:pt modelId="{CCCC24B9-015E-411C-A3F0-6EF05EFB2EB2}" type="pres">
      <dgm:prSet presAssocID="{82211E44-B48A-47FC-8BB2-767013C48343}" presName="accent_2" presStyleCnt="0"/>
      <dgm:spPr/>
    </dgm:pt>
    <dgm:pt modelId="{7F8241EC-D13F-44FD-9B3D-31A755D8EC4C}" type="pres">
      <dgm:prSet presAssocID="{82211E44-B48A-47FC-8BB2-767013C48343}" presName="accentRepeatNode" presStyleLbl="solidFgAcc1" presStyleIdx="1" presStyleCnt="4"/>
      <dgm:spPr/>
    </dgm:pt>
    <dgm:pt modelId="{7FEAC7D9-6970-49F3-818F-DA6F2F767F42}" type="pres">
      <dgm:prSet presAssocID="{5A40B220-5C21-4982-981C-A29066A19D1B}" presName="text_3" presStyleLbl="node1" presStyleIdx="2" presStyleCnt="4">
        <dgm:presLayoutVars>
          <dgm:bulletEnabled val="1"/>
        </dgm:presLayoutVars>
      </dgm:prSet>
      <dgm:spPr/>
    </dgm:pt>
    <dgm:pt modelId="{8914C6A5-DAD9-44C1-9A98-79326CFB69B3}" type="pres">
      <dgm:prSet presAssocID="{5A40B220-5C21-4982-981C-A29066A19D1B}" presName="accent_3" presStyleCnt="0"/>
      <dgm:spPr/>
    </dgm:pt>
    <dgm:pt modelId="{3DF77433-3CE8-48A8-B80C-E7D6EA7E60E0}" type="pres">
      <dgm:prSet presAssocID="{5A40B220-5C21-4982-981C-A29066A19D1B}" presName="accentRepeatNode" presStyleLbl="solidFgAcc1" presStyleIdx="2" presStyleCnt="4"/>
      <dgm:spPr/>
    </dgm:pt>
    <dgm:pt modelId="{97F7DD11-97A6-4EE1-B42A-08B2C974B2C8}" type="pres">
      <dgm:prSet presAssocID="{A9AB1318-550B-49E3-B11A-B0337BD3FF1F}" presName="text_4" presStyleLbl="node1" presStyleIdx="3" presStyleCnt="4">
        <dgm:presLayoutVars>
          <dgm:bulletEnabled val="1"/>
        </dgm:presLayoutVars>
      </dgm:prSet>
      <dgm:spPr/>
    </dgm:pt>
    <dgm:pt modelId="{5A5A6CC4-1B5E-42D6-B96F-CE8DB7821F93}" type="pres">
      <dgm:prSet presAssocID="{A9AB1318-550B-49E3-B11A-B0337BD3FF1F}" presName="accent_4" presStyleCnt="0"/>
      <dgm:spPr/>
    </dgm:pt>
    <dgm:pt modelId="{B405DAE1-D484-4525-9C06-177AA2DB3E5E}" type="pres">
      <dgm:prSet presAssocID="{A9AB1318-550B-49E3-B11A-B0337BD3FF1F}" presName="accentRepeatNode" presStyleLbl="solidFgAcc1" presStyleIdx="3" presStyleCnt="4"/>
      <dgm:spPr/>
    </dgm:pt>
  </dgm:ptLst>
  <dgm:cxnLst>
    <dgm:cxn modelId="{72312506-0296-44EC-9F7E-44B19A4C07A3}" srcId="{830A478B-3DCA-4093-87D7-C9DBCD34606F}" destId="{5A40B220-5C21-4982-981C-A29066A19D1B}" srcOrd="2" destOrd="0" parTransId="{389FBD98-2B38-47E0-9294-7F205C86C45D}" sibTransId="{0F369B03-C6BD-49BC-8629-EF3BB674A2D5}"/>
    <dgm:cxn modelId="{75CE340F-D736-43E9-8A2E-DE721F2A92A2}" type="presOf" srcId="{5A40B220-5C21-4982-981C-A29066A19D1B}" destId="{7FEAC7D9-6970-49F3-818F-DA6F2F767F42}" srcOrd="0" destOrd="0" presId="urn:microsoft.com/office/officeart/2008/layout/VerticalCurvedList"/>
    <dgm:cxn modelId="{2B2CFF41-008D-443F-9585-D8D11134FB9A}" srcId="{830A478B-3DCA-4093-87D7-C9DBCD34606F}" destId="{A9AB1318-550B-49E3-B11A-B0337BD3FF1F}" srcOrd="3" destOrd="0" parTransId="{730C74A6-DFC2-4296-990E-07055C5CB0E2}" sibTransId="{0B2AA530-6A2C-4ACF-BBC3-596AFBF525B0}"/>
    <dgm:cxn modelId="{503EB972-9220-41E2-8A6F-3F255DB99546}" type="presOf" srcId="{830A478B-3DCA-4093-87D7-C9DBCD34606F}" destId="{5DA76A43-B443-4932-AAF5-7FE80E06D2DF}" srcOrd="0" destOrd="0" presId="urn:microsoft.com/office/officeart/2008/layout/VerticalCurvedList"/>
    <dgm:cxn modelId="{1E665D54-D994-4ED1-B3D0-B6C7114AFF12}" type="presOf" srcId="{82211E44-B48A-47FC-8BB2-767013C48343}" destId="{49FD5417-2B07-4A4B-85AA-7B9B5B1D58D3}" srcOrd="0" destOrd="0" presId="urn:microsoft.com/office/officeart/2008/layout/VerticalCurvedList"/>
    <dgm:cxn modelId="{6431DC82-8BB0-4C62-A264-0C9CC5130B93}" type="presOf" srcId="{5E4AD3E8-619B-4A43-BBEB-9632D16878DB}" destId="{E515D78C-D31F-4F44-B8E8-5DB013413DE0}" srcOrd="0" destOrd="0" presId="urn:microsoft.com/office/officeart/2008/layout/VerticalCurvedList"/>
    <dgm:cxn modelId="{70A8FC9C-DC4C-45BC-86FC-7B5C46B42C8D}" type="presOf" srcId="{A9AB1318-550B-49E3-B11A-B0337BD3FF1F}" destId="{97F7DD11-97A6-4EE1-B42A-08B2C974B2C8}" srcOrd="0" destOrd="0" presId="urn:microsoft.com/office/officeart/2008/layout/VerticalCurvedList"/>
    <dgm:cxn modelId="{0C6E6AD1-2D9C-4359-91D3-6D9F86A4D02E}" srcId="{830A478B-3DCA-4093-87D7-C9DBCD34606F}" destId="{E937F5DF-2601-413F-90E1-FC310A54E67C}" srcOrd="0" destOrd="0" parTransId="{DD80BBDB-8A74-4516-9C9A-DA481F94B849}" sibTransId="{5E4AD3E8-619B-4A43-BBEB-9632D16878DB}"/>
    <dgm:cxn modelId="{E2325FFD-011F-4962-AF3D-B203AE7CE28A}" type="presOf" srcId="{E937F5DF-2601-413F-90E1-FC310A54E67C}" destId="{2C825947-CDC9-446C-9B60-CCD0C68C6DFD}" srcOrd="0" destOrd="0" presId="urn:microsoft.com/office/officeart/2008/layout/VerticalCurvedList"/>
    <dgm:cxn modelId="{88719DFE-FA06-4E83-AB9B-BF134780757E}" srcId="{830A478B-3DCA-4093-87D7-C9DBCD34606F}" destId="{82211E44-B48A-47FC-8BB2-767013C48343}" srcOrd="1" destOrd="0" parTransId="{C208C53F-A0FA-49B0-8146-4CBC61A4C5E6}" sibTransId="{21A64608-7CFB-49FC-AA68-811BB90C7069}"/>
    <dgm:cxn modelId="{9B410813-13A1-4B45-A666-AB29F6FF2338}" type="presParOf" srcId="{5DA76A43-B443-4932-AAF5-7FE80E06D2DF}" destId="{B89326DB-5EF0-4272-95EC-EB36500AC518}" srcOrd="0" destOrd="0" presId="urn:microsoft.com/office/officeart/2008/layout/VerticalCurvedList"/>
    <dgm:cxn modelId="{55CBF700-7180-4CF1-8BE6-1C061F760053}" type="presParOf" srcId="{B89326DB-5EF0-4272-95EC-EB36500AC518}" destId="{401F9425-13BE-47CA-B1DF-63A2AA844B2A}" srcOrd="0" destOrd="0" presId="urn:microsoft.com/office/officeart/2008/layout/VerticalCurvedList"/>
    <dgm:cxn modelId="{E1D595FF-2938-4297-8AFE-E688C362AA4C}" type="presParOf" srcId="{401F9425-13BE-47CA-B1DF-63A2AA844B2A}" destId="{220EB347-ACDE-48D8-81E9-ACE67036A02D}" srcOrd="0" destOrd="0" presId="urn:microsoft.com/office/officeart/2008/layout/VerticalCurvedList"/>
    <dgm:cxn modelId="{BE56E073-EEBC-4235-A694-E0C7F105338A}" type="presParOf" srcId="{401F9425-13BE-47CA-B1DF-63A2AA844B2A}" destId="{E515D78C-D31F-4F44-B8E8-5DB013413DE0}" srcOrd="1" destOrd="0" presId="urn:microsoft.com/office/officeart/2008/layout/VerticalCurvedList"/>
    <dgm:cxn modelId="{56543D60-617C-47BB-A00D-E1B3981A07B0}" type="presParOf" srcId="{401F9425-13BE-47CA-B1DF-63A2AA844B2A}" destId="{3F1C72AD-64A5-419B-9B6C-AF1852952A69}" srcOrd="2" destOrd="0" presId="urn:microsoft.com/office/officeart/2008/layout/VerticalCurvedList"/>
    <dgm:cxn modelId="{D77D5436-5F8F-4825-BFC0-E31881840F66}" type="presParOf" srcId="{401F9425-13BE-47CA-B1DF-63A2AA844B2A}" destId="{734B0FEE-5EC7-4706-852C-0F0DC098BC79}" srcOrd="3" destOrd="0" presId="urn:microsoft.com/office/officeart/2008/layout/VerticalCurvedList"/>
    <dgm:cxn modelId="{FF36207A-AA43-47B0-95DB-9FE2C6A090A8}" type="presParOf" srcId="{B89326DB-5EF0-4272-95EC-EB36500AC518}" destId="{2C825947-CDC9-446C-9B60-CCD0C68C6DFD}" srcOrd="1" destOrd="0" presId="urn:microsoft.com/office/officeart/2008/layout/VerticalCurvedList"/>
    <dgm:cxn modelId="{968C337E-35B1-4A56-B894-02503587D546}" type="presParOf" srcId="{B89326DB-5EF0-4272-95EC-EB36500AC518}" destId="{9905771D-66EC-4795-A9E4-F8FFEF78DDF7}" srcOrd="2" destOrd="0" presId="urn:microsoft.com/office/officeart/2008/layout/VerticalCurvedList"/>
    <dgm:cxn modelId="{CB450384-A650-4280-BA8F-E1ECF69DF4BE}" type="presParOf" srcId="{9905771D-66EC-4795-A9E4-F8FFEF78DDF7}" destId="{D6A88076-C4AB-4CC8-9805-C82FE92E64FA}" srcOrd="0" destOrd="0" presId="urn:microsoft.com/office/officeart/2008/layout/VerticalCurvedList"/>
    <dgm:cxn modelId="{0DD57B35-3C02-445E-B828-3D89C8BD1FC1}" type="presParOf" srcId="{B89326DB-5EF0-4272-95EC-EB36500AC518}" destId="{49FD5417-2B07-4A4B-85AA-7B9B5B1D58D3}" srcOrd="3" destOrd="0" presId="urn:microsoft.com/office/officeart/2008/layout/VerticalCurvedList"/>
    <dgm:cxn modelId="{101B8F58-6B6C-4578-877D-FC59ED611C59}" type="presParOf" srcId="{B89326DB-5EF0-4272-95EC-EB36500AC518}" destId="{CCCC24B9-015E-411C-A3F0-6EF05EFB2EB2}" srcOrd="4" destOrd="0" presId="urn:microsoft.com/office/officeart/2008/layout/VerticalCurvedList"/>
    <dgm:cxn modelId="{5763D244-A565-4D55-8F78-152EEE3C13BF}" type="presParOf" srcId="{CCCC24B9-015E-411C-A3F0-6EF05EFB2EB2}" destId="{7F8241EC-D13F-44FD-9B3D-31A755D8EC4C}" srcOrd="0" destOrd="0" presId="urn:microsoft.com/office/officeart/2008/layout/VerticalCurvedList"/>
    <dgm:cxn modelId="{4BA69CC5-1F74-4FBB-A6B3-771F96BB8647}" type="presParOf" srcId="{B89326DB-5EF0-4272-95EC-EB36500AC518}" destId="{7FEAC7D9-6970-49F3-818F-DA6F2F767F42}" srcOrd="5" destOrd="0" presId="urn:microsoft.com/office/officeart/2008/layout/VerticalCurvedList"/>
    <dgm:cxn modelId="{C65B986F-BBF9-4535-84EE-1D9DC6C210B0}" type="presParOf" srcId="{B89326DB-5EF0-4272-95EC-EB36500AC518}" destId="{8914C6A5-DAD9-44C1-9A98-79326CFB69B3}" srcOrd="6" destOrd="0" presId="urn:microsoft.com/office/officeart/2008/layout/VerticalCurvedList"/>
    <dgm:cxn modelId="{A671D93F-C28E-40A5-BB8D-22990CDD81FC}" type="presParOf" srcId="{8914C6A5-DAD9-44C1-9A98-79326CFB69B3}" destId="{3DF77433-3CE8-48A8-B80C-E7D6EA7E60E0}" srcOrd="0" destOrd="0" presId="urn:microsoft.com/office/officeart/2008/layout/VerticalCurvedList"/>
    <dgm:cxn modelId="{2B08FD25-2687-43A1-9E8E-DA3A77D28997}" type="presParOf" srcId="{B89326DB-5EF0-4272-95EC-EB36500AC518}" destId="{97F7DD11-97A6-4EE1-B42A-08B2C974B2C8}" srcOrd="7" destOrd="0" presId="urn:microsoft.com/office/officeart/2008/layout/VerticalCurvedList"/>
    <dgm:cxn modelId="{8B33FB7D-B76E-4F1C-8B91-C2C3802D237E}" type="presParOf" srcId="{B89326DB-5EF0-4272-95EC-EB36500AC518}" destId="{5A5A6CC4-1B5E-42D6-B96F-CE8DB7821F93}" srcOrd="8" destOrd="0" presId="urn:microsoft.com/office/officeart/2008/layout/VerticalCurvedList"/>
    <dgm:cxn modelId="{C2EFD03E-8B90-4F8B-BEC3-504C35B945FE}" type="presParOf" srcId="{5A5A6CC4-1B5E-42D6-B96F-CE8DB7821F93}" destId="{B405DAE1-D484-4525-9C06-177AA2DB3E5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5D78C-D31F-4F44-B8E8-5DB013413DE0}">
      <dsp:nvSpPr>
        <dsp:cNvPr id="0" name=""/>
        <dsp:cNvSpPr/>
      </dsp:nvSpPr>
      <dsp:spPr>
        <a:xfrm>
          <a:off x="-5860880" y="-896956"/>
          <a:ext cx="6977379" cy="6977379"/>
        </a:xfrm>
        <a:prstGeom prst="blockArc">
          <a:avLst>
            <a:gd name="adj1" fmla="val 18900000"/>
            <a:gd name="adj2" fmla="val 2700000"/>
            <a:gd name="adj3" fmla="val 31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825947-CDC9-446C-9B60-CCD0C68C6DFD}">
      <dsp:nvSpPr>
        <dsp:cNvPr id="0" name=""/>
        <dsp:cNvSpPr/>
      </dsp:nvSpPr>
      <dsp:spPr>
        <a:xfrm>
          <a:off x="584396" y="398504"/>
          <a:ext cx="6470942" cy="797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956" tIns="45720" rIns="45720" bIns="4572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>
              <a:latin typeface="Arial Nova Cond" panose="020B0506020202020204" pitchFamily="34" charset="0"/>
            </a:rPr>
            <a:t>En 2019 fallecieron 2,5M de personas a nivel mundial a causa de la neumonía, de estas 0,6M era menores de 5 años</a:t>
          </a:r>
        </a:p>
      </dsp:txBody>
      <dsp:txXfrm>
        <a:off x="584396" y="398504"/>
        <a:ext cx="6470942" cy="797424"/>
      </dsp:txXfrm>
    </dsp:sp>
    <dsp:sp modelId="{D6A88076-C4AB-4CC8-9805-C82FE92E64FA}">
      <dsp:nvSpPr>
        <dsp:cNvPr id="0" name=""/>
        <dsp:cNvSpPr/>
      </dsp:nvSpPr>
      <dsp:spPr>
        <a:xfrm>
          <a:off x="86005" y="298826"/>
          <a:ext cx="996780" cy="9967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FD5417-2B07-4A4B-85AA-7B9B5B1D58D3}">
      <dsp:nvSpPr>
        <dsp:cNvPr id="0" name=""/>
        <dsp:cNvSpPr/>
      </dsp:nvSpPr>
      <dsp:spPr>
        <a:xfrm>
          <a:off x="1041578" y="1594849"/>
          <a:ext cx="6013760" cy="797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956" tIns="45720" rIns="45720" bIns="4572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>
              <a:latin typeface="Arial Nova Cond" panose="020B0506020202020204" pitchFamily="34" charset="0"/>
            </a:rPr>
            <a:t>En el caso de Chile, la neumonía es la tercera causa de muerte en infecciones respiratorias </a:t>
          </a:r>
        </a:p>
      </dsp:txBody>
      <dsp:txXfrm>
        <a:off x="1041578" y="1594849"/>
        <a:ext cx="6013760" cy="797424"/>
      </dsp:txXfrm>
    </dsp:sp>
    <dsp:sp modelId="{7F8241EC-D13F-44FD-9B3D-31A755D8EC4C}">
      <dsp:nvSpPr>
        <dsp:cNvPr id="0" name=""/>
        <dsp:cNvSpPr/>
      </dsp:nvSpPr>
      <dsp:spPr>
        <a:xfrm>
          <a:off x="543187" y="1495171"/>
          <a:ext cx="996780" cy="9967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EAC7D9-6970-49F3-818F-DA6F2F767F42}">
      <dsp:nvSpPr>
        <dsp:cNvPr id="0" name=""/>
        <dsp:cNvSpPr/>
      </dsp:nvSpPr>
      <dsp:spPr>
        <a:xfrm>
          <a:off x="1041578" y="2791193"/>
          <a:ext cx="6013760" cy="797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956" tIns="45720" rIns="45720" bIns="4572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>
              <a:latin typeface="Arial Nova Cond" panose="020B0506020202020204" pitchFamily="34" charset="0"/>
            </a:rPr>
            <a:t>La detección mediante rayos x y entrevista medica es el método mas común de predicción de la enfermedad</a:t>
          </a:r>
        </a:p>
      </dsp:txBody>
      <dsp:txXfrm>
        <a:off x="1041578" y="2791193"/>
        <a:ext cx="6013760" cy="797424"/>
      </dsp:txXfrm>
    </dsp:sp>
    <dsp:sp modelId="{3DF77433-3CE8-48A8-B80C-E7D6EA7E60E0}">
      <dsp:nvSpPr>
        <dsp:cNvPr id="0" name=""/>
        <dsp:cNvSpPr/>
      </dsp:nvSpPr>
      <dsp:spPr>
        <a:xfrm>
          <a:off x="543187" y="2691515"/>
          <a:ext cx="996780" cy="9967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F7DD11-97A6-4EE1-B42A-08B2C974B2C8}">
      <dsp:nvSpPr>
        <dsp:cNvPr id="0" name=""/>
        <dsp:cNvSpPr/>
      </dsp:nvSpPr>
      <dsp:spPr>
        <a:xfrm>
          <a:off x="584396" y="3987537"/>
          <a:ext cx="6470942" cy="797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956" tIns="45720" rIns="45720" bIns="4572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>
              <a:latin typeface="Arial Nova Cond" panose="020B0506020202020204" pitchFamily="34" charset="0"/>
            </a:rPr>
            <a:t>La escasez de especialistas médicos complica la detección oportuna de la enfermedad. En Chile hay 2,95 médicos cada 10 mil habitantes</a:t>
          </a:r>
        </a:p>
      </dsp:txBody>
      <dsp:txXfrm>
        <a:off x="584396" y="3987537"/>
        <a:ext cx="6470942" cy="797424"/>
      </dsp:txXfrm>
    </dsp:sp>
    <dsp:sp modelId="{B405DAE1-D484-4525-9C06-177AA2DB3E5E}">
      <dsp:nvSpPr>
        <dsp:cNvPr id="0" name=""/>
        <dsp:cNvSpPr/>
      </dsp:nvSpPr>
      <dsp:spPr>
        <a:xfrm>
          <a:off x="86005" y="3887859"/>
          <a:ext cx="996780" cy="9967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4D263-263D-3A5E-2856-84F0006C3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557E55-E0C4-BE90-28C1-9ACB9AFD3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34B609-D775-F69F-654A-D316BC75B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B62B-008E-497E-AFFA-DE2B866DB1DA}" type="datetimeFigureOut">
              <a:rPr lang="es-CL" smtClean="0"/>
              <a:t>22-03-2025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F56BA7-856E-A036-04E2-0D5CDFEF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6470DF-81BA-C0E9-474E-A9673C23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C438-6186-454A-BF06-94CC1B9D748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714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C32E7-0236-7512-F2E2-7DD71587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305816-B204-47A6-81A5-2BA743638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730909-D1FE-60ED-AE24-77952A53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B62B-008E-497E-AFFA-DE2B866DB1DA}" type="datetimeFigureOut">
              <a:rPr lang="es-CL" smtClean="0"/>
              <a:t>22-03-2025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4FE1FF-5B92-54DB-8F71-90172316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380826-50E0-41F4-4DF6-223D5AEA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C438-6186-454A-BF06-94CC1B9D748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260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4254B43-F43D-B380-C761-8FF120B6F0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010B64-8B56-59CF-5D41-098E6A829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D68902-8069-DF02-8307-FF63D12C7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B62B-008E-497E-AFFA-DE2B866DB1DA}" type="datetimeFigureOut">
              <a:rPr lang="es-CL" smtClean="0"/>
              <a:t>22-03-2025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8138C5-4F2B-4FB4-12D7-E12244E4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80CE86-46B9-617C-57BF-A0E002D7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C438-6186-454A-BF06-94CC1B9D748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368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FB13F-5C1A-0C13-9905-C5E37411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B2848D-A004-B47C-96A2-EE451491D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97DE12-0DD9-8C31-F23E-BA4A62482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B62B-008E-497E-AFFA-DE2B866DB1DA}" type="datetimeFigureOut">
              <a:rPr lang="es-CL" smtClean="0"/>
              <a:t>22-03-2025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514D85-B328-D60D-9B0B-A490F15B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059F54-B84B-47B0-7816-9282FBB7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C438-6186-454A-BF06-94CC1B9D748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7976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5B0C7-5401-2AA1-BC9A-49F15C5C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06A527-1E8A-8AC8-DB33-372E35AF1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C4A5CB-356D-A07B-BD74-ED0A8F81B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B62B-008E-497E-AFFA-DE2B866DB1DA}" type="datetimeFigureOut">
              <a:rPr lang="es-CL" smtClean="0"/>
              <a:t>22-03-2025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638860-E94E-F649-05F2-89C57035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7B275A-8AA6-FD43-9312-F267BF83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C438-6186-454A-BF06-94CC1B9D748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650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CC0C1-C054-E3F5-D93E-CCFFE42A4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068A42-8B8E-FF49-35E1-FE5651E0E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5EB335-0AFC-211F-D360-E6D79A572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161EBA-8A48-F1F1-0125-945EC22D8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B62B-008E-497E-AFFA-DE2B866DB1DA}" type="datetimeFigureOut">
              <a:rPr lang="es-CL" smtClean="0"/>
              <a:t>22-03-2025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5A72A7-66E7-7555-ACD8-EE4D1F7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18824F-7B13-5DCF-8A2E-3F91C6A2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C438-6186-454A-BF06-94CC1B9D748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821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54937-D191-067B-F2AD-0E5F09B7C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DB1EEC-BB4B-EE3D-0F5D-F83884695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9370FC-4FB0-98B8-A52E-72B178F49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7C11E24-309E-0ADF-EBD3-17E54DDDD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133C272-16C5-1AE2-35CD-BBE2A4424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08F426-5549-C343-D555-0A494169D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B62B-008E-497E-AFFA-DE2B866DB1DA}" type="datetimeFigureOut">
              <a:rPr lang="es-CL" smtClean="0"/>
              <a:t>22-03-2025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4789D61-3C19-B6D0-6E5B-087D4207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620D34A-AE0D-92C7-87CE-3ECEB8B23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C438-6186-454A-BF06-94CC1B9D748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799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54AE9-C398-A08C-2720-5A2AE0C9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607F18-DA88-F96C-8831-7C56D19E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B62B-008E-497E-AFFA-DE2B866DB1DA}" type="datetimeFigureOut">
              <a:rPr lang="es-CL" smtClean="0"/>
              <a:t>22-03-2025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F1014D-DDD0-3C2B-979B-CC72CC24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C07D37-2C02-B717-16AF-68F232DA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C438-6186-454A-BF06-94CC1B9D748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420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1FDFBCC-2182-B595-82BC-5045644C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B62B-008E-497E-AFFA-DE2B866DB1DA}" type="datetimeFigureOut">
              <a:rPr lang="es-CL" smtClean="0"/>
              <a:t>22-03-2025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8D2FFD2-9AB3-739C-254B-8F3E4B98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5BF79B-AD75-5A87-DD2F-8441AC91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C438-6186-454A-BF06-94CC1B9D748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401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765B9-F0C5-7746-D9DF-59B51F79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9401DD-0A48-6B85-E5CD-11CCF32EE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471062-A4FE-510A-F973-1FEEF1E04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C5A040-E13E-B152-0E1D-5E6BCA9D5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B62B-008E-497E-AFFA-DE2B866DB1DA}" type="datetimeFigureOut">
              <a:rPr lang="es-CL" smtClean="0"/>
              <a:t>22-03-2025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98B39E-E489-B212-F89C-236FE976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FD323C-36BA-C13C-64E8-73992270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C438-6186-454A-BF06-94CC1B9D748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285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F79F2-5543-8ADC-8F73-90DF739E6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39DB7DE-E246-25C5-CB16-D2B614CA4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D9BC38-842F-69C0-FBE6-00F79496A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670F90-0EAD-3511-5CC3-2DB5B2A3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B62B-008E-497E-AFFA-DE2B866DB1DA}" type="datetimeFigureOut">
              <a:rPr lang="es-CL" smtClean="0"/>
              <a:t>22-03-2025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708F56-FD6A-8E71-6887-F8A38EA9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93201D-A664-C0B8-4781-DDF515A9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C438-6186-454A-BF06-94CC1B9D748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920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7342250-2208-9349-DCC9-5C430FF6D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FF5065-DBB3-726A-709C-3E2AE0AA9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63F896-0BE1-5DFA-9B1F-8F30247C5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FDB62B-008E-497E-AFFA-DE2B866DB1DA}" type="datetimeFigureOut">
              <a:rPr lang="es-CL" smtClean="0"/>
              <a:t>22-03-2025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EC0054-D75B-FDFA-F130-C0270305D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843C5D-92C6-6477-3EBF-5DE8F3D46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67C438-6186-454A-BF06-94CC1B9D748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9252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1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9130AE-61D3-02F2-2A59-74F324EEA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1BC5EA4-8FE0-FA82-A820-1CF4638C9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066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CL" b="1" dirty="0">
                <a:solidFill>
                  <a:schemeClr val="bg1">
                    <a:lumMod val="85000"/>
                  </a:schemeClr>
                </a:solidFill>
                <a:highlight>
                  <a:srgbClr val="008080"/>
                </a:highlight>
                <a:latin typeface="Arial Nova Cond" panose="020B0506020202020204" pitchFamily="34" charset="0"/>
              </a:rPr>
              <a:t>Desarrollo de modelo de clasificación de neumonía basado en imágenes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BBD77E0-EF60-4BEF-56BD-81AFB5FAB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821238"/>
            <a:ext cx="9144000" cy="459422"/>
          </a:xfrm>
        </p:spPr>
        <p:txBody>
          <a:bodyPr>
            <a:normAutofit/>
          </a:bodyPr>
          <a:lstStyle/>
          <a:p>
            <a:pPr algn="r"/>
            <a:r>
              <a:rPr lang="es-CL" b="1" dirty="0">
                <a:solidFill>
                  <a:schemeClr val="bg1">
                    <a:lumMod val="85000"/>
                  </a:schemeClr>
                </a:solidFill>
                <a:highlight>
                  <a:srgbClr val="008080"/>
                </a:highlight>
                <a:latin typeface="Arial Nova Cond" panose="020F0502020204030204" pitchFamily="34" charset="0"/>
              </a:rPr>
              <a:t>Preparado por: Victor Torres Muranda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24BA060-29EF-6EBE-D405-9270A6E6FF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00" r="1"/>
          <a:stretch/>
        </p:blipFill>
        <p:spPr>
          <a:xfrm>
            <a:off x="9426418" y="5735637"/>
            <a:ext cx="2483163" cy="900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7FCFC68-3933-1834-ADD1-CE8E43F8FB2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7576" b="25152"/>
          <a:stretch/>
        </p:blipFill>
        <p:spPr>
          <a:xfrm>
            <a:off x="118113" y="152400"/>
            <a:ext cx="2244169" cy="90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9976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41C7C2-4A2E-12A1-D0FA-06D1DAB27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8913683-9BC8-068D-821D-451E3735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614" y="152400"/>
            <a:ext cx="10515600" cy="1325563"/>
          </a:xfrm>
        </p:spPr>
        <p:txBody>
          <a:bodyPr>
            <a:normAutofit/>
          </a:bodyPr>
          <a:lstStyle/>
          <a:p>
            <a:r>
              <a:rPr lang="es-CL" sz="3600" b="1" dirty="0">
                <a:solidFill>
                  <a:schemeClr val="bg1">
                    <a:lumMod val="85000"/>
                  </a:schemeClr>
                </a:solidFill>
                <a:highlight>
                  <a:srgbClr val="008080"/>
                </a:highlight>
                <a:latin typeface="Arial Nova Cond" panose="020B0506020202020204" pitchFamily="34" charset="0"/>
              </a:rPr>
              <a:t>Contexto y necesidad del desarrollo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0F5552F-F2BB-B26E-96C3-3B2C3E24028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7576" b="25152"/>
          <a:stretch/>
        </p:blipFill>
        <p:spPr>
          <a:xfrm>
            <a:off x="64773" y="480060"/>
            <a:ext cx="1346501" cy="540000"/>
          </a:xfrm>
          <a:prstGeom prst="rect">
            <a:avLst/>
          </a:prstGeom>
          <a:noFill/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6975C33-8037-D6DF-0C9B-1B0223EEF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286" y="2171793"/>
            <a:ext cx="4327868" cy="2880000"/>
          </a:xfrm>
          <a:prstGeom prst="rect">
            <a:avLst/>
          </a:prstGeom>
        </p:spPr>
      </p:pic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D85B0FBB-BB8E-8AE6-3CE3-7E97360244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618874"/>
              </p:ext>
            </p:extLst>
          </p:nvPr>
        </p:nvGraphicFramePr>
        <p:xfrm>
          <a:off x="4539654" y="1020060"/>
          <a:ext cx="7128206" cy="5183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1" name="Subtítulo 4">
            <a:extLst>
              <a:ext uri="{FF2B5EF4-FFF2-40B4-BE49-F238E27FC236}">
                <a16:creationId xmlns:a16="http://schemas.microsoft.com/office/drawing/2014/main" id="{9912975B-B987-0230-C002-85A6494B8B3F}"/>
              </a:ext>
            </a:extLst>
          </p:cNvPr>
          <p:cNvSpPr txBox="1">
            <a:spLocks/>
          </p:cNvSpPr>
          <p:nvPr/>
        </p:nvSpPr>
        <p:spPr>
          <a:xfrm>
            <a:off x="696000" y="6087269"/>
            <a:ext cx="10800000" cy="459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L" sz="2400" b="1" dirty="0">
                <a:solidFill>
                  <a:schemeClr val="accent5"/>
                </a:solidFill>
                <a:highlight>
                  <a:srgbClr val="C0C0C0"/>
                </a:highlight>
                <a:latin typeface="Arial Nova Cond" panose="020F0502020204030204" pitchFamily="34" charset="0"/>
              </a:rPr>
              <a:t>“El uso de herramientas de AI permiten mejorar la predicción del diagnostico y sirve de respaldo para los nuevos especialistas en formación”</a:t>
            </a:r>
          </a:p>
        </p:txBody>
      </p:sp>
    </p:spTree>
    <p:extLst>
      <p:ext uri="{BB962C8B-B14F-4D97-AF65-F5344CB8AC3E}">
        <p14:creationId xmlns:p14="http://schemas.microsoft.com/office/powerpoint/2010/main" val="51933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C86AFC83-C0AB-A12B-3A0B-36A6E936B542}"/>
              </a:ext>
            </a:extLst>
          </p:cNvPr>
          <p:cNvSpPr txBox="1">
            <a:spLocks/>
          </p:cNvSpPr>
          <p:nvPr/>
        </p:nvSpPr>
        <p:spPr>
          <a:xfrm>
            <a:off x="1596577" y="242728"/>
            <a:ext cx="10515600" cy="823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3600" b="1" dirty="0">
                <a:solidFill>
                  <a:schemeClr val="bg1">
                    <a:lumMod val="85000"/>
                  </a:schemeClr>
                </a:solidFill>
                <a:highlight>
                  <a:srgbClr val="008080"/>
                </a:highlight>
                <a:latin typeface="Arial Nova Cond" panose="020B0506020202020204" pitchFamily="34" charset="0"/>
              </a:rPr>
              <a:t>Metodología utilizada</a:t>
            </a:r>
          </a:p>
        </p:txBody>
      </p:sp>
      <p:sp>
        <p:nvSpPr>
          <p:cNvPr id="10" name="Subtítulo 4">
            <a:extLst>
              <a:ext uri="{FF2B5EF4-FFF2-40B4-BE49-F238E27FC236}">
                <a16:creationId xmlns:a16="http://schemas.microsoft.com/office/drawing/2014/main" id="{87F349CF-D352-DC9E-6F46-B02D394233A8}"/>
              </a:ext>
            </a:extLst>
          </p:cNvPr>
          <p:cNvSpPr txBox="1">
            <a:spLocks/>
          </p:cNvSpPr>
          <p:nvPr/>
        </p:nvSpPr>
        <p:spPr>
          <a:xfrm>
            <a:off x="4094520" y="1630680"/>
            <a:ext cx="7708860" cy="25614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s-CL" sz="2000" dirty="0">
                <a:highlight>
                  <a:srgbClr val="C0C0C0"/>
                </a:highlight>
                <a:latin typeface="Arial Nova Cond" panose="020F0502020204030204" pitchFamily="34" charset="0"/>
              </a:rPr>
              <a:t>Se suministra una base de datos con imágenes de pacientes normales y con neumonía. Se cuenta con 5260 imágenes de rayos X para desarrollar modelo predictor.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s-CL" sz="2000" dirty="0">
              <a:highlight>
                <a:srgbClr val="C0C0C0"/>
              </a:highlight>
              <a:latin typeface="Arial Nova Cond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s-CL" sz="2000" dirty="0">
                <a:highlight>
                  <a:srgbClr val="C0C0C0"/>
                </a:highlight>
                <a:latin typeface="Arial Nova Cond" panose="020F0502020204030204" pitchFamily="34" charset="0"/>
              </a:rPr>
              <a:t>Se utilizan redes neuronales convolucionales (CNN) para modelar. Estas redes, seleccionan las imágenes, las dividen en diferentes capas, van detallando las principales características de cada una y finalmente mediante entrenamiento van identificando a que grupo corresponden cada una (diagrama de la cebra muestra el esquema como opera).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s-CL" sz="2000" dirty="0">
              <a:highlight>
                <a:srgbClr val="C0C0C0"/>
              </a:highlight>
              <a:latin typeface="Arial Nova Cond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s-CL" sz="2000" dirty="0">
                <a:highlight>
                  <a:srgbClr val="C0C0C0"/>
                </a:highlight>
                <a:latin typeface="Arial Nova Cond" panose="020F0502020204030204" pitchFamily="34" charset="0"/>
              </a:rPr>
              <a:t>Se desarrolla 1 modelo de red a la cual se le ajustan los parámetros para mejorar precisión y se adaptan 3 redes tipo para predecir enfermedad. Finalmente se agrupan 2 modelos de redes (ensamble) con mejor precisión para desarrollar un modelo conjunto de menor varianza.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6A1DBE8-BEA2-05DA-1B2D-61B10DC356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00" r="1"/>
          <a:stretch/>
        </p:blipFill>
        <p:spPr>
          <a:xfrm>
            <a:off x="106677" y="480060"/>
            <a:ext cx="1489900" cy="540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0194FBA-79AD-35D8-94D5-E40D8ED3E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77" y="2217420"/>
            <a:ext cx="384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6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8AABEB-70BE-EAE7-841E-EBBD55F6C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9F9530AA-27C3-B2B1-AE49-EE91AE506F2E}"/>
              </a:ext>
            </a:extLst>
          </p:cNvPr>
          <p:cNvSpPr txBox="1">
            <a:spLocks/>
          </p:cNvSpPr>
          <p:nvPr/>
        </p:nvSpPr>
        <p:spPr>
          <a:xfrm>
            <a:off x="1596577" y="242728"/>
            <a:ext cx="10515600" cy="823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3600" b="1" dirty="0">
                <a:solidFill>
                  <a:schemeClr val="bg1">
                    <a:lumMod val="85000"/>
                  </a:schemeClr>
                </a:solidFill>
                <a:highlight>
                  <a:srgbClr val="008080"/>
                </a:highlight>
                <a:latin typeface="Arial Nova Cond" panose="020B0506020202020204" pitchFamily="34" charset="0"/>
              </a:rPr>
              <a:t>Metodología utilizada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8DF868B-4ED2-C735-B664-95937E8624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00" r="1"/>
          <a:stretch/>
        </p:blipFill>
        <p:spPr>
          <a:xfrm>
            <a:off x="106677" y="480060"/>
            <a:ext cx="1489900" cy="54000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76A58BA8-6B7E-D8B9-C1AE-7EEFFFF2E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5037" y="1236171"/>
            <a:ext cx="9720000" cy="179081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21A7798-DFC9-3756-806B-06A4F8D03B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5037" y="3196939"/>
            <a:ext cx="9720000" cy="3572100"/>
          </a:xfrm>
          <a:prstGeom prst="rect">
            <a:avLst/>
          </a:prstGeom>
        </p:spPr>
      </p:pic>
      <p:sp>
        <p:nvSpPr>
          <p:cNvPr id="4" name="Abrir llave 3">
            <a:extLst>
              <a:ext uri="{FF2B5EF4-FFF2-40B4-BE49-F238E27FC236}">
                <a16:creationId xmlns:a16="http://schemas.microsoft.com/office/drawing/2014/main" id="{6611F14A-8705-54C7-E97C-567CC5F079AF}"/>
              </a:ext>
            </a:extLst>
          </p:cNvPr>
          <p:cNvSpPr/>
          <p:nvPr/>
        </p:nvSpPr>
        <p:spPr>
          <a:xfrm>
            <a:off x="1596577" y="1236171"/>
            <a:ext cx="552263" cy="1834689"/>
          </a:xfrm>
          <a:prstGeom prst="leftBrace">
            <a:avLst/>
          </a:prstGeom>
          <a:ln w="381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6E830BB0-6D37-0E14-A95F-103C7EFCE36E}"/>
              </a:ext>
            </a:extLst>
          </p:cNvPr>
          <p:cNvSpPr/>
          <p:nvPr/>
        </p:nvSpPr>
        <p:spPr>
          <a:xfrm>
            <a:off x="1596576" y="3364578"/>
            <a:ext cx="552263" cy="3404461"/>
          </a:xfrm>
          <a:prstGeom prst="leftBrace">
            <a:avLst/>
          </a:prstGeom>
          <a:ln w="381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Subtítulo 4">
            <a:extLst>
              <a:ext uri="{FF2B5EF4-FFF2-40B4-BE49-F238E27FC236}">
                <a16:creationId xmlns:a16="http://schemas.microsoft.com/office/drawing/2014/main" id="{60EF2FD2-F71F-2F02-C28C-87D31151578F}"/>
              </a:ext>
            </a:extLst>
          </p:cNvPr>
          <p:cNvSpPr txBox="1">
            <a:spLocks/>
          </p:cNvSpPr>
          <p:nvPr/>
        </p:nvSpPr>
        <p:spPr>
          <a:xfrm>
            <a:off x="355995" y="1735338"/>
            <a:ext cx="1202484" cy="1053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L" sz="2000" dirty="0">
                <a:highlight>
                  <a:srgbClr val="C0C0C0"/>
                </a:highlight>
                <a:latin typeface="Arial Nova Cond" panose="020F0502020204030204" pitchFamily="34" charset="0"/>
              </a:rPr>
              <a:t>Muestra imágenes normales</a:t>
            </a:r>
          </a:p>
        </p:txBody>
      </p:sp>
      <p:sp>
        <p:nvSpPr>
          <p:cNvPr id="8" name="Subtítulo 4">
            <a:extLst>
              <a:ext uri="{FF2B5EF4-FFF2-40B4-BE49-F238E27FC236}">
                <a16:creationId xmlns:a16="http://schemas.microsoft.com/office/drawing/2014/main" id="{647BA921-D9BC-15E5-C837-8FF2305E0BA9}"/>
              </a:ext>
            </a:extLst>
          </p:cNvPr>
          <p:cNvSpPr txBox="1">
            <a:spLocks/>
          </p:cNvSpPr>
          <p:nvPr/>
        </p:nvSpPr>
        <p:spPr>
          <a:xfrm>
            <a:off x="394092" y="4638558"/>
            <a:ext cx="1202484" cy="1053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L" sz="2000" dirty="0">
                <a:highlight>
                  <a:srgbClr val="C0C0C0"/>
                </a:highlight>
                <a:latin typeface="Arial Nova Cond" panose="020F0502020204030204" pitchFamily="34" charset="0"/>
              </a:rPr>
              <a:t>Muestra imágenes neumonía</a:t>
            </a:r>
          </a:p>
        </p:txBody>
      </p:sp>
    </p:spTree>
    <p:extLst>
      <p:ext uri="{BB962C8B-B14F-4D97-AF65-F5344CB8AC3E}">
        <p14:creationId xmlns:p14="http://schemas.microsoft.com/office/powerpoint/2010/main" val="2706107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E11CD0-EAF7-FDE0-39AF-3BB85576F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28049D4C-A497-B4C2-B827-C5C5F794C894}"/>
              </a:ext>
            </a:extLst>
          </p:cNvPr>
          <p:cNvSpPr txBox="1">
            <a:spLocks/>
          </p:cNvSpPr>
          <p:nvPr/>
        </p:nvSpPr>
        <p:spPr>
          <a:xfrm>
            <a:off x="1596577" y="242728"/>
            <a:ext cx="10515600" cy="823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3600" b="1" dirty="0">
                <a:solidFill>
                  <a:schemeClr val="bg1">
                    <a:lumMod val="85000"/>
                  </a:schemeClr>
                </a:solidFill>
                <a:highlight>
                  <a:srgbClr val="008080"/>
                </a:highlight>
                <a:latin typeface="Arial Nova Cond" panose="020B0506020202020204" pitchFamily="34" charset="0"/>
              </a:rPr>
              <a:t>Metodología utilizada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7093B52-F0BA-10DD-AE95-C9F09BAC72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00" r="1"/>
          <a:stretch/>
        </p:blipFill>
        <p:spPr>
          <a:xfrm>
            <a:off x="106677" y="480060"/>
            <a:ext cx="1489900" cy="540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BD0A16A-8B71-1C47-AF37-4FF4D69AC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77" y="1257392"/>
            <a:ext cx="6020783" cy="4991100"/>
          </a:xfrm>
          <a:prstGeom prst="rect">
            <a:avLst/>
          </a:prstGeom>
        </p:spPr>
      </p:pic>
      <p:sp>
        <p:nvSpPr>
          <p:cNvPr id="12" name="Subtítulo 4">
            <a:extLst>
              <a:ext uri="{FF2B5EF4-FFF2-40B4-BE49-F238E27FC236}">
                <a16:creationId xmlns:a16="http://schemas.microsoft.com/office/drawing/2014/main" id="{8D4BEAFB-1824-334D-C897-C767ED239669}"/>
              </a:ext>
            </a:extLst>
          </p:cNvPr>
          <p:cNvSpPr txBox="1">
            <a:spLocks/>
          </p:cNvSpPr>
          <p:nvPr/>
        </p:nvSpPr>
        <p:spPr>
          <a:xfrm>
            <a:off x="483284" y="6301933"/>
            <a:ext cx="5267568" cy="3677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L" sz="2000" dirty="0">
                <a:highlight>
                  <a:srgbClr val="C0C0C0"/>
                </a:highlight>
                <a:latin typeface="Arial Nova Cond" panose="020F0502020204030204" pitchFamily="34" charset="0"/>
              </a:rPr>
              <a:t>Código desarrollado para modelo final</a:t>
            </a:r>
          </a:p>
        </p:txBody>
      </p:sp>
      <p:sp>
        <p:nvSpPr>
          <p:cNvPr id="13" name="Subtítulo 4">
            <a:extLst>
              <a:ext uri="{FF2B5EF4-FFF2-40B4-BE49-F238E27FC236}">
                <a16:creationId xmlns:a16="http://schemas.microsoft.com/office/drawing/2014/main" id="{F1D7E253-ECE3-FB4A-FBC2-6B330E990269}"/>
              </a:ext>
            </a:extLst>
          </p:cNvPr>
          <p:cNvSpPr txBox="1">
            <a:spLocks/>
          </p:cNvSpPr>
          <p:nvPr/>
        </p:nvSpPr>
        <p:spPr>
          <a:xfrm>
            <a:off x="6272240" y="937260"/>
            <a:ext cx="5919760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s-CL" sz="2000" dirty="0">
                <a:highlight>
                  <a:srgbClr val="C0C0C0"/>
                </a:highlight>
                <a:latin typeface="Arial Nova Cond" panose="020B0506020202020204" pitchFamily="34" charset="0"/>
              </a:rPr>
              <a:t>Resumen del código: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s-CL" sz="2000" dirty="0">
              <a:highlight>
                <a:srgbClr val="C0C0C0"/>
              </a:highlight>
              <a:latin typeface="Arial Nova Cond" panose="020B0506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CL" sz="1400" kern="100" dirty="0">
                <a:effectLst/>
                <a:highlight>
                  <a:srgbClr val="C0C0C0"/>
                </a:highlight>
                <a:latin typeface="Arial Nova Cond" panose="020B0506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 ensamble combina las predicciones de dos modelos (MobileNetV2 y una CNN personalizada) para mejorar la precisión en la detección de neumonía.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CL" sz="1400" b="1" kern="100" dirty="0">
                <a:effectLst/>
                <a:highlight>
                  <a:srgbClr val="C0C0C0"/>
                </a:highlight>
                <a:latin typeface="Arial Nova Cond" panose="020B0506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Resumen del proceso:</a:t>
            </a:r>
            <a:endParaRPr lang="es-CL" sz="1400" kern="100" dirty="0">
              <a:effectLst/>
              <a:highlight>
                <a:srgbClr val="C0C0C0"/>
              </a:highlight>
              <a:latin typeface="Arial Nova Cond" panose="020B0506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CL" sz="1400" b="1" kern="100" dirty="0">
                <a:effectLst/>
                <a:highlight>
                  <a:srgbClr val="C0C0C0"/>
                </a:highlight>
                <a:latin typeface="Arial Nova Cond" panose="020B0506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Carga de modelos</a:t>
            </a:r>
            <a:r>
              <a:rPr lang="es-CL" sz="1400" kern="100" dirty="0">
                <a:effectLst/>
                <a:highlight>
                  <a:srgbClr val="C0C0C0"/>
                </a:highlight>
                <a:latin typeface="Arial Nova Cond" panose="020B0506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Se cargan los dos modelos previamente entrenados.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CL" sz="1400" b="1" kern="100" dirty="0">
                <a:effectLst/>
                <a:highlight>
                  <a:srgbClr val="C0C0C0"/>
                </a:highlight>
                <a:latin typeface="Arial Nova Cond" panose="020B0506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Preparación de datos</a:t>
            </a:r>
            <a:r>
              <a:rPr lang="es-CL" sz="1400" kern="100" dirty="0">
                <a:effectLst/>
                <a:highlight>
                  <a:srgbClr val="C0C0C0"/>
                </a:highlight>
                <a:latin typeface="Arial Nova Cond" panose="020B0506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Se normalizan las imágenes del conjunto de prueba.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CL" sz="1400" b="1" kern="100" dirty="0">
                <a:effectLst/>
                <a:highlight>
                  <a:srgbClr val="C0C0C0"/>
                </a:highlight>
                <a:latin typeface="Arial Nova Cond" panose="020B0506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Predicciones individuales</a:t>
            </a:r>
            <a:r>
              <a:rPr lang="es-CL" sz="1400" kern="100" dirty="0">
                <a:effectLst/>
                <a:highlight>
                  <a:srgbClr val="C0C0C0"/>
                </a:highlight>
                <a:latin typeface="Arial Nova Cond" panose="020B0506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Cada modelo hace predicciones sobre las imágenes de prueba.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CL" sz="1400" b="1" kern="100" dirty="0">
                <a:effectLst/>
                <a:highlight>
                  <a:srgbClr val="C0C0C0"/>
                </a:highlight>
                <a:latin typeface="Arial Nova Cond" panose="020B0506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Promedio de predicciones</a:t>
            </a:r>
            <a:r>
              <a:rPr lang="es-CL" sz="1400" kern="100" dirty="0">
                <a:effectLst/>
                <a:highlight>
                  <a:srgbClr val="C0C0C0"/>
                </a:highlight>
                <a:latin typeface="Arial Nova Cond" panose="020B0506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Se promedian las predicciones de ambos modelos para obtener una decisión final más robusta.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CL" sz="1400" b="1" kern="100" dirty="0">
                <a:effectLst/>
                <a:highlight>
                  <a:srgbClr val="C0C0C0"/>
                </a:highlight>
                <a:latin typeface="Arial Nova Cond" panose="020B0506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Conversión a etiquetas</a:t>
            </a:r>
            <a:r>
              <a:rPr lang="es-CL" sz="1400" kern="100" dirty="0">
                <a:effectLst/>
                <a:highlight>
                  <a:srgbClr val="C0C0C0"/>
                </a:highlight>
                <a:latin typeface="Arial Nova Cond" panose="020B0506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Se asignan etiquetas binarias (0 para normal, 1 para neumonía) en función de un umbral de 0.5.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CL" sz="1400" b="1" kern="100" dirty="0">
                <a:effectLst/>
                <a:highlight>
                  <a:srgbClr val="C0C0C0"/>
                </a:highlight>
                <a:latin typeface="Arial Nova Cond" panose="020B0506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Evaluación</a:t>
            </a:r>
            <a:r>
              <a:rPr lang="es-CL" sz="1400" kern="100" dirty="0">
                <a:effectLst/>
                <a:highlight>
                  <a:srgbClr val="C0C0C0"/>
                </a:highlight>
                <a:latin typeface="Arial Nova Cond" panose="020B0506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Se compara la predicción final con las etiquetas reales para calcular la precisión del ensamble.</a:t>
            </a:r>
          </a:p>
        </p:txBody>
      </p:sp>
    </p:spTree>
    <p:extLst>
      <p:ext uri="{BB962C8B-B14F-4D97-AF65-F5344CB8AC3E}">
        <p14:creationId xmlns:p14="http://schemas.microsoft.com/office/powerpoint/2010/main" val="327059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EEED69-A19F-49E9-4F55-2488EF2DE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23D83A23-CAF0-E890-F7B6-1659195FC362}"/>
              </a:ext>
            </a:extLst>
          </p:cNvPr>
          <p:cNvSpPr txBox="1">
            <a:spLocks/>
          </p:cNvSpPr>
          <p:nvPr/>
        </p:nvSpPr>
        <p:spPr>
          <a:xfrm>
            <a:off x="1596577" y="242728"/>
            <a:ext cx="10515600" cy="823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3600" b="1" dirty="0">
                <a:solidFill>
                  <a:schemeClr val="bg1">
                    <a:lumMod val="85000"/>
                  </a:schemeClr>
                </a:solidFill>
                <a:highlight>
                  <a:srgbClr val="008080"/>
                </a:highlight>
                <a:latin typeface="Arial Nova Cond" panose="020B0506020202020204" pitchFamily="34" charset="0"/>
              </a:rPr>
              <a:t>Resultados obtenidos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11C3529-4A81-4A8A-98B7-A49A436F27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00" r="1"/>
          <a:stretch/>
        </p:blipFill>
        <p:spPr>
          <a:xfrm>
            <a:off x="106677" y="480060"/>
            <a:ext cx="1489900" cy="540000"/>
          </a:xfrm>
          <a:prstGeom prst="rect">
            <a:avLst/>
          </a:prstGeom>
        </p:spPr>
      </p:pic>
      <p:sp>
        <p:nvSpPr>
          <p:cNvPr id="12" name="Subtítulo 4">
            <a:extLst>
              <a:ext uri="{FF2B5EF4-FFF2-40B4-BE49-F238E27FC236}">
                <a16:creationId xmlns:a16="http://schemas.microsoft.com/office/drawing/2014/main" id="{C3AB1629-27C4-9086-C713-362880D689BE}"/>
              </a:ext>
            </a:extLst>
          </p:cNvPr>
          <p:cNvSpPr txBox="1">
            <a:spLocks/>
          </p:cNvSpPr>
          <p:nvPr/>
        </p:nvSpPr>
        <p:spPr>
          <a:xfrm>
            <a:off x="988786" y="6194049"/>
            <a:ext cx="3840907" cy="3677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L" sz="2000" dirty="0">
                <a:highlight>
                  <a:srgbClr val="C0C0C0"/>
                </a:highlight>
                <a:latin typeface="Arial Nova Cond" panose="020F0502020204030204" pitchFamily="34" charset="0"/>
              </a:rPr>
              <a:t>Matriz confusión modelo final</a:t>
            </a:r>
          </a:p>
        </p:txBody>
      </p:sp>
      <p:sp>
        <p:nvSpPr>
          <p:cNvPr id="13" name="Subtítulo 4">
            <a:extLst>
              <a:ext uri="{FF2B5EF4-FFF2-40B4-BE49-F238E27FC236}">
                <a16:creationId xmlns:a16="http://schemas.microsoft.com/office/drawing/2014/main" id="{AE59C47A-8897-3921-05D6-9CFA9AAA25B3}"/>
              </a:ext>
            </a:extLst>
          </p:cNvPr>
          <p:cNvSpPr txBox="1">
            <a:spLocks/>
          </p:cNvSpPr>
          <p:nvPr/>
        </p:nvSpPr>
        <p:spPr>
          <a:xfrm>
            <a:off x="5921720" y="1128872"/>
            <a:ext cx="5919760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s-CL" sz="1400" b="1" kern="100" dirty="0">
                <a:effectLst/>
                <a:highlight>
                  <a:srgbClr val="C0C0C0"/>
                </a:highlight>
                <a:latin typeface="Arial Nova Cond" panose="020B0506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Resumen de la matriz de confusión:</a:t>
            </a:r>
            <a:endParaRPr lang="es-CL" sz="1400" kern="100" dirty="0">
              <a:effectLst/>
              <a:highlight>
                <a:srgbClr val="C0C0C0"/>
              </a:highlight>
              <a:latin typeface="Arial Nova Cond" panose="020B0506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CL" sz="1400" b="1" kern="100" dirty="0">
                <a:highlight>
                  <a:srgbClr val="C0C0C0"/>
                </a:highlight>
                <a:latin typeface="Arial Nova Cond" panose="020B0506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Exactitud para casos normales: </a:t>
            </a:r>
            <a:r>
              <a:rPr lang="es-CL" sz="1400" kern="100" dirty="0">
                <a:highlight>
                  <a:srgbClr val="C0C0C0"/>
                </a:highlight>
                <a:latin typeface="Arial Nova Cond" panose="020B0506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 234 imágenes de pacientes normales analizadas, el modelo es capaz de identificar 185 imágenes de manera correcta y 49 de manera incorrecta. Esto quiere decir que el modelo identifico 49 pacientes con neumonía cuando en realidad estaban sanos (falso negativo). La precisión para identificar pacientes normales es de 89%, esto quiere decir que de cada 100 pacientes normales el modelo identifica 89 como tales.</a:t>
            </a:r>
            <a:endParaRPr lang="es-CL" sz="1400" kern="100" dirty="0">
              <a:effectLst/>
              <a:highlight>
                <a:srgbClr val="C0C0C0"/>
              </a:highlight>
              <a:latin typeface="Arial Nova Cond" panose="020B0506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CL" sz="1400" b="1" kern="100" dirty="0">
                <a:highlight>
                  <a:srgbClr val="C0C0C0"/>
                </a:highlight>
                <a:latin typeface="Arial Nova Cond" panose="020B0506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Exactitud para casos neumonía: </a:t>
            </a:r>
            <a:r>
              <a:rPr lang="es-CL" sz="1400" kern="100" dirty="0">
                <a:highlight>
                  <a:srgbClr val="C0C0C0"/>
                </a:highlight>
                <a:latin typeface="Arial Nova Cond" panose="020B0506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 390 imágenes de pacientes con neumonía, el modelo es capaz de identificar 366 imágenes de manera correcta y 24 de manera incorrecta. Esto quiere decir que el modelo identifico 24 pacientes sanos cuando en realidad enfermos (falso positivo). La precisión para identificar pacientes enfermos es de 88%, esto quiere decir que de cada 100 pacientes enfermos el modelo identifica 88 como tales.</a:t>
            </a:r>
            <a:endParaRPr lang="es-CL" sz="1400" kern="100" dirty="0">
              <a:effectLst/>
              <a:highlight>
                <a:srgbClr val="C0C0C0"/>
              </a:highlight>
              <a:latin typeface="Arial Nova Cond" panose="020B0506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CL" sz="1400" b="1" kern="100" dirty="0">
                <a:effectLst/>
                <a:highlight>
                  <a:srgbClr val="C0C0C0"/>
                </a:highlight>
                <a:latin typeface="Arial Nova Cond" panose="020B0506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Exactitud global del modelo</a:t>
            </a:r>
            <a:r>
              <a:rPr lang="es-CL" sz="1400" kern="100" dirty="0">
                <a:effectLst/>
                <a:highlight>
                  <a:srgbClr val="C0C0C0"/>
                </a:highlight>
                <a:latin typeface="Arial Nova Cond" panose="020B0506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el modelo tiene  una precisión de 88%, vale decir, que de cada 100 pacientes 88 serán diagnosticados de manera correcta.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82FC5CC-25D1-28A0-CEF9-B14753847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787" y="1296924"/>
            <a:ext cx="3840906" cy="474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99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48F7FA-4522-4324-8AC8-9FE7A826C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0A9CE5AE-6ABA-4432-624A-52DE224E1FB6}"/>
              </a:ext>
            </a:extLst>
          </p:cNvPr>
          <p:cNvSpPr txBox="1">
            <a:spLocks/>
          </p:cNvSpPr>
          <p:nvPr/>
        </p:nvSpPr>
        <p:spPr>
          <a:xfrm>
            <a:off x="1596577" y="242728"/>
            <a:ext cx="10515600" cy="823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3600" b="1" dirty="0">
                <a:solidFill>
                  <a:schemeClr val="bg1">
                    <a:lumMod val="85000"/>
                  </a:schemeClr>
                </a:solidFill>
                <a:highlight>
                  <a:srgbClr val="008080"/>
                </a:highlight>
                <a:latin typeface="Arial Nova Cond" panose="020B0506020202020204" pitchFamily="34" charset="0"/>
              </a:rPr>
              <a:t>Resultados obtenidos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0C3B66C-0D7F-3468-2664-0BCD0E7828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00" r="1"/>
          <a:stretch/>
        </p:blipFill>
        <p:spPr>
          <a:xfrm>
            <a:off x="106677" y="480060"/>
            <a:ext cx="1489900" cy="540000"/>
          </a:xfrm>
          <a:prstGeom prst="rect">
            <a:avLst/>
          </a:prstGeom>
        </p:spPr>
      </p:pic>
      <p:sp>
        <p:nvSpPr>
          <p:cNvPr id="12" name="Subtítulo 4">
            <a:extLst>
              <a:ext uri="{FF2B5EF4-FFF2-40B4-BE49-F238E27FC236}">
                <a16:creationId xmlns:a16="http://schemas.microsoft.com/office/drawing/2014/main" id="{141D0CC3-9322-A6E9-307E-05711B9E42A5}"/>
              </a:ext>
            </a:extLst>
          </p:cNvPr>
          <p:cNvSpPr txBox="1">
            <a:spLocks/>
          </p:cNvSpPr>
          <p:nvPr/>
        </p:nvSpPr>
        <p:spPr>
          <a:xfrm>
            <a:off x="106677" y="5426263"/>
            <a:ext cx="7185663" cy="3677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L" sz="2000" dirty="0">
                <a:highlight>
                  <a:srgbClr val="C0C0C0"/>
                </a:highlight>
                <a:latin typeface="Arial Nova Cond" panose="020F0502020204030204" pitchFamily="34" charset="0"/>
              </a:rPr>
              <a:t>Graficas de precisión y pérdida de modelos ensamblados durante entrenamiento</a:t>
            </a:r>
          </a:p>
        </p:txBody>
      </p:sp>
      <p:sp>
        <p:nvSpPr>
          <p:cNvPr id="13" name="Subtítulo 4">
            <a:extLst>
              <a:ext uri="{FF2B5EF4-FFF2-40B4-BE49-F238E27FC236}">
                <a16:creationId xmlns:a16="http://schemas.microsoft.com/office/drawing/2014/main" id="{48E10EDF-902B-7C98-3AE1-BE6B33BE4CE9}"/>
              </a:ext>
            </a:extLst>
          </p:cNvPr>
          <p:cNvSpPr txBox="1">
            <a:spLocks/>
          </p:cNvSpPr>
          <p:nvPr/>
        </p:nvSpPr>
        <p:spPr>
          <a:xfrm>
            <a:off x="7543799" y="1128872"/>
            <a:ext cx="4541523" cy="5256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s-CL" sz="1400" b="1" kern="100" dirty="0">
                <a:effectLst/>
                <a:highlight>
                  <a:srgbClr val="C0C0C0"/>
                </a:highlight>
                <a:latin typeface="Arial Nova Cond" panose="020B0506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Resumen del entrenamiento:</a:t>
            </a:r>
            <a:endParaRPr lang="es-CL" sz="1400" kern="100" dirty="0">
              <a:effectLst/>
              <a:highlight>
                <a:srgbClr val="C0C0C0"/>
              </a:highlight>
              <a:latin typeface="Arial Nova Cond" panose="020B0506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CL" sz="1400" kern="100" dirty="0">
                <a:highlight>
                  <a:srgbClr val="C0C0C0"/>
                </a:highlight>
                <a:latin typeface="Arial Nova Cond" panose="020B0506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 las graficas el eje X corresponde al numero de veces que los modelos se iteraron para entrenarse (épocas).</a:t>
            </a:r>
            <a:endParaRPr lang="es-CL" sz="1400" kern="100" dirty="0">
              <a:effectLst/>
              <a:highlight>
                <a:srgbClr val="C0C0C0"/>
              </a:highlight>
              <a:latin typeface="Arial Nova Cond" panose="020B0506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CL" sz="1400" kern="100" dirty="0">
                <a:highlight>
                  <a:srgbClr val="C0C0C0"/>
                </a:highlight>
                <a:latin typeface="Arial Nova Cond" panose="020B0506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 grafica de precisión (izquierda) señala que el modelo CNN presenta mayor precisión que el modelo </a:t>
            </a:r>
            <a:r>
              <a:rPr lang="es-CL" sz="1400" kern="100" dirty="0" err="1">
                <a:highlight>
                  <a:srgbClr val="C0C0C0"/>
                </a:highlight>
                <a:latin typeface="Arial Nova Cond" panose="020B0506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MobileNet</a:t>
            </a:r>
            <a:r>
              <a:rPr lang="es-CL" sz="1400" kern="100" dirty="0">
                <a:highlight>
                  <a:srgbClr val="C0C0C0"/>
                </a:highlight>
                <a:latin typeface="Arial Nova Cond" panose="020B0506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para todas las épocas. Esto sugiere que el modelo CNN presenta mayor sobreajuste.</a:t>
            </a:r>
          </a:p>
          <a:p>
            <a:pPr marL="342900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endParaRPr lang="es-CL" sz="1400" kern="100" dirty="0">
              <a:effectLst/>
              <a:highlight>
                <a:srgbClr val="C0C0C0"/>
              </a:highlight>
              <a:latin typeface="Arial Nova Cond" panose="020B0506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CL" sz="1400" kern="100" dirty="0">
                <a:highlight>
                  <a:srgbClr val="C0C0C0"/>
                </a:highlight>
                <a:latin typeface="Arial Nova Cond" panose="020B0506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 grafica de pérdida (derecha) el modelo CNN tiene menos pérdida que el </a:t>
            </a:r>
            <a:r>
              <a:rPr lang="es-CL" sz="1400" kern="100" dirty="0" err="1">
                <a:highlight>
                  <a:srgbClr val="C0C0C0"/>
                </a:highlight>
                <a:latin typeface="Arial Nova Cond" panose="020B0506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MobileNet</a:t>
            </a:r>
            <a:r>
              <a:rPr lang="es-CL" sz="1400" kern="100" dirty="0">
                <a:highlight>
                  <a:srgbClr val="C0C0C0"/>
                </a:highlight>
                <a:latin typeface="Arial Nova Cond" panose="020B0506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para todas las épocas, lo que indica que se adapta mejor al entrenamiento.</a:t>
            </a:r>
          </a:p>
          <a:p>
            <a:pPr marL="342900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CL" sz="1400" kern="100" dirty="0">
                <a:effectLst/>
                <a:highlight>
                  <a:srgbClr val="C0C0C0"/>
                </a:highlight>
                <a:latin typeface="Arial Nova Cond" panose="020B0506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Ambos modelos mejora</a:t>
            </a:r>
            <a:r>
              <a:rPr lang="es-CL" sz="1400" kern="100" dirty="0">
                <a:highlight>
                  <a:srgbClr val="C0C0C0"/>
                </a:highlight>
                <a:latin typeface="Arial Nova Cond" panose="020B0506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 su desempeño a medida que se entrenan mas (mas </a:t>
            </a:r>
            <a:r>
              <a:rPr lang="es-CL" sz="1400" kern="100" dirty="0" err="1">
                <a:highlight>
                  <a:srgbClr val="C0C0C0"/>
                </a:highlight>
                <a:latin typeface="Arial Nova Cond" panose="020B0506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epocas</a:t>
            </a:r>
            <a:r>
              <a:rPr lang="es-CL" sz="1400" kern="100" dirty="0">
                <a:highlight>
                  <a:srgbClr val="C0C0C0"/>
                </a:highlight>
                <a:latin typeface="Arial Nova Cond" panose="020B0506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), por lo cual con un pc con buena capacidad de computo se podría mejorar el desempeño del modelo al correr mas </a:t>
            </a:r>
            <a:r>
              <a:rPr lang="es-CL" sz="1400" kern="100" dirty="0" err="1">
                <a:highlight>
                  <a:srgbClr val="C0C0C0"/>
                </a:highlight>
                <a:latin typeface="Arial Nova Cond" panose="020B0506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epocas</a:t>
            </a:r>
            <a:r>
              <a:rPr lang="es-CL" sz="1400" kern="100" dirty="0">
                <a:highlight>
                  <a:srgbClr val="C0C0C0"/>
                </a:highlight>
                <a:latin typeface="Arial Nova Cond" panose="020B0506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s-CL" sz="1400" kern="100" dirty="0">
              <a:effectLst/>
              <a:highlight>
                <a:srgbClr val="C0C0C0"/>
              </a:highlight>
              <a:latin typeface="Arial Nova Cond" panose="020B0506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E2C9201-9AAB-BC8D-D20D-CA8312CC56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75" b="12152"/>
          <a:stretch/>
        </p:blipFill>
        <p:spPr>
          <a:xfrm>
            <a:off x="106677" y="1831197"/>
            <a:ext cx="7244156" cy="350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9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8C125C-640C-1460-6231-7C4E5AD41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9AFE163-96AE-AEAA-B2E8-BD9B6EB57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614" y="152400"/>
            <a:ext cx="10515600" cy="1325563"/>
          </a:xfrm>
        </p:spPr>
        <p:txBody>
          <a:bodyPr>
            <a:normAutofit/>
          </a:bodyPr>
          <a:lstStyle/>
          <a:p>
            <a:r>
              <a:rPr lang="es-CL" sz="3600" b="1" dirty="0">
                <a:solidFill>
                  <a:schemeClr val="bg1">
                    <a:lumMod val="85000"/>
                  </a:schemeClr>
                </a:solidFill>
                <a:highlight>
                  <a:srgbClr val="008080"/>
                </a:highlight>
                <a:latin typeface="Arial Nova Cond" panose="020B0506020202020204" pitchFamily="34" charset="0"/>
              </a:rPr>
              <a:t>Conclusiones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157E942-6032-B443-9524-E5C13F2833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576" b="25152"/>
          <a:stretch/>
        </p:blipFill>
        <p:spPr>
          <a:xfrm>
            <a:off x="64773" y="480060"/>
            <a:ext cx="1346501" cy="540000"/>
          </a:xfrm>
          <a:prstGeom prst="rect">
            <a:avLst/>
          </a:prstGeom>
          <a:noFill/>
        </p:spPr>
      </p:pic>
      <p:sp>
        <p:nvSpPr>
          <p:cNvPr id="11" name="Subtítulo 4">
            <a:extLst>
              <a:ext uri="{FF2B5EF4-FFF2-40B4-BE49-F238E27FC236}">
                <a16:creationId xmlns:a16="http://schemas.microsoft.com/office/drawing/2014/main" id="{3BE68741-D50F-62F1-9CC1-3EE2D116B143}"/>
              </a:ext>
            </a:extLst>
          </p:cNvPr>
          <p:cNvSpPr txBox="1">
            <a:spLocks/>
          </p:cNvSpPr>
          <p:nvPr/>
        </p:nvSpPr>
        <p:spPr>
          <a:xfrm>
            <a:off x="7284721" y="1477962"/>
            <a:ext cx="4748834" cy="44046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2000" b="1" dirty="0">
                <a:solidFill>
                  <a:schemeClr val="accent5"/>
                </a:solidFill>
                <a:highlight>
                  <a:srgbClr val="C0C0C0"/>
                </a:highlight>
                <a:latin typeface="Arial Nova Cond" panose="020F0502020204030204" pitchFamily="34" charset="0"/>
              </a:rPr>
              <a:t>La incorporación de herramientas AI en vigilancia medica es un recurso valioso para mejorar la salud de los pacientes.</a:t>
            </a:r>
          </a:p>
          <a:p>
            <a:pPr algn="just"/>
            <a:endParaRPr lang="es-CL" sz="2000" b="1" dirty="0">
              <a:solidFill>
                <a:schemeClr val="accent5"/>
              </a:solidFill>
              <a:highlight>
                <a:srgbClr val="C0C0C0"/>
              </a:highlight>
              <a:latin typeface="Arial Nova Cond" panose="020F0502020204030204" pitchFamily="34" charset="0"/>
            </a:endParaRPr>
          </a:p>
          <a:p>
            <a:pPr algn="just"/>
            <a:r>
              <a:rPr lang="es-CL" sz="2000" b="1" dirty="0">
                <a:solidFill>
                  <a:schemeClr val="accent5"/>
                </a:solidFill>
                <a:highlight>
                  <a:srgbClr val="C0C0C0"/>
                </a:highlight>
                <a:latin typeface="Arial Nova Cond" panose="020F0502020204030204" pitchFamily="34" charset="0"/>
              </a:rPr>
              <a:t>El modelo ensamblado muestra una buena estimación del estado de salud de paciente. De acuerdo con la figura de 10 estimaciones, acertó en 9 oportunidades el estado de salud correcto del paciente.</a:t>
            </a:r>
          </a:p>
          <a:p>
            <a:pPr algn="just"/>
            <a:endParaRPr lang="es-CL" sz="2000" b="1" dirty="0">
              <a:solidFill>
                <a:schemeClr val="accent5"/>
              </a:solidFill>
              <a:highlight>
                <a:srgbClr val="C0C0C0"/>
              </a:highlight>
              <a:latin typeface="Arial Nova Cond" panose="020F0502020204030204" pitchFamily="34" charset="0"/>
            </a:endParaRPr>
          </a:p>
          <a:p>
            <a:pPr algn="just"/>
            <a:r>
              <a:rPr lang="es-CL" sz="2000" b="1" dirty="0">
                <a:solidFill>
                  <a:schemeClr val="accent5"/>
                </a:solidFill>
                <a:highlight>
                  <a:srgbClr val="C0C0C0"/>
                </a:highlight>
                <a:latin typeface="Arial Nova Cond" panose="020F0502020204030204" pitchFamily="34" charset="0"/>
              </a:rPr>
              <a:t>Esta herramienta también puede ser utilizada para validar o como guía en la formación  de nuevos especialistas de la salud.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5DB2029-9672-56C5-F29C-BA7A1606B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86" y="1477963"/>
            <a:ext cx="6902624" cy="36000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0DCBBD64-6A86-67F9-78D4-DAD4CED2E24A}"/>
              </a:ext>
            </a:extLst>
          </p:cNvPr>
          <p:cNvSpPr/>
          <p:nvPr/>
        </p:nvSpPr>
        <p:spPr>
          <a:xfrm>
            <a:off x="1464614" y="3429000"/>
            <a:ext cx="1615440" cy="3810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72605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815</Words>
  <Application>Microsoft Office PowerPoint</Application>
  <PresentationFormat>Panorámica</PresentationFormat>
  <Paragraphs>49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Arial Nova Cond</vt:lpstr>
      <vt:lpstr>Wingdings</vt:lpstr>
      <vt:lpstr>Tema de Office</vt:lpstr>
      <vt:lpstr>Desarrollo de modelo de clasificación de neumonía basado en imágenes</vt:lpstr>
      <vt:lpstr>Contexto y necesidad del desarrollo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Torres Muranda</dc:creator>
  <cp:lastModifiedBy>Victor Torres Muranda</cp:lastModifiedBy>
  <cp:revision>18</cp:revision>
  <dcterms:created xsi:type="dcterms:W3CDTF">2025-03-22T20:33:49Z</dcterms:created>
  <dcterms:modified xsi:type="dcterms:W3CDTF">2025-03-23T02:04:32Z</dcterms:modified>
</cp:coreProperties>
</file>