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2" r:id="rId5"/>
    <p:sldId id="283" r:id="rId6"/>
    <p:sldId id="292" r:id="rId7"/>
    <p:sldId id="291" r:id="rId8"/>
    <p:sldId id="298" r:id="rId9"/>
    <p:sldId id="284" r:id="rId10"/>
    <p:sldId id="302" r:id="rId11"/>
    <p:sldId id="300" r:id="rId12"/>
    <p:sldId id="297" r:id="rId13"/>
    <p:sldId id="301" r:id="rId14"/>
    <p:sldId id="303" r:id="rId15"/>
    <p:sldId id="299" r:id="rId16"/>
    <p:sldId id="285" r:id="rId17"/>
    <p:sldId id="296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65D70-44E4-4D75-BE38-58C5A757B13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HK"/>
        </a:p>
      </dgm:t>
    </dgm:pt>
    <dgm:pt modelId="{D8D6CA1D-2B9A-40FB-8B57-7FA8A147CEB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zh-TW" altLang="en-US" sz="1600" b="1" i="0" u="none" dirty="0">
              <a:solidFill>
                <a:schemeClr val="bg1"/>
              </a:solidFill>
              <a:latin typeface="Verdana Pro Cond" panose="020B0606030504040204" pitchFamily="34" charset="0"/>
            </a:rPr>
            <a:t>網頁的外衣。</a:t>
          </a:r>
          <a:endParaRPr lang="en-HK" altLang="zh-TW" sz="1600" b="1" i="0" u="none" dirty="0">
            <a:solidFill>
              <a:schemeClr val="bg1"/>
            </a:solidFill>
            <a:latin typeface="Verdana Pro Cond" panose="020B0606030504040204" pitchFamily="34" charset="0"/>
          </a:endParaRPr>
        </a:p>
        <a:p>
          <a:pPr>
            <a:lnSpc>
              <a:spcPct val="150000"/>
            </a:lnSpc>
          </a:pPr>
          <a:r>
            <a:rPr lang="zh-TW" altLang="en-US" sz="1600" b="1" i="0" u="none" dirty="0">
              <a:solidFill>
                <a:schemeClr val="bg1"/>
              </a:solidFill>
              <a:latin typeface="Verdana Pro Cond" panose="020B0606030504040204" pitchFamily="34" charset="0"/>
            </a:rPr>
            <a:t>比如，標題字體、顏色變化，加入背景圖片、邊框等。所有這些用來改變內容外觀的東西稱之為表現</a:t>
          </a:r>
          <a:r>
            <a:rPr lang="zh-TW" altLang="en-US" sz="2000" b="1" i="0" u="none" dirty="0">
              <a:solidFill>
                <a:schemeClr val="bg1"/>
              </a:solidFill>
            </a:rPr>
            <a:t>。</a:t>
          </a:r>
          <a:endParaRPr lang="en-HK" sz="2000" i="0" dirty="0">
            <a:solidFill>
              <a:schemeClr val="bg1"/>
            </a:solidFill>
          </a:endParaRPr>
        </a:p>
      </dgm:t>
    </dgm:pt>
    <dgm:pt modelId="{134F21ED-FCFD-4669-9571-B07A6EEA1261}" type="sibTrans" cxnId="{A2DD7FDC-56FB-43E3-8728-F95C8F756E09}">
      <dgm:prSet/>
      <dgm:spPr/>
      <dgm:t>
        <a:bodyPr/>
        <a:lstStyle/>
        <a:p>
          <a:endParaRPr lang="en-HK"/>
        </a:p>
      </dgm:t>
    </dgm:pt>
    <dgm:pt modelId="{1E9CE129-5214-4904-BC38-E72922519F6C}" type="parTrans" cxnId="{A2DD7FDC-56FB-43E3-8728-F95C8F756E09}">
      <dgm:prSet/>
      <dgm:spPr/>
      <dgm:t>
        <a:bodyPr/>
        <a:lstStyle/>
        <a:p>
          <a:endParaRPr lang="en-HK"/>
        </a:p>
      </dgm:t>
    </dgm:pt>
    <dgm:pt modelId="{4D9DE9E7-A2AB-4A80-A335-15F9A6EB5494}" type="pres">
      <dgm:prSet presAssocID="{D7065D70-44E4-4D75-BE38-58C5A757B139}" presName="Name0" presStyleCnt="0">
        <dgm:presLayoutVars>
          <dgm:dir/>
          <dgm:animLvl val="lvl"/>
          <dgm:resizeHandles val="exact"/>
        </dgm:presLayoutVars>
      </dgm:prSet>
      <dgm:spPr/>
    </dgm:pt>
    <dgm:pt modelId="{08BD986F-B99A-48A9-8744-FDC444521A88}" type="pres">
      <dgm:prSet presAssocID="{D8D6CA1D-2B9A-40FB-8B57-7FA8A147CEBE}" presName="linNode" presStyleCnt="0"/>
      <dgm:spPr/>
    </dgm:pt>
    <dgm:pt modelId="{A614BDCD-9C5F-4C46-B06F-519C6429B6E3}" type="pres">
      <dgm:prSet presAssocID="{D8D6CA1D-2B9A-40FB-8B57-7FA8A147CEBE}" presName="parentText" presStyleLbl="node1" presStyleIdx="0" presStyleCnt="1" custScaleX="277778" custLinFactNeighborX="3175" custLinFactNeighborY="-39685">
        <dgm:presLayoutVars>
          <dgm:chMax val="1"/>
          <dgm:bulletEnabled val="1"/>
        </dgm:presLayoutVars>
      </dgm:prSet>
      <dgm:spPr/>
    </dgm:pt>
  </dgm:ptLst>
  <dgm:cxnLst>
    <dgm:cxn modelId="{28864567-F47A-42F6-A103-8250FFAD8484}" type="presOf" srcId="{D8D6CA1D-2B9A-40FB-8B57-7FA8A147CEBE}" destId="{A614BDCD-9C5F-4C46-B06F-519C6429B6E3}" srcOrd="0" destOrd="0" presId="urn:microsoft.com/office/officeart/2005/8/layout/vList5"/>
    <dgm:cxn modelId="{7B626747-576D-4BA9-9453-1BBD1900269D}" type="presOf" srcId="{D7065D70-44E4-4D75-BE38-58C5A757B139}" destId="{4D9DE9E7-A2AB-4A80-A335-15F9A6EB5494}" srcOrd="0" destOrd="0" presId="urn:microsoft.com/office/officeart/2005/8/layout/vList5"/>
    <dgm:cxn modelId="{A2DD7FDC-56FB-43E3-8728-F95C8F756E09}" srcId="{D7065D70-44E4-4D75-BE38-58C5A757B139}" destId="{D8D6CA1D-2B9A-40FB-8B57-7FA8A147CEBE}" srcOrd="0" destOrd="0" parTransId="{1E9CE129-5214-4904-BC38-E72922519F6C}" sibTransId="{134F21ED-FCFD-4669-9571-B07A6EEA1261}"/>
    <dgm:cxn modelId="{EC6353B7-92AA-48BF-8B5C-2A1B529D23B5}" type="presParOf" srcId="{4D9DE9E7-A2AB-4A80-A335-15F9A6EB5494}" destId="{08BD986F-B99A-48A9-8744-FDC444521A88}" srcOrd="0" destOrd="0" presId="urn:microsoft.com/office/officeart/2005/8/layout/vList5"/>
    <dgm:cxn modelId="{115144D5-E330-435C-B286-44D0E8641A9A}" type="presParOf" srcId="{08BD986F-B99A-48A9-8744-FDC444521A88}" destId="{A614BDCD-9C5F-4C46-B06F-519C6429B6E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65D70-44E4-4D75-BE38-58C5A757B13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HK"/>
        </a:p>
      </dgm:t>
    </dgm:pt>
    <dgm:pt modelId="{F0164090-1A47-4388-BF63-5BAFB628B405}">
      <dgm:prSet custT="1"/>
      <dgm:spPr/>
      <dgm:t>
        <a:bodyPr vert="horz" anchor="t"/>
        <a:lstStyle/>
        <a:p>
          <a:pPr algn="l">
            <a:lnSpc>
              <a:spcPct val="100000"/>
            </a:lnSpc>
          </a:pPr>
          <a:r>
            <a:rPr lang="zh-TW" altLang="en-US" sz="1600" b="1" i="0" u="none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rPr>
            <a:t>網站基本結構</a:t>
          </a:r>
          <a:endParaRPr lang="en-HK" altLang="zh-TW" sz="1600" b="1" i="0" u="none" dirty="0">
            <a:solidFill>
              <a:schemeClr val="accent5">
                <a:lumMod val="75000"/>
              </a:schemeClr>
            </a:solidFill>
            <a:latin typeface="+mn-ea"/>
            <a:ea typeface="+mn-ea"/>
          </a:endParaRPr>
        </a:p>
        <a:p>
          <a:pPr algn="l">
            <a:lnSpc>
              <a:spcPct val="100000"/>
            </a:lnSpc>
          </a:pPr>
          <a:r>
            <a:rPr lang="zh-TW" altLang="en-US" sz="1600" b="1" i="0" u="none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rPr>
            <a:t>首頁</a:t>
          </a:r>
          <a:r>
            <a:rPr lang="en-US" altLang="zh-TW" sz="1600" b="1" i="0" u="none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rPr>
            <a:t>&lt;Validation Form&gt;</a:t>
          </a:r>
        </a:p>
        <a:p>
          <a:pPr algn="l">
            <a:lnSpc>
              <a:spcPct val="100000"/>
            </a:lnSpc>
          </a:pPr>
          <a:r>
            <a:rPr lang="zh-TW" altLang="en-US" sz="1600" b="1" i="0" u="none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rPr>
            <a:t>頁面連結</a:t>
          </a:r>
          <a:endParaRPr lang="en-US" altLang="zh-TW" sz="1600" b="1" i="0" u="none" dirty="0">
            <a:solidFill>
              <a:schemeClr val="accent5">
                <a:lumMod val="75000"/>
              </a:schemeClr>
            </a:solidFill>
            <a:latin typeface="+mn-ea"/>
            <a:ea typeface="+mn-ea"/>
          </a:endParaRPr>
        </a:p>
        <a:p>
          <a:pPr algn="l">
            <a:lnSpc>
              <a:spcPct val="100000"/>
            </a:lnSpc>
          </a:pPr>
          <a:r>
            <a:rPr lang="zh-TW" altLang="en-US" sz="1600" b="1" i="0" u="none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rPr>
            <a:t>主頁</a:t>
          </a:r>
          <a:r>
            <a:rPr lang="en-US" altLang="zh-TW" sz="1600" b="1" i="0" u="none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rPr>
            <a:t>Table</a:t>
          </a:r>
          <a:endParaRPr lang="en-HK" altLang="zh-TW" sz="1600" b="1" i="0" u="none" dirty="0">
            <a:solidFill>
              <a:schemeClr val="accent5">
                <a:lumMod val="75000"/>
              </a:schemeClr>
            </a:solidFill>
            <a:latin typeface="+mn-ea"/>
            <a:ea typeface="+mn-ea"/>
          </a:endParaRPr>
        </a:p>
        <a:p>
          <a:pPr algn="ctr">
            <a:lnSpc>
              <a:spcPct val="150000"/>
            </a:lnSpc>
          </a:pPr>
          <a:endParaRPr lang="en-HK" sz="1600" dirty="0">
            <a:solidFill>
              <a:schemeClr val="accent4">
                <a:lumMod val="75000"/>
              </a:schemeClr>
            </a:solidFill>
            <a:latin typeface="+mn-ea"/>
            <a:ea typeface="+mn-ea"/>
          </a:endParaRPr>
        </a:p>
      </dgm:t>
    </dgm:pt>
    <dgm:pt modelId="{E2876006-D92E-46B7-9232-CEBB7127C462}" type="parTrans" cxnId="{FAA36CFF-60BD-4350-9345-0BC136699F33}">
      <dgm:prSet/>
      <dgm:spPr/>
      <dgm:t>
        <a:bodyPr/>
        <a:lstStyle/>
        <a:p>
          <a:endParaRPr lang="en-HK"/>
        </a:p>
      </dgm:t>
    </dgm:pt>
    <dgm:pt modelId="{E5AFCC51-752E-4AC7-97FE-E608DCFCD2AA}" type="sibTrans" cxnId="{FAA36CFF-60BD-4350-9345-0BC136699F33}">
      <dgm:prSet/>
      <dgm:spPr/>
      <dgm:t>
        <a:bodyPr/>
        <a:lstStyle/>
        <a:p>
          <a:endParaRPr lang="en-HK"/>
        </a:p>
      </dgm:t>
    </dgm:pt>
    <dgm:pt modelId="{4D9DE9E7-A2AB-4A80-A335-15F9A6EB5494}" type="pres">
      <dgm:prSet presAssocID="{D7065D70-44E4-4D75-BE38-58C5A757B139}" presName="Name0" presStyleCnt="0">
        <dgm:presLayoutVars>
          <dgm:dir/>
          <dgm:animLvl val="lvl"/>
          <dgm:resizeHandles val="exact"/>
        </dgm:presLayoutVars>
      </dgm:prSet>
      <dgm:spPr/>
    </dgm:pt>
    <dgm:pt modelId="{9DE39945-0E97-4159-9BDE-3A886535284C}" type="pres">
      <dgm:prSet presAssocID="{F0164090-1A47-4388-BF63-5BAFB628B405}" presName="linNode" presStyleCnt="0"/>
      <dgm:spPr/>
    </dgm:pt>
    <dgm:pt modelId="{A6C579F4-1D67-435B-8D7D-3BB256B47985}" type="pres">
      <dgm:prSet presAssocID="{F0164090-1A47-4388-BF63-5BAFB628B405}" presName="parentText" presStyleLbl="node1" presStyleIdx="0" presStyleCnt="1" custScaleX="277778" custLinFactX="2026" custLinFactNeighborX="100000" custLinFactNeighborY="2043">
        <dgm:presLayoutVars>
          <dgm:chMax val="1"/>
          <dgm:bulletEnabled val="1"/>
        </dgm:presLayoutVars>
      </dgm:prSet>
      <dgm:spPr/>
    </dgm:pt>
  </dgm:ptLst>
  <dgm:cxnLst>
    <dgm:cxn modelId="{61C38900-B613-4D83-BFE2-BC3FD561E688}" type="presOf" srcId="{F0164090-1A47-4388-BF63-5BAFB628B405}" destId="{A6C579F4-1D67-435B-8D7D-3BB256B47985}" srcOrd="0" destOrd="0" presId="urn:microsoft.com/office/officeart/2005/8/layout/vList5"/>
    <dgm:cxn modelId="{7B626747-576D-4BA9-9453-1BBD1900269D}" type="presOf" srcId="{D7065D70-44E4-4D75-BE38-58C5A757B139}" destId="{4D9DE9E7-A2AB-4A80-A335-15F9A6EB5494}" srcOrd="0" destOrd="0" presId="urn:microsoft.com/office/officeart/2005/8/layout/vList5"/>
    <dgm:cxn modelId="{FAA36CFF-60BD-4350-9345-0BC136699F33}" srcId="{D7065D70-44E4-4D75-BE38-58C5A757B139}" destId="{F0164090-1A47-4388-BF63-5BAFB628B405}" srcOrd="0" destOrd="0" parTransId="{E2876006-D92E-46B7-9232-CEBB7127C462}" sibTransId="{E5AFCC51-752E-4AC7-97FE-E608DCFCD2AA}"/>
    <dgm:cxn modelId="{4C94F807-E8AB-46B8-B12C-2FE37BE22135}" type="presParOf" srcId="{4D9DE9E7-A2AB-4A80-A335-15F9A6EB5494}" destId="{9DE39945-0E97-4159-9BDE-3A886535284C}" srcOrd="0" destOrd="0" presId="urn:microsoft.com/office/officeart/2005/8/layout/vList5"/>
    <dgm:cxn modelId="{B0DC25F6-CE6A-4828-8C9D-52093BF38A85}" type="presParOf" srcId="{9DE39945-0E97-4159-9BDE-3A886535284C}" destId="{A6C579F4-1D67-435B-8D7D-3BB256B4798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4BDCD-9C5F-4C46-B06F-519C6429B6E3}">
      <dsp:nvSpPr>
        <dsp:cNvPr id="0" name=""/>
        <dsp:cNvSpPr/>
      </dsp:nvSpPr>
      <dsp:spPr>
        <a:xfrm>
          <a:off x="3863" y="0"/>
          <a:ext cx="3955740" cy="2438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i="0" u="none" kern="1200" dirty="0">
              <a:solidFill>
                <a:schemeClr val="bg1"/>
              </a:solidFill>
              <a:latin typeface="Verdana Pro Cond" panose="020B0606030504040204" pitchFamily="34" charset="0"/>
            </a:rPr>
            <a:t>網頁的外衣。</a:t>
          </a:r>
          <a:endParaRPr lang="en-HK" altLang="zh-TW" sz="1600" b="1" i="0" u="none" kern="1200" dirty="0">
            <a:solidFill>
              <a:schemeClr val="bg1"/>
            </a:solidFill>
            <a:latin typeface="Verdana Pro Cond" panose="020B0606030504040204" pitchFamily="34" charset="0"/>
          </a:endParaRPr>
        </a:p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i="0" u="none" kern="1200" dirty="0">
              <a:solidFill>
                <a:schemeClr val="bg1"/>
              </a:solidFill>
              <a:latin typeface="Verdana Pro Cond" panose="020B0606030504040204" pitchFamily="34" charset="0"/>
            </a:rPr>
            <a:t>比如，標題字體、顏色變化，加入背景圖片、邊框等。所有這些用來改變內容外觀的東西稱之為表現</a:t>
          </a:r>
          <a:r>
            <a:rPr lang="zh-TW" altLang="en-US" sz="2000" b="1" i="0" u="none" kern="1200" dirty="0">
              <a:solidFill>
                <a:schemeClr val="bg1"/>
              </a:solidFill>
            </a:rPr>
            <a:t>。</a:t>
          </a:r>
          <a:endParaRPr lang="en-HK" sz="2000" i="0" kern="1200" dirty="0">
            <a:solidFill>
              <a:schemeClr val="bg1"/>
            </a:solidFill>
          </a:endParaRPr>
        </a:p>
      </dsp:txBody>
      <dsp:txXfrm>
        <a:off x="122916" y="119053"/>
        <a:ext cx="3717634" cy="2200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579F4-1D67-435B-8D7D-3BB256B47985}">
      <dsp:nvSpPr>
        <dsp:cNvPr id="0" name=""/>
        <dsp:cNvSpPr/>
      </dsp:nvSpPr>
      <dsp:spPr>
        <a:xfrm>
          <a:off x="4020" y="2056"/>
          <a:ext cx="4116698" cy="21034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i="0" u="none" kern="12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rPr>
            <a:t>網站基本結構</a:t>
          </a:r>
          <a:endParaRPr lang="en-HK" altLang="zh-TW" sz="1600" b="1" i="0" u="none" kern="1200" dirty="0">
            <a:solidFill>
              <a:schemeClr val="accent5">
                <a:lumMod val="75000"/>
              </a:schemeClr>
            </a:solidFill>
            <a:latin typeface="+mn-ea"/>
            <a:ea typeface="+mn-ea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i="0" u="none" kern="12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rPr>
            <a:t>首頁</a:t>
          </a:r>
          <a:r>
            <a:rPr lang="en-US" altLang="zh-TW" sz="1600" b="1" i="0" u="none" kern="12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rPr>
            <a:t>&lt;Validation Form&gt;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i="0" u="none" kern="12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rPr>
            <a:t>頁面連結</a:t>
          </a:r>
          <a:endParaRPr lang="en-US" altLang="zh-TW" sz="1600" b="1" i="0" u="none" kern="1200" dirty="0">
            <a:solidFill>
              <a:schemeClr val="accent5">
                <a:lumMod val="75000"/>
              </a:schemeClr>
            </a:solidFill>
            <a:latin typeface="+mn-ea"/>
            <a:ea typeface="+mn-ea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i="0" u="none" kern="12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rPr>
            <a:t>主頁</a:t>
          </a:r>
          <a:r>
            <a:rPr lang="en-US" altLang="zh-TW" sz="1600" b="1" i="0" u="none" kern="12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rPr>
            <a:t>Table</a:t>
          </a:r>
          <a:endParaRPr lang="en-HK" altLang="zh-TW" sz="1600" b="1" i="0" u="none" kern="1200" dirty="0">
            <a:solidFill>
              <a:schemeClr val="accent5">
                <a:lumMod val="75000"/>
              </a:schemeClr>
            </a:solidFill>
            <a:latin typeface="+mn-ea"/>
            <a:ea typeface="+mn-ea"/>
          </a:endParaRPr>
        </a:p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HK" sz="1600" kern="1200" dirty="0">
            <a:solidFill>
              <a:schemeClr val="accent4">
                <a:lumMod val="75000"/>
              </a:schemeClr>
            </a:solidFill>
            <a:latin typeface="+mn-ea"/>
            <a:ea typeface="+mn-ea"/>
          </a:endParaRPr>
        </a:p>
      </dsp:txBody>
      <dsp:txXfrm>
        <a:off x="106703" y="104739"/>
        <a:ext cx="3911332" cy="189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5/28/2021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624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48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715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8935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156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14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web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138005" y="6501157"/>
            <a:ext cx="5382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r>
              <a:rPr lang="en-US" sz="1600" b="1" i="0" u="none" strike="noStrike" dirty="0">
                <a:effectLst/>
                <a:latin typeface="Bell MT" panose="02020503060305020303" pitchFamily="18" charset="0"/>
                <a:cs typeface="Calibri" panose="020F0502020204030204" pitchFamily="34" charset="0"/>
              </a:rPr>
              <a:t>Team 1 @ Frond end web development Cohort 1st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1036" y="1630250"/>
            <a:ext cx="6798250" cy="1674470"/>
          </a:xfrm>
        </p:spPr>
        <p:txBody>
          <a:bodyPr/>
          <a:lstStyle/>
          <a:p>
            <a:r>
              <a:rPr lang="en-HK" sz="5400" b="1" i="0" u="none" strike="noStrike" dirty="0">
                <a:solidFill>
                  <a:srgbClr val="020301"/>
                </a:solidFill>
                <a:effectLst/>
                <a:latin typeface="YACgEQNAr7w 0"/>
              </a:rPr>
              <a:t>Final Presentation</a:t>
            </a:r>
            <a:br>
              <a:rPr lang="en-HK" sz="5400" b="1" i="0" u="none" strike="noStrike" dirty="0">
                <a:solidFill>
                  <a:srgbClr val="020301"/>
                </a:solidFill>
                <a:effectLst/>
                <a:latin typeface="YACgEQNAr7w 0"/>
              </a:rPr>
            </a:br>
            <a:r>
              <a:rPr lang="en-HK" sz="4000" b="1" i="0" u="none" strike="noStrike" dirty="0">
                <a:solidFill>
                  <a:srgbClr val="020301"/>
                </a:solidFill>
                <a:effectLst/>
                <a:latin typeface="YACgEQNAr7w 0"/>
              </a:rPr>
              <a:t>Task Manager-</a:t>
            </a:r>
            <a:r>
              <a:rPr lang="en-HK" sz="4000" b="1" i="0" u="none" strike="noStrike" dirty="0" err="1">
                <a:solidFill>
                  <a:srgbClr val="020301"/>
                </a:solidFill>
                <a:effectLst/>
                <a:latin typeface="YACgEQNAr7w 0"/>
              </a:rPr>
              <a:t>ZEn</a:t>
            </a:r>
            <a:endParaRPr lang="en-US" sz="5400" dirty="0"/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3881" y="4983824"/>
            <a:ext cx="3043820" cy="1066597"/>
          </a:xfrm>
        </p:spPr>
        <p:txBody>
          <a:bodyPr/>
          <a:lstStyle/>
          <a:p>
            <a:r>
              <a:rPr lang="en-US" sz="2800" dirty="0">
                <a:latin typeface="Modern No. 20" panose="02070704070505020303" pitchFamily="18" charset="0"/>
              </a:rPr>
              <a:t>Victor, </a:t>
            </a:r>
            <a:r>
              <a:rPr lang="en-US" sz="2800" dirty="0" err="1">
                <a:latin typeface="Modern No. 20" panose="02070704070505020303" pitchFamily="18" charset="0"/>
              </a:rPr>
              <a:t>Salin</a:t>
            </a:r>
            <a:r>
              <a:rPr lang="en-US" sz="2800" dirty="0">
                <a:latin typeface="Modern No. 20" panose="02070704070505020303" pitchFamily="18" charset="0"/>
              </a:rPr>
              <a:t>, Roy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31B33865-D2D5-4740-9531-E6B1F1DB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914" y="2137089"/>
            <a:ext cx="1115736" cy="11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B387EE7-F590-4558-AED9-F66B2F8A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47" y="473695"/>
            <a:ext cx="9911201" cy="5575049"/>
          </a:xfrm>
          <a:prstGeom prst="rect">
            <a:avLst/>
          </a:prstGeom>
          <a:noFill/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083270DC-7302-489B-ABF7-0CD3E3899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79" y="809256"/>
            <a:ext cx="8241275" cy="4593254"/>
          </a:xfrm>
        </p:spPr>
        <p:txBody>
          <a:bodyPr numCol="2"/>
          <a:lstStyle/>
          <a:p>
            <a:pPr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rPr>
              <a:t>JavaScript</a:t>
            </a:r>
            <a:r>
              <a:rPr lang="zh-TW" alt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rPr>
              <a:t>是用來實現網頁上的特效效果。</a:t>
            </a:r>
            <a:br>
              <a:rPr lang="en-HK" altLang="zh-TW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rPr>
            </a:br>
            <a:r>
              <a:rPr lang="zh-TW" alt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rPr>
              <a:t>如：</a:t>
            </a:r>
            <a:br>
              <a:rPr lang="en-HK" altLang="zh-TW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rPr>
            </a:br>
            <a:r>
              <a:rPr lang="zh-TW" alt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rPr>
              <a:t>鼠標滑過彈出下拉菜單</a:t>
            </a:r>
            <a:r>
              <a:rPr lang="en-HK" altLang="zh-TW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rPr>
              <a:t>,  </a:t>
            </a:r>
            <a:r>
              <a:rPr lang="zh-TW" alt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rPr>
              <a:t>任務增加及修改功能</a:t>
            </a:r>
            <a:r>
              <a:rPr lang="en-HK" altLang="zh-TW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rPr>
              <a:t>,  dashboard</a:t>
            </a:r>
            <a:r>
              <a:rPr lang="zh-TW" alt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rPr>
              <a:t>的任務數據</a:t>
            </a:r>
            <a:br>
              <a:rPr lang="en-HK" altLang="zh-TW" sz="16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rPr>
            </a:br>
            <a:br>
              <a:rPr lang="zh-TW" altLang="en-US" dirty="0">
                <a:effectLst/>
                <a:latin typeface="+mn-ea"/>
                <a:ea typeface="+mn-ea"/>
              </a:rPr>
            </a:br>
            <a:br>
              <a:rPr lang="zh-TW" altLang="en-US" dirty="0">
                <a:latin typeface="+mn-ea"/>
                <a:ea typeface="+mn-ea"/>
              </a:rPr>
            </a:br>
            <a:endParaRPr lang="en-US" dirty="0">
              <a:latin typeface="+mn-ea"/>
              <a:ea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1D801-FE83-4828-BF2C-6EACC92BD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7502" y="6401750"/>
            <a:ext cx="278418" cy="2743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1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B8C0-101A-4805-B505-6B9A008E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756A5-FBEB-4E32-8C7A-1322B655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5664174"/>
            <a:ext cx="4500000" cy="527076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/>
              <a:t>Bootstrap</a:t>
            </a:r>
            <a:endParaRPr lang="en-H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82EF7F-8920-4ED1-ACF7-85B8CD5CE5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2849" y="3650000"/>
            <a:ext cx="4559151" cy="201417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E72E-1CAA-4A4C-9F3F-8DFE1432F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013656"/>
            <a:ext cx="3527639" cy="52528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/>
              <a:t>jQuery</a:t>
            </a:r>
            <a:endParaRPr lang="en-H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C16556-72C9-4AD1-A03B-986A5599401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899F6AD1-D95C-46E1-B266-1DD1355E3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61" y="1538939"/>
            <a:ext cx="3527639" cy="25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4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1DE3E2-551A-4399-9E98-4960157E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53" y="574768"/>
            <a:ext cx="5184913" cy="432000"/>
          </a:xfrm>
        </p:spPr>
        <p:txBody>
          <a:bodyPr/>
          <a:lstStyle/>
          <a:p>
            <a:r>
              <a:rPr lang="zh-TW" altLang="en-US" dirty="0"/>
              <a:t>開發藍圖</a:t>
            </a:r>
            <a:endParaRPr lang="en-HK" dirty="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5BF87B-9481-4D62-AE5F-FF70F39101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7406" y="1142133"/>
            <a:ext cx="8564362" cy="5300612"/>
          </a:xfrm>
        </p:spPr>
      </p:pic>
    </p:spTree>
    <p:extLst>
      <p:ext uri="{BB962C8B-B14F-4D97-AF65-F5344CB8AC3E}">
        <p14:creationId xmlns:p14="http://schemas.microsoft.com/office/powerpoint/2010/main" val="163916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Placeholder 8" descr="Running track with numbers">
            <a:extLst>
              <a:ext uri="{FF2B5EF4-FFF2-40B4-BE49-F238E27FC236}">
                <a16:creationId xmlns:a16="http://schemas.microsoft.com/office/drawing/2014/main" id="{0696A4C5-7918-4F00-8A44-96747CE8A9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6299200" y="432818"/>
            <a:ext cx="5472113" cy="5757614"/>
          </a:xfrm>
        </p:spPr>
      </p:pic>
      <p:sp>
        <p:nvSpPr>
          <p:cNvPr id="10" name="Title 19">
            <a:extLst>
              <a:ext uri="{FF2B5EF4-FFF2-40B4-BE49-F238E27FC236}">
                <a16:creationId xmlns:a16="http://schemas.microsoft.com/office/drawing/2014/main" id="{E3FDE6CC-58A6-47E9-8B82-38C9A73BE9A7}"/>
              </a:ext>
            </a:extLst>
          </p:cNvPr>
          <p:cNvSpPr txBox="1">
            <a:spLocks/>
          </p:cNvSpPr>
          <p:nvPr/>
        </p:nvSpPr>
        <p:spPr>
          <a:xfrm>
            <a:off x="1851258" y="3210844"/>
            <a:ext cx="6798250" cy="16744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733818" y="3143180"/>
            <a:ext cx="909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/>
              <a:t>組員分享及</a:t>
            </a:r>
            <a:r>
              <a:rPr lang="en-HK" altLang="zh-TW" sz="6000" b="1" dirty="0"/>
              <a:t>Q&amp;A</a:t>
            </a:r>
            <a:r>
              <a:rPr lang="zh-TW" altLang="en-US" sz="6000" b="1" dirty="0"/>
              <a:t>環節</a:t>
            </a:r>
            <a:endParaRPr lang="en-US" sz="6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AFBD6A-CACA-4C51-A7BE-2C945E32083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4555" y="3575129"/>
            <a:ext cx="5184913" cy="432000"/>
          </a:xfrm>
        </p:spPr>
        <p:txBody>
          <a:bodyPr/>
          <a:lstStyle/>
          <a:p>
            <a:r>
              <a:rPr lang="zh-TW" altLang="en-US" b="1" i="0" u="none" strike="noStrike" dirty="0">
                <a:solidFill>
                  <a:srgbClr val="020301"/>
                </a:solidFill>
                <a:effectLst/>
              </a:rPr>
              <a:t>組員介紹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23702" y="497507"/>
            <a:ext cx="7152830" cy="1531337"/>
          </a:xfrm>
        </p:spPr>
        <p:txBody>
          <a:bodyPr/>
          <a:lstStyle/>
          <a:p>
            <a:pPr algn="l"/>
            <a:r>
              <a:rPr lang="de-DE" sz="2400" b="1" i="0" u="none" strike="noStrike" dirty="0">
                <a:solidFill>
                  <a:srgbClr val="020301"/>
                </a:solidFill>
                <a:effectLst/>
                <a:latin typeface="Verdana Pro Cond" panose="020B0606030504040204" pitchFamily="34" charset="0"/>
              </a:rPr>
              <a:t>Team 1 (Frond End Web Development Program)</a:t>
            </a:r>
            <a:endParaRPr lang="de-DE" sz="2400" dirty="0">
              <a:solidFill>
                <a:srgbClr val="020301"/>
              </a:solidFill>
              <a:effectLst/>
              <a:latin typeface="Verdana Pro Cond" panose="020B0606030504040204" pitchFamily="34" charset="0"/>
            </a:endParaRPr>
          </a:p>
          <a:p>
            <a:pPr algn="l"/>
            <a:r>
              <a:rPr lang="de-DE" sz="2400" b="1" i="0" u="none" strike="noStrike" dirty="0">
                <a:solidFill>
                  <a:srgbClr val="020301"/>
                </a:solidFill>
                <a:effectLst/>
                <a:latin typeface="Verdana Pro Cond" panose="020B0606030504040204" pitchFamily="34" charset="0"/>
              </a:rPr>
              <a:t>@ Generation CLAP@JC</a:t>
            </a:r>
            <a:endParaRPr lang="de-DE" sz="2400" dirty="0">
              <a:solidFill>
                <a:srgbClr val="020301"/>
              </a:solidFill>
              <a:effectLst/>
              <a:latin typeface="Verdana Pro Cond" panose="020B0606030504040204" pitchFamily="34" charset="0"/>
            </a:endParaRPr>
          </a:p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2977" y="2723973"/>
            <a:ext cx="2791344" cy="26427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Modern No. 20" panose="02070704070505020303" pitchFamily="18" charset="0"/>
              </a:rPr>
              <a:t>Victor </a:t>
            </a:r>
          </a:p>
          <a:p>
            <a:r>
              <a:rPr lang="en-US" sz="4800" b="1" dirty="0">
                <a:solidFill>
                  <a:schemeClr val="tx1"/>
                </a:solidFill>
                <a:latin typeface="Modern No. 20" panose="02070704070505020303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Modern No. 20" panose="02070704070505020303" pitchFamily="18" charset="0"/>
              </a:rPr>
              <a:t>Salin</a:t>
            </a:r>
            <a:r>
              <a:rPr lang="en-US" sz="4800" b="1" dirty="0">
                <a:solidFill>
                  <a:schemeClr val="tx1"/>
                </a:solidFill>
                <a:latin typeface="Modern No. 20" panose="02070704070505020303" pitchFamily="18" charset="0"/>
              </a:rPr>
              <a:t> </a:t>
            </a:r>
          </a:p>
          <a:p>
            <a:r>
              <a:rPr lang="en-US" sz="4800" b="1" dirty="0">
                <a:solidFill>
                  <a:schemeClr val="tx1"/>
                </a:solidFill>
                <a:latin typeface="Modern No. 20" panose="02070704070505020303" pitchFamily="18" charset="0"/>
              </a:rPr>
              <a:t> Roy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385" y="481153"/>
            <a:ext cx="7623028" cy="1674470"/>
          </a:xfrm>
        </p:spPr>
        <p:txBody>
          <a:bodyPr/>
          <a:lstStyle/>
          <a:p>
            <a:pPr algn="l"/>
            <a:r>
              <a:rPr lang="en-HK" b="1" i="0" u="none" strike="noStrike" dirty="0">
                <a:solidFill>
                  <a:schemeClr val="bg2"/>
                </a:solidFill>
                <a:effectLst/>
                <a:latin typeface="YACgEQNAr7w 0"/>
              </a:rPr>
              <a:t>Task Manager --</a:t>
            </a:r>
            <a:r>
              <a:rPr lang="en-HK" strike="noStrike" dirty="0">
                <a:solidFill>
                  <a:schemeClr val="bg2"/>
                </a:solidFill>
                <a:effectLst/>
                <a:latin typeface="YACgEQNAr7w 0"/>
              </a:rPr>
              <a:t>ZEN</a:t>
            </a:r>
            <a:br>
              <a:rPr lang="en-HK" dirty="0">
                <a:solidFill>
                  <a:schemeClr val="bg2"/>
                </a:solidFill>
                <a:effectLst/>
                <a:latin typeface="YACgEQNAr7w 0"/>
              </a:rPr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7124" y="4819829"/>
            <a:ext cx="2184875" cy="2038172"/>
          </a:xfrm>
        </p:spPr>
        <p:txBody>
          <a:bodyPr/>
          <a:lstStyle/>
          <a:p>
            <a:r>
              <a:rPr lang="en-US" sz="1800" b="1" i="0" u="none" strike="noStrike" dirty="0">
                <a:effectLst/>
                <a:latin typeface="Bell MT" panose="02020503060305020303" pitchFamily="18" charset="0"/>
                <a:cs typeface="Calibri" panose="020F0502020204030204" pitchFamily="34" charset="0"/>
              </a:rPr>
              <a:t>Team 1 @ Frond end web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080CC6-80BE-42D1-9B44-A4765C8E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58" y="2344242"/>
            <a:ext cx="2509721" cy="26264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5EF362-B630-4615-BC85-312CC9492DB3}"/>
              </a:ext>
            </a:extLst>
          </p:cNvPr>
          <p:cNvSpPr txBox="1"/>
          <p:nvPr/>
        </p:nvSpPr>
        <p:spPr>
          <a:xfrm>
            <a:off x="5042019" y="1547161"/>
            <a:ext cx="5624358" cy="499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組員介紹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何謂 </a:t>
            </a:r>
            <a:r>
              <a:rPr lang="en-US" altLang="zh-TW" sz="2400" b="1" i="0" u="none" strike="noStrike" dirty="0">
                <a:solidFill>
                  <a:schemeClr val="bg2"/>
                </a:solidFill>
                <a:effectLst/>
                <a:latin typeface="Segoe UI Semibold" panose="020B0702040204020203" pitchFamily="34" charset="0"/>
                <a:ea typeface="YouYuan" panose="02010509060101010101" pitchFamily="49" charset="-122"/>
                <a:cs typeface="Segoe UI Semibold" panose="020B0702040204020203" pitchFamily="34" charset="0"/>
              </a:rPr>
              <a:t>ZEN</a:t>
            </a:r>
            <a:endParaRPr lang="zh-TW" altLang="en-US" sz="2400" b="1" dirty="0">
              <a:solidFill>
                <a:schemeClr val="bg2"/>
              </a:solidFill>
              <a:latin typeface="Segoe UI Semibold" panose="020B0702040204020203" pitchFamily="34" charset="0"/>
              <a:ea typeface="YouYuan" panose="02010509060101010101" pitchFamily="49" charset="-122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u="none" strike="noStrike" dirty="0">
                <a:solidFill>
                  <a:schemeClr val="bg2"/>
                </a:solidFill>
                <a:effectLst/>
                <a:latin typeface="Segoe UI Semibold" panose="020B0702040204020203" pitchFamily="34" charset="0"/>
                <a:ea typeface="YouYuan" panose="02010509060101010101" pitchFamily="49" charset="-122"/>
                <a:cs typeface="Segoe UI Semibold" panose="020B0702040204020203" pitchFamily="34" charset="0"/>
              </a:rPr>
              <a:t>ZEN</a:t>
            </a:r>
            <a:r>
              <a:rPr lang="en-US" altLang="zh-TW" sz="2400" b="0" i="0" u="none" strike="noStrike" dirty="0">
                <a:solidFill>
                  <a:schemeClr val="bg2"/>
                </a:solidFill>
                <a:effectLst/>
                <a:latin typeface="Tempus Sans ITC" panose="04020404030D07020202" pitchFamily="82" charset="0"/>
                <a:ea typeface="YouYuan" panose="02010509060101010101" pitchFamily="49" charset="-122"/>
              </a:rPr>
              <a:t> </a:t>
            </a:r>
            <a:r>
              <a:rPr lang="zh-TW" altLang="en-US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示範 </a:t>
            </a:r>
            <a:endParaRPr lang="zh-TW" altLang="en-US" sz="2400" dirty="0">
              <a:solidFill>
                <a:schemeClr val="bg2"/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(I)--</a:t>
            </a:r>
            <a:r>
              <a:rPr lang="zh-TW" altLang="en-US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首頁</a:t>
            </a:r>
            <a:endParaRPr lang="zh-TW" altLang="en-US" sz="2400" dirty="0">
              <a:solidFill>
                <a:schemeClr val="bg2"/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(II)--</a:t>
            </a:r>
            <a:r>
              <a:rPr lang="zh-TW" altLang="en-US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主要功能及其他特色</a:t>
            </a:r>
            <a:endParaRPr lang="zh-TW" altLang="en-US" sz="2400" dirty="0">
              <a:solidFill>
                <a:schemeClr val="bg2"/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i="0" u="none" strike="noStrike" dirty="0">
                <a:solidFill>
                  <a:schemeClr val="bg2"/>
                </a:solidFill>
                <a:effectLst/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ZEN</a:t>
            </a:r>
            <a:r>
              <a:rPr lang="en-US" altLang="zh-TW" sz="2400" b="0" i="0" u="none" strike="noStrike" dirty="0">
                <a:solidFill>
                  <a:schemeClr val="bg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TW" altLang="en-US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開發藍圖</a:t>
            </a:r>
            <a:r>
              <a:rPr lang="en-US" altLang="zh-TW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,</a:t>
            </a:r>
            <a:r>
              <a:rPr lang="zh-TW" altLang="en-US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理念及演變</a:t>
            </a:r>
            <a:endParaRPr lang="zh-TW" altLang="en-US" sz="2400" dirty="0">
              <a:solidFill>
                <a:schemeClr val="bg2"/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開發工具</a:t>
            </a:r>
            <a:r>
              <a:rPr lang="en-US" altLang="zh-TW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,</a:t>
            </a:r>
            <a:r>
              <a:rPr lang="zh-TW" altLang="en-US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發展平台及其應用</a:t>
            </a:r>
            <a:endParaRPr lang="zh-TW" altLang="en-US" sz="2400" dirty="0">
              <a:solidFill>
                <a:schemeClr val="bg2"/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組員分享</a:t>
            </a:r>
            <a:endParaRPr lang="zh-TW" altLang="en-US" sz="2400" dirty="0">
              <a:solidFill>
                <a:schemeClr val="bg2"/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Q&amp;A</a:t>
            </a:r>
            <a:r>
              <a:rPr lang="zh-TW" altLang="en-US" sz="2400" b="0" i="0" u="none" strike="noStrike" dirty="0">
                <a:solidFill>
                  <a:schemeClr val="bg2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時間</a:t>
            </a:r>
            <a:endParaRPr lang="zh-TW" altLang="en-US" sz="2400" dirty="0">
              <a:solidFill>
                <a:schemeClr val="bg2"/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362" y="1466776"/>
            <a:ext cx="2545866" cy="1610942"/>
          </a:xfrm>
        </p:spPr>
        <p:txBody>
          <a:bodyPr/>
          <a:lstStyle/>
          <a:p>
            <a:pPr algn="ctr"/>
            <a:r>
              <a:rPr lang="en-US" sz="6600" dirty="0"/>
              <a:t>Zen</a:t>
            </a:r>
            <a:r>
              <a:rPr lang="en-US" sz="4400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87CE8-5023-49E9-B2E4-8BA25EB9800B}"/>
              </a:ext>
            </a:extLst>
          </p:cNvPr>
          <p:cNvSpPr txBox="1"/>
          <p:nvPr/>
        </p:nvSpPr>
        <p:spPr>
          <a:xfrm>
            <a:off x="1191236" y="4305991"/>
            <a:ext cx="7559029" cy="1951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u="none" strike="noStrike" dirty="0">
                <a:solidFill>
                  <a:srgbClr val="02030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“</a:t>
            </a:r>
            <a:r>
              <a:rPr lang="zh-TW" altLang="en-US" sz="2800" b="1" u="none" strike="noStrike" dirty="0">
                <a:solidFill>
                  <a:srgbClr val="02030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一個簡潔</a:t>
            </a:r>
            <a:r>
              <a:rPr lang="en-US" altLang="zh-TW" sz="2800" b="1" u="none" strike="noStrike" dirty="0">
                <a:solidFill>
                  <a:srgbClr val="02030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,</a:t>
            </a:r>
            <a:r>
              <a:rPr lang="zh-TW" altLang="en-US" sz="2800" b="1" u="none" strike="noStrike" dirty="0">
                <a:solidFill>
                  <a:srgbClr val="02030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直觀及實用的任務管理工具的網頁</a:t>
            </a:r>
            <a:r>
              <a:rPr lang="en-US" altLang="zh-TW" sz="2800" b="1" u="none" strike="noStrike" dirty="0">
                <a:solidFill>
                  <a:srgbClr val="02030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,</a:t>
            </a:r>
            <a:r>
              <a:rPr lang="zh-TW" altLang="en-US" sz="2800" b="1" u="none" strike="noStrike" dirty="0">
                <a:solidFill>
                  <a:srgbClr val="02030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讓你從繁忙生活中取得平衡</a:t>
            </a:r>
            <a:r>
              <a:rPr lang="en-US" altLang="zh-TW" sz="2800" b="1" u="none" strike="noStrike" dirty="0">
                <a:solidFill>
                  <a:srgbClr val="02030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,</a:t>
            </a:r>
            <a:r>
              <a:rPr lang="zh-TW" altLang="en-US" sz="2800" b="1" u="none" strike="noStrike" dirty="0">
                <a:solidFill>
                  <a:srgbClr val="02030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將您的寶貴時間花在其他更重要的事情上。</a:t>
            </a:r>
            <a:r>
              <a:rPr lang="en-US" altLang="zh-TW" sz="2800" b="1" u="none" strike="noStrike" dirty="0">
                <a:solidFill>
                  <a:srgbClr val="02030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”</a:t>
            </a:r>
            <a:endParaRPr lang="en-HK" sz="2800" b="1" dirty="0">
              <a:latin typeface="Yu Gothic UI" panose="020B0500000000000000" pitchFamily="34" charset="-128"/>
              <a:ea typeface="Yu Gothic UI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4319AC2E-6F9E-4C5B-8A4C-AFCD0C08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53" y="447403"/>
            <a:ext cx="3615491" cy="37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BE8B-ABB6-4543-995F-FCC9FCBA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0" y="2997000"/>
            <a:ext cx="9198000" cy="432000"/>
          </a:xfrm>
        </p:spPr>
        <p:txBody>
          <a:bodyPr/>
          <a:lstStyle/>
          <a:p>
            <a:pPr algn="ctr"/>
            <a:r>
              <a:rPr lang="zh-TW" altLang="en-US" dirty="0"/>
              <a:t>首頁介紹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D452D1-66E8-46CE-821D-DAA030D9BA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387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61" y="446880"/>
            <a:ext cx="9198000" cy="432000"/>
          </a:xfrm>
        </p:spPr>
        <p:txBody>
          <a:bodyPr/>
          <a:lstStyle/>
          <a:p>
            <a:pPr algn="ctr"/>
            <a:r>
              <a:rPr lang="en-HK" b="0" i="0" u="none" strike="noStrike" dirty="0">
                <a:solidFill>
                  <a:srgbClr val="020301"/>
                </a:solidFill>
                <a:effectLst/>
                <a:latin typeface="Franklin Gothic Demi" panose="020B0703020102020204" pitchFamily="34" charset="0"/>
              </a:rPr>
              <a:t>Zen</a:t>
            </a:r>
            <a:r>
              <a:rPr lang="zh-TW" altLang="en-US" b="0" i="0" u="none" strike="noStrike" dirty="0">
                <a:solidFill>
                  <a:srgbClr val="020301"/>
                </a:solidFill>
                <a:effectLst/>
                <a:latin typeface="Franklin Gothic Demi" panose="020B0703020102020204" pitchFamily="34" charset="0"/>
              </a:rPr>
              <a:t>主頁主要功能及特色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27D2ED-409F-44B0-9B76-384CBA29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zh-TW" altLang="en-US" dirty="0"/>
              <a:t>增加及修改任務</a:t>
            </a:r>
            <a:endParaRPr lang="en-HK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55412B-E6D1-4C90-88DF-BE1A6615A8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52861" y="3717232"/>
            <a:ext cx="4500000" cy="52528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zh-TW" altLang="en-US" i="0" u="none" strike="noStrike" dirty="0">
                <a:effectLst/>
                <a:latin typeface="+mn-ea"/>
              </a:rPr>
              <a:t>任務排序及搜查</a:t>
            </a:r>
            <a:endParaRPr lang="en-HK" dirty="0">
              <a:latin typeface="+mn-e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4B129C-1ADB-438E-A62A-41A01947F88F}"/>
              </a:ext>
            </a:extLst>
          </p:cNvPr>
          <p:cNvSpPr/>
          <p:nvPr/>
        </p:nvSpPr>
        <p:spPr>
          <a:xfrm>
            <a:off x="431800" y="1919986"/>
            <a:ext cx="4500000" cy="16285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添加及編輯任務的名稱、任務內容</a:t>
            </a:r>
            <a:r>
              <a:rPr lang="en-US" altLang="zh-TW" sz="20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, </a:t>
            </a:r>
            <a:r>
              <a:rPr lang="zh-TW" altLang="en-US" sz="20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截止限期、委派人、優先次序或進度</a:t>
            </a:r>
            <a:endParaRPr lang="en-HK" sz="2000" dirty="0">
              <a:solidFill>
                <a:schemeClr val="accent2">
                  <a:lumMod val="7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algn="ctr"/>
            <a:endParaRPr lang="en-HK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0A3071-C5F2-4262-85A0-788A3E0304A3}"/>
              </a:ext>
            </a:extLst>
          </p:cNvPr>
          <p:cNvSpPr/>
          <p:nvPr/>
        </p:nvSpPr>
        <p:spPr>
          <a:xfrm>
            <a:off x="5252861" y="4242515"/>
            <a:ext cx="4500000" cy="1997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i="0" u="none" strike="noStrike" dirty="0">
                <a:solidFill>
                  <a:schemeClr val="bg1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排序選項</a:t>
            </a:r>
            <a:r>
              <a:rPr lang="en-US" altLang="zh-TW" b="1" i="0" u="none" strike="noStrike" dirty="0">
                <a:solidFill>
                  <a:schemeClr val="bg1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,</a:t>
            </a:r>
            <a:r>
              <a:rPr lang="zh-TW" altLang="en-US" b="1" i="0" u="none" strike="noStrike" dirty="0">
                <a:solidFill>
                  <a:schemeClr val="bg1"/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比如根據截止日期、優先級排列您的任務列表。</a:t>
            </a:r>
            <a:endParaRPr lang="en-HK" altLang="zh-TW" b="1" i="0" u="none" strike="noStrike" dirty="0">
              <a:solidFill>
                <a:schemeClr val="bg1"/>
              </a:solidFill>
              <a:effectLst/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endParaRPr lang="en-US" altLang="zh-TW" b="1" i="0" u="none" strike="noStrike" dirty="0">
              <a:solidFill>
                <a:schemeClr val="bg1"/>
              </a:solidFill>
              <a:effectLst/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r>
              <a:rPr lang="zh-TW" altLang="en-US" b="1" dirty="0">
                <a:latin typeface="YouYuan" panose="02010509060101010101" pitchFamily="49" charset="-122"/>
                <a:ea typeface="YouYuan" panose="02010509060101010101" pitchFamily="49" charset="-122"/>
              </a:rPr>
              <a:t>輸入關鍵字眼</a:t>
            </a:r>
            <a:r>
              <a:rPr lang="en-HK" altLang="zh-TW" b="1" dirty="0">
                <a:latin typeface="YouYuan" panose="02010509060101010101" pitchFamily="49" charset="-122"/>
                <a:ea typeface="YouYuan" panose="02010509060101010101" pitchFamily="49" charset="-122"/>
              </a:rPr>
              <a:t>,</a:t>
            </a:r>
            <a:r>
              <a:rPr lang="zh-TW" altLang="en-US" b="1" dirty="0">
                <a:latin typeface="YouYuan" panose="02010509060101010101" pitchFamily="49" charset="-122"/>
                <a:ea typeface="YouYuan" panose="02010509060101010101" pitchFamily="49" charset="-122"/>
              </a:rPr>
              <a:t>快速尋找那些在您列表清單中塵封已久的任務</a:t>
            </a:r>
            <a:r>
              <a:rPr lang="zh-TW" altLang="en-US" dirty="0">
                <a:latin typeface="YouYuan" panose="02010509060101010101" pitchFamily="49" charset="-122"/>
                <a:ea typeface="YouYuan" panose="02010509060101010101" pitchFamily="49" charset="-122"/>
              </a:rPr>
              <a:t>。</a:t>
            </a:r>
            <a:endParaRPr lang="en-HK" dirty="0">
              <a:solidFill>
                <a:schemeClr val="bg1"/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3E923BCA-6B52-4518-B60F-0977056A8980}"/>
              </a:ext>
            </a:extLst>
          </p:cNvPr>
          <p:cNvSpPr txBox="1">
            <a:spLocks/>
          </p:cNvSpPr>
          <p:nvPr/>
        </p:nvSpPr>
        <p:spPr>
          <a:xfrm>
            <a:off x="431600" y="3509157"/>
            <a:ext cx="4500000" cy="52707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3A9D-4903-4BF5-A360-7DAEB0D4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b="0" i="0" u="none" strike="noStrike" dirty="0" err="1">
                <a:solidFill>
                  <a:srgbClr val="020301"/>
                </a:solidFill>
                <a:effectLst/>
                <a:latin typeface="Franklin Gothic Demi" panose="020B0703020102020204" pitchFamily="34" charset="0"/>
              </a:rPr>
              <a:t>ZEn</a:t>
            </a:r>
            <a:r>
              <a:rPr lang="zh-TW" altLang="en-US" b="0" i="0" u="none" strike="noStrike" dirty="0">
                <a:solidFill>
                  <a:srgbClr val="020301"/>
                </a:solidFill>
                <a:effectLst/>
                <a:latin typeface="Franklin Gothic Demi" panose="020B0703020102020204" pitchFamily="34" charset="0"/>
              </a:rPr>
              <a:t>主要功能及特色</a:t>
            </a:r>
            <a:endParaRPr lang="en-H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624012-DDF0-4502-9E8D-8B2CAF5ADC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8EE623F-AF23-4732-B1FA-45B4731958C4}"/>
              </a:ext>
            </a:extLst>
          </p:cNvPr>
          <p:cNvSpPr txBox="1">
            <a:spLocks/>
          </p:cNvSpPr>
          <p:nvPr/>
        </p:nvSpPr>
        <p:spPr>
          <a:xfrm>
            <a:off x="431800" y="1392910"/>
            <a:ext cx="4500000" cy="52707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儀表板</a:t>
            </a:r>
            <a:endParaRPr lang="en-H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5A50F-A582-4C23-8984-984B228A8758}"/>
              </a:ext>
            </a:extLst>
          </p:cNvPr>
          <p:cNvSpPr/>
          <p:nvPr/>
        </p:nvSpPr>
        <p:spPr>
          <a:xfrm>
            <a:off x="431800" y="1919986"/>
            <a:ext cx="4500000" cy="18466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0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通過看板視圖一目了然您的工作流程</a:t>
            </a:r>
            <a:r>
              <a:rPr lang="en-US" altLang="zh-TW" sz="2000" b="0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,</a:t>
            </a:r>
            <a:r>
              <a:rPr lang="zh-TW" altLang="en-US" sz="2000" b="0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進度及及已完成任務</a:t>
            </a:r>
            <a:endParaRPr lang="en-HK" dirty="0">
              <a:solidFill>
                <a:schemeClr val="accent2">
                  <a:lumMod val="60000"/>
                  <a:lumOff val="40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A7CEF445-911D-4912-8169-20E82924586D}"/>
              </a:ext>
            </a:extLst>
          </p:cNvPr>
          <p:cNvSpPr txBox="1">
            <a:spLocks/>
          </p:cNvSpPr>
          <p:nvPr/>
        </p:nvSpPr>
        <p:spPr>
          <a:xfrm>
            <a:off x="5273646" y="5719315"/>
            <a:ext cx="4500000" cy="52707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HK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</a:rPr>
              <a:t>RWD</a:t>
            </a:r>
            <a:endParaRPr lang="en-H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F8660C-D79E-4938-B338-E9CBDB5CCBAF}"/>
              </a:ext>
            </a:extLst>
          </p:cNvPr>
          <p:cNvSpPr/>
          <p:nvPr/>
        </p:nvSpPr>
        <p:spPr>
          <a:xfrm>
            <a:off x="5273646" y="3872644"/>
            <a:ext cx="4500000" cy="18466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0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YouYuan" panose="02010509060101010101" pitchFamily="49" charset="-122"/>
                <a:ea typeface="YouYuan" panose="02010509060101010101" pitchFamily="49" charset="-122"/>
              </a:rPr>
              <a:t>網頁程式會根據使用者的裝置，以符合版面大小的樣式來顯示網頁的內容</a:t>
            </a:r>
            <a:endParaRPr lang="en-HK" dirty="0">
              <a:solidFill>
                <a:schemeClr val="accent2">
                  <a:lumMod val="60000"/>
                  <a:lumOff val="40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53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B5A3-BF8D-4669-9359-6BB1EF04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807" y="3091310"/>
            <a:ext cx="9198116" cy="432000"/>
          </a:xfrm>
        </p:spPr>
        <p:txBody>
          <a:bodyPr/>
          <a:lstStyle/>
          <a:p>
            <a:r>
              <a:rPr lang="zh-TW" altLang="en-US" sz="6000" dirty="0"/>
              <a:t>網頁開發架構工具</a:t>
            </a:r>
            <a:r>
              <a:rPr lang="en-HK" altLang="zh-TW" sz="6000" dirty="0"/>
              <a:t>/</a:t>
            </a:r>
            <a:r>
              <a:rPr lang="zh-TW" altLang="en-US" sz="6000" dirty="0"/>
              <a:t>平台</a:t>
            </a:r>
            <a:endParaRPr lang="en-HK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99FC8-EA3F-4117-84D1-73331EC46F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89F13-5FBC-4B24-8107-95775001B7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55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FD097-33BE-4940-9DDE-D8335D1D1E1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64138BA9-BD28-43C7-B10B-3B7CA334A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739794"/>
              </p:ext>
            </p:extLst>
          </p:nvPr>
        </p:nvGraphicFramePr>
        <p:xfrm>
          <a:off x="679509" y="4097717"/>
          <a:ext cx="3959604" cy="244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12FF3880-4B86-4855-9EC6-3589438AE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265569"/>
              </p:ext>
            </p:extLst>
          </p:nvPr>
        </p:nvGraphicFramePr>
        <p:xfrm>
          <a:off x="4268272" y="141555"/>
          <a:ext cx="4120719" cy="2105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EEE6633-8741-49F5-9BDF-26714A1E43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2130" y="654762"/>
            <a:ext cx="2807361" cy="21055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 descr="A picture containing text, first-aid kit, sign&#10;&#10;Description automatically generated">
            <a:extLst>
              <a:ext uri="{FF2B5EF4-FFF2-40B4-BE49-F238E27FC236}">
                <a16:creationId xmlns:a16="http://schemas.microsoft.com/office/drawing/2014/main" id="{AA27FCD3-51A9-4FF1-BD4B-87D03EAF3F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5022" y="3674400"/>
            <a:ext cx="4760960" cy="27273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4326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372</TotalTime>
  <Words>528</Words>
  <Application>Microsoft Office PowerPoint</Application>
  <PresentationFormat>Widescreen</PresentationFormat>
  <Paragraphs>71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YACgEQNAr7w 0</vt:lpstr>
      <vt:lpstr>YouYuan</vt:lpstr>
      <vt:lpstr>Yu Gothic UI</vt:lpstr>
      <vt:lpstr>Arial</vt:lpstr>
      <vt:lpstr>Bell MT</vt:lpstr>
      <vt:lpstr>Calibri</vt:lpstr>
      <vt:lpstr>Corbel</vt:lpstr>
      <vt:lpstr>Franklin Gothic Demi</vt:lpstr>
      <vt:lpstr>Modern No. 20</vt:lpstr>
      <vt:lpstr>Segoe UI Semibold</vt:lpstr>
      <vt:lpstr>Tahoma</vt:lpstr>
      <vt:lpstr>Tempus Sans ITC</vt:lpstr>
      <vt:lpstr>Times New Roman</vt:lpstr>
      <vt:lpstr>Verdana Pro Cond</vt:lpstr>
      <vt:lpstr>Office Theme</vt:lpstr>
      <vt:lpstr>Final Presentation Task Manager-ZEn</vt:lpstr>
      <vt:lpstr>組員介紹</vt:lpstr>
      <vt:lpstr>Task Manager --ZEN </vt:lpstr>
      <vt:lpstr>Zen </vt:lpstr>
      <vt:lpstr>首頁介紹</vt:lpstr>
      <vt:lpstr>Zen主頁主要功能及特色</vt:lpstr>
      <vt:lpstr>ZEn主要功能及特色</vt:lpstr>
      <vt:lpstr>網頁開發架構工具/平台</vt:lpstr>
      <vt:lpstr>PowerPoint Presentation</vt:lpstr>
      <vt:lpstr>JavaScript是用來實現網頁上的特效效果。 如： 鼠標滑過彈出下拉菜單,  任務增加及修改功能,  dashboard的任務數據   </vt:lpstr>
      <vt:lpstr>PowerPoint Presentation</vt:lpstr>
      <vt:lpstr>開發藍圖</vt:lpstr>
      <vt:lpstr>Image SLide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Genhk Laptop 2</dc:creator>
  <cp:lastModifiedBy>Genhk Laptop 2</cp:lastModifiedBy>
  <cp:revision>16</cp:revision>
  <dcterms:created xsi:type="dcterms:W3CDTF">2021-05-27T16:53:26Z</dcterms:created>
  <dcterms:modified xsi:type="dcterms:W3CDTF">2021-05-27T23:06:04Z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