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web-traffic-time-series-forecasting/data" TargetMode="External"/><Relationship Id="rId2" Type="http://schemas.openxmlformats.org/officeDocument/2006/relationships/hyperlink" Target="https://www.kaggle.com/competitions/store-sales-time-series-forecasting/data?select=test.csv" TargetMode="External"/><Relationship Id="rId1" Type="http://schemas.openxmlformats.org/officeDocument/2006/relationships/hyperlink" Target="https://www.kaggle.com/competitions/jpx-tokyo-stock-exchange-prediction/data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web-traffic-time-series-forecasting/data" TargetMode="External"/><Relationship Id="rId2" Type="http://schemas.openxmlformats.org/officeDocument/2006/relationships/hyperlink" Target="https://www.kaggle.com/competitions/store-sales-time-series-forecasting/data?select=test.csv" TargetMode="External"/><Relationship Id="rId1" Type="http://schemas.openxmlformats.org/officeDocument/2006/relationships/hyperlink" Target="https://www.kaggle.com/competitions/jpx-tokyo-stock-exchange-prediction/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DF650-EA80-45AD-A16E-9935294CCDC8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C70487-234C-4E99-B322-4F113A1DC64F}">
      <dgm:prSet/>
      <dgm:spPr/>
      <dgm:t>
        <a:bodyPr/>
        <a:lstStyle/>
        <a:p>
          <a:r>
            <a:rPr lang="fr-FR" b="0" i="0"/>
            <a:t>For RNN, </a:t>
          </a:r>
          <a:r>
            <a:rPr lang="en-US" b="0" i="0"/>
            <a:t>LSTM and GRU</a:t>
          </a:r>
          <a:r>
            <a:rPr lang="fr-FR" b="0" i="0"/>
            <a:t> use univariate and multivariate predictions </a:t>
          </a:r>
          <a:endParaRPr lang="en-US"/>
        </a:p>
      </dgm:t>
    </dgm:pt>
    <dgm:pt modelId="{5E29FF32-9BB4-4015-BA0D-C0A7B090F986}" type="parTrans" cxnId="{97D98BD1-CF0C-4E46-A683-8C916FEE6F02}">
      <dgm:prSet/>
      <dgm:spPr/>
      <dgm:t>
        <a:bodyPr/>
        <a:lstStyle/>
        <a:p>
          <a:endParaRPr lang="en-US"/>
        </a:p>
      </dgm:t>
    </dgm:pt>
    <dgm:pt modelId="{43258FCB-61E0-4485-B979-D6F05164F10C}" type="sibTrans" cxnId="{97D98BD1-CF0C-4E46-A683-8C916FEE6F02}">
      <dgm:prSet/>
      <dgm:spPr/>
      <dgm:t>
        <a:bodyPr/>
        <a:lstStyle/>
        <a:p>
          <a:endParaRPr lang="en-US"/>
        </a:p>
      </dgm:t>
    </dgm:pt>
    <dgm:pt modelId="{E5C1671F-89A1-45A1-98C6-CC59513A2CFD}">
      <dgm:prSet/>
      <dgm:spPr/>
      <dgm:t>
        <a:bodyPr/>
        <a:lstStyle/>
        <a:p>
          <a:r>
            <a:rPr lang="fr-FR" b="0" i="0" dirty="0"/>
            <a:t>For RNN, </a:t>
          </a:r>
          <a:r>
            <a:rPr lang="en-US" b="0" i="0" dirty="0"/>
            <a:t>LSTM and GRU</a:t>
          </a:r>
          <a:r>
            <a:rPr lang="fr-FR" dirty="0"/>
            <a:t> – first </a:t>
          </a:r>
          <a:r>
            <a:rPr lang="fr-FR" dirty="0" err="1"/>
            <a:t>predict</a:t>
          </a:r>
          <a:r>
            <a:rPr lang="fr-FR" dirty="0"/>
            <a:t> </a:t>
          </a:r>
          <a:r>
            <a:rPr lang="fr-FR" dirty="0" err="1"/>
            <a:t>only</a:t>
          </a:r>
          <a:r>
            <a:rPr lang="fr-FR" dirty="0"/>
            <a:t> one value in the future at a </a:t>
          </a:r>
          <a:r>
            <a:rPr lang="fr-FR" dirty="0" err="1"/>
            <a:t>specific</a:t>
          </a:r>
          <a:r>
            <a:rPr lang="fr-FR" dirty="0"/>
            <a:t> time. </a:t>
          </a:r>
          <a:r>
            <a:rPr lang="fr-FR" dirty="0" err="1"/>
            <a:t>Then</a:t>
          </a:r>
          <a:r>
            <a:rPr lang="fr-FR" dirty="0"/>
            <a:t> </a:t>
          </a:r>
          <a:r>
            <a:rPr lang="fr-FR" dirty="0" err="1"/>
            <a:t>try</a:t>
          </a:r>
          <a:r>
            <a:rPr lang="fr-FR" dirty="0"/>
            <a:t> to </a:t>
          </a:r>
          <a:r>
            <a:rPr lang="fr-FR" dirty="0" err="1"/>
            <a:t>predict</a:t>
          </a:r>
          <a:r>
            <a:rPr lang="fr-FR" dirty="0"/>
            <a:t> multiple values </a:t>
          </a:r>
          <a:r>
            <a:rPr lang="fr-FR" dirty="0" err="1"/>
            <a:t>ahead</a:t>
          </a:r>
          <a:r>
            <a:rPr lang="fr-FR" dirty="0"/>
            <a:t> in the future</a:t>
          </a:r>
          <a:endParaRPr lang="en-US" dirty="0"/>
        </a:p>
      </dgm:t>
    </dgm:pt>
    <dgm:pt modelId="{8B38A80E-3A1F-43B7-801F-48D06DB4EA88}" type="parTrans" cxnId="{4A2D1AA0-63F3-4FF3-B010-71173B9F596F}">
      <dgm:prSet/>
      <dgm:spPr/>
      <dgm:t>
        <a:bodyPr/>
        <a:lstStyle/>
        <a:p>
          <a:endParaRPr lang="en-US"/>
        </a:p>
      </dgm:t>
    </dgm:pt>
    <dgm:pt modelId="{71433954-A385-4549-97E7-90CA0076AFB6}" type="sibTrans" cxnId="{4A2D1AA0-63F3-4FF3-B010-71173B9F596F}">
      <dgm:prSet/>
      <dgm:spPr/>
      <dgm:t>
        <a:bodyPr/>
        <a:lstStyle/>
        <a:p>
          <a:endParaRPr lang="en-US"/>
        </a:p>
      </dgm:t>
    </dgm:pt>
    <dgm:pt modelId="{2EF84CAE-68A5-48B8-954A-1314536BA04E}">
      <dgm:prSet/>
      <dgm:spPr/>
      <dgm:t>
        <a:bodyPr/>
        <a:lstStyle/>
        <a:p>
          <a:r>
            <a:rPr lang="fr-FR" b="0" i="0"/>
            <a:t>Transformers – predict multiple values in the future</a:t>
          </a:r>
          <a:endParaRPr lang="en-US"/>
        </a:p>
      </dgm:t>
    </dgm:pt>
    <dgm:pt modelId="{CFAFD9DF-1C35-474F-AAC9-CD1DEB00F116}" type="parTrans" cxnId="{3A82ED1D-20FB-45FD-8FE7-3D854558427F}">
      <dgm:prSet/>
      <dgm:spPr/>
      <dgm:t>
        <a:bodyPr/>
        <a:lstStyle/>
        <a:p>
          <a:endParaRPr lang="en-US"/>
        </a:p>
      </dgm:t>
    </dgm:pt>
    <dgm:pt modelId="{1372FDEC-9F2D-4295-BC81-0522E0F5ACF5}" type="sibTrans" cxnId="{3A82ED1D-20FB-45FD-8FE7-3D854558427F}">
      <dgm:prSet/>
      <dgm:spPr/>
      <dgm:t>
        <a:bodyPr/>
        <a:lstStyle/>
        <a:p>
          <a:endParaRPr lang="en-US"/>
        </a:p>
      </dgm:t>
    </dgm:pt>
    <dgm:pt modelId="{5C62655A-0517-4996-B646-7D66AA4483EF}">
      <dgm:prSet/>
      <dgm:spPr/>
      <dgm:t>
        <a:bodyPr/>
        <a:lstStyle/>
        <a:p>
          <a:r>
            <a:rPr lang="en-US"/>
            <a:t>Use ensamble learning using different models</a:t>
          </a:r>
        </a:p>
      </dgm:t>
    </dgm:pt>
    <dgm:pt modelId="{47FAB2DC-1DF7-4AE7-B523-9FD64234BCD1}" type="parTrans" cxnId="{704BD3C4-DB4F-4632-911E-8F5BB98E6886}">
      <dgm:prSet/>
      <dgm:spPr/>
      <dgm:t>
        <a:bodyPr/>
        <a:lstStyle/>
        <a:p>
          <a:endParaRPr lang="en-US"/>
        </a:p>
      </dgm:t>
    </dgm:pt>
    <dgm:pt modelId="{D1B13D6B-6256-49AC-884C-055BF330BB4A}" type="sibTrans" cxnId="{704BD3C4-DB4F-4632-911E-8F5BB98E6886}">
      <dgm:prSet/>
      <dgm:spPr/>
      <dgm:t>
        <a:bodyPr/>
        <a:lstStyle/>
        <a:p>
          <a:endParaRPr lang="en-US"/>
        </a:p>
      </dgm:t>
    </dgm:pt>
    <dgm:pt modelId="{40146AE2-F860-437C-95B4-CB53544FC47D}" type="pres">
      <dgm:prSet presAssocID="{731DF650-EA80-45AD-A16E-9935294CCDC8}" presName="Name0" presStyleCnt="0">
        <dgm:presLayoutVars>
          <dgm:dir/>
          <dgm:resizeHandles val="exact"/>
        </dgm:presLayoutVars>
      </dgm:prSet>
      <dgm:spPr/>
    </dgm:pt>
    <dgm:pt modelId="{852E6D08-5650-49D0-98F3-971FAAA82F48}" type="pres">
      <dgm:prSet presAssocID="{99C70487-234C-4E99-B322-4F113A1DC64F}" presName="node" presStyleLbl="node1" presStyleIdx="0" presStyleCnt="4">
        <dgm:presLayoutVars>
          <dgm:bulletEnabled val="1"/>
        </dgm:presLayoutVars>
      </dgm:prSet>
      <dgm:spPr/>
    </dgm:pt>
    <dgm:pt modelId="{1E6F9CE0-06D8-4CAA-A017-88EDA774E5A2}" type="pres">
      <dgm:prSet presAssocID="{43258FCB-61E0-4485-B979-D6F05164F10C}" presName="sibTrans" presStyleLbl="sibTrans1D1" presStyleIdx="0" presStyleCnt="3"/>
      <dgm:spPr/>
    </dgm:pt>
    <dgm:pt modelId="{D07C4FC0-9679-4565-9073-E4B5E936C2E4}" type="pres">
      <dgm:prSet presAssocID="{43258FCB-61E0-4485-B979-D6F05164F10C}" presName="connectorText" presStyleLbl="sibTrans1D1" presStyleIdx="0" presStyleCnt="3"/>
      <dgm:spPr/>
    </dgm:pt>
    <dgm:pt modelId="{432AA290-B908-4224-96ED-7EDAC3BF4E9B}" type="pres">
      <dgm:prSet presAssocID="{E5C1671F-89A1-45A1-98C6-CC59513A2CFD}" presName="node" presStyleLbl="node1" presStyleIdx="1" presStyleCnt="4">
        <dgm:presLayoutVars>
          <dgm:bulletEnabled val="1"/>
        </dgm:presLayoutVars>
      </dgm:prSet>
      <dgm:spPr/>
    </dgm:pt>
    <dgm:pt modelId="{8BFD4C3C-93C9-419B-8C01-93D73D430171}" type="pres">
      <dgm:prSet presAssocID="{71433954-A385-4549-97E7-90CA0076AFB6}" presName="sibTrans" presStyleLbl="sibTrans1D1" presStyleIdx="1" presStyleCnt="3"/>
      <dgm:spPr/>
    </dgm:pt>
    <dgm:pt modelId="{C0710E06-FA10-4732-82A4-678A397887BA}" type="pres">
      <dgm:prSet presAssocID="{71433954-A385-4549-97E7-90CA0076AFB6}" presName="connectorText" presStyleLbl="sibTrans1D1" presStyleIdx="1" presStyleCnt="3"/>
      <dgm:spPr/>
    </dgm:pt>
    <dgm:pt modelId="{104C2013-A8BC-45AD-A06C-814F5007F4B2}" type="pres">
      <dgm:prSet presAssocID="{2EF84CAE-68A5-48B8-954A-1314536BA04E}" presName="node" presStyleLbl="node1" presStyleIdx="2" presStyleCnt="4">
        <dgm:presLayoutVars>
          <dgm:bulletEnabled val="1"/>
        </dgm:presLayoutVars>
      </dgm:prSet>
      <dgm:spPr/>
    </dgm:pt>
    <dgm:pt modelId="{F39A7704-D4F9-442B-AD9A-842857852EBA}" type="pres">
      <dgm:prSet presAssocID="{1372FDEC-9F2D-4295-BC81-0522E0F5ACF5}" presName="sibTrans" presStyleLbl="sibTrans1D1" presStyleIdx="2" presStyleCnt="3"/>
      <dgm:spPr/>
    </dgm:pt>
    <dgm:pt modelId="{978ECC5B-C5A0-45FB-BE24-2437B01ACBAC}" type="pres">
      <dgm:prSet presAssocID="{1372FDEC-9F2D-4295-BC81-0522E0F5ACF5}" presName="connectorText" presStyleLbl="sibTrans1D1" presStyleIdx="2" presStyleCnt="3"/>
      <dgm:spPr/>
    </dgm:pt>
    <dgm:pt modelId="{A4EE6FB7-7549-45B5-9087-D1799A48AD74}" type="pres">
      <dgm:prSet presAssocID="{5C62655A-0517-4996-B646-7D66AA4483EF}" presName="node" presStyleLbl="node1" presStyleIdx="3" presStyleCnt="4">
        <dgm:presLayoutVars>
          <dgm:bulletEnabled val="1"/>
        </dgm:presLayoutVars>
      </dgm:prSet>
      <dgm:spPr/>
    </dgm:pt>
  </dgm:ptLst>
  <dgm:cxnLst>
    <dgm:cxn modelId="{3A82ED1D-20FB-45FD-8FE7-3D854558427F}" srcId="{731DF650-EA80-45AD-A16E-9935294CCDC8}" destId="{2EF84CAE-68A5-48B8-954A-1314536BA04E}" srcOrd="2" destOrd="0" parTransId="{CFAFD9DF-1C35-474F-AAC9-CD1DEB00F116}" sibTransId="{1372FDEC-9F2D-4295-BC81-0522E0F5ACF5}"/>
    <dgm:cxn modelId="{BE4D5430-9CCA-416C-BDA4-BF5F0A180B8D}" type="presOf" srcId="{43258FCB-61E0-4485-B979-D6F05164F10C}" destId="{D07C4FC0-9679-4565-9073-E4B5E936C2E4}" srcOrd="1" destOrd="0" presId="urn:microsoft.com/office/officeart/2016/7/layout/RepeatingBendingProcessNew"/>
    <dgm:cxn modelId="{CBB4725E-0BF2-4171-8525-ADD402BDA577}" type="presOf" srcId="{99C70487-234C-4E99-B322-4F113A1DC64F}" destId="{852E6D08-5650-49D0-98F3-971FAAA82F48}" srcOrd="0" destOrd="0" presId="urn:microsoft.com/office/officeart/2016/7/layout/RepeatingBendingProcessNew"/>
    <dgm:cxn modelId="{259CD262-270B-481E-9B38-DCCB937D9AC2}" type="presOf" srcId="{1372FDEC-9F2D-4295-BC81-0522E0F5ACF5}" destId="{F39A7704-D4F9-442B-AD9A-842857852EBA}" srcOrd="0" destOrd="0" presId="urn:microsoft.com/office/officeart/2016/7/layout/RepeatingBendingProcessNew"/>
    <dgm:cxn modelId="{B01FA66B-914E-487B-A13B-CC4B0ADB2275}" type="presOf" srcId="{731DF650-EA80-45AD-A16E-9935294CCDC8}" destId="{40146AE2-F860-437C-95B4-CB53544FC47D}" srcOrd="0" destOrd="0" presId="urn:microsoft.com/office/officeart/2016/7/layout/RepeatingBendingProcessNew"/>
    <dgm:cxn modelId="{0949724C-D078-4468-A033-94F9FAF9C19B}" type="presOf" srcId="{2EF84CAE-68A5-48B8-954A-1314536BA04E}" destId="{104C2013-A8BC-45AD-A06C-814F5007F4B2}" srcOrd="0" destOrd="0" presId="urn:microsoft.com/office/officeart/2016/7/layout/RepeatingBendingProcessNew"/>
    <dgm:cxn modelId="{66A87D4E-D8E6-4EE5-95EE-FDD6024371B1}" type="presOf" srcId="{E5C1671F-89A1-45A1-98C6-CC59513A2CFD}" destId="{432AA290-B908-4224-96ED-7EDAC3BF4E9B}" srcOrd="0" destOrd="0" presId="urn:microsoft.com/office/officeart/2016/7/layout/RepeatingBendingProcessNew"/>
    <dgm:cxn modelId="{D3D55B9F-4DC6-43B6-B099-D34DAF9EDAB7}" type="presOf" srcId="{5C62655A-0517-4996-B646-7D66AA4483EF}" destId="{A4EE6FB7-7549-45B5-9087-D1799A48AD74}" srcOrd="0" destOrd="0" presId="urn:microsoft.com/office/officeart/2016/7/layout/RepeatingBendingProcessNew"/>
    <dgm:cxn modelId="{4A2D1AA0-63F3-4FF3-B010-71173B9F596F}" srcId="{731DF650-EA80-45AD-A16E-9935294CCDC8}" destId="{E5C1671F-89A1-45A1-98C6-CC59513A2CFD}" srcOrd="1" destOrd="0" parTransId="{8B38A80E-3A1F-43B7-801F-48D06DB4EA88}" sibTransId="{71433954-A385-4549-97E7-90CA0076AFB6}"/>
    <dgm:cxn modelId="{704BD3C4-DB4F-4632-911E-8F5BB98E6886}" srcId="{731DF650-EA80-45AD-A16E-9935294CCDC8}" destId="{5C62655A-0517-4996-B646-7D66AA4483EF}" srcOrd="3" destOrd="0" parTransId="{47FAB2DC-1DF7-4AE7-B523-9FD64234BCD1}" sibTransId="{D1B13D6B-6256-49AC-884C-055BF330BB4A}"/>
    <dgm:cxn modelId="{FE7B0DC8-33B1-466E-B7B1-7D86AD4494C4}" type="presOf" srcId="{1372FDEC-9F2D-4295-BC81-0522E0F5ACF5}" destId="{978ECC5B-C5A0-45FB-BE24-2437B01ACBAC}" srcOrd="1" destOrd="0" presId="urn:microsoft.com/office/officeart/2016/7/layout/RepeatingBendingProcessNew"/>
    <dgm:cxn modelId="{5A877CCA-DC45-43A3-9A5A-693E76063C4A}" type="presOf" srcId="{43258FCB-61E0-4485-B979-D6F05164F10C}" destId="{1E6F9CE0-06D8-4CAA-A017-88EDA774E5A2}" srcOrd="0" destOrd="0" presId="urn:microsoft.com/office/officeart/2016/7/layout/RepeatingBendingProcessNew"/>
    <dgm:cxn modelId="{97D98BD1-CF0C-4E46-A683-8C916FEE6F02}" srcId="{731DF650-EA80-45AD-A16E-9935294CCDC8}" destId="{99C70487-234C-4E99-B322-4F113A1DC64F}" srcOrd="0" destOrd="0" parTransId="{5E29FF32-9BB4-4015-BA0D-C0A7B090F986}" sibTransId="{43258FCB-61E0-4485-B979-D6F05164F10C}"/>
    <dgm:cxn modelId="{AEFFD0E6-5DCF-41A7-A0D6-796CA24A6E7C}" type="presOf" srcId="{71433954-A385-4549-97E7-90CA0076AFB6}" destId="{8BFD4C3C-93C9-419B-8C01-93D73D430171}" srcOrd="0" destOrd="0" presId="urn:microsoft.com/office/officeart/2016/7/layout/RepeatingBendingProcessNew"/>
    <dgm:cxn modelId="{B09EE6FA-6FDC-4DEC-9C83-B5D682351E16}" type="presOf" srcId="{71433954-A385-4549-97E7-90CA0076AFB6}" destId="{C0710E06-FA10-4732-82A4-678A397887BA}" srcOrd="1" destOrd="0" presId="urn:microsoft.com/office/officeart/2016/7/layout/RepeatingBendingProcessNew"/>
    <dgm:cxn modelId="{7ED51BDC-3B6F-4693-B0CB-7A7C8358AF21}" type="presParOf" srcId="{40146AE2-F860-437C-95B4-CB53544FC47D}" destId="{852E6D08-5650-49D0-98F3-971FAAA82F48}" srcOrd="0" destOrd="0" presId="urn:microsoft.com/office/officeart/2016/7/layout/RepeatingBendingProcessNew"/>
    <dgm:cxn modelId="{51A3E5D5-6960-450E-93C3-A480260AECD5}" type="presParOf" srcId="{40146AE2-F860-437C-95B4-CB53544FC47D}" destId="{1E6F9CE0-06D8-4CAA-A017-88EDA774E5A2}" srcOrd="1" destOrd="0" presId="urn:microsoft.com/office/officeart/2016/7/layout/RepeatingBendingProcessNew"/>
    <dgm:cxn modelId="{675227DA-56EE-4556-81AC-5250EB97153E}" type="presParOf" srcId="{1E6F9CE0-06D8-4CAA-A017-88EDA774E5A2}" destId="{D07C4FC0-9679-4565-9073-E4B5E936C2E4}" srcOrd="0" destOrd="0" presId="urn:microsoft.com/office/officeart/2016/7/layout/RepeatingBendingProcessNew"/>
    <dgm:cxn modelId="{0183A982-5B0D-4C37-9193-04B91C034681}" type="presParOf" srcId="{40146AE2-F860-437C-95B4-CB53544FC47D}" destId="{432AA290-B908-4224-96ED-7EDAC3BF4E9B}" srcOrd="2" destOrd="0" presId="urn:microsoft.com/office/officeart/2016/7/layout/RepeatingBendingProcessNew"/>
    <dgm:cxn modelId="{56ED2028-C7B7-401A-81BB-26275C7E4E86}" type="presParOf" srcId="{40146AE2-F860-437C-95B4-CB53544FC47D}" destId="{8BFD4C3C-93C9-419B-8C01-93D73D430171}" srcOrd="3" destOrd="0" presId="urn:microsoft.com/office/officeart/2016/7/layout/RepeatingBendingProcessNew"/>
    <dgm:cxn modelId="{4CE6B87C-F1EC-44C2-850B-A5FA0A87D04E}" type="presParOf" srcId="{8BFD4C3C-93C9-419B-8C01-93D73D430171}" destId="{C0710E06-FA10-4732-82A4-678A397887BA}" srcOrd="0" destOrd="0" presId="urn:microsoft.com/office/officeart/2016/7/layout/RepeatingBendingProcessNew"/>
    <dgm:cxn modelId="{931BBF6C-D6EE-4872-A6EC-E0277C5163BD}" type="presParOf" srcId="{40146AE2-F860-437C-95B4-CB53544FC47D}" destId="{104C2013-A8BC-45AD-A06C-814F5007F4B2}" srcOrd="4" destOrd="0" presId="urn:microsoft.com/office/officeart/2016/7/layout/RepeatingBendingProcessNew"/>
    <dgm:cxn modelId="{34073809-56C9-482E-A66F-E2E52CA3EF5D}" type="presParOf" srcId="{40146AE2-F860-437C-95B4-CB53544FC47D}" destId="{F39A7704-D4F9-442B-AD9A-842857852EBA}" srcOrd="5" destOrd="0" presId="urn:microsoft.com/office/officeart/2016/7/layout/RepeatingBendingProcessNew"/>
    <dgm:cxn modelId="{52B7978C-36BF-4992-AF3A-103BF50DFB4F}" type="presParOf" srcId="{F39A7704-D4F9-442B-AD9A-842857852EBA}" destId="{978ECC5B-C5A0-45FB-BE24-2437B01ACBAC}" srcOrd="0" destOrd="0" presId="urn:microsoft.com/office/officeart/2016/7/layout/RepeatingBendingProcessNew"/>
    <dgm:cxn modelId="{4C81BFCC-37A8-4477-A3BC-860C62A32DEA}" type="presParOf" srcId="{40146AE2-F860-437C-95B4-CB53544FC47D}" destId="{A4EE6FB7-7549-45B5-9087-D1799A48AD7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0A8C0-B79D-4FB8-8782-53CDB3E457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F16297-4B79-490D-B430-624C36A7713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https://www.kaggle.com/competitions/jpx-tokyo-stock-exchange-prediction/data</a:t>
          </a:r>
          <a:endParaRPr lang="en-US"/>
        </a:p>
      </dgm:t>
    </dgm:pt>
    <dgm:pt modelId="{6D26359E-A4A0-4367-BEAD-6D9208C77485}" type="parTrans" cxnId="{A96791CA-FE50-4DA3-8DCD-ED1D73501BA2}">
      <dgm:prSet/>
      <dgm:spPr/>
      <dgm:t>
        <a:bodyPr/>
        <a:lstStyle/>
        <a:p>
          <a:endParaRPr lang="en-US"/>
        </a:p>
      </dgm:t>
    </dgm:pt>
    <dgm:pt modelId="{F9D22325-DAC1-4F61-BB14-A39FF4192701}" type="sibTrans" cxnId="{A96791CA-FE50-4DA3-8DCD-ED1D73501BA2}">
      <dgm:prSet/>
      <dgm:spPr/>
      <dgm:t>
        <a:bodyPr/>
        <a:lstStyle/>
        <a:p>
          <a:endParaRPr lang="en-US"/>
        </a:p>
      </dgm:t>
    </dgm:pt>
    <dgm:pt modelId="{C626520F-0545-4421-96EF-59AC6A84D866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https://www.kaggle.com/competitions/store-sales-time-series-forecasting/data?select=test.csv</a:t>
          </a:r>
          <a:endParaRPr lang="en-US"/>
        </a:p>
      </dgm:t>
    </dgm:pt>
    <dgm:pt modelId="{653A4914-51CF-47BC-987A-544BE0520A66}" type="parTrans" cxnId="{E870665B-9ECB-4FFB-AFAC-06B769673F66}">
      <dgm:prSet/>
      <dgm:spPr/>
      <dgm:t>
        <a:bodyPr/>
        <a:lstStyle/>
        <a:p>
          <a:endParaRPr lang="en-US"/>
        </a:p>
      </dgm:t>
    </dgm:pt>
    <dgm:pt modelId="{CD60EB91-1501-4E4D-BD04-18A2D969D1E2}" type="sibTrans" cxnId="{E870665B-9ECB-4FFB-AFAC-06B769673F66}">
      <dgm:prSet/>
      <dgm:spPr/>
      <dgm:t>
        <a:bodyPr/>
        <a:lstStyle/>
        <a:p>
          <a:endParaRPr lang="en-US"/>
        </a:p>
      </dgm:t>
    </dgm:pt>
    <dgm:pt modelId="{DA8D1278-0C96-4DCE-BD5B-FE137DBC18D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https://www.kaggle.com/competitions/web-traffic-time-series-forecasting/data</a:t>
          </a:r>
          <a:endParaRPr lang="en-US"/>
        </a:p>
      </dgm:t>
    </dgm:pt>
    <dgm:pt modelId="{234F0806-4099-45CE-9959-81F9E30D35AB}" type="parTrans" cxnId="{5B4E2F56-8806-4293-9AAC-5520CE3FFF7E}">
      <dgm:prSet/>
      <dgm:spPr/>
      <dgm:t>
        <a:bodyPr/>
        <a:lstStyle/>
        <a:p>
          <a:endParaRPr lang="en-US"/>
        </a:p>
      </dgm:t>
    </dgm:pt>
    <dgm:pt modelId="{1C656227-F18B-4411-AB11-9BCC1FC43427}" type="sibTrans" cxnId="{5B4E2F56-8806-4293-9AAC-5520CE3FFF7E}">
      <dgm:prSet/>
      <dgm:spPr/>
      <dgm:t>
        <a:bodyPr/>
        <a:lstStyle/>
        <a:p>
          <a:endParaRPr lang="en-US"/>
        </a:p>
      </dgm:t>
    </dgm:pt>
    <dgm:pt modelId="{708B84B1-19AB-4A3C-9E33-F704D4D84A75}">
      <dgm:prSet/>
      <dgm:spPr/>
      <dgm:t>
        <a:bodyPr/>
        <a:lstStyle/>
        <a:p>
          <a:r>
            <a:rPr lang="en-US"/>
            <a:t>Use any data but make the models as generic as possible</a:t>
          </a:r>
        </a:p>
      </dgm:t>
    </dgm:pt>
    <dgm:pt modelId="{6CE3FE27-02B2-478A-A653-1D3C431ED6A2}" type="parTrans" cxnId="{8F10C841-486A-472A-B337-32B9C8693DD1}">
      <dgm:prSet/>
      <dgm:spPr/>
      <dgm:t>
        <a:bodyPr/>
        <a:lstStyle/>
        <a:p>
          <a:endParaRPr lang="en-US"/>
        </a:p>
      </dgm:t>
    </dgm:pt>
    <dgm:pt modelId="{13BD7798-C7FC-4C2D-B8B9-DF0C997DF4E6}" type="sibTrans" cxnId="{8F10C841-486A-472A-B337-32B9C8693DD1}">
      <dgm:prSet/>
      <dgm:spPr/>
      <dgm:t>
        <a:bodyPr/>
        <a:lstStyle/>
        <a:p>
          <a:endParaRPr lang="en-US"/>
        </a:p>
      </dgm:t>
    </dgm:pt>
    <dgm:pt modelId="{07A8A754-EC1E-47B8-88FA-D60C4F715ECF}">
      <dgm:prSet/>
      <dgm:spPr/>
      <dgm:t>
        <a:bodyPr/>
        <a:lstStyle/>
        <a:p>
          <a:r>
            <a:rPr lang="en-US"/>
            <a:t>Use additional information like financial results, sentiment analysis, etc.</a:t>
          </a:r>
        </a:p>
      </dgm:t>
    </dgm:pt>
    <dgm:pt modelId="{F4D5A37F-3F92-4D4B-9A01-FC00904967B3}" type="parTrans" cxnId="{47308DDC-9B53-4380-8EEE-2B76B0F2CB48}">
      <dgm:prSet/>
      <dgm:spPr/>
      <dgm:t>
        <a:bodyPr/>
        <a:lstStyle/>
        <a:p>
          <a:endParaRPr lang="en-US"/>
        </a:p>
      </dgm:t>
    </dgm:pt>
    <dgm:pt modelId="{7DD769C9-7F88-4487-86D7-17BE75C02813}" type="sibTrans" cxnId="{47308DDC-9B53-4380-8EEE-2B76B0F2CB48}">
      <dgm:prSet/>
      <dgm:spPr/>
      <dgm:t>
        <a:bodyPr/>
        <a:lstStyle/>
        <a:p>
          <a:endParaRPr lang="en-US"/>
        </a:p>
      </dgm:t>
    </dgm:pt>
    <dgm:pt modelId="{F7399078-F62F-4163-A238-0944AF3D9518}" type="pres">
      <dgm:prSet presAssocID="{60A0A8C0-B79D-4FB8-8782-53CDB3E457DD}" presName="linear" presStyleCnt="0">
        <dgm:presLayoutVars>
          <dgm:animLvl val="lvl"/>
          <dgm:resizeHandles val="exact"/>
        </dgm:presLayoutVars>
      </dgm:prSet>
      <dgm:spPr/>
    </dgm:pt>
    <dgm:pt modelId="{AB6A0A88-0203-48F6-8DA5-7B0E8CDDE5FB}" type="pres">
      <dgm:prSet presAssocID="{6BF16297-4B79-490D-B430-624C36A7713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A9CE49-EE04-4F64-9CD0-085F1236DCD4}" type="pres">
      <dgm:prSet presAssocID="{F9D22325-DAC1-4F61-BB14-A39FF4192701}" presName="spacer" presStyleCnt="0"/>
      <dgm:spPr/>
    </dgm:pt>
    <dgm:pt modelId="{12E6B459-4101-4B47-AE1F-61A6A4C9410E}" type="pres">
      <dgm:prSet presAssocID="{C626520F-0545-4421-96EF-59AC6A84D86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188160-8050-4BBE-AB56-D165477E4528}" type="pres">
      <dgm:prSet presAssocID="{CD60EB91-1501-4E4D-BD04-18A2D969D1E2}" presName="spacer" presStyleCnt="0"/>
      <dgm:spPr/>
    </dgm:pt>
    <dgm:pt modelId="{FE0D693B-3EB5-4B29-850B-7AB0249A9060}" type="pres">
      <dgm:prSet presAssocID="{DA8D1278-0C96-4DCE-BD5B-FE137DBC18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BEEDD01-7F7C-4417-A390-50E829143978}" type="pres">
      <dgm:prSet presAssocID="{1C656227-F18B-4411-AB11-9BCC1FC43427}" presName="spacer" presStyleCnt="0"/>
      <dgm:spPr/>
    </dgm:pt>
    <dgm:pt modelId="{8E40361F-07C7-4226-B204-DD1959486FDF}" type="pres">
      <dgm:prSet presAssocID="{708B84B1-19AB-4A3C-9E33-F704D4D84A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BB3E88-7D09-487A-8A86-CCF719725FC0}" type="pres">
      <dgm:prSet presAssocID="{13BD7798-C7FC-4C2D-B8B9-DF0C997DF4E6}" presName="spacer" presStyleCnt="0"/>
      <dgm:spPr/>
    </dgm:pt>
    <dgm:pt modelId="{58D5BC7A-7419-4754-8A79-4D37E2499E05}" type="pres">
      <dgm:prSet presAssocID="{07A8A754-EC1E-47B8-88FA-D60C4F715E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70665B-9ECB-4FFB-AFAC-06B769673F66}" srcId="{60A0A8C0-B79D-4FB8-8782-53CDB3E457DD}" destId="{C626520F-0545-4421-96EF-59AC6A84D866}" srcOrd="1" destOrd="0" parTransId="{653A4914-51CF-47BC-987A-544BE0520A66}" sibTransId="{CD60EB91-1501-4E4D-BD04-18A2D969D1E2}"/>
    <dgm:cxn modelId="{8F10C841-486A-472A-B337-32B9C8693DD1}" srcId="{60A0A8C0-B79D-4FB8-8782-53CDB3E457DD}" destId="{708B84B1-19AB-4A3C-9E33-F704D4D84A75}" srcOrd="3" destOrd="0" parTransId="{6CE3FE27-02B2-478A-A653-1D3C431ED6A2}" sibTransId="{13BD7798-C7FC-4C2D-B8B9-DF0C997DF4E6}"/>
    <dgm:cxn modelId="{A1CD4864-CDA8-4DA3-9611-CDCB6659D2C7}" type="presOf" srcId="{6BF16297-4B79-490D-B430-624C36A77134}" destId="{AB6A0A88-0203-48F6-8DA5-7B0E8CDDE5FB}" srcOrd="0" destOrd="0" presId="urn:microsoft.com/office/officeart/2005/8/layout/vList2"/>
    <dgm:cxn modelId="{52B2AD47-6CAD-4872-9A4E-BA5C2804ACAA}" type="presOf" srcId="{C626520F-0545-4421-96EF-59AC6A84D866}" destId="{12E6B459-4101-4B47-AE1F-61A6A4C9410E}" srcOrd="0" destOrd="0" presId="urn:microsoft.com/office/officeart/2005/8/layout/vList2"/>
    <dgm:cxn modelId="{5B4E2F56-8806-4293-9AAC-5520CE3FFF7E}" srcId="{60A0A8C0-B79D-4FB8-8782-53CDB3E457DD}" destId="{DA8D1278-0C96-4DCE-BD5B-FE137DBC18D6}" srcOrd="2" destOrd="0" parTransId="{234F0806-4099-45CE-9959-81F9E30D35AB}" sibTransId="{1C656227-F18B-4411-AB11-9BCC1FC43427}"/>
    <dgm:cxn modelId="{3A81D1A4-836C-4C9B-85C5-94B14E5768F6}" type="presOf" srcId="{60A0A8C0-B79D-4FB8-8782-53CDB3E457DD}" destId="{F7399078-F62F-4163-A238-0944AF3D9518}" srcOrd="0" destOrd="0" presId="urn:microsoft.com/office/officeart/2005/8/layout/vList2"/>
    <dgm:cxn modelId="{2B434AB1-B2DE-4161-887A-2C644CA54344}" type="presOf" srcId="{708B84B1-19AB-4A3C-9E33-F704D4D84A75}" destId="{8E40361F-07C7-4226-B204-DD1959486FDF}" srcOrd="0" destOrd="0" presId="urn:microsoft.com/office/officeart/2005/8/layout/vList2"/>
    <dgm:cxn modelId="{2B7352B2-1758-4B03-9894-0D0E260F5820}" type="presOf" srcId="{07A8A754-EC1E-47B8-88FA-D60C4F715ECF}" destId="{58D5BC7A-7419-4754-8A79-4D37E2499E05}" srcOrd="0" destOrd="0" presId="urn:microsoft.com/office/officeart/2005/8/layout/vList2"/>
    <dgm:cxn modelId="{A96791CA-FE50-4DA3-8DCD-ED1D73501BA2}" srcId="{60A0A8C0-B79D-4FB8-8782-53CDB3E457DD}" destId="{6BF16297-4B79-490D-B430-624C36A77134}" srcOrd="0" destOrd="0" parTransId="{6D26359E-A4A0-4367-BEAD-6D9208C77485}" sibTransId="{F9D22325-DAC1-4F61-BB14-A39FF4192701}"/>
    <dgm:cxn modelId="{68F594DA-3F3F-439A-ABFF-B69040A96D06}" type="presOf" srcId="{DA8D1278-0C96-4DCE-BD5B-FE137DBC18D6}" destId="{FE0D693B-3EB5-4B29-850B-7AB0249A9060}" srcOrd="0" destOrd="0" presId="urn:microsoft.com/office/officeart/2005/8/layout/vList2"/>
    <dgm:cxn modelId="{47308DDC-9B53-4380-8EEE-2B76B0F2CB48}" srcId="{60A0A8C0-B79D-4FB8-8782-53CDB3E457DD}" destId="{07A8A754-EC1E-47B8-88FA-D60C4F715ECF}" srcOrd="4" destOrd="0" parTransId="{F4D5A37F-3F92-4D4B-9A01-FC00904967B3}" sibTransId="{7DD769C9-7F88-4487-86D7-17BE75C02813}"/>
    <dgm:cxn modelId="{1FA82B47-36A1-4E99-B75A-E4E3EEF83314}" type="presParOf" srcId="{F7399078-F62F-4163-A238-0944AF3D9518}" destId="{AB6A0A88-0203-48F6-8DA5-7B0E8CDDE5FB}" srcOrd="0" destOrd="0" presId="urn:microsoft.com/office/officeart/2005/8/layout/vList2"/>
    <dgm:cxn modelId="{39CA7526-3EA3-4961-B049-260F66B12DA2}" type="presParOf" srcId="{F7399078-F62F-4163-A238-0944AF3D9518}" destId="{DCA9CE49-EE04-4F64-9CD0-085F1236DCD4}" srcOrd="1" destOrd="0" presId="urn:microsoft.com/office/officeart/2005/8/layout/vList2"/>
    <dgm:cxn modelId="{D322739C-273C-4DF3-90D6-DF06DB61C537}" type="presParOf" srcId="{F7399078-F62F-4163-A238-0944AF3D9518}" destId="{12E6B459-4101-4B47-AE1F-61A6A4C9410E}" srcOrd="2" destOrd="0" presId="urn:microsoft.com/office/officeart/2005/8/layout/vList2"/>
    <dgm:cxn modelId="{AD8F7CB2-118F-4BA6-AB25-49CC74A9675E}" type="presParOf" srcId="{F7399078-F62F-4163-A238-0944AF3D9518}" destId="{20188160-8050-4BBE-AB56-D165477E4528}" srcOrd="3" destOrd="0" presId="urn:microsoft.com/office/officeart/2005/8/layout/vList2"/>
    <dgm:cxn modelId="{F438C2F3-C589-471D-B63F-D38432DE05BF}" type="presParOf" srcId="{F7399078-F62F-4163-A238-0944AF3D9518}" destId="{FE0D693B-3EB5-4B29-850B-7AB0249A9060}" srcOrd="4" destOrd="0" presId="urn:microsoft.com/office/officeart/2005/8/layout/vList2"/>
    <dgm:cxn modelId="{B4D8C69E-9BD1-4544-B6C7-EC36B0FB6571}" type="presParOf" srcId="{F7399078-F62F-4163-A238-0944AF3D9518}" destId="{1BEEDD01-7F7C-4417-A390-50E829143978}" srcOrd="5" destOrd="0" presId="urn:microsoft.com/office/officeart/2005/8/layout/vList2"/>
    <dgm:cxn modelId="{CB7F67AB-D9CC-4E30-9C0E-6D48F7D32D66}" type="presParOf" srcId="{F7399078-F62F-4163-A238-0944AF3D9518}" destId="{8E40361F-07C7-4226-B204-DD1959486FDF}" srcOrd="6" destOrd="0" presId="urn:microsoft.com/office/officeart/2005/8/layout/vList2"/>
    <dgm:cxn modelId="{62FB9EAB-9AEA-4646-82BE-FCC706B58F7D}" type="presParOf" srcId="{F7399078-F62F-4163-A238-0944AF3D9518}" destId="{7BBB3E88-7D09-487A-8A86-CCF719725FC0}" srcOrd="7" destOrd="0" presId="urn:microsoft.com/office/officeart/2005/8/layout/vList2"/>
    <dgm:cxn modelId="{7FF51F36-7FBA-4265-9E38-10855193A1FD}" type="presParOf" srcId="{F7399078-F62F-4163-A238-0944AF3D9518}" destId="{58D5BC7A-7419-4754-8A79-4D37E2499E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D27FC-F6C4-4995-8938-C313D3F440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C51784-1D88-41EA-AA06-C43838C2B43A}">
      <dgm:prSet/>
      <dgm:spPr/>
      <dgm:t>
        <a:bodyPr/>
        <a:lstStyle/>
        <a:p>
          <a:r>
            <a:rPr lang="en-US"/>
            <a:t>keras </a:t>
          </a:r>
        </a:p>
      </dgm:t>
    </dgm:pt>
    <dgm:pt modelId="{4C997616-2389-466E-88CB-700BF8AB021F}" type="parTrans" cxnId="{3D4655D0-5AA3-463E-88EE-CDB447F13126}">
      <dgm:prSet/>
      <dgm:spPr/>
      <dgm:t>
        <a:bodyPr/>
        <a:lstStyle/>
        <a:p>
          <a:endParaRPr lang="en-US"/>
        </a:p>
      </dgm:t>
    </dgm:pt>
    <dgm:pt modelId="{E72975D5-9F77-46BC-B38F-CB41F6E31161}" type="sibTrans" cxnId="{3D4655D0-5AA3-463E-88EE-CDB447F13126}">
      <dgm:prSet/>
      <dgm:spPr/>
      <dgm:t>
        <a:bodyPr/>
        <a:lstStyle/>
        <a:p>
          <a:endParaRPr lang="en-US"/>
        </a:p>
      </dgm:t>
    </dgm:pt>
    <dgm:pt modelId="{F8307C50-B565-4E00-A36A-AA9CC259ACAB}">
      <dgm:prSet/>
      <dgm:spPr/>
      <dgm:t>
        <a:bodyPr/>
        <a:lstStyle/>
        <a:p>
          <a:r>
            <a:rPr lang="en-US"/>
            <a:t>tensorflow</a:t>
          </a:r>
        </a:p>
      </dgm:t>
    </dgm:pt>
    <dgm:pt modelId="{0A223D9A-2852-42AA-9BFB-C4AA0EDB8AF2}" type="parTrans" cxnId="{2C79915D-0AC3-414C-B87B-94069B9BB21E}">
      <dgm:prSet/>
      <dgm:spPr/>
      <dgm:t>
        <a:bodyPr/>
        <a:lstStyle/>
        <a:p>
          <a:endParaRPr lang="en-US"/>
        </a:p>
      </dgm:t>
    </dgm:pt>
    <dgm:pt modelId="{4243F621-9780-48F5-AE8D-A1DD5199D643}" type="sibTrans" cxnId="{2C79915D-0AC3-414C-B87B-94069B9BB21E}">
      <dgm:prSet/>
      <dgm:spPr/>
      <dgm:t>
        <a:bodyPr/>
        <a:lstStyle/>
        <a:p>
          <a:endParaRPr lang="en-US"/>
        </a:p>
      </dgm:t>
    </dgm:pt>
    <dgm:pt modelId="{32FE4C4D-B38E-4D65-8095-73BDE5443AFA}">
      <dgm:prSet/>
      <dgm:spPr/>
      <dgm:t>
        <a:bodyPr/>
        <a:lstStyle/>
        <a:p>
          <a:r>
            <a:rPr lang="en-US"/>
            <a:t>Numpy</a:t>
          </a:r>
        </a:p>
      </dgm:t>
    </dgm:pt>
    <dgm:pt modelId="{4629B915-3AD0-4971-9523-1B05A41305DF}" type="parTrans" cxnId="{E2A77020-581E-45F2-B419-D8897B53AC83}">
      <dgm:prSet/>
      <dgm:spPr/>
      <dgm:t>
        <a:bodyPr/>
        <a:lstStyle/>
        <a:p>
          <a:endParaRPr lang="en-US"/>
        </a:p>
      </dgm:t>
    </dgm:pt>
    <dgm:pt modelId="{DAA4A1BC-7F0A-4438-8934-B4431020DCCA}" type="sibTrans" cxnId="{E2A77020-581E-45F2-B419-D8897B53AC83}">
      <dgm:prSet/>
      <dgm:spPr/>
      <dgm:t>
        <a:bodyPr/>
        <a:lstStyle/>
        <a:p>
          <a:endParaRPr lang="en-US"/>
        </a:p>
      </dgm:t>
    </dgm:pt>
    <dgm:pt modelId="{80F3BB1D-DF32-438D-B685-36C3238A6DF4}">
      <dgm:prSet/>
      <dgm:spPr/>
      <dgm:t>
        <a:bodyPr/>
        <a:lstStyle/>
        <a:p>
          <a:r>
            <a:rPr lang="en-US"/>
            <a:t>Pandas</a:t>
          </a:r>
        </a:p>
      </dgm:t>
    </dgm:pt>
    <dgm:pt modelId="{D5E24F40-66C4-4031-84DD-FDDD315005DB}" type="parTrans" cxnId="{13FBA58F-0444-4226-A63A-0E5182A8EF2E}">
      <dgm:prSet/>
      <dgm:spPr/>
      <dgm:t>
        <a:bodyPr/>
        <a:lstStyle/>
        <a:p>
          <a:endParaRPr lang="en-US"/>
        </a:p>
      </dgm:t>
    </dgm:pt>
    <dgm:pt modelId="{14F558F5-B580-4725-B8BC-7161C35DA091}" type="sibTrans" cxnId="{13FBA58F-0444-4226-A63A-0E5182A8EF2E}">
      <dgm:prSet/>
      <dgm:spPr/>
      <dgm:t>
        <a:bodyPr/>
        <a:lstStyle/>
        <a:p>
          <a:endParaRPr lang="en-US"/>
        </a:p>
      </dgm:t>
    </dgm:pt>
    <dgm:pt modelId="{888DE2FF-AA72-4136-903D-7C56237A3F54}">
      <dgm:prSet/>
      <dgm:spPr/>
      <dgm:t>
        <a:bodyPr/>
        <a:lstStyle/>
        <a:p>
          <a:r>
            <a:rPr lang="en-US"/>
            <a:t>matplotlib</a:t>
          </a:r>
        </a:p>
      </dgm:t>
    </dgm:pt>
    <dgm:pt modelId="{8C182F48-B9D6-4866-A137-B6D06DC0CD27}" type="parTrans" cxnId="{96CA9FEC-B3DF-4963-9B9F-13331737B778}">
      <dgm:prSet/>
      <dgm:spPr/>
      <dgm:t>
        <a:bodyPr/>
        <a:lstStyle/>
        <a:p>
          <a:endParaRPr lang="en-US"/>
        </a:p>
      </dgm:t>
    </dgm:pt>
    <dgm:pt modelId="{B943B90E-1722-478A-A5AE-20D49793DFDF}" type="sibTrans" cxnId="{96CA9FEC-B3DF-4963-9B9F-13331737B778}">
      <dgm:prSet/>
      <dgm:spPr/>
      <dgm:t>
        <a:bodyPr/>
        <a:lstStyle/>
        <a:p>
          <a:endParaRPr lang="en-US"/>
        </a:p>
      </dgm:t>
    </dgm:pt>
    <dgm:pt modelId="{C81D46E6-9E18-406E-932E-C70293E304FF}" type="pres">
      <dgm:prSet presAssocID="{6DCD27FC-F6C4-4995-8938-C313D3F440CB}" presName="linear" presStyleCnt="0">
        <dgm:presLayoutVars>
          <dgm:animLvl val="lvl"/>
          <dgm:resizeHandles val="exact"/>
        </dgm:presLayoutVars>
      </dgm:prSet>
      <dgm:spPr/>
    </dgm:pt>
    <dgm:pt modelId="{21A872F4-820D-4154-8BE0-07F37CC9DFC7}" type="pres">
      <dgm:prSet presAssocID="{31C51784-1D88-41EA-AA06-C43838C2B4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B7AB610-0AE6-46BD-A21D-8ED9773EADA5}" type="pres">
      <dgm:prSet presAssocID="{E72975D5-9F77-46BC-B38F-CB41F6E31161}" presName="spacer" presStyleCnt="0"/>
      <dgm:spPr/>
    </dgm:pt>
    <dgm:pt modelId="{4E54C3E8-A942-4C74-B31D-63A6AF8E7929}" type="pres">
      <dgm:prSet presAssocID="{F8307C50-B565-4E00-A36A-AA9CC259AC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287573-7C1C-4EE0-88BC-A0E24FF7D5E6}" type="pres">
      <dgm:prSet presAssocID="{4243F621-9780-48F5-AE8D-A1DD5199D643}" presName="spacer" presStyleCnt="0"/>
      <dgm:spPr/>
    </dgm:pt>
    <dgm:pt modelId="{800C84E0-C234-4DA6-A9C3-B215C20F0457}" type="pres">
      <dgm:prSet presAssocID="{32FE4C4D-B38E-4D65-8095-73BDE5443A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7167E6-72C7-48F6-BBD0-A8F70E245C82}" type="pres">
      <dgm:prSet presAssocID="{DAA4A1BC-7F0A-4438-8934-B4431020DCCA}" presName="spacer" presStyleCnt="0"/>
      <dgm:spPr/>
    </dgm:pt>
    <dgm:pt modelId="{40B37E19-CD51-44E9-AB28-833054111AC0}" type="pres">
      <dgm:prSet presAssocID="{80F3BB1D-DF32-438D-B685-36C3238A6D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71A219-DD26-441F-BF63-C843EB862758}" type="pres">
      <dgm:prSet presAssocID="{14F558F5-B580-4725-B8BC-7161C35DA091}" presName="spacer" presStyleCnt="0"/>
      <dgm:spPr/>
    </dgm:pt>
    <dgm:pt modelId="{5F8D4C18-1C72-4053-8723-9FD59C063574}" type="pres">
      <dgm:prSet presAssocID="{888DE2FF-AA72-4136-903D-7C56237A3F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A77020-581E-45F2-B419-D8897B53AC83}" srcId="{6DCD27FC-F6C4-4995-8938-C313D3F440CB}" destId="{32FE4C4D-B38E-4D65-8095-73BDE5443AFA}" srcOrd="2" destOrd="0" parTransId="{4629B915-3AD0-4971-9523-1B05A41305DF}" sibTransId="{DAA4A1BC-7F0A-4438-8934-B4431020DCCA}"/>
    <dgm:cxn modelId="{FD7AF43E-BED3-4AE4-BC13-C6A2C68B5517}" type="presOf" srcId="{32FE4C4D-B38E-4D65-8095-73BDE5443AFA}" destId="{800C84E0-C234-4DA6-A9C3-B215C20F0457}" srcOrd="0" destOrd="0" presId="urn:microsoft.com/office/officeart/2005/8/layout/vList2"/>
    <dgm:cxn modelId="{2C79915D-0AC3-414C-B87B-94069B9BB21E}" srcId="{6DCD27FC-F6C4-4995-8938-C313D3F440CB}" destId="{F8307C50-B565-4E00-A36A-AA9CC259ACAB}" srcOrd="1" destOrd="0" parTransId="{0A223D9A-2852-42AA-9BFB-C4AA0EDB8AF2}" sibTransId="{4243F621-9780-48F5-AE8D-A1DD5199D643}"/>
    <dgm:cxn modelId="{EC074466-A1DA-48D0-B1FE-94BAEEE319E7}" type="presOf" srcId="{6DCD27FC-F6C4-4995-8938-C313D3F440CB}" destId="{C81D46E6-9E18-406E-932E-C70293E304FF}" srcOrd="0" destOrd="0" presId="urn:microsoft.com/office/officeart/2005/8/layout/vList2"/>
    <dgm:cxn modelId="{2A9C9B7B-CA06-4920-B2BD-E9037974B387}" type="presOf" srcId="{80F3BB1D-DF32-438D-B685-36C3238A6DF4}" destId="{40B37E19-CD51-44E9-AB28-833054111AC0}" srcOrd="0" destOrd="0" presId="urn:microsoft.com/office/officeart/2005/8/layout/vList2"/>
    <dgm:cxn modelId="{13FBA58F-0444-4226-A63A-0E5182A8EF2E}" srcId="{6DCD27FC-F6C4-4995-8938-C313D3F440CB}" destId="{80F3BB1D-DF32-438D-B685-36C3238A6DF4}" srcOrd="3" destOrd="0" parTransId="{D5E24F40-66C4-4031-84DD-FDDD315005DB}" sibTransId="{14F558F5-B580-4725-B8BC-7161C35DA091}"/>
    <dgm:cxn modelId="{7933F690-BD01-464D-84ED-C7CBF3838146}" type="presOf" srcId="{F8307C50-B565-4E00-A36A-AA9CC259ACAB}" destId="{4E54C3E8-A942-4C74-B31D-63A6AF8E7929}" srcOrd="0" destOrd="0" presId="urn:microsoft.com/office/officeart/2005/8/layout/vList2"/>
    <dgm:cxn modelId="{8004A6B8-7228-4A45-88FF-3CF743C76621}" type="presOf" srcId="{888DE2FF-AA72-4136-903D-7C56237A3F54}" destId="{5F8D4C18-1C72-4053-8723-9FD59C063574}" srcOrd="0" destOrd="0" presId="urn:microsoft.com/office/officeart/2005/8/layout/vList2"/>
    <dgm:cxn modelId="{F8DCDAC4-E808-42BA-9F81-CB15A78D2AEB}" type="presOf" srcId="{31C51784-1D88-41EA-AA06-C43838C2B43A}" destId="{21A872F4-820D-4154-8BE0-07F37CC9DFC7}" srcOrd="0" destOrd="0" presId="urn:microsoft.com/office/officeart/2005/8/layout/vList2"/>
    <dgm:cxn modelId="{3D4655D0-5AA3-463E-88EE-CDB447F13126}" srcId="{6DCD27FC-F6C4-4995-8938-C313D3F440CB}" destId="{31C51784-1D88-41EA-AA06-C43838C2B43A}" srcOrd="0" destOrd="0" parTransId="{4C997616-2389-466E-88CB-700BF8AB021F}" sibTransId="{E72975D5-9F77-46BC-B38F-CB41F6E31161}"/>
    <dgm:cxn modelId="{96CA9FEC-B3DF-4963-9B9F-13331737B778}" srcId="{6DCD27FC-F6C4-4995-8938-C313D3F440CB}" destId="{888DE2FF-AA72-4136-903D-7C56237A3F54}" srcOrd="4" destOrd="0" parTransId="{8C182F48-B9D6-4866-A137-B6D06DC0CD27}" sibTransId="{B943B90E-1722-478A-A5AE-20D49793DFDF}"/>
    <dgm:cxn modelId="{88332148-B664-4D3F-9E50-6AB1DF219040}" type="presParOf" srcId="{C81D46E6-9E18-406E-932E-C70293E304FF}" destId="{21A872F4-820D-4154-8BE0-07F37CC9DFC7}" srcOrd="0" destOrd="0" presId="urn:microsoft.com/office/officeart/2005/8/layout/vList2"/>
    <dgm:cxn modelId="{8E9B7478-F24A-41C8-8322-CBA5AF2ED12E}" type="presParOf" srcId="{C81D46E6-9E18-406E-932E-C70293E304FF}" destId="{FB7AB610-0AE6-46BD-A21D-8ED9773EADA5}" srcOrd="1" destOrd="0" presId="urn:microsoft.com/office/officeart/2005/8/layout/vList2"/>
    <dgm:cxn modelId="{88064236-7191-4526-ADCA-C6BF7708AAEF}" type="presParOf" srcId="{C81D46E6-9E18-406E-932E-C70293E304FF}" destId="{4E54C3E8-A942-4C74-B31D-63A6AF8E7929}" srcOrd="2" destOrd="0" presId="urn:microsoft.com/office/officeart/2005/8/layout/vList2"/>
    <dgm:cxn modelId="{F6D16848-6D83-4286-B360-F146D8570CBC}" type="presParOf" srcId="{C81D46E6-9E18-406E-932E-C70293E304FF}" destId="{1D287573-7C1C-4EE0-88BC-A0E24FF7D5E6}" srcOrd="3" destOrd="0" presId="urn:microsoft.com/office/officeart/2005/8/layout/vList2"/>
    <dgm:cxn modelId="{B9CF66EB-48EE-4166-869A-F30A6DB9214B}" type="presParOf" srcId="{C81D46E6-9E18-406E-932E-C70293E304FF}" destId="{800C84E0-C234-4DA6-A9C3-B215C20F0457}" srcOrd="4" destOrd="0" presId="urn:microsoft.com/office/officeart/2005/8/layout/vList2"/>
    <dgm:cxn modelId="{09399917-4301-4BF9-964D-C9FD0B5EF0B4}" type="presParOf" srcId="{C81D46E6-9E18-406E-932E-C70293E304FF}" destId="{6D7167E6-72C7-48F6-BBD0-A8F70E245C82}" srcOrd="5" destOrd="0" presId="urn:microsoft.com/office/officeart/2005/8/layout/vList2"/>
    <dgm:cxn modelId="{763767C9-BE11-4724-A988-4B495B95FED8}" type="presParOf" srcId="{C81D46E6-9E18-406E-932E-C70293E304FF}" destId="{40B37E19-CD51-44E9-AB28-833054111AC0}" srcOrd="6" destOrd="0" presId="urn:microsoft.com/office/officeart/2005/8/layout/vList2"/>
    <dgm:cxn modelId="{798C9997-F259-48C2-A5FD-2B9688902551}" type="presParOf" srcId="{C81D46E6-9E18-406E-932E-C70293E304FF}" destId="{9371A219-DD26-441F-BF63-C843EB862758}" srcOrd="7" destOrd="0" presId="urn:microsoft.com/office/officeart/2005/8/layout/vList2"/>
    <dgm:cxn modelId="{BFB8DD6A-B373-41EB-BBBF-AA19471D1C97}" type="presParOf" srcId="{C81D46E6-9E18-406E-932E-C70293E304FF}" destId="{5F8D4C18-1C72-4053-8723-9FD59C0635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9CE0-06D8-4CAA-A017-88EDA774E5A2}">
      <dsp:nvSpPr>
        <dsp:cNvPr id="0" name=""/>
        <dsp:cNvSpPr/>
      </dsp:nvSpPr>
      <dsp:spPr>
        <a:xfrm>
          <a:off x="5669732" y="1064143"/>
          <a:ext cx="8183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831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7667" y="1105618"/>
        <a:ext cx="42445" cy="8489"/>
      </dsp:txXfrm>
    </dsp:sp>
    <dsp:sp modelId="{852E6D08-5650-49D0-98F3-971FAAA82F48}">
      <dsp:nvSpPr>
        <dsp:cNvPr id="0" name=""/>
        <dsp:cNvSpPr/>
      </dsp:nvSpPr>
      <dsp:spPr>
        <a:xfrm>
          <a:off x="1980601" y="2584"/>
          <a:ext cx="3690931" cy="22145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859" tIns="189843" rIns="180859" bIns="18984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For RNN, </a:t>
          </a:r>
          <a:r>
            <a:rPr lang="en-US" sz="2200" b="0" i="0" kern="1200"/>
            <a:t>LSTM and GRU</a:t>
          </a:r>
          <a:r>
            <a:rPr lang="fr-FR" sz="2200" b="0" i="0" kern="1200"/>
            <a:t> use univariate and multivariate predictions </a:t>
          </a:r>
          <a:endParaRPr lang="en-US" sz="2200" kern="1200"/>
        </a:p>
      </dsp:txBody>
      <dsp:txXfrm>
        <a:off x="1980601" y="2584"/>
        <a:ext cx="3690931" cy="2214558"/>
      </dsp:txXfrm>
    </dsp:sp>
    <dsp:sp modelId="{8BFD4C3C-93C9-419B-8C01-93D73D430171}">
      <dsp:nvSpPr>
        <dsp:cNvPr id="0" name=""/>
        <dsp:cNvSpPr/>
      </dsp:nvSpPr>
      <dsp:spPr>
        <a:xfrm>
          <a:off x="3826067" y="2215342"/>
          <a:ext cx="4539845" cy="818314"/>
        </a:xfrm>
        <a:custGeom>
          <a:avLst/>
          <a:gdLst/>
          <a:ahLst/>
          <a:cxnLst/>
          <a:rect l="0" t="0" r="0" b="0"/>
          <a:pathLst>
            <a:path>
              <a:moveTo>
                <a:pt x="4539845" y="0"/>
              </a:moveTo>
              <a:lnTo>
                <a:pt x="4539845" y="426257"/>
              </a:lnTo>
              <a:lnTo>
                <a:pt x="0" y="426257"/>
              </a:lnTo>
              <a:lnTo>
                <a:pt x="0" y="818314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0526" y="2620255"/>
        <a:ext cx="230926" cy="8489"/>
      </dsp:txXfrm>
    </dsp:sp>
    <dsp:sp modelId="{432AA290-B908-4224-96ED-7EDAC3BF4E9B}">
      <dsp:nvSpPr>
        <dsp:cNvPr id="0" name=""/>
        <dsp:cNvSpPr/>
      </dsp:nvSpPr>
      <dsp:spPr>
        <a:xfrm>
          <a:off x="6520447" y="2584"/>
          <a:ext cx="3690931" cy="2214558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859" tIns="189843" rIns="180859" bIns="18984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dirty="0"/>
            <a:t>For RNN, </a:t>
          </a:r>
          <a:r>
            <a:rPr lang="en-US" sz="2200" b="0" i="0" kern="1200" dirty="0"/>
            <a:t>LSTM and GRU</a:t>
          </a:r>
          <a:r>
            <a:rPr lang="fr-FR" sz="2200" kern="1200" dirty="0"/>
            <a:t> – first </a:t>
          </a:r>
          <a:r>
            <a:rPr lang="fr-FR" sz="2200" kern="1200" dirty="0" err="1"/>
            <a:t>predict</a:t>
          </a:r>
          <a:r>
            <a:rPr lang="fr-FR" sz="2200" kern="1200" dirty="0"/>
            <a:t> </a:t>
          </a:r>
          <a:r>
            <a:rPr lang="fr-FR" sz="2200" kern="1200" dirty="0" err="1"/>
            <a:t>only</a:t>
          </a:r>
          <a:r>
            <a:rPr lang="fr-FR" sz="2200" kern="1200" dirty="0"/>
            <a:t> one value in the future at a </a:t>
          </a:r>
          <a:r>
            <a:rPr lang="fr-FR" sz="2200" kern="1200" dirty="0" err="1"/>
            <a:t>specific</a:t>
          </a:r>
          <a:r>
            <a:rPr lang="fr-FR" sz="2200" kern="1200" dirty="0"/>
            <a:t> time. </a:t>
          </a:r>
          <a:r>
            <a:rPr lang="fr-FR" sz="2200" kern="1200" dirty="0" err="1"/>
            <a:t>Then</a:t>
          </a:r>
          <a:r>
            <a:rPr lang="fr-FR" sz="2200" kern="1200" dirty="0"/>
            <a:t> </a:t>
          </a:r>
          <a:r>
            <a:rPr lang="fr-FR" sz="2200" kern="1200" dirty="0" err="1"/>
            <a:t>try</a:t>
          </a:r>
          <a:r>
            <a:rPr lang="fr-FR" sz="2200" kern="1200" dirty="0"/>
            <a:t> to </a:t>
          </a:r>
          <a:r>
            <a:rPr lang="fr-FR" sz="2200" kern="1200" dirty="0" err="1"/>
            <a:t>predict</a:t>
          </a:r>
          <a:r>
            <a:rPr lang="fr-FR" sz="2200" kern="1200" dirty="0"/>
            <a:t> multiple values </a:t>
          </a:r>
          <a:r>
            <a:rPr lang="fr-FR" sz="2200" kern="1200" dirty="0" err="1"/>
            <a:t>ahead</a:t>
          </a:r>
          <a:r>
            <a:rPr lang="fr-FR" sz="2200" kern="1200" dirty="0"/>
            <a:t> in the future</a:t>
          </a:r>
          <a:endParaRPr lang="en-US" sz="2200" kern="1200" dirty="0"/>
        </a:p>
      </dsp:txBody>
      <dsp:txXfrm>
        <a:off x="6520447" y="2584"/>
        <a:ext cx="3690931" cy="2214558"/>
      </dsp:txXfrm>
    </dsp:sp>
    <dsp:sp modelId="{F39A7704-D4F9-442B-AD9A-842857852EBA}">
      <dsp:nvSpPr>
        <dsp:cNvPr id="0" name=""/>
        <dsp:cNvSpPr/>
      </dsp:nvSpPr>
      <dsp:spPr>
        <a:xfrm>
          <a:off x="5669732" y="4127616"/>
          <a:ext cx="8183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8314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7667" y="4169091"/>
        <a:ext cx="42445" cy="8489"/>
      </dsp:txXfrm>
    </dsp:sp>
    <dsp:sp modelId="{104C2013-A8BC-45AD-A06C-814F5007F4B2}">
      <dsp:nvSpPr>
        <dsp:cNvPr id="0" name=""/>
        <dsp:cNvSpPr/>
      </dsp:nvSpPr>
      <dsp:spPr>
        <a:xfrm>
          <a:off x="1980601" y="3066057"/>
          <a:ext cx="3690931" cy="2214558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859" tIns="189843" rIns="180859" bIns="18984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Transformers – predict multiple values in the future</a:t>
          </a:r>
          <a:endParaRPr lang="en-US" sz="2200" kern="1200"/>
        </a:p>
      </dsp:txBody>
      <dsp:txXfrm>
        <a:off x="1980601" y="3066057"/>
        <a:ext cx="3690931" cy="2214558"/>
      </dsp:txXfrm>
    </dsp:sp>
    <dsp:sp modelId="{A4EE6FB7-7549-45B5-9087-D1799A48AD74}">
      <dsp:nvSpPr>
        <dsp:cNvPr id="0" name=""/>
        <dsp:cNvSpPr/>
      </dsp:nvSpPr>
      <dsp:spPr>
        <a:xfrm>
          <a:off x="6520447" y="3066057"/>
          <a:ext cx="3690931" cy="221455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859" tIns="189843" rIns="180859" bIns="18984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ensamble learning using different models</a:t>
          </a:r>
        </a:p>
      </dsp:txBody>
      <dsp:txXfrm>
        <a:off x="6520447" y="3066057"/>
        <a:ext cx="3690931" cy="221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A0A88-0203-48F6-8DA5-7B0E8CDDE5FB}">
      <dsp:nvSpPr>
        <dsp:cNvPr id="0" name=""/>
        <dsp:cNvSpPr/>
      </dsp:nvSpPr>
      <dsp:spPr>
        <a:xfrm>
          <a:off x="0" y="597332"/>
          <a:ext cx="10618694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1"/>
            </a:rPr>
            <a:t>https://www.kaggle.com/competitions/jpx-tokyo-stock-exchange-prediction/data</a:t>
          </a:r>
          <a:endParaRPr lang="en-US" sz="2100" kern="1200"/>
        </a:p>
      </dsp:txBody>
      <dsp:txXfrm>
        <a:off x="24588" y="621920"/>
        <a:ext cx="10569518" cy="454509"/>
      </dsp:txXfrm>
    </dsp:sp>
    <dsp:sp modelId="{12E6B459-4101-4B47-AE1F-61A6A4C9410E}">
      <dsp:nvSpPr>
        <dsp:cNvPr id="0" name=""/>
        <dsp:cNvSpPr/>
      </dsp:nvSpPr>
      <dsp:spPr>
        <a:xfrm>
          <a:off x="0" y="1161497"/>
          <a:ext cx="10618694" cy="50368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2"/>
            </a:rPr>
            <a:t>https://www.kaggle.com/competitions/store-sales-time-series-forecasting/data?select=test.csv</a:t>
          </a:r>
          <a:endParaRPr lang="en-US" sz="2100" kern="1200"/>
        </a:p>
      </dsp:txBody>
      <dsp:txXfrm>
        <a:off x="24588" y="1186085"/>
        <a:ext cx="10569518" cy="454509"/>
      </dsp:txXfrm>
    </dsp:sp>
    <dsp:sp modelId="{FE0D693B-3EB5-4B29-850B-7AB0249A9060}">
      <dsp:nvSpPr>
        <dsp:cNvPr id="0" name=""/>
        <dsp:cNvSpPr/>
      </dsp:nvSpPr>
      <dsp:spPr>
        <a:xfrm>
          <a:off x="0" y="1725661"/>
          <a:ext cx="10618694" cy="50368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3"/>
            </a:rPr>
            <a:t>https://www.kaggle.com/competitions/web-traffic-time-series-forecasting/data</a:t>
          </a:r>
          <a:endParaRPr lang="en-US" sz="2100" kern="1200"/>
        </a:p>
      </dsp:txBody>
      <dsp:txXfrm>
        <a:off x="24588" y="1750249"/>
        <a:ext cx="10569518" cy="454509"/>
      </dsp:txXfrm>
    </dsp:sp>
    <dsp:sp modelId="{8E40361F-07C7-4226-B204-DD1959486FDF}">
      <dsp:nvSpPr>
        <dsp:cNvPr id="0" name=""/>
        <dsp:cNvSpPr/>
      </dsp:nvSpPr>
      <dsp:spPr>
        <a:xfrm>
          <a:off x="0" y="2289827"/>
          <a:ext cx="10618694" cy="50368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any data but make the models as generic as possible</a:t>
          </a:r>
        </a:p>
      </dsp:txBody>
      <dsp:txXfrm>
        <a:off x="24588" y="2314415"/>
        <a:ext cx="10569518" cy="454509"/>
      </dsp:txXfrm>
    </dsp:sp>
    <dsp:sp modelId="{58D5BC7A-7419-4754-8A79-4D37E2499E05}">
      <dsp:nvSpPr>
        <dsp:cNvPr id="0" name=""/>
        <dsp:cNvSpPr/>
      </dsp:nvSpPr>
      <dsp:spPr>
        <a:xfrm>
          <a:off x="0" y="2853992"/>
          <a:ext cx="10618694" cy="5036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additional information like financial results, sentiment analysis, etc.</a:t>
          </a:r>
        </a:p>
      </dsp:txBody>
      <dsp:txXfrm>
        <a:off x="24588" y="2878580"/>
        <a:ext cx="10569518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72F4-820D-4154-8BE0-07F37CC9DFC7}">
      <dsp:nvSpPr>
        <dsp:cNvPr id="0" name=""/>
        <dsp:cNvSpPr/>
      </dsp:nvSpPr>
      <dsp:spPr>
        <a:xfrm>
          <a:off x="0" y="58818"/>
          <a:ext cx="6589260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keras </a:t>
          </a:r>
        </a:p>
      </dsp:txBody>
      <dsp:txXfrm>
        <a:off x="45663" y="104481"/>
        <a:ext cx="6497934" cy="844089"/>
      </dsp:txXfrm>
    </dsp:sp>
    <dsp:sp modelId="{4E54C3E8-A942-4C74-B31D-63A6AF8E7929}">
      <dsp:nvSpPr>
        <dsp:cNvPr id="0" name=""/>
        <dsp:cNvSpPr/>
      </dsp:nvSpPr>
      <dsp:spPr>
        <a:xfrm>
          <a:off x="0" y="1106553"/>
          <a:ext cx="6589260" cy="93541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tensorflow</a:t>
          </a:r>
        </a:p>
      </dsp:txBody>
      <dsp:txXfrm>
        <a:off x="45663" y="1152216"/>
        <a:ext cx="6497934" cy="844089"/>
      </dsp:txXfrm>
    </dsp:sp>
    <dsp:sp modelId="{800C84E0-C234-4DA6-A9C3-B215C20F0457}">
      <dsp:nvSpPr>
        <dsp:cNvPr id="0" name=""/>
        <dsp:cNvSpPr/>
      </dsp:nvSpPr>
      <dsp:spPr>
        <a:xfrm>
          <a:off x="0" y="2154288"/>
          <a:ext cx="6589260" cy="9354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Numpy</a:t>
          </a:r>
        </a:p>
      </dsp:txBody>
      <dsp:txXfrm>
        <a:off x="45663" y="2199951"/>
        <a:ext cx="6497934" cy="844089"/>
      </dsp:txXfrm>
    </dsp:sp>
    <dsp:sp modelId="{40B37E19-CD51-44E9-AB28-833054111AC0}">
      <dsp:nvSpPr>
        <dsp:cNvPr id="0" name=""/>
        <dsp:cNvSpPr/>
      </dsp:nvSpPr>
      <dsp:spPr>
        <a:xfrm>
          <a:off x="0" y="3202023"/>
          <a:ext cx="6589260" cy="93541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Pandas</a:t>
          </a:r>
        </a:p>
      </dsp:txBody>
      <dsp:txXfrm>
        <a:off x="45663" y="3247686"/>
        <a:ext cx="6497934" cy="844089"/>
      </dsp:txXfrm>
    </dsp:sp>
    <dsp:sp modelId="{5F8D4C18-1C72-4053-8723-9FD59C063574}">
      <dsp:nvSpPr>
        <dsp:cNvPr id="0" name=""/>
        <dsp:cNvSpPr/>
      </dsp:nvSpPr>
      <dsp:spPr>
        <a:xfrm>
          <a:off x="0" y="4249759"/>
          <a:ext cx="6589260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matplotlib</a:t>
          </a:r>
        </a:p>
      </dsp:txBody>
      <dsp:txXfrm>
        <a:off x="45663" y="4295422"/>
        <a:ext cx="6497934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B2FE-09A0-8BEE-811C-082FB2F2D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44EDF-E29D-92DD-A644-585160E6D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4BB0-7287-AD59-DD8A-B4F4D65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07EE-CC02-DF67-7C28-4A8C02C4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BEF1-C6E7-9E5D-FCEE-298E6F1B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39D0-80AE-514F-935A-774BC12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4E59-E213-E89B-8EEE-ADB40B79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4856-464A-4577-E20C-A7B7C27E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05C4-8FB2-D8C5-603C-8E93904C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BD88-C5E5-2A73-1404-1AD8DD4C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A202F-0BCA-8268-77F5-62939BBCE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2E10B-62C9-D963-BFAE-BBEA6AF9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2BEDB-73AA-D386-7650-3D0D6CFF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2BE8-EC4C-F4AC-7C41-39E48945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D417-4397-9D47-DBE6-F16B266C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635F-56B9-DE7A-BB51-AA835220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0786-BD67-EC1B-035C-C43D689A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CA02-F641-BBF0-6D95-43F65FA9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E2ED-C724-622B-6B32-0028F0E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1C34-2BF3-5ACC-BAB5-BA36841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144A-38EB-90F6-5744-92997A1C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288E-DD2E-4BD7-76AD-055A89E8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D983-D577-FF90-2408-F690B6E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4369-C010-46AE-E9E1-6F90A47D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218E-C653-88E4-6726-F9328206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7F29-A5FF-59FB-A54F-1E3EF859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5811-977D-F8C7-8549-732906E5F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925B2-1259-1253-9BB1-B048E3B9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883C9-4B72-698C-4D97-0390DC2C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54C0C-725D-0169-86B3-3CC0D050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24DAC-8A29-4D24-0127-C2EDE7C8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B3DB-A385-B173-3D23-806ED864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E92D5-A875-0724-36AA-D1C9B1AA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BBCFC-1F32-6530-8904-803AA08D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BC9EB-E921-AA98-1E53-D1112818F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D7A86-C82B-5F9D-A279-2617FC0CE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7546F-733E-34D3-F0C4-4D168E42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FEA19-1DF9-4726-379F-4CE9E15A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4DF91-3C30-8B9C-9B69-D4725C9A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EBFB-9727-385A-5DAD-804EF198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25D61-7754-085C-D9C6-4B7649E7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98F3D-E7B2-845F-13AA-86B210A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22BC8-5FBC-59E7-7CDE-5AC1F1F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7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7ECF4-B603-2958-8FFA-B00C87E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A7FC3-AB4A-CCE9-7E48-CD9631E5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19DBD-6EEB-8DF1-87DE-ABAEB78D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141C-1BFB-8496-083A-429EC744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F4EF-45E9-077A-2565-59EFEDB1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2439C-55C7-98E6-EFC4-276E5952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2D15C-04B9-739A-F0C6-015C481D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A570-4460-F44D-92B1-010D45D2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8F089-70D5-C051-116F-646A76E1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22B9-49E4-E716-FA63-12B2D79B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FB856-4C50-E9CC-C90D-C92104893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4213-D769-8431-675F-42D98C08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63016-1FA8-4536-4846-E26F4FC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2269-524E-13FE-FD74-4F5661F4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1748-78E1-7C16-A3C4-CCF082E0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6154B-C455-63E9-B75D-5DF7296B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402D-529C-BB4B-1F08-6DEE1CBC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E430-C037-F8EF-643A-5EDAA143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AE57-E6BE-413E-9DAE-F361435273D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9BA6-72AD-1673-0DEA-403B6B85E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385A-76F5-66DF-C9B4-B1BCE261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B278-3E57-46D5-A3B8-34E04C6C5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5199A-5C5C-2B5E-26CB-14627C2A8DA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7056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62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haas.berkeley.edu/odean/papers/Day%20Traders/Day%20Trading%20and%20Learning%20110217.pdf" TargetMode="External"/><Relationship Id="rId2" Type="http://schemas.openxmlformats.org/officeDocument/2006/relationships/hyperlink" Target="https://machinelearningmastery.com/multi-step-time-series-forecas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tutorials/structured_data/time_series" TargetMode="External"/><Relationship Id="rId5" Type="http://schemas.openxmlformats.org/officeDocument/2006/relationships/hyperlink" Target="https://www.hindawi.com/journals/sp/2022/4758698/" TargetMode="External"/><Relationship Id="rId4" Type="http://schemas.openxmlformats.org/officeDocument/2006/relationships/hyperlink" Target="https://www.researchgate.net/publication/279699523_The_profitability_of_day_trading_An_empirical_study_using_high-quality_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5CF4E3-6407-CD54-ADDB-1B9FE295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600" b="0" i="0">
                <a:solidFill>
                  <a:schemeClr val="bg1"/>
                </a:solidFill>
                <a:effectLst/>
                <a:latin typeface="Slack-Lato"/>
              </a:rPr>
              <a:t>Time series forecasting with Deep Learning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D9DC4-63CA-9D2A-40FE-A42006F90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bg-BG">
                <a:solidFill>
                  <a:schemeClr val="bg1"/>
                </a:solidFill>
                <a:latin typeface="Slack-Lato"/>
              </a:rPr>
              <a:t>Николай Велков, фн: 26001</a:t>
            </a:r>
            <a:br>
              <a:rPr lang="en-US" b="0" i="0">
                <a:solidFill>
                  <a:schemeClr val="bg1"/>
                </a:solidFill>
                <a:effectLst/>
                <a:latin typeface="Slack-Lato"/>
              </a:rPr>
            </a:br>
            <a:r>
              <a:rPr lang="bg-BG" b="0" i="0">
                <a:solidFill>
                  <a:schemeClr val="bg1"/>
                </a:solidFill>
                <a:effectLst/>
                <a:latin typeface="Slack-Lato"/>
              </a:rPr>
              <a:t>Виктор Василев, фн: 45676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7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3A7B0-39FF-D025-14FE-D321FD08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7" y="401247"/>
            <a:ext cx="5248219" cy="1154400"/>
          </a:xfrm>
        </p:spPr>
        <p:txBody>
          <a:bodyPr anchor="b">
            <a:normAutofit/>
          </a:bodyPr>
          <a:lstStyle/>
          <a:p>
            <a:r>
              <a:rPr lang="en-US" sz="2400" b="0" i="0">
                <a:solidFill>
                  <a:schemeClr val="bg1"/>
                </a:solidFill>
                <a:effectLst/>
                <a:latin typeface="Slack-Lato"/>
              </a:rPr>
              <a:t>Time series forecasting with Deep Learning</a:t>
            </a:r>
            <a:br>
              <a:rPr lang="en-US" sz="2400" b="0" i="0">
                <a:solidFill>
                  <a:schemeClr val="bg1"/>
                </a:solidFill>
                <a:effectLst/>
                <a:latin typeface="Slack-Lato"/>
              </a:rPr>
            </a:br>
            <a:r>
              <a:rPr lang="en-US" sz="2400" b="0" i="0">
                <a:solidFill>
                  <a:schemeClr val="bg1"/>
                </a:solidFill>
                <a:effectLst/>
                <a:latin typeface="Slack-Lato"/>
              </a:rPr>
              <a:t>Models</a:t>
            </a:r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9E24E13-3306-D247-F67F-6E8CB9F6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r="8668" b="-2"/>
          <a:stretch/>
        </p:blipFill>
        <p:spPr>
          <a:xfrm>
            <a:off x="477541" y="269354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C89038-920A-4C2C-96CF-80507027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8266"/>
            <a:ext cx="805908" cy="805908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8D8F13C5-4B99-432F-A339-372E57EB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413EEA21-9A3A-47C8-A94C-D6EFE2EF5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3516"/>
            <a:ext cx="805908" cy="805908"/>
            <a:chOff x="817371" y="4276255"/>
            <a:chExt cx="413564" cy="413564"/>
          </a:xfrm>
          <a:solidFill>
            <a:schemeClr val="accent2">
              <a:alpha val="30000"/>
            </a:schemeClr>
          </a:solidFill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D141-BEFD-1A58-6186-3583E06B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fr-FR" b="0" i="0">
                <a:solidFill>
                  <a:schemeClr val="bg1"/>
                </a:solidFill>
                <a:effectLst/>
                <a:latin typeface="Slack-Lato"/>
              </a:rPr>
              <a:t>RNN</a:t>
            </a:r>
          </a:p>
          <a:p>
            <a:r>
              <a:rPr lang="en-US" b="0" i="0">
                <a:solidFill>
                  <a:schemeClr val="bg1"/>
                </a:solidFill>
                <a:effectLst/>
                <a:latin typeface="Slack-Lato"/>
              </a:rPr>
              <a:t>LSTM</a:t>
            </a:r>
          </a:p>
          <a:p>
            <a:r>
              <a:rPr lang="en-US" b="0" i="0">
                <a:solidFill>
                  <a:schemeClr val="bg1"/>
                </a:solidFill>
                <a:effectLst/>
                <a:latin typeface="Slack-Lato"/>
              </a:rPr>
              <a:t>GRU </a:t>
            </a:r>
          </a:p>
          <a:p>
            <a:r>
              <a:rPr lang="en-US" b="0" i="0">
                <a:solidFill>
                  <a:schemeClr val="bg1"/>
                </a:solidFill>
                <a:effectLst/>
                <a:latin typeface="Slack-Lato"/>
              </a:rPr>
              <a:t>Conv1D, </a:t>
            </a:r>
            <a:r>
              <a:rPr lang="fr-FR" b="0" i="0">
                <a:solidFill>
                  <a:schemeClr val="bg1"/>
                </a:solidFill>
                <a:effectLst/>
                <a:latin typeface="Slack-Lato"/>
              </a:rPr>
              <a:t> CNN(+Atrous Convolutions?)</a:t>
            </a:r>
            <a:endParaRPr lang="en-US" b="0" i="0">
              <a:solidFill>
                <a:schemeClr val="bg1"/>
              </a:solidFill>
              <a:effectLst/>
              <a:latin typeface="Slack-Lato"/>
            </a:endParaRPr>
          </a:p>
          <a:p>
            <a:r>
              <a:rPr lang="fr-FR" b="0" i="0">
                <a:solidFill>
                  <a:schemeClr val="bg1"/>
                </a:solidFill>
                <a:effectLst/>
                <a:latin typeface="Slack-Lato"/>
              </a:rPr>
              <a:t>Transformers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8A570-2138-796B-B9A6-8CB3227E5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5" r="26734" b="-2"/>
          <a:stretch/>
        </p:blipFill>
        <p:spPr>
          <a:xfrm>
            <a:off x="1828492" y="3481328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9DBED-2F46-CB64-229D-067CE1C22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8" r="13389" b="-4"/>
          <a:stretch/>
        </p:blipFill>
        <p:spPr>
          <a:xfrm>
            <a:off x="3820702" y="1675969"/>
            <a:ext cx="2167719" cy="216771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9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E05969-FBF0-A92A-3E2E-C598A16A6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3A7B0-39FF-D025-14FE-D321FD08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lack-Lato"/>
              </a:rPr>
              <a:t>Time series forecasting with Deep Learning</a:t>
            </a:r>
            <a:br>
              <a:rPr lang="en-US" b="0" i="0">
                <a:solidFill>
                  <a:srgbClr val="FFFFFF"/>
                </a:solidFill>
                <a:effectLst/>
                <a:latin typeface="Slack-Lato"/>
              </a:rPr>
            </a:br>
            <a:r>
              <a:rPr lang="en-US" b="0" i="0">
                <a:solidFill>
                  <a:srgbClr val="FFFFFF"/>
                </a:solidFill>
                <a:effectLst/>
                <a:latin typeface="Slack-Lato"/>
              </a:rPr>
              <a:t>Improvements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87ABFB-46E5-2F38-46A4-607E343A8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998704"/>
              </p:ext>
            </p:extLst>
          </p:nvPr>
        </p:nvGraphicFramePr>
        <p:xfrm>
          <a:off x="0" y="1574800"/>
          <a:ext cx="1219198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880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77610-E708-7B15-FE9F-AE90A385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sz="3700" b="0" i="0">
                <a:solidFill>
                  <a:schemeClr val="bg1"/>
                </a:solidFill>
                <a:effectLst/>
                <a:latin typeface="Slack-Lato"/>
              </a:rPr>
              <a:t>Time series forecasting with Deep Learning</a:t>
            </a:r>
            <a:br>
              <a:rPr lang="en-US" sz="3700" b="0" i="0">
                <a:solidFill>
                  <a:schemeClr val="bg1"/>
                </a:solidFill>
                <a:effectLst/>
                <a:latin typeface="Slack-Lato"/>
              </a:rPr>
            </a:br>
            <a:r>
              <a:rPr lang="en-US" sz="3700" b="0" i="0">
                <a:solidFill>
                  <a:schemeClr val="bg1"/>
                </a:solidFill>
                <a:effectLst/>
                <a:latin typeface="Slack-Lato"/>
              </a:rPr>
              <a:t>Data</a:t>
            </a: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2DD3E9-D8CE-44E7-B37D-87C30D1D6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68822"/>
              </p:ext>
            </p:extLst>
          </p:nvPr>
        </p:nvGraphicFramePr>
        <p:xfrm>
          <a:off x="735106" y="2145366"/>
          <a:ext cx="10618694" cy="39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42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77610-E708-7B15-FE9F-AE90A385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sz="3700" b="0" i="0" dirty="0">
                <a:solidFill>
                  <a:schemeClr val="bg1"/>
                </a:solidFill>
                <a:effectLst/>
                <a:latin typeface="Slack-Lato"/>
              </a:rPr>
              <a:t>Time series forecasting with Deep Learning</a:t>
            </a:r>
            <a:br>
              <a:rPr lang="en-US" sz="3700" b="0" i="0" dirty="0">
                <a:solidFill>
                  <a:schemeClr val="bg1"/>
                </a:solidFill>
                <a:effectLst/>
                <a:latin typeface="Slack-Lato"/>
              </a:rPr>
            </a:br>
            <a:r>
              <a:rPr lang="en-US" sz="3700" b="0" i="0" dirty="0">
                <a:solidFill>
                  <a:schemeClr val="bg1"/>
                </a:solidFill>
                <a:effectLst/>
                <a:latin typeface="Slack-Lato"/>
              </a:rPr>
              <a:t>Data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2D14-3282-2FC5-734E-0E15F752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713" y="2425605"/>
            <a:ext cx="7516067" cy="3110136"/>
          </a:xfrm>
        </p:spPr>
        <p:txBody>
          <a:bodyPr/>
          <a:lstStyle/>
          <a:p>
            <a:pPr marL="162306" indent="-162306" defTabSz="649224">
              <a:spcBef>
                <a:spcPts val="710"/>
              </a:spcBef>
            </a:pPr>
            <a:r>
              <a:rPr lang="en-US" sz="19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depends on the dataset from above that we choose</a:t>
            </a:r>
          </a:p>
          <a:p>
            <a:pPr marL="162306" indent="-162306" defTabSz="649224">
              <a:spcBef>
                <a:spcPts val="710"/>
              </a:spcBef>
            </a:pPr>
            <a:r>
              <a:rPr lang="en-US" sz="19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data:</a:t>
            </a:r>
            <a:br>
              <a:rPr lang="en-US" sz="19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7D7F58-533B-31B6-EF56-E11AC14A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95272"/>
              </p:ext>
            </p:extLst>
          </p:nvPr>
        </p:nvGraphicFramePr>
        <p:xfrm>
          <a:off x="0" y="3037928"/>
          <a:ext cx="11456892" cy="3037932"/>
        </p:xfrm>
        <a:graphic>
          <a:graphicData uri="http://schemas.openxmlformats.org/drawingml/2006/table">
            <a:tbl>
              <a:tblPr/>
              <a:tblGrid>
                <a:gridCol w="2157467">
                  <a:extLst>
                    <a:ext uri="{9D8B030D-6E8A-4147-A177-3AD203B41FA5}">
                      <a16:colId xmlns:a16="http://schemas.microsoft.com/office/drawing/2014/main" val="3715953354"/>
                    </a:ext>
                  </a:extLst>
                </a:gridCol>
                <a:gridCol w="1859885">
                  <a:extLst>
                    <a:ext uri="{9D8B030D-6E8A-4147-A177-3AD203B41FA5}">
                      <a16:colId xmlns:a16="http://schemas.microsoft.com/office/drawing/2014/main" val="2538600148"/>
                    </a:ext>
                  </a:extLst>
                </a:gridCol>
                <a:gridCol w="1859885">
                  <a:extLst>
                    <a:ext uri="{9D8B030D-6E8A-4147-A177-3AD203B41FA5}">
                      <a16:colId xmlns:a16="http://schemas.microsoft.com/office/drawing/2014/main" val="233104883"/>
                    </a:ext>
                  </a:extLst>
                </a:gridCol>
                <a:gridCol w="1859885">
                  <a:extLst>
                    <a:ext uri="{9D8B030D-6E8A-4147-A177-3AD203B41FA5}">
                      <a16:colId xmlns:a16="http://schemas.microsoft.com/office/drawing/2014/main" val="1485145319"/>
                    </a:ext>
                  </a:extLst>
                </a:gridCol>
                <a:gridCol w="1859885">
                  <a:extLst>
                    <a:ext uri="{9D8B030D-6E8A-4147-A177-3AD203B41FA5}">
                      <a16:colId xmlns:a16="http://schemas.microsoft.com/office/drawing/2014/main" val="2128574212"/>
                    </a:ext>
                  </a:extLst>
                </a:gridCol>
                <a:gridCol w="1859885">
                  <a:extLst>
                    <a:ext uri="{9D8B030D-6E8A-4147-A177-3AD203B41FA5}">
                      <a16:colId xmlns:a16="http://schemas.microsoft.com/office/drawing/2014/main" val="1146841662"/>
                    </a:ext>
                  </a:extLst>
                </a:gridCol>
              </a:tblGrid>
              <a:tr h="506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Close/Last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79800"/>
                  </a:ext>
                </a:extLst>
              </a:tr>
              <a:tr h="506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11/30/2022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4080.11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3957.18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4080.11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3938.58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899042"/>
                  </a:ext>
                </a:extLst>
              </a:tr>
              <a:tr h="506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11/29/2022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3957.63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3964.19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3976.77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3937.65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934967"/>
                  </a:ext>
                </a:extLst>
              </a:tr>
              <a:tr h="506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11/28/2022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3963.94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4005.36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4012.27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3955.77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28712"/>
                  </a:ext>
                </a:extLst>
              </a:tr>
              <a:tr h="506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11/25/2022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4026.12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4023.34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4034.02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4020.76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21227"/>
                  </a:ext>
                </a:extLst>
              </a:tr>
              <a:tr h="506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11/23/2022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4027.26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4000.3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4033.78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3998.66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07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2DBA42-8771-FB65-E356-BCEE4F48760B}"/>
              </a:ext>
            </a:extLst>
          </p:cNvPr>
          <p:cNvSpPr txBox="1"/>
          <p:nvPr/>
        </p:nvSpPr>
        <p:spPr>
          <a:xfrm flipH="1">
            <a:off x="8538471" y="2860637"/>
            <a:ext cx="3573846" cy="35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704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additional engineered features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5357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F9653-9360-241C-F277-F7632E2D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sz="3700" b="0" i="0">
                <a:effectLst/>
                <a:latin typeface="Slack-Lato"/>
              </a:rPr>
              <a:t>Time series forecasting with Deep Learning</a:t>
            </a:r>
            <a:br>
              <a:rPr lang="en-US" sz="3700"/>
            </a:br>
            <a:r>
              <a:rPr lang="en-US" sz="3700"/>
              <a:t> 				Technologies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EE9C2F-934D-8C3C-9C1C-2D405B88B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541547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36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FEA91-371A-21D9-323E-EB5BA086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7FF4-3900-AA9B-6B1C-E96974C1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/>
              </a:rPr>
              <a:t>https://machinelearningmastery.com/multi-step-time-series-forecasting/</a:t>
            </a:r>
            <a:endParaRPr lang="en-US" sz="2000"/>
          </a:p>
          <a:p>
            <a:r>
              <a:rPr lang="en-US" sz="2000" b="0" i="0">
                <a:effectLst/>
                <a:latin typeface="Roboto" panose="020B0604020202020204" pitchFamily="2" charset="0"/>
                <a:hlinkClick r:id="rId3"/>
              </a:rPr>
              <a:t>https://faculty.haas.berkeley.edu/odean/papers/Day%20Traders/Day%20Trading%20and%20Learning%20110217.pdf</a:t>
            </a:r>
            <a:endParaRPr lang="en-US" sz="2000" b="0" i="0">
              <a:effectLst/>
              <a:latin typeface="Roboto" panose="020B0604020202020204" pitchFamily="2" charset="0"/>
            </a:endParaRPr>
          </a:p>
          <a:p>
            <a:r>
              <a:rPr lang="en-US" sz="2000" b="0" i="0">
                <a:effectLst/>
                <a:latin typeface="Roboto" panose="02000000000000000000" pitchFamily="2" charset="0"/>
                <a:hlinkClick r:id="rId4"/>
              </a:rPr>
              <a:t>https://www.researchgate.net/publication/279699523_The_profitability_of_day_trading_An_empirical_study_using_high-quality_data</a:t>
            </a:r>
            <a:endParaRPr lang="en-US" sz="2000" b="0" i="0">
              <a:effectLst/>
              <a:latin typeface="Roboto" panose="02000000000000000000" pitchFamily="2" charset="0"/>
            </a:endParaRPr>
          </a:p>
          <a:p>
            <a:r>
              <a:rPr lang="en-US" sz="2000" b="0" i="0">
                <a:effectLst/>
                <a:latin typeface="Roboto" panose="02000000000000000000" pitchFamily="2" charset="0"/>
                <a:hlinkClick r:id="rId5"/>
              </a:rPr>
              <a:t>https://www.hindawi.com/journals/sp/2022/4758698/</a:t>
            </a:r>
            <a:endParaRPr lang="en-US" sz="2000" b="0" i="0">
              <a:effectLst/>
              <a:latin typeface="Roboto" panose="02000000000000000000" pitchFamily="2" charset="0"/>
            </a:endParaRPr>
          </a:p>
          <a:p>
            <a:r>
              <a:rPr lang="en-US" sz="2000">
                <a:hlinkClick r:id="rId6"/>
              </a:rPr>
              <a:t>https://www.tensorflow.org/tutorials/structured_data/time_series</a:t>
            </a:r>
            <a:endParaRPr lang="en-US" sz="2000">
              <a:latin typeface="Roboto" panose="02000000000000000000" pitchFamily="2" charset="0"/>
            </a:endParaRPr>
          </a:p>
          <a:p>
            <a:r>
              <a:rPr lang="en-US" sz="2000"/>
              <a:t>https://www.tensorflow.org/guide/keras/rnn</a:t>
            </a:r>
          </a:p>
        </p:txBody>
      </p:sp>
    </p:spTree>
    <p:extLst>
      <p:ext uri="{BB962C8B-B14F-4D97-AF65-F5344CB8AC3E}">
        <p14:creationId xmlns:p14="http://schemas.microsoft.com/office/powerpoint/2010/main" val="80932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02bf62-88e6-456d-b298-e2abb13de1ea}" enabled="1" method="Standard" siteId="{548d26ab-8caa-49e1-97c2-a1b1a06cc39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374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Slack-Lato</vt:lpstr>
      <vt:lpstr>Office Theme</vt:lpstr>
      <vt:lpstr>Time series forecasting with Deep Learning</vt:lpstr>
      <vt:lpstr>Time series forecasting with Deep Learning Models</vt:lpstr>
      <vt:lpstr>Time series forecasting with Deep Learning Improvements</vt:lpstr>
      <vt:lpstr>Time series forecasting with Deep Learning Data</vt:lpstr>
      <vt:lpstr>Time series forecasting with Deep Learning Data</vt:lpstr>
      <vt:lpstr>Time series forecasting with Deep Learning      Technologies</vt:lpstr>
      <vt:lpstr>Links</vt:lpstr>
    </vt:vector>
  </TitlesOfParts>
  <Company>VMware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Velkov</dc:creator>
  <cp:lastModifiedBy>VICTOR VASSILEV</cp:lastModifiedBy>
  <cp:revision>18</cp:revision>
  <dcterms:created xsi:type="dcterms:W3CDTF">2023-05-22T12:54:26Z</dcterms:created>
  <dcterms:modified xsi:type="dcterms:W3CDTF">2023-05-23T17:35:01Z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Classified - Confidential</vt:lpwstr>
  </property>
</Properties>
</file>