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23" autoAdjust="0"/>
    <p:restoredTop sz="94660"/>
  </p:normalViewPr>
  <p:slideViewPr>
    <p:cSldViewPr snapToGrid="0">
      <p:cViewPr varScale="1">
        <p:scale>
          <a:sx n="109" d="100"/>
          <a:sy n="109" d="100"/>
        </p:scale>
        <p:origin x="13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1910E-7D0E-4232-9B5A-C95C52BB3A3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04D323F-B3DE-4B37-8EF7-0D650DFEC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43FCB3A-87D4-42AF-8845-CCCD28ED47F7}"/>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51FD4EDE-3FEE-4137-B8DC-C27A29FCC0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71E9FCE-C087-4BF6-A4E4-A5F0CAC7DD1C}"/>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91470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29BD6-DA72-48FD-B4B6-2848FF33581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63A4F0C-9725-4CEC-A9C3-8C0FDC40E2B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B34589-4C17-4C13-BC25-751AEAB8C0A6}"/>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3C36C8F2-A4C8-4B6F-87C4-43B286162B9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0441856-4689-4E48-A200-9B29E635654F}"/>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81516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21D1638-6713-4271-9082-0F638B8BB84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519EA90-7E6B-4E32-B6AC-3BDF752156E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5B1302-8BC3-441F-AB44-1A23AEFD36CE}"/>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E49ADF70-D4F0-4CB4-8BBE-137D7AB49EA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D7A58CF-F4EF-4E65-A2BD-8531F335B88A}"/>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68579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E2D13-5CD2-4765-ABE7-739BCFB713A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7D80BB-088C-4D5A-A35F-F6987462584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00DDCF1-6319-45B0-AE1B-F054BA466651}"/>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C45E5E0A-A89B-4776-B436-EF2753EE6F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7B270F-44C3-43EC-B08C-5B9A7765F643}"/>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50291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564E7-9FD0-4D97-BDBD-249D3DFD528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7254272-0A48-4D85-8CF6-0ECA2E07E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ABD6F30-69D3-450F-9750-FD90A23C9A37}"/>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7CC108EE-E4CF-415B-9020-B3998B07591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9F1A187-C38F-4702-98FB-5FEF9663B500}"/>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129706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C3CE8-BE18-46CB-9AD9-BB6E8D79DEF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99B61CC-2F41-49DC-98D4-5092F584B18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A9C4C4C-F6BD-4A70-9D61-6F527BE0049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27EC6CF-030C-4330-BC1F-3550F6E98623}"/>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6" name="Espaço Reservado para Rodapé 5">
            <a:extLst>
              <a:ext uri="{FF2B5EF4-FFF2-40B4-BE49-F238E27FC236}">
                <a16:creationId xmlns:a16="http://schemas.microsoft.com/office/drawing/2014/main" id="{0070518F-8367-49E0-B52C-2DBA440A51A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FBA2CD7-A0CD-44DA-9A19-2E8A319FDA80}"/>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50370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EBB94-EC64-43AC-AB0A-02D2C734CEB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182D1C8-E856-48BA-B932-69C2418FF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5A43A66-FA15-4069-8A2D-3EFE5D95556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C7A112D-230A-465B-923C-7B09745C09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9C188DA-4D92-43F6-A7E4-907F5AD141F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2D6EF0C-D421-4FCF-A19B-9A2F66CB6368}"/>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8" name="Espaço Reservado para Rodapé 7">
            <a:extLst>
              <a:ext uri="{FF2B5EF4-FFF2-40B4-BE49-F238E27FC236}">
                <a16:creationId xmlns:a16="http://schemas.microsoft.com/office/drawing/2014/main" id="{FD3287AE-B18E-4EE0-A8CC-EB1D6731563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283F49D-ED42-45CB-A597-8D126C8A538B}"/>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189104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26777-86ED-4BB1-9B5B-B491DEDB162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446B234-2C32-46C0-8809-A31F6C7D438B}"/>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4" name="Espaço Reservado para Rodapé 3">
            <a:extLst>
              <a:ext uri="{FF2B5EF4-FFF2-40B4-BE49-F238E27FC236}">
                <a16:creationId xmlns:a16="http://schemas.microsoft.com/office/drawing/2014/main" id="{CACF76AC-0E05-407A-8D7B-0C9D1C4BB39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C18DEE7-BCA7-4922-87C1-A368656F05D5}"/>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69324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FFC1E04-12A0-442E-A3D6-115E085EA48C}"/>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3" name="Espaço Reservado para Rodapé 2">
            <a:extLst>
              <a:ext uri="{FF2B5EF4-FFF2-40B4-BE49-F238E27FC236}">
                <a16:creationId xmlns:a16="http://schemas.microsoft.com/office/drawing/2014/main" id="{6416E0AE-5EF6-4ED2-8587-FE20C34BB8A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65D59B6-B7D2-4830-A684-5BBC0C7E8426}"/>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2517909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1D2B5-6D95-4EB1-91AB-CC0BAC56768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79DC36A-489F-42D8-895D-D77DCE3F6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E81FBF6-4755-46E1-96B5-B3933C7C5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E1C2295-C7BE-4DEE-9D40-61D648E075D6}"/>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6" name="Espaço Reservado para Rodapé 5">
            <a:extLst>
              <a:ext uri="{FF2B5EF4-FFF2-40B4-BE49-F238E27FC236}">
                <a16:creationId xmlns:a16="http://schemas.microsoft.com/office/drawing/2014/main" id="{7233B571-75D5-4A4E-9E28-1898505E785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02F0906-EE6A-49E1-8255-E32EAD2CE653}"/>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3689519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AFC0-7B08-4A41-9D71-728AE3ED13E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66E8B2A-3D6A-41C2-96E3-119931094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85E2C6B-B2E5-4B1A-B0D5-75763234E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3A73BE3-24A4-4F54-82C9-D49746FFB080}"/>
              </a:ext>
            </a:extLst>
          </p:cNvPr>
          <p:cNvSpPr>
            <a:spLocks noGrp="1"/>
          </p:cNvSpPr>
          <p:nvPr>
            <p:ph type="dt" sz="half" idx="10"/>
          </p:nvPr>
        </p:nvSpPr>
        <p:spPr/>
        <p:txBody>
          <a:bodyPr/>
          <a:lstStyle/>
          <a:p>
            <a:fld id="{9CE47F0A-634C-4162-94B4-CAD9B3BBDEC2}" type="datetimeFigureOut">
              <a:rPr lang="pt-BR" smtClean="0"/>
              <a:t>12/02/2022</a:t>
            </a:fld>
            <a:endParaRPr lang="pt-BR"/>
          </a:p>
        </p:txBody>
      </p:sp>
      <p:sp>
        <p:nvSpPr>
          <p:cNvPr id="6" name="Espaço Reservado para Rodapé 5">
            <a:extLst>
              <a:ext uri="{FF2B5EF4-FFF2-40B4-BE49-F238E27FC236}">
                <a16:creationId xmlns:a16="http://schemas.microsoft.com/office/drawing/2014/main" id="{7FC4341D-DADA-4500-9698-50CC0E39E45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EA0DC08-E567-42D9-9D35-27141CE8542D}"/>
              </a:ext>
            </a:extLst>
          </p:cNvPr>
          <p:cNvSpPr>
            <a:spLocks noGrp="1"/>
          </p:cNvSpPr>
          <p:nvPr>
            <p:ph type="sldNum" sz="quarter" idx="12"/>
          </p:nvPr>
        </p:nvSpPr>
        <p:spPr/>
        <p:txBody>
          <a:bodyPr/>
          <a:lstStyle/>
          <a:p>
            <a:fld id="{660BC758-CF04-479C-BEAA-9B0ECF017823}" type="slidenum">
              <a:rPr lang="pt-BR" smtClean="0"/>
              <a:t>‹#›</a:t>
            </a:fld>
            <a:endParaRPr lang="pt-BR"/>
          </a:p>
        </p:txBody>
      </p:sp>
    </p:spTree>
    <p:extLst>
      <p:ext uri="{BB962C8B-B14F-4D97-AF65-F5344CB8AC3E}">
        <p14:creationId xmlns:p14="http://schemas.microsoft.com/office/powerpoint/2010/main" val="337978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6BE33CE-D266-457C-9863-0224A2847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2981459-4BE4-4243-B40B-DA4CDB8D3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6AD3EE-FB55-4E96-AC90-DA028B6BB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47F0A-634C-4162-94B4-CAD9B3BBDEC2}" type="datetimeFigureOut">
              <a:rPr lang="pt-BR" smtClean="0"/>
              <a:t>12/02/2022</a:t>
            </a:fld>
            <a:endParaRPr lang="pt-BR"/>
          </a:p>
        </p:txBody>
      </p:sp>
      <p:sp>
        <p:nvSpPr>
          <p:cNvPr id="5" name="Espaço Reservado para Rodapé 4">
            <a:extLst>
              <a:ext uri="{FF2B5EF4-FFF2-40B4-BE49-F238E27FC236}">
                <a16:creationId xmlns:a16="http://schemas.microsoft.com/office/drawing/2014/main" id="{767D285B-D197-43C2-9822-5CFF8A0EB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4DEFD6C-C6B6-4E19-A8C3-D516A9327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C758-CF04-479C-BEAA-9B0ECF017823}" type="slidenum">
              <a:rPr lang="pt-BR" smtClean="0"/>
              <a:t>‹#›</a:t>
            </a:fld>
            <a:endParaRPr lang="pt-BR"/>
          </a:p>
        </p:txBody>
      </p:sp>
    </p:spTree>
    <p:extLst>
      <p:ext uri="{BB962C8B-B14F-4D97-AF65-F5344CB8AC3E}">
        <p14:creationId xmlns:p14="http://schemas.microsoft.com/office/powerpoint/2010/main" val="82082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datasus.saude.gov.br/glossario/chave-primaria-p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atasus.saude.gov.br/glossario/chave-estrangeira-fk/#:~:text=Chave%20Estrangeira%20%28FK%29%20publicado%3A%2008%2F08%2F2019%2010h41%2C%20%C3%BAltima%20modifica%C3%A7%C3%A3o%3A,comp%C3%B5em%20a%20chave%20prim%C3%A1ria%20de%20uma%20outra%20tabe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7510ACF-4A59-4D5F-8ADA-903DC149B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3C462140-E1BE-4762-8BA5-343D2C08AD6C}"/>
              </a:ext>
            </a:extLst>
          </p:cNvPr>
          <p:cNvSpPr txBox="1"/>
          <p:nvPr/>
        </p:nvSpPr>
        <p:spPr>
          <a:xfrm>
            <a:off x="2635597" y="1459523"/>
            <a:ext cx="7080336" cy="2123658"/>
          </a:xfrm>
          <a:prstGeom prst="rect">
            <a:avLst/>
          </a:prstGeom>
          <a:noFill/>
        </p:spPr>
        <p:txBody>
          <a:bodyPr wrap="none" rtlCol="0">
            <a:spAutoFit/>
          </a:bodyPr>
          <a:lstStyle/>
          <a:p>
            <a:r>
              <a:rPr lang="pt-BR" sz="6600" b="1" dirty="0">
                <a:effectLst>
                  <a:outerShdw blurRad="38100" dist="38100" dir="2700000" algn="tl">
                    <a:srgbClr val="000000">
                      <a:alpha val="43137"/>
                    </a:srgbClr>
                  </a:outerShdw>
                </a:effectLst>
              </a:rPr>
              <a:t>MODELAGEM PARA</a:t>
            </a:r>
          </a:p>
          <a:p>
            <a:r>
              <a:rPr lang="pt-BR" sz="6600" b="1" dirty="0">
                <a:effectLst>
                  <a:outerShdw blurRad="38100" dist="38100" dir="2700000" algn="tl">
                    <a:srgbClr val="000000">
                      <a:alpha val="43137"/>
                    </a:srgbClr>
                  </a:outerShdw>
                </a:effectLst>
              </a:rPr>
              <a:t>      JOGO DE RPG</a:t>
            </a:r>
          </a:p>
        </p:txBody>
      </p:sp>
      <p:sp>
        <p:nvSpPr>
          <p:cNvPr id="7" name="CaixaDeTexto 6">
            <a:extLst>
              <a:ext uri="{FF2B5EF4-FFF2-40B4-BE49-F238E27FC236}">
                <a16:creationId xmlns:a16="http://schemas.microsoft.com/office/drawing/2014/main" id="{665131F2-47ED-45EF-9A9E-984442F3A27F}"/>
              </a:ext>
            </a:extLst>
          </p:cNvPr>
          <p:cNvSpPr txBox="1"/>
          <p:nvPr/>
        </p:nvSpPr>
        <p:spPr>
          <a:xfrm>
            <a:off x="3602912" y="4875257"/>
            <a:ext cx="5532284" cy="523220"/>
          </a:xfrm>
          <a:prstGeom prst="rect">
            <a:avLst/>
          </a:prstGeom>
          <a:noFill/>
        </p:spPr>
        <p:txBody>
          <a:bodyPr wrap="none" rtlCol="0">
            <a:spAutoFit/>
          </a:bodyPr>
          <a:lstStyle/>
          <a:p>
            <a:r>
              <a:rPr lang="pt-BR" sz="2800" dirty="0">
                <a:effectLst>
                  <a:outerShdw blurRad="38100" dist="38100" dir="2700000" algn="tl">
                    <a:srgbClr val="000000">
                      <a:alpha val="43137"/>
                    </a:srgbClr>
                  </a:outerShdw>
                </a:effectLst>
                <a:latin typeface="Bahnschrift" panose="020B0502040204020203" pitchFamily="34" charset="0"/>
              </a:rPr>
              <a:t>Por: Victor Vilhena (Back-</a:t>
            </a:r>
            <a:r>
              <a:rPr lang="pt-BR" sz="2800" dirty="0" err="1">
                <a:effectLst>
                  <a:outerShdw blurRad="38100" dist="38100" dir="2700000" algn="tl">
                    <a:srgbClr val="000000">
                      <a:alpha val="43137"/>
                    </a:srgbClr>
                  </a:outerShdw>
                </a:effectLst>
                <a:latin typeface="Bahnschrift" panose="020B0502040204020203" pitchFamily="34" charset="0"/>
              </a:rPr>
              <a:t>End</a:t>
            </a:r>
            <a:r>
              <a:rPr lang="pt-BR" sz="2800" dirty="0">
                <a:effectLst>
                  <a:outerShdw blurRad="38100" dist="38100" dir="2700000" algn="tl">
                    <a:srgbClr val="000000">
                      <a:alpha val="43137"/>
                    </a:srgbClr>
                  </a:outerShdw>
                </a:effectLst>
                <a:latin typeface="Bahnschrift" panose="020B0502040204020203" pitchFamily="34" charset="0"/>
              </a:rPr>
              <a:t> T2)</a:t>
            </a:r>
          </a:p>
        </p:txBody>
      </p:sp>
    </p:spTree>
    <p:extLst>
      <p:ext uri="{BB962C8B-B14F-4D97-AF65-F5344CB8AC3E}">
        <p14:creationId xmlns:p14="http://schemas.microsoft.com/office/powerpoint/2010/main" val="68577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E008301-00D5-4B26-B635-162B4FA65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aixaDeTexto 1">
            <a:extLst>
              <a:ext uri="{FF2B5EF4-FFF2-40B4-BE49-F238E27FC236}">
                <a16:creationId xmlns:a16="http://schemas.microsoft.com/office/drawing/2014/main" id="{396037A5-1D41-432E-8D39-107B6FED1152}"/>
              </a:ext>
            </a:extLst>
          </p:cNvPr>
          <p:cNvSpPr txBox="1"/>
          <p:nvPr/>
        </p:nvSpPr>
        <p:spPr>
          <a:xfrm>
            <a:off x="4124242" y="239208"/>
            <a:ext cx="3943515" cy="523220"/>
          </a:xfrm>
          <a:prstGeom prst="rect">
            <a:avLst/>
          </a:prstGeom>
          <a:noFill/>
        </p:spPr>
        <p:txBody>
          <a:bodyPr wrap="none" rtlCol="0">
            <a:spAutoFit/>
          </a:bodyPr>
          <a:lstStyle/>
          <a:p>
            <a:pPr algn="just"/>
            <a:r>
              <a:rPr lang="pt-BR" sz="2800" b="1" dirty="0">
                <a:effectLst>
                  <a:outerShdw blurRad="38100" dist="38100" dir="2700000" algn="tl">
                    <a:srgbClr val="000000">
                      <a:alpha val="43137"/>
                    </a:srgbClr>
                  </a:outerShdw>
                </a:effectLst>
              </a:rPr>
              <a:t>Associação entre tabelas</a:t>
            </a:r>
          </a:p>
        </p:txBody>
      </p:sp>
      <p:sp>
        <p:nvSpPr>
          <p:cNvPr id="3" name="CaixaDeTexto 2">
            <a:extLst>
              <a:ext uri="{FF2B5EF4-FFF2-40B4-BE49-F238E27FC236}">
                <a16:creationId xmlns:a16="http://schemas.microsoft.com/office/drawing/2014/main" id="{C9C99633-155A-4460-B8E2-22BC46B381C5}"/>
              </a:ext>
            </a:extLst>
          </p:cNvPr>
          <p:cNvSpPr txBox="1"/>
          <p:nvPr/>
        </p:nvSpPr>
        <p:spPr>
          <a:xfrm>
            <a:off x="272562" y="852854"/>
            <a:ext cx="11711353" cy="1200329"/>
          </a:xfrm>
          <a:prstGeom prst="rect">
            <a:avLst/>
          </a:prstGeom>
          <a:noFill/>
        </p:spPr>
        <p:txBody>
          <a:bodyPr wrap="square" rtlCol="0">
            <a:spAutoFit/>
          </a:bodyPr>
          <a:lstStyle/>
          <a:p>
            <a:pPr algn="just"/>
            <a:r>
              <a:rPr lang="pt-BR" dirty="0"/>
              <a:t>	</a:t>
            </a:r>
            <a:r>
              <a:rPr lang="pt-BR" dirty="0">
                <a:effectLst>
                  <a:outerShdw blurRad="38100" dist="38100" dir="2700000" algn="tl">
                    <a:srgbClr val="000000">
                      <a:alpha val="43137"/>
                    </a:srgbClr>
                  </a:outerShdw>
                </a:effectLst>
              </a:rPr>
              <a:t>Em um Banco de Dados, é sempre importante realizar o MER (Modelo Entidade-Relacionamento) para a construção da mesma pois serve para poder dar um passo inicial. Durante o processo se chega na parte da conexão de entidades (tabelas) e seus atributos (características da tabela), juntamente com os relacionamentos. Para entendermos melhor, aqui está um modelo conceitual para um projeto de jogo de RPG:</a:t>
            </a:r>
          </a:p>
        </p:txBody>
      </p:sp>
      <p:pic>
        <p:nvPicPr>
          <p:cNvPr id="6" name="Imagem 5">
            <a:extLst>
              <a:ext uri="{FF2B5EF4-FFF2-40B4-BE49-F238E27FC236}">
                <a16:creationId xmlns:a16="http://schemas.microsoft.com/office/drawing/2014/main" id="{EF8CFDE4-2C76-4EDA-92A6-1CB67ED329AF}"/>
              </a:ext>
            </a:extLst>
          </p:cNvPr>
          <p:cNvPicPr>
            <a:picLocks noChangeAspect="1"/>
          </p:cNvPicPr>
          <p:nvPr/>
        </p:nvPicPr>
        <p:blipFill>
          <a:blip r:embed="rId3"/>
          <a:stretch>
            <a:fillRect/>
          </a:stretch>
        </p:blipFill>
        <p:spPr>
          <a:xfrm>
            <a:off x="3751750" y="2117232"/>
            <a:ext cx="4752975" cy="685800"/>
          </a:xfrm>
          <a:prstGeom prst="rect">
            <a:avLst/>
          </a:prstGeom>
        </p:spPr>
      </p:pic>
      <p:pic>
        <p:nvPicPr>
          <p:cNvPr id="8" name="Imagem 7">
            <a:extLst>
              <a:ext uri="{FF2B5EF4-FFF2-40B4-BE49-F238E27FC236}">
                <a16:creationId xmlns:a16="http://schemas.microsoft.com/office/drawing/2014/main" id="{1AA9D561-0441-43C3-8F78-C474B367F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62" y="3484803"/>
            <a:ext cx="7473461" cy="2744114"/>
          </a:xfrm>
          <a:prstGeom prst="rect">
            <a:avLst/>
          </a:prstGeom>
        </p:spPr>
      </p:pic>
      <p:pic>
        <p:nvPicPr>
          <p:cNvPr id="7" name="Picture 6">
            <a:extLst>
              <a:ext uri="{FF2B5EF4-FFF2-40B4-BE49-F238E27FC236}">
                <a16:creationId xmlns:a16="http://schemas.microsoft.com/office/drawing/2014/main" id="{29E13ED0-FE0C-45C0-B951-83E096A29C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4297" y="3539130"/>
            <a:ext cx="3979618" cy="2361476"/>
          </a:xfrm>
          <a:prstGeom prst="rect">
            <a:avLst/>
          </a:prstGeom>
        </p:spPr>
      </p:pic>
      <p:sp>
        <p:nvSpPr>
          <p:cNvPr id="9" name="CaixaDeTexto 1">
            <a:extLst>
              <a:ext uri="{FF2B5EF4-FFF2-40B4-BE49-F238E27FC236}">
                <a16:creationId xmlns:a16="http://schemas.microsoft.com/office/drawing/2014/main" id="{42298802-DFB9-4936-A19E-A905CC2D128B}"/>
              </a:ext>
            </a:extLst>
          </p:cNvPr>
          <p:cNvSpPr txBox="1"/>
          <p:nvPr/>
        </p:nvSpPr>
        <p:spPr>
          <a:xfrm>
            <a:off x="2242419" y="3146249"/>
            <a:ext cx="3763659" cy="338554"/>
          </a:xfrm>
          <a:prstGeom prst="rect">
            <a:avLst/>
          </a:prstGeom>
          <a:noFill/>
        </p:spPr>
        <p:txBody>
          <a:bodyPr wrap="none" rtlCol="0">
            <a:spAutoFit/>
          </a:bodyPr>
          <a:lstStyle/>
          <a:p>
            <a:pPr algn="just"/>
            <a:r>
              <a:rPr lang="pt-BR" sz="1600" b="1" dirty="0">
                <a:effectLst>
                  <a:outerShdw blurRad="38100" dist="38100" dir="2700000" algn="tl">
                    <a:srgbClr val="000000">
                      <a:alpha val="43137"/>
                    </a:srgbClr>
                  </a:outerShdw>
                </a:effectLst>
              </a:rPr>
              <a:t>DER (Diagrama Entidade-Relacionamento)</a:t>
            </a:r>
          </a:p>
        </p:txBody>
      </p:sp>
      <p:sp>
        <p:nvSpPr>
          <p:cNvPr id="10" name="CaixaDeTexto 1">
            <a:extLst>
              <a:ext uri="{FF2B5EF4-FFF2-40B4-BE49-F238E27FC236}">
                <a16:creationId xmlns:a16="http://schemas.microsoft.com/office/drawing/2014/main" id="{DC843E3D-B29B-490C-B1C9-6B04E65059E7}"/>
              </a:ext>
            </a:extLst>
          </p:cNvPr>
          <p:cNvSpPr txBox="1"/>
          <p:nvPr/>
        </p:nvSpPr>
        <p:spPr>
          <a:xfrm>
            <a:off x="9313688" y="3201402"/>
            <a:ext cx="1398716" cy="338554"/>
          </a:xfrm>
          <a:prstGeom prst="rect">
            <a:avLst/>
          </a:prstGeom>
          <a:noFill/>
        </p:spPr>
        <p:txBody>
          <a:bodyPr wrap="none" rtlCol="0">
            <a:spAutoFit/>
          </a:bodyPr>
          <a:lstStyle/>
          <a:p>
            <a:pPr algn="just"/>
            <a:r>
              <a:rPr lang="pt-BR" sz="1600" b="1" dirty="0">
                <a:effectLst>
                  <a:outerShdw blurRad="38100" dist="38100" dir="2700000" algn="tl">
                    <a:srgbClr val="000000">
                      <a:alpha val="43137"/>
                    </a:srgbClr>
                  </a:outerShdw>
                </a:effectLst>
              </a:rPr>
              <a:t>Modelo lógico</a:t>
            </a:r>
          </a:p>
        </p:txBody>
      </p:sp>
    </p:spTree>
    <p:extLst>
      <p:ext uri="{BB962C8B-B14F-4D97-AF65-F5344CB8AC3E}">
        <p14:creationId xmlns:p14="http://schemas.microsoft.com/office/powerpoint/2010/main" val="223771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77720C14-A2A2-4E49-87D3-CB9B0DB0E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B7D26B25-DADE-4D06-84E9-5C1E5821DC39}"/>
              </a:ext>
            </a:extLst>
          </p:cNvPr>
          <p:cNvSpPr txBox="1"/>
          <p:nvPr/>
        </p:nvSpPr>
        <p:spPr>
          <a:xfrm>
            <a:off x="4721715" y="239208"/>
            <a:ext cx="2748573" cy="523220"/>
          </a:xfrm>
          <a:prstGeom prst="rect">
            <a:avLst/>
          </a:prstGeom>
          <a:noFill/>
        </p:spPr>
        <p:txBody>
          <a:bodyPr wrap="none" rtlCol="0">
            <a:spAutoFit/>
          </a:bodyPr>
          <a:lstStyle/>
          <a:p>
            <a:pPr algn="just"/>
            <a:r>
              <a:rPr lang="pt-BR" sz="2800" b="1" dirty="0">
                <a:effectLst>
                  <a:outerShdw blurRad="38100" dist="38100" dir="2700000" algn="tl">
                    <a:srgbClr val="000000">
                      <a:alpha val="43137"/>
                    </a:srgbClr>
                  </a:outerShdw>
                </a:effectLst>
              </a:rPr>
              <a:t>Relacionamentos</a:t>
            </a:r>
          </a:p>
        </p:txBody>
      </p:sp>
      <p:sp>
        <p:nvSpPr>
          <p:cNvPr id="7" name="CaixaDeTexto 6">
            <a:extLst>
              <a:ext uri="{FF2B5EF4-FFF2-40B4-BE49-F238E27FC236}">
                <a16:creationId xmlns:a16="http://schemas.microsoft.com/office/drawing/2014/main" id="{99D11F6C-1CC8-47BC-8450-7D6FF6B7D2E2}"/>
              </a:ext>
            </a:extLst>
          </p:cNvPr>
          <p:cNvSpPr txBox="1"/>
          <p:nvPr/>
        </p:nvSpPr>
        <p:spPr>
          <a:xfrm>
            <a:off x="272562" y="852854"/>
            <a:ext cx="11711353" cy="1754326"/>
          </a:xfrm>
          <a:prstGeom prst="rect">
            <a:avLst/>
          </a:prstGeom>
          <a:noFill/>
        </p:spPr>
        <p:txBody>
          <a:bodyPr wrap="square" rtlCol="0">
            <a:spAutoFit/>
          </a:bodyPr>
          <a:lstStyle/>
          <a:p>
            <a:r>
              <a:rPr lang="pt-BR" dirty="0"/>
              <a:t>		</a:t>
            </a:r>
            <a:r>
              <a:rPr lang="pt-BR" sz="1800" b="0" i="0" u="none" strike="noStrike" baseline="0" dirty="0">
                <a:solidFill>
                  <a:srgbClr val="0D0D0D"/>
                </a:solidFill>
                <a:effectLst>
                  <a:outerShdw blurRad="38100" dist="38100" dir="2700000" algn="tl">
                    <a:srgbClr val="000000">
                      <a:alpha val="43137"/>
                    </a:srgbClr>
                  </a:outerShdw>
                </a:effectLst>
                <a:latin typeface="CIDFont+F1"/>
              </a:rPr>
              <a:t>Há três tipos fundamentais de relações entre tabelas dentro de um modelo relacional:</a:t>
            </a:r>
          </a:p>
          <a:p>
            <a:pPr algn="l"/>
            <a:endParaRPr lang="pt-BR" dirty="0">
              <a:solidFill>
                <a:srgbClr val="0D0D0D"/>
              </a:solidFill>
              <a:effectLst>
                <a:outerShdw blurRad="38100" dist="38100" dir="2700000" algn="tl">
                  <a:srgbClr val="000000">
                    <a:alpha val="43137"/>
                  </a:srgbClr>
                </a:outerShdw>
              </a:effectLst>
              <a:latin typeface="CIDFont+F1"/>
            </a:endParaRPr>
          </a:p>
          <a:p>
            <a:pPr algn="l"/>
            <a:r>
              <a:rPr lang="pt-BR" b="1" dirty="0">
                <a:solidFill>
                  <a:srgbClr val="0D0D0D"/>
                </a:solidFill>
                <a:effectLst>
                  <a:outerShdw blurRad="38100" dist="38100" dir="2700000" algn="tl">
                    <a:srgbClr val="000000">
                      <a:alpha val="43137"/>
                    </a:srgbClr>
                  </a:outerShdw>
                </a:effectLst>
                <a:latin typeface="CIDFont+F1"/>
              </a:rPr>
              <a:t>- </a:t>
            </a:r>
            <a:r>
              <a:rPr lang="pt-BR" sz="1800" b="1" i="0" u="none" strike="noStrike" baseline="0" dirty="0">
                <a:solidFill>
                  <a:srgbClr val="0D0D0D"/>
                </a:solidFill>
                <a:effectLst>
                  <a:outerShdw blurRad="38100" dist="38100" dir="2700000" algn="tl">
                    <a:srgbClr val="000000">
                      <a:alpha val="43137"/>
                    </a:srgbClr>
                  </a:outerShdw>
                </a:effectLst>
                <a:latin typeface="CIDFont+F1"/>
              </a:rPr>
              <a:t>Relacionamento </a:t>
            </a:r>
            <a:r>
              <a:rPr lang="pt-BR" sz="1800" b="1" i="0" u="none" strike="noStrike" baseline="0" dirty="0">
                <a:solidFill>
                  <a:srgbClr val="0D0D0D"/>
                </a:solidFill>
                <a:effectLst>
                  <a:outerShdw blurRad="38100" dist="38100" dir="2700000" algn="tl">
                    <a:srgbClr val="000000">
                      <a:alpha val="43137"/>
                    </a:srgbClr>
                  </a:outerShdw>
                </a:effectLst>
                <a:latin typeface="CIDFont+F4"/>
              </a:rPr>
              <a:t>1 : 1</a:t>
            </a:r>
            <a:r>
              <a:rPr lang="pt-BR" sz="1800" b="1" i="0" u="none" strike="noStrike" baseline="0" dirty="0">
                <a:solidFill>
                  <a:srgbClr val="0D0D0D"/>
                </a:solidFill>
                <a:effectLst>
                  <a:outerShdw blurRad="38100" dist="38100" dir="2700000" algn="tl">
                    <a:srgbClr val="000000">
                      <a:alpha val="43137"/>
                    </a:srgbClr>
                  </a:outerShdw>
                </a:effectLst>
                <a:latin typeface="CIDFont+F1"/>
              </a:rPr>
              <a:t>: </a:t>
            </a:r>
            <a:r>
              <a:rPr lang="pt-BR" sz="1800" b="0" i="0" u="none" strike="noStrike" baseline="0" dirty="0">
                <a:solidFill>
                  <a:srgbClr val="0D0D0D"/>
                </a:solidFill>
                <a:effectLst>
                  <a:outerShdw blurRad="38100" dist="38100" dir="2700000" algn="tl">
                    <a:srgbClr val="000000">
                      <a:alpha val="43137"/>
                    </a:srgbClr>
                  </a:outerShdw>
                </a:effectLst>
                <a:latin typeface="CIDFont+F1"/>
              </a:rPr>
              <a:t>Requerem a existência de um e somente um registro de uma tabela</a:t>
            </a:r>
          </a:p>
          <a:p>
            <a:pPr algn="l"/>
            <a:r>
              <a:rPr lang="pt-BR" sz="1800" b="0" i="0" u="none" strike="noStrike" baseline="0" dirty="0">
                <a:solidFill>
                  <a:srgbClr val="0D0D0D"/>
                </a:solidFill>
                <a:effectLst>
                  <a:outerShdw blurRad="38100" dist="38100" dir="2700000" algn="tl">
                    <a:srgbClr val="000000">
                      <a:alpha val="43137"/>
                    </a:srgbClr>
                  </a:outerShdw>
                </a:effectLst>
                <a:latin typeface="CIDFont+F1"/>
              </a:rPr>
              <a:t>relacionada, relacionado a um único registro da tabela primária.</a:t>
            </a:r>
          </a:p>
          <a:p>
            <a:pPr algn="l"/>
            <a:endParaRPr lang="pt-BR" dirty="0">
              <a:solidFill>
                <a:srgbClr val="0D0D0D"/>
              </a:solidFill>
              <a:effectLst>
                <a:outerShdw blurRad="38100" dist="38100" dir="2700000" algn="tl">
                  <a:srgbClr val="000000">
                    <a:alpha val="43137"/>
                  </a:srgbClr>
                </a:outerShdw>
              </a:effectLst>
              <a:latin typeface="CIDFont+F1"/>
            </a:endParaRPr>
          </a:p>
          <a:p>
            <a:pPr algn="l"/>
            <a:r>
              <a:rPr lang="pt-BR" b="1" dirty="0">
                <a:solidFill>
                  <a:srgbClr val="0D0D0D"/>
                </a:solidFill>
                <a:effectLst>
                  <a:outerShdw blurRad="38100" dist="38100" dir="2700000" algn="tl">
                    <a:srgbClr val="000000">
                      <a:alpha val="43137"/>
                    </a:srgbClr>
                  </a:outerShdw>
                </a:effectLst>
                <a:latin typeface="CIDFont+F1"/>
              </a:rPr>
              <a:t>Exemplo:</a:t>
            </a:r>
            <a:endParaRPr lang="pt-BR" b="1" dirty="0">
              <a:effectLst>
                <a:outerShdw blurRad="38100" dist="38100" dir="2700000" algn="tl">
                  <a:srgbClr val="000000">
                    <a:alpha val="43137"/>
                  </a:srgbClr>
                </a:outerShdw>
              </a:effectLst>
            </a:endParaRPr>
          </a:p>
        </p:txBody>
      </p:sp>
      <p:pic>
        <p:nvPicPr>
          <p:cNvPr id="12" name="Imagem 11">
            <a:extLst>
              <a:ext uri="{FF2B5EF4-FFF2-40B4-BE49-F238E27FC236}">
                <a16:creationId xmlns:a16="http://schemas.microsoft.com/office/drawing/2014/main" id="{1C42CEE8-FE41-44BD-B765-C63C23FFE012}"/>
              </a:ext>
            </a:extLst>
          </p:cNvPr>
          <p:cNvPicPr>
            <a:picLocks noChangeAspect="1"/>
          </p:cNvPicPr>
          <p:nvPr/>
        </p:nvPicPr>
        <p:blipFill>
          <a:blip r:embed="rId3"/>
          <a:stretch>
            <a:fillRect/>
          </a:stretch>
        </p:blipFill>
        <p:spPr>
          <a:xfrm>
            <a:off x="966421" y="3429000"/>
            <a:ext cx="10259157" cy="1286742"/>
          </a:xfrm>
          <a:prstGeom prst="rect">
            <a:avLst/>
          </a:prstGeom>
        </p:spPr>
      </p:pic>
    </p:spTree>
    <p:extLst>
      <p:ext uri="{BB962C8B-B14F-4D97-AF65-F5344CB8AC3E}">
        <p14:creationId xmlns:p14="http://schemas.microsoft.com/office/powerpoint/2010/main" val="176827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6C202-CF86-4AB8-9153-4A5279DC6BF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9E1E3D83-5AC5-47CF-B018-BB6E56E20A5F}"/>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42EBC09C-AE4D-4F0B-ADD1-75A12ECA6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aixaDeTexto 4">
            <a:extLst>
              <a:ext uri="{FF2B5EF4-FFF2-40B4-BE49-F238E27FC236}">
                <a16:creationId xmlns:a16="http://schemas.microsoft.com/office/drawing/2014/main" id="{55DD7488-DE46-4030-82D2-EDBC39135BAF}"/>
              </a:ext>
            </a:extLst>
          </p:cNvPr>
          <p:cNvSpPr txBox="1"/>
          <p:nvPr/>
        </p:nvSpPr>
        <p:spPr>
          <a:xfrm>
            <a:off x="4721715" y="239208"/>
            <a:ext cx="2748573" cy="523220"/>
          </a:xfrm>
          <a:prstGeom prst="rect">
            <a:avLst/>
          </a:prstGeom>
          <a:noFill/>
        </p:spPr>
        <p:txBody>
          <a:bodyPr wrap="none" rtlCol="0">
            <a:spAutoFit/>
          </a:bodyPr>
          <a:lstStyle/>
          <a:p>
            <a:pPr algn="just"/>
            <a:r>
              <a:rPr lang="pt-BR" sz="2800" b="1" dirty="0">
                <a:effectLst>
                  <a:outerShdw blurRad="38100" dist="38100" dir="2700000" algn="tl">
                    <a:srgbClr val="000000">
                      <a:alpha val="43137"/>
                    </a:srgbClr>
                  </a:outerShdw>
                </a:effectLst>
              </a:rPr>
              <a:t>Relacionamentos</a:t>
            </a:r>
          </a:p>
        </p:txBody>
      </p:sp>
      <p:sp>
        <p:nvSpPr>
          <p:cNvPr id="6" name="CaixaDeTexto 5">
            <a:extLst>
              <a:ext uri="{FF2B5EF4-FFF2-40B4-BE49-F238E27FC236}">
                <a16:creationId xmlns:a16="http://schemas.microsoft.com/office/drawing/2014/main" id="{98D81F58-38C1-45B1-854A-A9E3B2AC91F8}"/>
              </a:ext>
            </a:extLst>
          </p:cNvPr>
          <p:cNvSpPr txBox="1"/>
          <p:nvPr/>
        </p:nvSpPr>
        <p:spPr>
          <a:xfrm>
            <a:off x="272562" y="852854"/>
            <a:ext cx="11711353" cy="1692771"/>
          </a:xfrm>
          <a:prstGeom prst="rect">
            <a:avLst/>
          </a:prstGeom>
          <a:noFill/>
        </p:spPr>
        <p:txBody>
          <a:bodyPr wrap="square" rtlCol="0">
            <a:spAutoFit/>
          </a:bodyPr>
          <a:lstStyle/>
          <a:p>
            <a:r>
              <a:rPr lang="pt-BR" sz="1800" b="1" i="0" u="none" strike="noStrike" baseline="0" dirty="0">
                <a:solidFill>
                  <a:srgbClr val="0D0D0D"/>
                </a:solidFill>
                <a:effectLst>
                  <a:outerShdw blurRad="38100" dist="38100" dir="2700000" algn="tl">
                    <a:srgbClr val="000000">
                      <a:alpha val="43137"/>
                    </a:srgbClr>
                  </a:outerShdw>
                </a:effectLst>
                <a:latin typeface="CIDFont+F1"/>
              </a:rPr>
              <a:t>- Relacionamento </a:t>
            </a:r>
            <a:r>
              <a:rPr lang="pt-BR" sz="1800" b="1" i="0" u="none" strike="noStrike" baseline="0" dirty="0">
                <a:solidFill>
                  <a:srgbClr val="0D0D0D"/>
                </a:solidFill>
                <a:effectLst>
                  <a:outerShdw blurRad="38100" dist="38100" dir="2700000" algn="tl">
                    <a:srgbClr val="000000">
                      <a:alpha val="43137"/>
                    </a:srgbClr>
                  </a:outerShdw>
                </a:effectLst>
                <a:latin typeface="CIDFont+F4"/>
              </a:rPr>
              <a:t>1 : N</a:t>
            </a:r>
            <a:r>
              <a:rPr lang="pt-BR" sz="1800" b="1" i="0" u="none" strike="noStrike" baseline="0" dirty="0">
                <a:solidFill>
                  <a:srgbClr val="0D0D0D"/>
                </a:solidFill>
                <a:effectLst>
                  <a:outerShdw blurRad="38100" dist="38100" dir="2700000" algn="tl">
                    <a:srgbClr val="000000">
                      <a:alpha val="43137"/>
                    </a:srgbClr>
                  </a:outerShdw>
                </a:effectLst>
                <a:latin typeface="CIDFont+F1"/>
              </a:rPr>
              <a:t>: </a:t>
            </a:r>
            <a:r>
              <a:rPr lang="pt-BR" sz="1800" b="0" i="0" u="none" strike="noStrike" baseline="0" dirty="0">
                <a:solidFill>
                  <a:srgbClr val="0D0D0D"/>
                </a:solidFill>
                <a:effectLst>
                  <a:outerShdw blurRad="38100" dist="38100" dir="2700000" algn="tl">
                    <a:srgbClr val="000000">
                      <a:alpha val="43137"/>
                    </a:srgbClr>
                  </a:outerShdw>
                </a:effectLst>
                <a:latin typeface="CIDFont+F1"/>
              </a:rPr>
              <a:t>Permitem a existência de mais de um registro na tabela </a:t>
            </a:r>
          </a:p>
          <a:p>
            <a:r>
              <a:rPr lang="pt-BR" sz="1800" b="0" i="0" u="none" strike="noStrike" baseline="0" dirty="0">
                <a:solidFill>
                  <a:srgbClr val="0D0D0D"/>
                </a:solidFill>
                <a:effectLst>
                  <a:outerShdw blurRad="38100" dist="38100" dir="2700000" algn="tl">
                    <a:srgbClr val="000000">
                      <a:alpha val="43137"/>
                    </a:srgbClr>
                  </a:outerShdw>
                </a:effectLst>
                <a:latin typeface="CIDFont+F1"/>
              </a:rPr>
              <a:t>relacionada, relacionados a um único registro da tabela primária.</a:t>
            </a:r>
          </a:p>
          <a:p>
            <a:endParaRPr lang="pt-BR" sz="1600" b="1" dirty="0">
              <a:solidFill>
                <a:srgbClr val="0D0D0D"/>
              </a:solidFill>
              <a:effectLst>
                <a:outerShdw blurRad="38100" dist="38100" dir="2700000" algn="tl">
                  <a:srgbClr val="000000">
                    <a:alpha val="43137"/>
                  </a:srgbClr>
                </a:outerShdw>
              </a:effectLst>
              <a:latin typeface="CIDFont+F1"/>
            </a:endParaRPr>
          </a:p>
          <a:p>
            <a:r>
              <a:rPr lang="pt-BR" sz="1600" b="1" dirty="0">
                <a:solidFill>
                  <a:srgbClr val="0D0D0D"/>
                </a:solidFill>
                <a:effectLst>
                  <a:outerShdw blurRad="38100" dist="38100" dir="2700000" algn="tl">
                    <a:srgbClr val="000000">
                      <a:alpha val="43137"/>
                    </a:srgbClr>
                  </a:outerShdw>
                </a:effectLst>
                <a:latin typeface="CIDFont+F1"/>
              </a:rPr>
              <a:t>(Esta relação não está presente na modelagem do jogo).</a:t>
            </a:r>
            <a:endParaRPr lang="pt-BR" sz="1600" b="1" i="0" u="none" strike="noStrike" baseline="0" dirty="0">
              <a:solidFill>
                <a:srgbClr val="0D0D0D"/>
              </a:solidFill>
              <a:effectLst>
                <a:outerShdw blurRad="38100" dist="38100" dir="2700000" algn="tl">
                  <a:srgbClr val="000000">
                    <a:alpha val="43137"/>
                  </a:srgbClr>
                </a:outerShdw>
              </a:effectLst>
              <a:latin typeface="CIDFont+F1"/>
            </a:endParaRPr>
          </a:p>
          <a:p>
            <a:endParaRPr lang="pt-BR" dirty="0">
              <a:solidFill>
                <a:srgbClr val="0D0D0D"/>
              </a:solidFill>
              <a:effectLst>
                <a:outerShdw blurRad="38100" dist="38100" dir="2700000" algn="tl">
                  <a:srgbClr val="000000">
                    <a:alpha val="43137"/>
                  </a:srgbClr>
                </a:outerShdw>
              </a:effectLst>
              <a:latin typeface="CIDFont+F1"/>
            </a:endParaRPr>
          </a:p>
          <a:p>
            <a:r>
              <a:rPr lang="pt-BR" b="1" dirty="0">
                <a:solidFill>
                  <a:srgbClr val="0D0D0D"/>
                </a:solidFill>
                <a:effectLst>
                  <a:outerShdw blurRad="38100" dist="38100" dir="2700000" algn="tl">
                    <a:srgbClr val="000000">
                      <a:alpha val="43137"/>
                    </a:srgbClr>
                  </a:outerShdw>
                </a:effectLst>
                <a:latin typeface="CIDFont+F1"/>
              </a:rPr>
              <a:t>Exemplo:</a:t>
            </a:r>
            <a:endParaRPr lang="pt-BR" b="1" dirty="0">
              <a:effectLst>
                <a:outerShdw blurRad="38100" dist="38100" dir="2700000" algn="tl">
                  <a:srgbClr val="000000">
                    <a:alpha val="43137"/>
                  </a:srgbClr>
                </a:outerShdw>
              </a:effectLst>
            </a:endParaRPr>
          </a:p>
        </p:txBody>
      </p:sp>
      <p:pic>
        <p:nvPicPr>
          <p:cNvPr id="10" name="Imagem 9">
            <a:extLst>
              <a:ext uri="{FF2B5EF4-FFF2-40B4-BE49-F238E27FC236}">
                <a16:creationId xmlns:a16="http://schemas.microsoft.com/office/drawing/2014/main" id="{1412979E-DBD8-485D-920B-D431A03EF60F}"/>
              </a:ext>
            </a:extLst>
          </p:cNvPr>
          <p:cNvPicPr>
            <a:picLocks noChangeAspect="1"/>
          </p:cNvPicPr>
          <p:nvPr/>
        </p:nvPicPr>
        <p:blipFill>
          <a:blip r:embed="rId3"/>
          <a:stretch>
            <a:fillRect/>
          </a:stretch>
        </p:blipFill>
        <p:spPr>
          <a:xfrm>
            <a:off x="1411427" y="3214228"/>
            <a:ext cx="9433622" cy="1574131"/>
          </a:xfrm>
          <a:prstGeom prst="rect">
            <a:avLst/>
          </a:prstGeom>
        </p:spPr>
      </p:pic>
    </p:spTree>
    <p:extLst>
      <p:ext uri="{BB962C8B-B14F-4D97-AF65-F5344CB8AC3E}">
        <p14:creationId xmlns:p14="http://schemas.microsoft.com/office/powerpoint/2010/main" val="154016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DE7D6-BB75-4686-AD80-FC8540C4C58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7839F5AC-7854-4921-BCA6-282EC5C3205C}"/>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3631006D-D672-4BAE-BD0D-0D36A93D5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7E334EAB-9505-49AD-A46E-43F9BBA961EF}"/>
              </a:ext>
            </a:extLst>
          </p:cNvPr>
          <p:cNvSpPr txBox="1"/>
          <p:nvPr/>
        </p:nvSpPr>
        <p:spPr>
          <a:xfrm>
            <a:off x="4721715" y="239208"/>
            <a:ext cx="2748573" cy="523220"/>
          </a:xfrm>
          <a:prstGeom prst="rect">
            <a:avLst/>
          </a:prstGeom>
          <a:noFill/>
        </p:spPr>
        <p:txBody>
          <a:bodyPr wrap="none" rtlCol="0">
            <a:spAutoFit/>
          </a:bodyPr>
          <a:lstStyle/>
          <a:p>
            <a:pPr algn="just"/>
            <a:r>
              <a:rPr lang="pt-BR" sz="2800" b="1" dirty="0">
                <a:effectLst>
                  <a:outerShdw blurRad="38100" dist="38100" dir="2700000" algn="tl">
                    <a:srgbClr val="000000">
                      <a:alpha val="43137"/>
                    </a:srgbClr>
                  </a:outerShdw>
                </a:effectLst>
              </a:rPr>
              <a:t>Relacionamentos</a:t>
            </a:r>
          </a:p>
        </p:txBody>
      </p:sp>
      <p:sp>
        <p:nvSpPr>
          <p:cNvPr id="7" name="CaixaDeTexto 6">
            <a:extLst>
              <a:ext uri="{FF2B5EF4-FFF2-40B4-BE49-F238E27FC236}">
                <a16:creationId xmlns:a16="http://schemas.microsoft.com/office/drawing/2014/main" id="{430FECF5-E366-4565-BA61-FEE305E25666}"/>
              </a:ext>
            </a:extLst>
          </p:cNvPr>
          <p:cNvSpPr txBox="1"/>
          <p:nvPr/>
        </p:nvSpPr>
        <p:spPr>
          <a:xfrm>
            <a:off x="272562" y="852854"/>
            <a:ext cx="11711353" cy="1200329"/>
          </a:xfrm>
          <a:prstGeom prst="rect">
            <a:avLst/>
          </a:prstGeom>
          <a:noFill/>
        </p:spPr>
        <p:txBody>
          <a:bodyPr wrap="square" rtlCol="0">
            <a:spAutoFit/>
          </a:bodyPr>
          <a:lstStyle/>
          <a:p>
            <a:pPr algn="l"/>
            <a:r>
              <a:rPr lang="pt-BR" b="1" dirty="0">
                <a:solidFill>
                  <a:srgbClr val="0D0D0D"/>
                </a:solidFill>
                <a:effectLst>
                  <a:outerShdw blurRad="38100" dist="38100" dir="2700000" algn="tl">
                    <a:srgbClr val="000000">
                      <a:alpha val="43137"/>
                    </a:srgbClr>
                  </a:outerShdw>
                </a:effectLst>
                <a:latin typeface="CIDFont+F1"/>
              </a:rPr>
              <a:t>- </a:t>
            </a:r>
            <a:r>
              <a:rPr lang="pt-BR" sz="1800" b="1" i="0" u="none" strike="noStrike" baseline="0" dirty="0">
                <a:solidFill>
                  <a:srgbClr val="0D0D0D"/>
                </a:solidFill>
                <a:effectLst>
                  <a:outerShdw blurRad="38100" dist="38100" dir="2700000" algn="tl">
                    <a:srgbClr val="000000">
                      <a:alpha val="43137"/>
                    </a:srgbClr>
                  </a:outerShdw>
                </a:effectLst>
                <a:latin typeface="CIDFont+F1"/>
              </a:rPr>
              <a:t>Relacionamento </a:t>
            </a:r>
            <a:r>
              <a:rPr lang="pt-BR" b="1" dirty="0">
                <a:solidFill>
                  <a:srgbClr val="0D0D0D"/>
                </a:solidFill>
                <a:effectLst>
                  <a:outerShdw blurRad="38100" dist="38100" dir="2700000" algn="tl">
                    <a:srgbClr val="000000">
                      <a:alpha val="43137"/>
                    </a:srgbClr>
                  </a:outerShdw>
                </a:effectLst>
                <a:latin typeface="CIDFont+F4"/>
              </a:rPr>
              <a:t>N : N</a:t>
            </a:r>
            <a:r>
              <a:rPr lang="pt-BR" sz="1800" b="1" i="0" u="none" strike="noStrike" baseline="0" dirty="0">
                <a:solidFill>
                  <a:srgbClr val="0D0D0D"/>
                </a:solidFill>
                <a:effectLst>
                  <a:outerShdw blurRad="38100" dist="38100" dir="2700000" algn="tl">
                    <a:srgbClr val="000000">
                      <a:alpha val="43137"/>
                    </a:srgbClr>
                  </a:outerShdw>
                </a:effectLst>
                <a:latin typeface="CIDFont+F1"/>
              </a:rPr>
              <a:t>: </a:t>
            </a:r>
            <a:r>
              <a:rPr lang="pt-BR" sz="1800" b="0" i="0" u="none" strike="noStrike" baseline="0" dirty="0">
                <a:solidFill>
                  <a:srgbClr val="0D0D0D"/>
                </a:solidFill>
                <a:effectLst>
                  <a:outerShdw blurRad="38100" dist="38100" dir="2700000" algn="tl">
                    <a:srgbClr val="000000">
                      <a:alpha val="43137"/>
                    </a:srgbClr>
                  </a:outerShdw>
                </a:effectLst>
                <a:latin typeface="CIDFont+F1"/>
              </a:rPr>
              <a:t>Requerem uma tabela intermediária, conhecida</a:t>
            </a:r>
          </a:p>
          <a:p>
            <a:pPr algn="l"/>
            <a:r>
              <a:rPr lang="pt-BR" sz="1800" b="0" i="0" u="none" strike="noStrike" baseline="0" dirty="0">
                <a:solidFill>
                  <a:srgbClr val="0D0D0D"/>
                </a:solidFill>
                <a:effectLst>
                  <a:outerShdw blurRad="38100" dist="38100" dir="2700000" algn="tl">
                    <a:srgbClr val="000000">
                      <a:alpha val="43137"/>
                    </a:srgbClr>
                  </a:outerShdw>
                </a:effectLst>
                <a:latin typeface="CIDFont+F1"/>
              </a:rPr>
              <a:t>como tabela de relação, para manter os valores relacionados de ambas as tabelas.</a:t>
            </a:r>
            <a:endParaRPr lang="pt-BR" dirty="0">
              <a:solidFill>
                <a:srgbClr val="0D0D0D"/>
              </a:solidFill>
              <a:effectLst>
                <a:outerShdw blurRad="38100" dist="38100" dir="2700000" algn="tl">
                  <a:srgbClr val="000000">
                    <a:alpha val="43137"/>
                  </a:srgbClr>
                </a:outerShdw>
              </a:effectLst>
              <a:latin typeface="CIDFont+F1"/>
            </a:endParaRPr>
          </a:p>
          <a:p>
            <a:pPr algn="l"/>
            <a:endParaRPr lang="pt-BR" b="1" dirty="0">
              <a:solidFill>
                <a:srgbClr val="0D0D0D"/>
              </a:solidFill>
              <a:effectLst>
                <a:outerShdw blurRad="38100" dist="38100" dir="2700000" algn="tl">
                  <a:srgbClr val="000000">
                    <a:alpha val="43137"/>
                  </a:srgbClr>
                </a:outerShdw>
              </a:effectLst>
              <a:latin typeface="CIDFont+F1"/>
            </a:endParaRPr>
          </a:p>
          <a:p>
            <a:pPr algn="l"/>
            <a:r>
              <a:rPr lang="pt-BR" b="1" dirty="0">
                <a:solidFill>
                  <a:srgbClr val="0D0D0D"/>
                </a:solidFill>
                <a:effectLst>
                  <a:outerShdw blurRad="38100" dist="38100" dir="2700000" algn="tl">
                    <a:srgbClr val="000000">
                      <a:alpha val="43137"/>
                    </a:srgbClr>
                  </a:outerShdw>
                </a:effectLst>
                <a:latin typeface="CIDFont+F1"/>
              </a:rPr>
              <a:t>Exemplo:</a:t>
            </a:r>
            <a:endParaRPr lang="pt-BR" b="1" dirty="0">
              <a:effectLst>
                <a:outerShdw blurRad="38100" dist="38100" dir="2700000" algn="tl">
                  <a:srgbClr val="000000">
                    <a:alpha val="43137"/>
                  </a:srgbClr>
                </a:outerShdw>
              </a:effectLst>
            </a:endParaRPr>
          </a:p>
        </p:txBody>
      </p:sp>
      <p:pic>
        <p:nvPicPr>
          <p:cNvPr id="9" name="Imagem 8">
            <a:extLst>
              <a:ext uri="{FF2B5EF4-FFF2-40B4-BE49-F238E27FC236}">
                <a16:creationId xmlns:a16="http://schemas.microsoft.com/office/drawing/2014/main" id="{DAFF2CFD-B8E0-4093-9205-DD69DC61D4BA}"/>
              </a:ext>
            </a:extLst>
          </p:cNvPr>
          <p:cNvPicPr>
            <a:picLocks noChangeAspect="1"/>
          </p:cNvPicPr>
          <p:nvPr/>
        </p:nvPicPr>
        <p:blipFill>
          <a:blip r:embed="rId3"/>
          <a:stretch>
            <a:fillRect/>
          </a:stretch>
        </p:blipFill>
        <p:spPr>
          <a:xfrm>
            <a:off x="9883131" y="1960562"/>
            <a:ext cx="1680220" cy="4351339"/>
          </a:xfrm>
          <a:prstGeom prst="rect">
            <a:avLst/>
          </a:prstGeom>
        </p:spPr>
      </p:pic>
      <p:pic>
        <p:nvPicPr>
          <p:cNvPr id="13" name="Imagem 12">
            <a:extLst>
              <a:ext uri="{FF2B5EF4-FFF2-40B4-BE49-F238E27FC236}">
                <a16:creationId xmlns:a16="http://schemas.microsoft.com/office/drawing/2014/main" id="{105426E1-CF11-4A44-B6F5-82621144A3BD}"/>
              </a:ext>
            </a:extLst>
          </p:cNvPr>
          <p:cNvPicPr>
            <a:picLocks noChangeAspect="1"/>
          </p:cNvPicPr>
          <p:nvPr/>
        </p:nvPicPr>
        <p:blipFill>
          <a:blip r:embed="rId4"/>
          <a:stretch>
            <a:fillRect/>
          </a:stretch>
        </p:blipFill>
        <p:spPr>
          <a:xfrm>
            <a:off x="315790" y="3453769"/>
            <a:ext cx="9251551" cy="1095049"/>
          </a:xfrm>
          <a:prstGeom prst="rect">
            <a:avLst/>
          </a:prstGeom>
        </p:spPr>
      </p:pic>
    </p:spTree>
    <p:extLst>
      <p:ext uri="{BB962C8B-B14F-4D97-AF65-F5344CB8AC3E}">
        <p14:creationId xmlns:p14="http://schemas.microsoft.com/office/powerpoint/2010/main" val="177573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A7C2D-62BB-466A-A23A-4DBBB460807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A5ACD23-9423-4379-B62C-B5569294E354}"/>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E7924B3B-ECC7-468A-A0FB-B6E55680E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CaixaDeTexto 5">
            <a:extLst>
              <a:ext uri="{FF2B5EF4-FFF2-40B4-BE49-F238E27FC236}">
                <a16:creationId xmlns:a16="http://schemas.microsoft.com/office/drawing/2014/main" id="{701CF37A-D430-4F49-AAA5-35908F38CF01}"/>
              </a:ext>
            </a:extLst>
          </p:cNvPr>
          <p:cNvSpPr txBox="1"/>
          <p:nvPr/>
        </p:nvSpPr>
        <p:spPr>
          <a:xfrm>
            <a:off x="4880145" y="230188"/>
            <a:ext cx="2431710" cy="523220"/>
          </a:xfrm>
          <a:prstGeom prst="rect">
            <a:avLst/>
          </a:prstGeom>
          <a:noFill/>
        </p:spPr>
        <p:txBody>
          <a:bodyPr wrap="square" rtlCol="0">
            <a:spAutoFit/>
          </a:bodyPr>
          <a:lstStyle/>
          <a:p>
            <a:pPr algn="just"/>
            <a:r>
              <a:rPr lang="pt-BR" sz="2800" b="1" dirty="0">
                <a:effectLst>
                  <a:outerShdw blurRad="38100" dist="38100" dir="2700000" algn="tl">
                    <a:srgbClr val="000000">
                      <a:alpha val="43137"/>
                    </a:srgbClr>
                  </a:outerShdw>
                </a:effectLst>
              </a:rPr>
              <a:t>Chave primária</a:t>
            </a:r>
          </a:p>
        </p:txBody>
      </p:sp>
      <p:sp>
        <p:nvSpPr>
          <p:cNvPr id="7" name="CaixaDeTexto 2">
            <a:extLst>
              <a:ext uri="{FF2B5EF4-FFF2-40B4-BE49-F238E27FC236}">
                <a16:creationId xmlns:a16="http://schemas.microsoft.com/office/drawing/2014/main" id="{37B73642-088A-47CB-AC38-2FBC5450BE0B}"/>
              </a:ext>
            </a:extLst>
          </p:cNvPr>
          <p:cNvSpPr txBox="1"/>
          <p:nvPr/>
        </p:nvSpPr>
        <p:spPr>
          <a:xfrm>
            <a:off x="272562" y="852854"/>
            <a:ext cx="11711353" cy="1477328"/>
          </a:xfrm>
          <a:prstGeom prst="rect">
            <a:avLst/>
          </a:prstGeom>
          <a:noFill/>
        </p:spPr>
        <p:txBody>
          <a:bodyPr wrap="square" rtlCol="0">
            <a:spAutoFit/>
          </a:bodyPr>
          <a:lstStyle/>
          <a:p>
            <a:pPr algn="just"/>
            <a:r>
              <a:rPr lang="pt-BR" b="1" dirty="0">
                <a:effectLst>
                  <a:outerShdw blurRad="38100" dist="38100" dir="2700000" algn="tl">
                    <a:srgbClr val="000000">
                      <a:alpha val="43137"/>
                    </a:srgbClr>
                  </a:outerShdw>
                </a:effectLst>
              </a:rPr>
              <a:t>- Chave primária (PK): </a:t>
            </a:r>
            <a:r>
              <a:rPr lang="pt-BR" b="0" i="0" dirty="0">
                <a:effectLst>
                  <a:outerShdw blurRad="38100" dist="38100" dir="2700000" algn="tl">
                    <a:srgbClr val="000000">
                      <a:alpha val="43137"/>
                    </a:srgbClr>
                  </a:outerShdw>
                </a:effectLst>
              </a:rPr>
              <a:t>identificador único de um registro na tabela. Pode ser constituída de um campo (chave simples) ou pela combinação de dois ou mais campos (chave composta), de tal maneira que não existam dois registros com o mesmo valor de chave primária.</a:t>
            </a:r>
          </a:p>
          <a:p>
            <a:pPr algn="just"/>
            <a:endParaRPr lang="pt-BR" dirty="0">
              <a:effectLst>
                <a:outerShdw blurRad="38100" dist="38100" dir="2700000" algn="tl">
                  <a:srgbClr val="000000">
                    <a:alpha val="43137"/>
                  </a:srgbClr>
                </a:outerShdw>
              </a:effectLst>
            </a:endParaRPr>
          </a:p>
          <a:p>
            <a:pPr algn="just"/>
            <a:r>
              <a:rPr lang="pt-BR" b="1" i="0" dirty="0">
                <a:effectLst>
                  <a:outerShdw blurRad="38100" dist="38100" dir="2700000" algn="tl">
                    <a:srgbClr val="000000">
                      <a:alpha val="43137"/>
                    </a:srgbClr>
                  </a:outerShdw>
                </a:effectLst>
              </a:rPr>
              <a:t>Exemplo:</a:t>
            </a:r>
          </a:p>
        </p:txBody>
      </p:sp>
      <p:pic>
        <p:nvPicPr>
          <p:cNvPr id="8" name="Picture 7">
            <a:extLst>
              <a:ext uri="{FF2B5EF4-FFF2-40B4-BE49-F238E27FC236}">
                <a16:creationId xmlns:a16="http://schemas.microsoft.com/office/drawing/2014/main" id="{B728C552-B795-4390-A3FC-C705CDEDCEB5}"/>
              </a:ext>
            </a:extLst>
          </p:cNvPr>
          <p:cNvPicPr>
            <a:picLocks noChangeAspect="1"/>
          </p:cNvPicPr>
          <p:nvPr/>
        </p:nvPicPr>
        <p:blipFill>
          <a:blip r:embed="rId3"/>
          <a:stretch>
            <a:fillRect/>
          </a:stretch>
        </p:blipFill>
        <p:spPr>
          <a:xfrm>
            <a:off x="4419600" y="2706199"/>
            <a:ext cx="3352800" cy="2219325"/>
          </a:xfrm>
          <a:prstGeom prst="rect">
            <a:avLst/>
          </a:prstGeom>
        </p:spPr>
      </p:pic>
    </p:spTree>
    <p:extLst>
      <p:ext uri="{BB962C8B-B14F-4D97-AF65-F5344CB8AC3E}">
        <p14:creationId xmlns:p14="http://schemas.microsoft.com/office/powerpoint/2010/main" val="144835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A2C3-30E6-4A8E-AD29-B7BA44F949E1}"/>
              </a:ext>
            </a:extLst>
          </p:cNvPr>
          <p:cNvSpPr>
            <a:spLocks noGrp="1"/>
          </p:cNvSpPr>
          <p:nvPr>
            <p:ph type="title"/>
          </p:nvPr>
        </p:nvSpPr>
        <p:spPr/>
        <p:txBody>
          <a:bodyPr/>
          <a:lstStyle/>
          <a:p>
            <a:endParaRPr lang="pt-BR"/>
          </a:p>
        </p:txBody>
      </p:sp>
      <p:sp>
        <p:nvSpPr>
          <p:cNvPr id="3" name="Content Placeholder 2">
            <a:extLst>
              <a:ext uri="{FF2B5EF4-FFF2-40B4-BE49-F238E27FC236}">
                <a16:creationId xmlns:a16="http://schemas.microsoft.com/office/drawing/2014/main" id="{860727F8-3F3D-423D-83AD-1B4B89E7EDF8}"/>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13D69929-E88F-4E1F-B7D6-72CED4083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aixaDeTexto 5">
            <a:extLst>
              <a:ext uri="{FF2B5EF4-FFF2-40B4-BE49-F238E27FC236}">
                <a16:creationId xmlns:a16="http://schemas.microsoft.com/office/drawing/2014/main" id="{1CDA4204-401A-453F-B12B-2B6D6F335E1A}"/>
              </a:ext>
            </a:extLst>
          </p:cNvPr>
          <p:cNvSpPr txBox="1"/>
          <p:nvPr/>
        </p:nvSpPr>
        <p:spPr>
          <a:xfrm>
            <a:off x="4685041" y="230188"/>
            <a:ext cx="2821918" cy="523220"/>
          </a:xfrm>
          <a:prstGeom prst="rect">
            <a:avLst/>
          </a:prstGeom>
          <a:noFill/>
        </p:spPr>
        <p:txBody>
          <a:bodyPr wrap="square" rtlCol="0">
            <a:spAutoFit/>
          </a:bodyPr>
          <a:lstStyle/>
          <a:p>
            <a:pPr algn="just"/>
            <a:r>
              <a:rPr lang="pt-BR" sz="2800" b="1" dirty="0">
                <a:effectLst>
                  <a:outerShdw blurRad="38100" dist="38100" dir="2700000" algn="tl">
                    <a:srgbClr val="000000">
                      <a:alpha val="43137"/>
                    </a:srgbClr>
                  </a:outerShdw>
                </a:effectLst>
              </a:rPr>
              <a:t>Chave estrangeira</a:t>
            </a:r>
          </a:p>
        </p:txBody>
      </p:sp>
      <p:sp>
        <p:nvSpPr>
          <p:cNvPr id="6" name="CaixaDeTexto 2">
            <a:extLst>
              <a:ext uri="{FF2B5EF4-FFF2-40B4-BE49-F238E27FC236}">
                <a16:creationId xmlns:a16="http://schemas.microsoft.com/office/drawing/2014/main" id="{E186B87E-F987-4FE9-9B5D-198DBDC179D1}"/>
              </a:ext>
            </a:extLst>
          </p:cNvPr>
          <p:cNvSpPr txBox="1"/>
          <p:nvPr/>
        </p:nvSpPr>
        <p:spPr>
          <a:xfrm>
            <a:off x="272562" y="852854"/>
            <a:ext cx="11711353" cy="1200329"/>
          </a:xfrm>
          <a:prstGeom prst="rect">
            <a:avLst/>
          </a:prstGeom>
          <a:noFill/>
        </p:spPr>
        <p:txBody>
          <a:bodyPr wrap="square" rtlCol="0">
            <a:spAutoFit/>
          </a:bodyPr>
          <a:lstStyle/>
          <a:p>
            <a:pPr algn="just"/>
            <a:r>
              <a:rPr lang="pt-BR" b="1" dirty="0">
                <a:effectLst>
                  <a:outerShdw blurRad="38100" dist="38100" dir="2700000" algn="tl">
                    <a:srgbClr val="000000">
                      <a:alpha val="43137"/>
                    </a:srgbClr>
                  </a:outerShdw>
                </a:effectLst>
              </a:rPr>
              <a:t>- Chave estrangeira (FK): </a:t>
            </a:r>
            <a:r>
              <a:rPr lang="pt-BR" b="0" i="0" dirty="0">
                <a:effectLst>
                  <a:outerShdw blurRad="38100" dist="38100" dir="2700000" algn="tl">
                    <a:srgbClr val="000000">
                      <a:alpha val="43137"/>
                    </a:srgbClr>
                  </a:outerShdw>
                </a:effectLst>
              </a:rPr>
              <a:t>chave que permite a referência a registros oriundos de outras tabelas. Ou seja, é o campo ou conjunto de campos que compõem a chave primária de uma outra tabela.</a:t>
            </a:r>
          </a:p>
          <a:p>
            <a:pPr algn="just"/>
            <a:endParaRPr lang="pt-BR" dirty="0">
              <a:effectLst>
                <a:outerShdw blurRad="38100" dist="38100" dir="2700000" algn="tl">
                  <a:srgbClr val="000000">
                    <a:alpha val="43137"/>
                  </a:srgbClr>
                </a:outerShdw>
              </a:effectLst>
            </a:endParaRPr>
          </a:p>
          <a:p>
            <a:pPr algn="just"/>
            <a:r>
              <a:rPr lang="pt-BR" b="1" i="0" dirty="0">
                <a:effectLst>
                  <a:outerShdw blurRad="38100" dist="38100" dir="2700000" algn="tl">
                    <a:srgbClr val="000000">
                      <a:alpha val="43137"/>
                    </a:srgbClr>
                  </a:outerShdw>
                </a:effectLst>
              </a:rPr>
              <a:t>Exemplo:</a:t>
            </a:r>
          </a:p>
        </p:txBody>
      </p:sp>
      <p:pic>
        <p:nvPicPr>
          <p:cNvPr id="8" name="Picture 7">
            <a:extLst>
              <a:ext uri="{FF2B5EF4-FFF2-40B4-BE49-F238E27FC236}">
                <a16:creationId xmlns:a16="http://schemas.microsoft.com/office/drawing/2014/main" id="{340CD318-BF64-4E1B-BFBF-63CE2CA890AB}"/>
              </a:ext>
            </a:extLst>
          </p:cNvPr>
          <p:cNvPicPr>
            <a:picLocks noChangeAspect="1"/>
          </p:cNvPicPr>
          <p:nvPr/>
        </p:nvPicPr>
        <p:blipFill>
          <a:blip r:embed="rId3"/>
          <a:stretch>
            <a:fillRect/>
          </a:stretch>
        </p:blipFill>
        <p:spPr>
          <a:xfrm>
            <a:off x="2022963" y="2816746"/>
            <a:ext cx="8210550" cy="2552700"/>
          </a:xfrm>
          <a:prstGeom prst="rect">
            <a:avLst/>
          </a:prstGeom>
        </p:spPr>
      </p:pic>
    </p:spTree>
    <p:extLst>
      <p:ext uri="{BB962C8B-B14F-4D97-AF65-F5344CB8AC3E}">
        <p14:creationId xmlns:p14="http://schemas.microsoft.com/office/powerpoint/2010/main" val="280824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B5BE-FB31-47EE-B417-E6B437772263}"/>
              </a:ext>
            </a:extLst>
          </p:cNvPr>
          <p:cNvSpPr>
            <a:spLocks noGrp="1"/>
          </p:cNvSpPr>
          <p:nvPr>
            <p:ph type="title"/>
          </p:nvPr>
        </p:nvSpPr>
        <p:spPr/>
        <p:txBody>
          <a:bodyPr/>
          <a:lstStyle/>
          <a:p>
            <a:endParaRPr lang="pt-BR"/>
          </a:p>
        </p:txBody>
      </p:sp>
      <p:sp>
        <p:nvSpPr>
          <p:cNvPr id="3" name="Content Placeholder 2">
            <a:extLst>
              <a:ext uri="{FF2B5EF4-FFF2-40B4-BE49-F238E27FC236}">
                <a16:creationId xmlns:a16="http://schemas.microsoft.com/office/drawing/2014/main" id="{CB342913-D4AB-4033-A791-3BA1DAF367D0}"/>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21A02B26-652B-4BAF-8CD8-613442650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aixaDeTexto 5">
            <a:extLst>
              <a:ext uri="{FF2B5EF4-FFF2-40B4-BE49-F238E27FC236}">
                <a16:creationId xmlns:a16="http://schemas.microsoft.com/office/drawing/2014/main" id="{6CBBE300-2B32-4CA5-A9D1-C575414A3548}"/>
              </a:ext>
            </a:extLst>
          </p:cNvPr>
          <p:cNvSpPr txBox="1"/>
          <p:nvPr/>
        </p:nvSpPr>
        <p:spPr>
          <a:xfrm>
            <a:off x="4430065" y="230188"/>
            <a:ext cx="3331870" cy="523220"/>
          </a:xfrm>
          <a:prstGeom prst="rect">
            <a:avLst/>
          </a:prstGeom>
          <a:noFill/>
        </p:spPr>
        <p:txBody>
          <a:bodyPr wrap="square" rtlCol="0">
            <a:spAutoFit/>
          </a:bodyPr>
          <a:lstStyle/>
          <a:p>
            <a:pPr algn="ctr"/>
            <a:r>
              <a:rPr lang="pt-BR" sz="2800" b="1" dirty="0">
                <a:effectLst>
                  <a:outerShdw blurRad="38100" dist="38100" dir="2700000" algn="tl">
                    <a:srgbClr val="000000">
                      <a:alpha val="43137"/>
                    </a:srgbClr>
                  </a:outerShdw>
                </a:effectLst>
              </a:rPr>
              <a:t>Entidades e atributos</a:t>
            </a:r>
          </a:p>
        </p:txBody>
      </p:sp>
      <p:sp>
        <p:nvSpPr>
          <p:cNvPr id="6" name="CaixaDeTexto 2">
            <a:extLst>
              <a:ext uri="{FF2B5EF4-FFF2-40B4-BE49-F238E27FC236}">
                <a16:creationId xmlns:a16="http://schemas.microsoft.com/office/drawing/2014/main" id="{A0E87E47-29FE-4293-B4D9-49A130CB2546}"/>
              </a:ext>
            </a:extLst>
          </p:cNvPr>
          <p:cNvSpPr txBox="1"/>
          <p:nvPr/>
        </p:nvSpPr>
        <p:spPr>
          <a:xfrm>
            <a:off x="272562" y="852854"/>
            <a:ext cx="11711353" cy="1200329"/>
          </a:xfrm>
          <a:prstGeom prst="rect">
            <a:avLst/>
          </a:prstGeom>
          <a:noFill/>
        </p:spPr>
        <p:txBody>
          <a:bodyPr wrap="square" rtlCol="0">
            <a:spAutoFit/>
          </a:bodyPr>
          <a:lstStyle/>
          <a:p>
            <a:pPr algn="just"/>
            <a:r>
              <a:rPr lang="pt-BR" b="1" dirty="0">
                <a:effectLst>
                  <a:outerShdw blurRad="38100" dist="38100" dir="2700000" algn="tl">
                    <a:srgbClr val="000000">
                      <a:alpha val="43137"/>
                    </a:srgbClr>
                  </a:outerShdw>
                </a:effectLst>
              </a:rPr>
              <a:t>Entidades:</a:t>
            </a:r>
            <a:r>
              <a:rPr lang="pt-BR" dirty="0">
                <a:effectLst>
                  <a:outerShdw blurRad="38100" dist="38100" dir="2700000" algn="tl">
                    <a:srgbClr val="000000">
                      <a:alpha val="43137"/>
                    </a:srgbClr>
                  </a:outerShdw>
                </a:effectLst>
              </a:rPr>
              <a:t> são as tabelas</a:t>
            </a:r>
          </a:p>
          <a:p>
            <a:pPr algn="just"/>
            <a:r>
              <a:rPr lang="pt-BR" b="1" dirty="0">
                <a:effectLst>
                  <a:outerShdw blurRad="38100" dist="38100" dir="2700000" algn="tl">
                    <a:srgbClr val="000000">
                      <a:alpha val="43137"/>
                    </a:srgbClr>
                  </a:outerShdw>
                </a:effectLst>
              </a:rPr>
              <a:t>Atributos:</a:t>
            </a:r>
            <a:r>
              <a:rPr lang="pt-BR" dirty="0">
                <a:effectLst>
                  <a:outerShdw blurRad="38100" dist="38100" dir="2700000" algn="tl">
                    <a:srgbClr val="000000">
                      <a:alpha val="43137"/>
                    </a:srgbClr>
                  </a:outerShdw>
                </a:effectLst>
              </a:rPr>
              <a:t> são as características das tabelas (é o que vai estar contido dentro dela)</a:t>
            </a:r>
          </a:p>
          <a:p>
            <a:pPr algn="just"/>
            <a:endParaRPr lang="pt-BR" dirty="0">
              <a:effectLst>
                <a:outerShdw blurRad="38100" dist="38100" dir="2700000" algn="tl">
                  <a:srgbClr val="000000">
                    <a:alpha val="43137"/>
                  </a:srgbClr>
                </a:outerShdw>
              </a:effectLst>
            </a:endParaRPr>
          </a:p>
          <a:p>
            <a:pPr algn="just"/>
            <a:r>
              <a:rPr lang="pt-BR" b="1" dirty="0">
                <a:effectLst>
                  <a:outerShdw blurRad="38100" dist="38100" dir="2700000" algn="tl">
                    <a:srgbClr val="000000">
                      <a:alpha val="43137"/>
                    </a:srgbClr>
                  </a:outerShdw>
                </a:effectLst>
              </a:rPr>
              <a:t>Veja a imagem a seguir:</a:t>
            </a:r>
          </a:p>
        </p:txBody>
      </p:sp>
      <p:pic>
        <p:nvPicPr>
          <p:cNvPr id="10" name="Picture 9">
            <a:extLst>
              <a:ext uri="{FF2B5EF4-FFF2-40B4-BE49-F238E27FC236}">
                <a16:creationId xmlns:a16="http://schemas.microsoft.com/office/drawing/2014/main" id="{A6E597A6-0CA0-4A66-A21A-108020A87F06}"/>
              </a:ext>
            </a:extLst>
          </p:cNvPr>
          <p:cNvPicPr>
            <a:picLocks noChangeAspect="1"/>
          </p:cNvPicPr>
          <p:nvPr/>
        </p:nvPicPr>
        <p:blipFill>
          <a:blip r:embed="rId3"/>
          <a:stretch>
            <a:fillRect/>
          </a:stretch>
        </p:blipFill>
        <p:spPr>
          <a:xfrm>
            <a:off x="597352" y="2707661"/>
            <a:ext cx="3648075" cy="3028950"/>
          </a:xfrm>
          <a:prstGeom prst="rect">
            <a:avLst/>
          </a:prstGeom>
        </p:spPr>
      </p:pic>
      <p:pic>
        <p:nvPicPr>
          <p:cNvPr id="12" name="Picture 11">
            <a:extLst>
              <a:ext uri="{FF2B5EF4-FFF2-40B4-BE49-F238E27FC236}">
                <a16:creationId xmlns:a16="http://schemas.microsoft.com/office/drawing/2014/main" id="{07707FA2-257E-4AFD-8FEA-72364A3DA4A9}"/>
              </a:ext>
            </a:extLst>
          </p:cNvPr>
          <p:cNvPicPr>
            <a:picLocks noChangeAspect="1"/>
          </p:cNvPicPr>
          <p:nvPr/>
        </p:nvPicPr>
        <p:blipFill>
          <a:blip r:embed="rId4"/>
          <a:stretch>
            <a:fillRect/>
          </a:stretch>
        </p:blipFill>
        <p:spPr>
          <a:xfrm>
            <a:off x="4572000" y="2671126"/>
            <a:ext cx="6937131" cy="1330168"/>
          </a:xfrm>
          <a:prstGeom prst="rect">
            <a:avLst/>
          </a:prstGeom>
        </p:spPr>
      </p:pic>
      <p:pic>
        <p:nvPicPr>
          <p:cNvPr id="13" name="Picture 12">
            <a:extLst>
              <a:ext uri="{FF2B5EF4-FFF2-40B4-BE49-F238E27FC236}">
                <a16:creationId xmlns:a16="http://schemas.microsoft.com/office/drawing/2014/main" id="{6492F4DC-649F-4A2A-8FEC-2C0E4C4C9390}"/>
              </a:ext>
            </a:extLst>
          </p:cNvPr>
          <p:cNvPicPr>
            <a:picLocks noChangeAspect="1"/>
          </p:cNvPicPr>
          <p:nvPr/>
        </p:nvPicPr>
        <p:blipFill>
          <a:blip r:embed="rId5"/>
          <a:stretch>
            <a:fillRect/>
          </a:stretch>
        </p:blipFill>
        <p:spPr>
          <a:xfrm>
            <a:off x="5945120" y="4214229"/>
            <a:ext cx="2880892" cy="1906954"/>
          </a:xfrm>
          <a:prstGeom prst="rect">
            <a:avLst/>
          </a:prstGeom>
        </p:spPr>
      </p:pic>
      <p:sp>
        <p:nvSpPr>
          <p:cNvPr id="14" name="CaixaDeTexto 1">
            <a:extLst>
              <a:ext uri="{FF2B5EF4-FFF2-40B4-BE49-F238E27FC236}">
                <a16:creationId xmlns:a16="http://schemas.microsoft.com/office/drawing/2014/main" id="{67052FDA-7003-4098-A873-D8B27B949110}"/>
              </a:ext>
            </a:extLst>
          </p:cNvPr>
          <p:cNvSpPr txBox="1"/>
          <p:nvPr/>
        </p:nvSpPr>
        <p:spPr>
          <a:xfrm>
            <a:off x="9066860" y="4259765"/>
            <a:ext cx="1149354" cy="1815882"/>
          </a:xfrm>
          <a:prstGeom prst="rect">
            <a:avLst/>
          </a:prstGeom>
          <a:noFill/>
        </p:spPr>
        <p:txBody>
          <a:bodyPr wrap="none" rtlCol="0">
            <a:spAutoFit/>
          </a:bodyPr>
          <a:lstStyle/>
          <a:p>
            <a:pPr algn="just"/>
            <a:r>
              <a:rPr lang="pt-BR" sz="1600" b="1" dirty="0">
                <a:effectLst>
                  <a:outerShdw blurRad="38100" dist="38100" dir="2700000" algn="tl">
                    <a:srgbClr val="000000">
                      <a:alpha val="43137"/>
                    </a:srgbClr>
                  </a:outerShdw>
                </a:effectLst>
              </a:rPr>
              <a:t>&lt;- Entidade</a:t>
            </a:r>
          </a:p>
          <a:p>
            <a:pPr algn="just"/>
            <a:endParaRPr lang="pt-BR" sz="1600" b="1" dirty="0">
              <a:effectLst>
                <a:outerShdw blurRad="38100" dist="38100" dir="2700000" algn="tl">
                  <a:srgbClr val="000000">
                    <a:alpha val="43137"/>
                  </a:srgbClr>
                </a:outerShdw>
              </a:effectLst>
            </a:endParaRPr>
          </a:p>
          <a:p>
            <a:pPr algn="just"/>
            <a:r>
              <a:rPr lang="pt-BR" sz="1600" b="1" dirty="0">
                <a:effectLst>
                  <a:outerShdw blurRad="38100" dist="38100" dir="2700000" algn="tl">
                    <a:srgbClr val="000000">
                      <a:alpha val="43137"/>
                    </a:srgbClr>
                  </a:outerShdw>
                </a:effectLst>
              </a:rPr>
              <a:t>&lt;- Atributo</a:t>
            </a:r>
          </a:p>
          <a:p>
            <a:pPr algn="just"/>
            <a:endParaRPr lang="pt-BR" sz="1600" b="1" dirty="0">
              <a:effectLst>
                <a:outerShdw blurRad="38100" dist="38100" dir="2700000" algn="tl">
                  <a:srgbClr val="000000">
                    <a:alpha val="43137"/>
                  </a:srgbClr>
                </a:outerShdw>
              </a:effectLst>
            </a:endParaRPr>
          </a:p>
          <a:p>
            <a:pPr algn="just"/>
            <a:r>
              <a:rPr lang="pt-BR" sz="1600" b="1" dirty="0">
                <a:effectLst>
                  <a:outerShdw blurRad="38100" dist="38100" dir="2700000" algn="tl">
                    <a:srgbClr val="000000">
                      <a:alpha val="43137"/>
                    </a:srgbClr>
                  </a:outerShdw>
                </a:effectLst>
              </a:rPr>
              <a:t>&lt;- Atributo</a:t>
            </a:r>
          </a:p>
          <a:p>
            <a:pPr algn="just"/>
            <a:endParaRPr lang="pt-BR" sz="1600" b="1" dirty="0">
              <a:effectLst>
                <a:outerShdw blurRad="38100" dist="38100" dir="2700000" algn="tl">
                  <a:srgbClr val="000000">
                    <a:alpha val="43137"/>
                  </a:srgbClr>
                </a:outerShdw>
              </a:effectLst>
            </a:endParaRPr>
          </a:p>
          <a:p>
            <a:pPr algn="just"/>
            <a:r>
              <a:rPr lang="pt-BR" sz="1600" b="1" dirty="0">
                <a:effectLst>
                  <a:outerShdw blurRad="38100" dist="38100" dir="2700000" algn="tl">
                    <a:srgbClr val="000000">
                      <a:alpha val="43137"/>
                    </a:srgbClr>
                  </a:outerShdw>
                </a:effectLst>
              </a:rPr>
              <a:t>&lt;- Atributo</a:t>
            </a:r>
          </a:p>
        </p:txBody>
      </p:sp>
    </p:spTree>
    <p:extLst>
      <p:ext uri="{BB962C8B-B14F-4D97-AF65-F5344CB8AC3E}">
        <p14:creationId xmlns:p14="http://schemas.microsoft.com/office/powerpoint/2010/main" val="297018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08FB-CFD0-4C7A-831F-E16FA82929CE}"/>
              </a:ext>
            </a:extLst>
          </p:cNvPr>
          <p:cNvSpPr>
            <a:spLocks noGrp="1"/>
          </p:cNvSpPr>
          <p:nvPr>
            <p:ph type="title"/>
          </p:nvPr>
        </p:nvSpPr>
        <p:spPr/>
        <p:txBody>
          <a:bodyPr/>
          <a:lstStyle/>
          <a:p>
            <a:endParaRPr lang="pt-BR"/>
          </a:p>
        </p:txBody>
      </p:sp>
      <p:sp>
        <p:nvSpPr>
          <p:cNvPr id="3" name="Content Placeholder 2">
            <a:extLst>
              <a:ext uri="{FF2B5EF4-FFF2-40B4-BE49-F238E27FC236}">
                <a16:creationId xmlns:a16="http://schemas.microsoft.com/office/drawing/2014/main" id="{2045BCA5-24A9-4AE8-9288-2168D0413D21}"/>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C98C3B76-498F-43CF-8A81-638C6D334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CaixaDeTexto 5">
            <a:extLst>
              <a:ext uri="{FF2B5EF4-FFF2-40B4-BE49-F238E27FC236}">
                <a16:creationId xmlns:a16="http://schemas.microsoft.com/office/drawing/2014/main" id="{4DDA1202-64DA-4084-A35D-EE2E6DC8F6EE}"/>
              </a:ext>
            </a:extLst>
          </p:cNvPr>
          <p:cNvSpPr txBox="1"/>
          <p:nvPr/>
        </p:nvSpPr>
        <p:spPr>
          <a:xfrm>
            <a:off x="4685041" y="230188"/>
            <a:ext cx="2821918" cy="523220"/>
          </a:xfrm>
          <a:prstGeom prst="rect">
            <a:avLst/>
          </a:prstGeom>
          <a:noFill/>
        </p:spPr>
        <p:txBody>
          <a:bodyPr wrap="square" rtlCol="0">
            <a:spAutoFit/>
          </a:bodyPr>
          <a:lstStyle/>
          <a:p>
            <a:pPr algn="ctr"/>
            <a:r>
              <a:rPr lang="pt-BR" sz="2800" b="1" dirty="0">
                <a:effectLst>
                  <a:outerShdw blurRad="38100" dist="38100" dir="2700000" algn="tl">
                    <a:srgbClr val="000000">
                      <a:alpha val="43137"/>
                    </a:srgbClr>
                  </a:outerShdw>
                </a:effectLst>
              </a:rPr>
              <a:t>Fontes</a:t>
            </a:r>
          </a:p>
        </p:txBody>
      </p:sp>
      <p:sp>
        <p:nvSpPr>
          <p:cNvPr id="6" name="CaixaDeTexto 2">
            <a:extLst>
              <a:ext uri="{FF2B5EF4-FFF2-40B4-BE49-F238E27FC236}">
                <a16:creationId xmlns:a16="http://schemas.microsoft.com/office/drawing/2014/main" id="{4DB87D11-CC51-4782-87A4-5D8EF368C770}"/>
              </a:ext>
            </a:extLst>
          </p:cNvPr>
          <p:cNvSpPr txBox="1"/>
          <p:nvPr/>
        </p:nvSpPr>
        <p:spPr>
          <a:xfrm>
            <a:off x="272562" y="852854"/>
            <a:ext cx="11711353" cy="923330"/>
          </a:xfrm>
          <a:prstGeom prst="rect">
            <a:avLst/>
          </a:prstGeom>
          <a:noFill/>
        </p:spPr>
        <p:txBody>
          <a:bodyPr wrap="square" rtlCol="0">
            <a:spAutoFit/>
          </a:bodyPr>
          <a:lstStyle/>
          <a:p>
            <a:pPr algn="just"/>
            <a:r>
              <a:rPr lang="pt-BR" b="1"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Chave Primária (PK) – DATASUS (saude.gov.br)</a:t>
            </a:r>
            <a:endParaRPr lang="pt-BR" b="1" dirty="0">
              <a:effectLst>
                <a:outerShdw blurRad="38100" dist="38100" dir="2700000" algn="tl">
                  <a:srgbClr val="000000">
                    <a:alpha val="43137"/>
                  </a:srgbClr>
                </a:outerShdw>
              </a:effectLst>
            </a:endParaRPr>
          </a:p>
          <a:p>
            <a:pPr algn="just"/>
            <a:endParaRPr lang="pt-BR" b="1" i="0" dirty="0">
              <a:effectLst>
                <a:outerShdw blurRad="38100" dist="38100" dir="2700000" algn="tl">
                  <a:srgbClr val="000000">
                    <a:alpha val="43137"/>
                  </a:srgbClr>
                </a:outerShdw>
              </a:effectLst>
            </a:endParaRPr>
          </a:p>
          <a:p>
            <a:pPr algn="just"/>
            <a:r>
              <a:rPr lang="pt-BR" b="1" dirty="0">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Chave Estrangeira (FK) – DATASUS (saude.gov.br)</a:t>
            </a:r>
            <a:endParaRPr lang="pt-BR" b="1" i="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70964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384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Calibri</vt:lpstr>
      <vt:lpstr>Calibri Light</vt:lpstr>
      <vt:lpstr>CIDFont+F1</vt:lpstr>
      <vt:lpstr>CIDFont+F4</vt:lpstr>
      <vt:lpstr>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Victor Vilhena</dc:creator>
  <cp:lastModifiedBy>Victor Vilhena</cp:lastModifiedBy>
  <cp:revision>12</cp:revision>
  <dcterms:created xsi:type="dcterms:W3CDTF">2022-02-10T02:00:03Z</dcterms:created>
  <dcterms:modified xsi:type="dcterms:W3CDTF">2022-02-12T15:14:38Z</dcterms:modified>
</cp:coreProperties>
</file>