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8"/>
  </p:notesMasterIdLst>
  <p:sldIdLst>
    <p:sldId id="256" r:id="rId3"/>
    <p:sldId id="258" r:id="rId4"/>
    <p:sldId id="259" r:id="rId5"/>
    <p:sldId id="261" r:id="rId6"/>
    <p:sldId id="333" r:id="rId7"/>
    <p:sldId id="334" r:id="rId8"/>
    <p:sldId id="263" r:id="rId9"/>
    <p:sldId id="348" r:id="rId10"/>
    <p:sldId id="265" r:id="rId11"/>
    <p:sldId id="320" r:id="rId12"/>
    <p:sldId id="266" r:id="rId13"/>
    <p:sldId id="267" r:id="rId14"/>
    <p:sldId id="268" r:id="rId15"/>
    <p:sldId id="269" r:id="rId16"/>
    <p:sldId id="270" r:id="rId17"/>
    <p:sldId id="271" r:id="rId18"/>
    <p:sldId id="286" r:id="rId19"/>
    <p:sldId id="337" r:id="rId20"/>
    <p:sldId id="321" r:id="rId21"/>
    <p:sldId id="322" r:id="rId22"/>
    <p:sldId id="323" r:id="rId23"/>
    <p:sldId id="324" r:id="rId24"/>
    <p:sldId id="326" r:id="rId25"/>
    <p:sldId id="310" r:id="rId26"/>
    <p:sldId id="327" r:id="rId27"/>
    <p:sldId id="293" r:id="rId28"/>
    <p:sldId id="339" r:id="rId29"/>
    <p:sldId id="338" r:id="rId30"/>
    <p:sldId id="328" r:id="rId31"/>
    <p:sldId id="330" r:id="rId32"/>
    <p:sldId id="341" r:id="rId33"/>
    <p:sldId id="340" r:id="rId34"/>
    <p:sldId id="331" r:id="rId35"/>
    <p:sldId id="343" r:id="rId36"/>
    <p:sldId id="318" r:id="rId37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39"/>
    </p:embeddedFont>
    <p:embeddedFont>
      <p:font typeface="宋体" panose="02010600030101010101" pitchFamily="2" charset="-122"/>
      <p:regular r:id="rId40"/>
    </p:embeddedFont>
    <p:embeddedFont>
      <p:font typeface="Arial Narrow" panose="020B0606020202030204" pitchFamily="3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Raleway" panose="020B0604020202020204" charset="0"/>
      <p:regular r:id="rId49"/>
      <p:bold r:id="rId50"/>
      <p:italic r:id="rId51"/>
      <p:boldItalic r:id="rId52"/>
    </p:embeddedFont>
    <p:embeddedFont>
      <p:font typeface="Tahoma" panose="020B0604030504040204" pitchFamily="3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47251" autoAdjust="0"/>
  </p:normalViewPr>
  <p:slideViewPr>
    <p:cSldViewPr snapToGrid="0">
      <p:cViewPr varScale="1">
        <p:scale>
          <a:sx n="66" d="100"/>
          <a:sy n="66" d="100"/>
        </p:scale>
        <p:origin x="2424" y="72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861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04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30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36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2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36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00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39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93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02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41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89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22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75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632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6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98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0709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69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692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926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155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663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06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1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761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455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29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056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9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8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55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30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68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92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1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aview365.com/request-a-demo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19052" y="1859196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Machine Learning: Clustering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Google Shape;39;p9">
            <a:extLst>
              <a:ext uri="{FF2B5EF4-FFF2-40B4-BE49-F238E27FC236}">
                <a16:creationId xmlns:a16="http://schemas.microsoft.com/office/drawing/2014/main" id="{CAC87B11-8112-4DC7-8BB5-7AAE32788FEF}"/>
              </a:ext>
            </a:extLst>
          </p:cNvPr>
          <p:cNvSpPr txBox="1">
            <a:spLocks/>
          </p:cNvSpPr>
          <p:nvPr/>
        </p:nvSpPr>
        <p:spPr>
          <a:xfrm>
            <a:off x="419052" y="2855786"/>
            <a:ext cx="608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Prajwol Sangat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/>
              <a:t>K-means is a </a:t>
            </a:r>
            <a:r>
              <a:rPr lang="en-US" altLang="en-US" dirty="0">
                <a:solidFill>
                  <a:srgbClr val="FF0000"/>
                </a:solidFill>
              </a:rPr>
              <a:t>partitional clustering</a:t>
            </a:r>
            <a:r>
              <a:rPr lang="en-US" altLang="en-US" dirty="0"/>
              <a:t> algorithm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Let a set of data points (or instances)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be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	{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dirty="0">
                <a:ea typeface="ＭＳ Ｐゴシック" panose="020B0600070205080204" pitchFamily="34" charset="-128"/>
              </a:rPr>
              <a:t>, 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dirty="0">
                <a:ea typeface="ＭＳ Ｐゴシック" panose="020B0600070205080204" pitchFamily="34" charset="-128"/>
              </a:rPr>
              <a:t>, …,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},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where 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dirty="0">
                <a:ea typeface="ＭＳ Ｐゴシック" panose="020B0600070205080204" pitchFamily="34" charset="-128"/>
              </a:rPr>
              <a:t> = (</a:t>
            </a:r>
            <a:r>
              <a:rPr lang="en-US" altLang="ja-JP" i="1" dirty="0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dirty="0">
                <a:ea typeface="ＭＳ Ｐゴシック" panose="020B0600070205080204" pitchFamily="34" charset="-128"/>
              </a:rPr>
              <a:t>, </a:t>
            </a:r>
            <a:r>
              <a:rPr lang="en-US" altLang="ja-JP" i="1" dirty="0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dirty="0">
                <a:ea typeface="ＭＳ Ｐゴシック" panose="020B0600070205080204" pitchFamily="34" charset="-128"/>
              </a:rPr>
              <a:t>, …,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ir</a:t>
            </a:r>
            <a:r>
              <a:rPr lang="en-US" altLang="ja-JP" dirty="0">
                <a:ea typeface="ＭＳ Ｐゴシック" panose="020B0600070205080204" pitchFamily="34" charset="-128"/>
              </a:rPr>
              <a:t>) is a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ja-JP" dirty="0">
                <a:ea typeface="ＭＳ Ｐゴシック" panose="020B0600070205080204" pitchFamily="34" charset="-128"/>
              </a:rPr>
              <a:t> in a real-valued space </a:t>
            </a:r>
            <a:r>
              <a:rPr lang="en-US" altLang="ja-JP" i="1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i="1" dirty="0">
                <a:ea typeface="ＭＳ Ｐゴシック" panose="020B0600070205080204" pitchFamily="34" charset="-128"/>
              </a:rPr>
              <a:t>R</a:t>
            </a:r>
            <a:r>
              <a:rPr lang="en-US" altLang="ja-JP" i="1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ja-JP" dirty="0">
                <a:ea typeface="ＭＳ Ｐゴシック" panose="020B0600070205080204" pitchFamily="34" charset="-128"/>
              </a:rPr>
              <a:t>, and </a:t>
            </a:r>
            <a:r>
              <a:rPr lang="en-US" altLang="ja-JP" i="1" dirty="0">
                <a:ea typeface="ＭＳ Ｐゴシック" panose="020B0600070205080204" pitchFamily="34" charset="-128"/>
              </a:rPr>
              <a:t>r</a:t>
            </a:r>
            <a:r>
              <a:rPr lang="en-US" altLang="ja-JP" dirty="0">
                <a:ea typeface="ＭＳ Ｐゴシック" panose="020B0600070205080204" pitchFamily="34" charset="-128"/>
              </a:rPr>
              <a:t> is the number of attributes (dimensions) in the data.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The </a:t>
            </a:r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-means algorithm partitions the given data into </a:t>
            </a:r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 clusters.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Each cluster has a cluster </a:t>
            </a:r>
            <a:r>
              <a:rPr lang="en-US" altLang="ja-JP" b="1" dirty="0">
                <a:ea typeface="ＭＳ Ｐゴシック" panose="020B0600070205080204" pitchFamily="34" charset="-128"/>
              </a:rPr>
              <a:t>center</a:t>
            </a:r>
            <a:r>
              <a:rPr lang="en-US" altLang="ja-JP" dirty="0">
                <a:ea typeface="ＭＳ Ｐゴシック" panose="020B0600070205080204" pitchFamily="34" charset="-128"/>
              </a:rPr>
              <a:t>, called </a:t>
            </a: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centroid</a:t>
            </a:r>
            <a:r>
              <a:rPr lang="en-US" altLang="ja-JP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 is specified by the user </a:t>
            </a:r>
            <a:endParaRPr lang="en-US" altLang="en-US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/>
              <a:t> clustering (Partitional clustering)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42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indent="-288925">
              <a:buSzPct val="50000"/>
            </a:pPr>
            <a:r>
              <a:rPr lang="en-AU" sz="2000" b="1" dirty="0">
                <a:latin typeface="Raleway" panose="020B0604020202020204" charset="0"/>
                <a:cs typeface="Raleway" panose="020B0604020202020204" charset="0"/>
              </a:rPr>
              <a:t>Algorithm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k-Means: 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Specifies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number of clusters, and guesses the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seed cluster centroid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Iteratively looks at each data point and assigns it to the closest centroid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Current clusters may receive or loose their members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Each cluster must re-calculate the mean (centroid)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process is repeated until the clusters are stable (no change of members)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0B625-074F-4C03-9DF9-1576EBAA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40"/>
          <a:stretch>
            <a:fillRect/>
          </a:stretch>
        </p:blipFill>
        <p:spPr>
          <a:xfrm>
            <a:off x="4905828" y="3401334"/>
            <a:ext cx="4238171" cy="17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Clustering: Step 1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4730C-5CF6-4B21-94B6-E0774D07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6" y="1512981"/>
            <a:ext cx="3739438" cy="27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3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2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8B77-B150-42C9-89D2-69760E96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18" y="1489340"/>
            <a:ext cx="3921392" cy="27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3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9550AF-8077-4F1B-889E-20B8A26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55" y="1405186"/>
            <a:ext cx="4100156" cy="29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4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AAB9F-C3CE-45FE-93A3-C9A6D494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36" y="1402474"/>
            <a:ext cx="4008664" cy="29028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CF6A6A9-B204-4999-AEB3-29B2C7EDA373}"/>
              </a:ext>
            </a:extLst>
          </p:cNvPr>
          <p:cNvSpPr/>
          <p:nvPr/>
        </p:nvSpPr>
        <p:spPr>
          <a:xfrm>
            <a:off x="2687216" y="1716833"/>
            <a:ext cx="401217" cy="39188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7485A0-98D2-4770-9B7F-5F156A87CB5A}"/>
              </a:ext>
            </a:extLst>
          </p:cNvPr>
          <p:cNvSpPr/>
          <p:nvPr/>
        </p:nvSpPr>
        <p:spPr>
          <a:xfrm>
            <a:off x="3685591" y="2771245"/>
            <a:ext cx="497633" cy="4478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49046-6274-44D3-9BA3-7A7884355EFC}"/>
              </a:ext>
            </a:extLst>
          </p:cNvPr>
          <p:cNvSpPr/>
          <p:nvPr/>
        </p:nvSpPr>
        <p:spPr>
          <a:xfrm>
            <a:off x="4648140" y="2454004"/>
            <a:ext cx="329215" cy="31724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5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DC392-1F5E-41E9-8880-CF12F6DC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61" y="1465908"/>
            <a:ext cx="4008575" cy="28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0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>
                <a:latin typeface="Arial" pitchFamily="-101" charset="0"/>
              </a:rPr>
              <a:t>Data </a:t>
            </a:r>
            <a:r>
              <a:rPr lang="en-AU" i="1" dirty="0"/>
              <a:t>D</a:t>
            </a:r>
            <a:r>
              <a:rPr lang="en-AU" dirty="0"/>
              <a:t> = {5, 19, 25, 21, 4, 1, 17, 23, 8, 7, 6, 10, 2, 20, 14, 11, 27, 9, 3, 16}</a:t>
            </a:r>
          </a:p>
          <a:p>
            <a:pPr lvl="1"/>
            <a:r>
              <a:rPr lang="en-AU" dirty="0"/>
              <a:t>Number of clusters: </a:t>
            </a:r>
            <a:r>
              <a:rPr lang="en-AU" i="1" dirty="0"/>
              <a:t>k</a:t>
            </a:r>
            <a:r>
              <a:rPr lang="en-AU" dirty="0"/>
              <a:t> = 3 </a:t>
            </a:r>
          </a:p>
          <a:p>
            <a:pPr lvl="1"/>
            <a:r>
              <a:rPr lang="en-AU" dirty="0"/>
              <a:t>Initial centroids: </a:t>
            </a:r>
            <a:r>
              <a:rPr lang="en-AU" i="1" dirty="0"/>
              <a:t>m</a:t>
            </a:r>
            <a:r>
              <a:rPr lang="en-AU" baseline="-25000" dirty="0"/>
              <a:t>1</a:t>
            </a:r>
            <a:r>
              <a:rPr lang="en-AU" dirty="0"/>
              <a:t>=6, </a:t>
            </a:r>
            <a:r>
              <a:rPr lang="en-AU" i="1" dirty="0"/>
              <a:t>m</a:t>
            </a:r>
            <a:r>
              <a:rPr lang="en-AU" baseline="-25000" dirty="0"/>
              <a:t>2</a:t>
            </a:r>
            <a:r>
              <a:rPr lang="en-AU" dirty="0"/>
              <a:t>=7, and </a:t>
            </a:r>
            <a:r>
              <a:rPr lang="en-AU" i="1" dirty="0"/>
              <a:t>m</a:t>
            </a:r>
            <a:r>
              <a:rPr lang="en-AU" baseline="-25000" dirty="0"/>
              <a:t>3</a:t>
            </a:r>
            <a:r>
              <a:rPr lang="en-AU" dirty="0"/>
              <a:t>=8 </a:t>
            </a:r>
          </a:p>
          <a:p>
            <a:pPr lvl="1"/>
            <a:endParaRPr lang="en-AU" dirty="0"/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First Iteration</a:t>
            </a:r>
          </a:p>
          <a:p>
            <a:pPr lvl="2"/>
            <a:r>
              <a:rPr lang="en-AU" dirty="0"/>
              <a:t>Clusters: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={8, 9, 10, 11, 14, 16, 17, 19, 20, 21, 23, 25, 27} </a:t>
            </a:r>
          </a:p>
          <a:p>
            <a:pPr lvl="2"/>
            <a:r>
              <a:rPr lang="en-AU" dirty="0">
                <a:solidFill>
                  <a:srgbClr val="393938"/>
                </a:solidFill>
              </a:rPr>
              <a:t>Re-calculated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=7,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=16.9 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</p:spTree>
    <p:extLst>
      <p:ext uri="{BB962C8B-B14F-4D97-AF65-F5344CB8AC3E}">
        <p14:creationId xmlns:p14="http://schemas.microsoft.com/office/powerpoint/2010/main" val="407750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>
                <a:latin typeface="Arial" pitchFamily="-101" charset="0"/>
              </a:rPr>
              <a:t>Data </a:t>
            </a:r>
            <a:r>
              <a:rPr lang="en-AU" i="1" dirty="0"/>
              <a:t>D</a:t>
            </a:r>
            <a:r>
              <a:rPr lang="en-AU" dirty="0"/>
              <a:t> = {5, 19, 25, 21, 4, 1, 17, 23, 8, 7, 6, 10, 2, 20, 14, 11, 27, 9, 3, 16}</a:t>
            </a:r>
          </a:p>
          <a:p>
            <a:pPr lvl="1"/>
            <a:r>
              <a:rPr lang="en-AU" dirty="0"/>
              <a:t>Number of clusters: </a:t>
            </a:r>
            <a:r>
              <a:rPr lang="en-AU" i="1" dirty="0"/>
              <a:t>k</a:t>
            </a:r>
            <a:r>
              <a:rPr lang="en-AU" dirty="0"/>
              <a:t> = 3 </a:t>
            </a:r>
          </a:p>
          <a:p>
            <a:pPr lvl="1"/>
            <a:r>
              <a:rPr lang="en-AU" dirty="0"/>
              <a:t>Initial centroids: </a:t>
            </a:r>
            <a:r>
              <a:rPr lang="en-AU" i="1" dirty="0"/>
              <a:t>m</a:t>
            </a:r>
            <a:r>
              <a:rPr lang="en-AU" baseline="-25000" dirty="0"/>
              <a:t>1</a:t>
            </a:r>
            <a:r>
              <a:rPr lang="en-AU" dirty="0"/>
              <a:t>=6, </a:t>
            </a:r>
            <a:r>
              <a:rPr lang="en-AU" i="1" dirty="0"/>
              <a:t>m</a:t>
            </a:r>
            <a:r>
              <a:rPr lang="en-AU" baseline="-25000" dirty="0"/>
              <a:t>2</a:t>
            </a:r>
            <a:r>
              <a:rPr lang="en-AU" dirty="0"/>
              <a:t>=7, and </a:t>
            </a:r>
            <a:r>
              <a:rPr lang="en-AU" i="1" dirty="0"/>
              <a:t>m</a:t>
            </a:r>
            <a:r>
              <a:rPr lang="en-AU" baseline="-25000" dirty="0"/>
              <a:t>3</a:t>
            </a:r>
            <a:r>
              <a:rPr lang="en-AU" dirty="0"/>
              <a:t>=8 </a:t>
            </a:r>
          </a:p>
          <a:p>
            <a:pPr lvl="1"/>
            <a:endParaRPr lang="en-AU" dirty="0"/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First Iteration</a:t>
            </a:r>
          </a:p>
          <a:p>
            <a:pPr lvl="2"/>
            <a:r>
              <a:rPr lang="en-AU" dirty="0"/>
              <a:t>Clusters: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={8, 9, 10, 11, 14, 16, 17, 19, 20, 21, 23, 25, 27} </a:t>
            </a:r>
          </a:p>
          <a:p>
            <a:pPr lvl="2"/>
            <a:r>
              <a:rPr lang="en-AU" dirty="0">
                <a:solidFill>
                  <a:srgbClr val="393938"/>
                </a:solidFill>
              </a:rPr>
              <a:t>Re-calculated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=7,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=16.9 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</p:spTree>
    <p:extLst>
      <p:ext uri="{BB962C8B-B14F-4D97-AF65-F5344CB8AC3E}">
        <p14:creationId xmlns:p14="http://schemas.microsoft.com/office/powerpoint/2010/main" val="147481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/>
              <a:t>Clusters: 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={8, 9, 10, 11, 14, 16, 17, 19, 20, 21, 23, 25, 27} </a:t>
            </a:r>
          </a:p>
          <a:p>
            <a:pPr lvl="1"/>
            <a:r>
              <a:rPr lang="en-AU" dirty="0">
                <a:solidFill>
                  <a:srgbClr val="393938"/>
                </a:solidFill>
              </a:rPr>
              <a:t>New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=7,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=16.9 </a:t>
            </a:r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Second Iteration</a:t>
            </a:r>
          </a:p>
          <a:p>
            <a:pPr lvl="2"/>
            <a:r>
              <a:rPr lang="en-AU" dirty="0"/>
              <a:t>Clusters: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={6, 7, 8, 9, 10, 11}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={14, 16, 17, 19, 20, 21, 23, 25, 27} </a:t>
            </a:r>
          </a:p>
          <a:p>
            <a:pPr lvl="2"/>
            <a:r>
              <a:rPr lang="en-AU" dirty="0">
                <a:solidFill>
                  <a:srgbClr val="393938"/>
                </a:solidFill>
              </a:rPr>
              <a:t>Re-calculated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=8.5,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=20.2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</p:spTree>
    <p:extLst>
      <p:ext uri="{BB962C8B-B14F-4D97-AF65-F5344CB8AC3E}">
        <p14:creationId xmlns:p14="http://schemas.microsoft.com/office/powerpoint/2010/main" val="36437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" name="Picture 3" descr="Wiley-2pages-cover">
            <a:extLst>
              <a:ext uri="{FF2B5EF4-FFF2-40B4-BE49-F238E27FC236}">
                <a16:creationId xmlns:a16="http://schemas.microsoft.com/office/drawing/2014/main" id="{31D1CED8-FE51-4453-8CA8-8CA04E74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82405" y="815279"/>
            <a:ext cx="3025805" cy="3512942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ADE0031-2D76-464A-AF65-6D6241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0" y="1235156"/>
            <a:ext cx="5635790" cy="12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17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Clustering and Classification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601FD-67F7-4CC2-A37C-16848880DC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56379" y="2826853"/>
            <a:ext cx="3846420" cy="1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17.1	</a:t>
            </a:r>
            <a:r>
              <a:rPr lang="en-AU" sz="1400" dirty="0">
                <a:latin typeface="Arial" charset="0"/>
              </a:rPr>
              <a:t>Clustering and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17.2	Parallel Clustering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17.3	Parallel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17.6	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/>
              <a:t>Clusters: 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={6, 7, 8, 9, 10, 11}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={14, 16, 17, 19, 20, 21, 23, 25, 27} </a:t>
            </a:r>
          </a:p>
          <a:p>
            <a:pPr lvl="1"/>
            <a:r>
              <a:rPr lang="en-AU" dirty="0">
                <a:solidFill>
                  <a:srgbClr val="393938"/>
                </a:solidFill>
              </a:rPr>
              <a:t>New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=8.5,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=20.2</a:t>
            </a:r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Third Iteration</a:t>
            </a:r>
          </a:p>
          <a:p>
            <a:pPr lvl="2"/>
            <a:r>
              <a:rPr lang="en-AU" dirty="0"/>
              <a:t>Clusters: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={6, 7, 8, 9, 10, 11, 14}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={16, 17, 19, 20, 21, 23, 25, 27} </a:t>
            </a:r>
          </a:p>
          <a:p>
            <a:pPr lvl="2"/>
            <a:r>
              <a:rPr lang="en-AU" dirty="0">
                <a:solidFill>
                  <a:srgbClr val="393938"/>
                </a:solidFill>
              </a:rPr>
              <a:t>Re-calculated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=9.29,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=21 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</p:spTree>
    <p:extLst>
      <p:ext uri="{BB962C8B-B14F-4D97-AF65-F5344CB8AC3E}">
        <p14:creationId xmlns:p14="http://schemas.microsoft.com/office/powerpoint/2010/main" val="137849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/>
              <a:t>Clusters: 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={6, 7, 8, 9, 10, 11, 14}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={16, 17, 19, 20, 21, 23, 25, 27} </a:t>
            </a:r>
          </a:p>
          <a:p>
            <a:pPr lvl="1"/>
            <a:r>
              <a:rPr lang="en-AU" dirty="0">
                <a:solidFill>
                  <a:srgbClr val="393938"/>
                </a:solidFill>
              </a:rPr>
              <a:t>New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=9.29,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=21</a:t>
            </a:r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Fourth Iteration</a:t>
            </a:r>
          </a:p>
          <a:p>
            <a:pPr lvl="2"/>
            <a:r>
              <a:rPr lang="en-AU" dirty="0"/>
              <a:t>Clusters: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={7, 8, 9, 10, 11, 14}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={16, 17, 19, 20, 21, 23, 25, 27} </a:t>
            </a:r>
          </a:p>
          <a:p>
            <a:pPr lvl="2"/>
            <a:r>
              <a:rPr lang="en-AU" dirty="0">
                <a:solidFill>
                  <a:srgbClr val="393938"/>
                </a:solidFill>
              </a:rPr>
              <a:t>Re-calculated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=9.83,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=21   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</p:spTree>
    <p:extLst>
      <p:ext uri="{BB962C8B-B14F-4D97-AF65-F5344CB8AC3E}">
        <p14:creationId xmlns:p14="http://schemas.microsoft.com/office/powerpoint/2010/main" val="180771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643510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/>
              <a:t>Clusters: 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={7, 8, 9, 10, 11, 14}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={16, 17, 19, 20, 21, 23, 25, 27} </a:t>
            </a:r>
          </a:p>
          <a:p>
            <a:pPr lvl="1"/>
            <a:r>
              <a:rPr lang="en-AU" dirty="0">
                <a:solidFill>
                  <a:srgbClr val="393938"/>
                </a:solidFill>
              </a:rPr>
              <a:t>New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=9.83,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=21</a:t>
            </a:r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Fifth Iteration</a:t>
            </a:r>
          </a:p>
          <a:p>
            <a:pPr lvl="2"/>
            <a:r>
              <a:rPr lang="en-AU" dirty="0"/>
              <a:t>No data movement from clusters (Process Terminated) </a:t>
            </a:r>
          </a:p>
          <a:p>
            <a:pPr>
              <a:buNone/>
            </a:pPr>
            <a:endParaRPr lang="en-AU" dirty="0"/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FB6CF-02BC-4430-BBF0-948889F0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500"/>
            <a:ext cx="9144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7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2000" dirty="0"/>
              <a:t>The number of clusters </a:t>
            </a:r>
            <a:r>
              <a:rPr lang="en-AU" sz="2000" i="1" dirty="0"/>
              <a:t>k</a:t>
            </a:r>
            <a:r>
              <a:rPr lang="en-AU" sz="2000" dirty="0"/>
              <a:t> is predefined. The algorithm does not discover the ideal number of clusters. During the process, the number of clusters remains fixed – it does not shrink nor expand. </a:t>
            </a:r>
          </a:p>
          <a:p>
            <a:r>
              <a:rPr lang="en-AU" sz="2000" dirty="0"/>
              <a:t>The final composition of clusters is very sensitive to the choice of initial centroid values. Different initialisations may result in different final clusters composition. </a:t>
            </a:r>
          </a:p>
          <a:p>
            <a:endParaRPr lang="en-AU" dirty="0">
              <a:latin typeface="Arial" pitchFamily="-101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0408A-F707-42A5-9DAC-416E1111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2785808"/>
            <a:ext cx="5312228" cy="16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357629" y="718050"/>
            <a:ext cx="8289231" cy="339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sz="1800" b="1" dirty="0"/>
              <a:t>Pros</a:t>
            </a:r>
            <a:endParaRPr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Simple and fast for low dimensional data (time complexity of K Means is linear i.e. O(n))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Scales to large data sets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Easily adapts to new data points</a:t>
            </a:r>
          </a:p>
          <a:p>
            <a:pPr marL="76200" lvl="0" indent="0">
              <a:buNone/>
            </a:pPr>
            <a:endParaRPr lang="en-AU" sz="1800" dirty="0"/>
          </a:p>
          <a:p>
            <a:pPr marL="76200" lvl="0" indent="0">
              <a:buNone/>
            </a:pPr>
            <a:r>
              <a:rPr lang="en-AU" sz="1800" dirty="0"/>
              <a:t> </a:t>
            </a:r>
            <a:r>
              <a:rPr lang="en-AU" sz="1800" b="1" dirty="0"/>
              <a:t>Cons</a:t>
            </a:r>
            <a:endParaRPr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 It will not identify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Restricted to data which has the notion of a centre (centroid)</a:t>
            </a:r>
            <a:br>
              <a:rPr lang="en-AU" sz="1400" dirty="0"/>
            </a:br>
            <a:endParaRPr sz="1400" dirty="0"/>
          </a:p>
        </p:txBody>
      </p:sp>
      <p:sp>
        <p:nvSpPr>
          <p:cNvPr id="362" name="Google Shape;362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r>
              <a:rPr lang="en-AU" altLang="en-US" dirty="0"/>
              <a:t>: </a:t>
            </a:r>
            <a:r>
              <a:rPr lang="en-AU" dirty="0"/>
              <a:t>Pros and Cons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16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</a:t>
            </a:r>
            <a:endParaRPr lang="en-US" dirty="0">
              <a:latin typeface="Arial" charset="0"/>
            </a:endParaRPr>
          </a:p>
          <a:p>
            <a:pPr lvl="1"/>
            <a:r>
              <a:rPr lang="en-AU" sz="1600" dirty="0">
                <a:latin typeface="Arial" pitchFamily="-101" charset="0"/>
              </a:rPr>
              <a:t>Data </a:t>
            </a:r>
            <a:r>
              <a:rPr lang="en-AU" sz="1600" i="1" dirty="0"/>
              <a:t>D</a:t>
            </a:r>
            <a:r>
              <a:rPr lang="en-AU" sz="1600" dirty="0"/>
              <a:t> = {8, 11, 12, 14, 16, 17, 24, 28}</a:t>
            </a:r>
          </a:p>
          <a:p>
            <a:pPr lvl="1"/>
            <a:r>
              <a:rPr lang="en-AU" sz="1600" dirty="0"/>
              <a:t>Number of clusters: </a:t>
            </a:r>
            <a:r>
              <a:rPr lang="en-AU" sz="1600" i="1" dirty="0"/>
              <a:t>k</a:t>
            </a:r>
            <a:r>
              <a:rPr lang="en-AU" sz="1600" dirty="0"/>
              <a:t> = 3 </a:t>
            </a:r>
          </a:p>
          <a:p>
            <a:pPr lvl="1"/>
            <a:r>
              <a:rPr lang="en-AU" sz="1600" dirty="0"/>
              <a:t>Initial centroids: </a:t>
            </a:r>
            <a:r>
              <a:rPr lang="en-AU" sz="1600" i="1" dirty="0"/>
              <a:t>m</a:t>
            </a:r>
            <a:r>
              <a:rPr lang="en-AU" sz="1600" baseline="-25000" dirty="0"/>
              <a:t>1</a:t>
            </a:r>
            <a:r>
              <a:rPr lang="en-AU" sz="1600" dirty="0"/>
              <a:t>=11, </a:t>
            </a:r>
            <a:r>
              <a:rPr lang="en-AU" sz="1600" i="1" dirty="0"/>
              <a:t>m</a:t>
            </a:r>
            <a:r>
              <a:rPr lang="en-AU" sz="1600" baseline="-25000" dirty="0"/>
              <a:t>2</a:t>
            </a:r>
            <a:r>
              <a:rPr lang="en-AU" sz="1600" dirty="0"/>
              <a:t>=12, and </a:t>
            </a:r>
            <a:r>
              <a:rPr lang="en-AU" sz="1600" i="1" dirty="0"/>
              <a:t>m</a:t>
            </a:r>
            <a:r>
              <a:rPr lang="en-AU" sz="1600" baseline="-25000" dirty="0"/>
              <a:t>3</a:t>
            </a:r>
            <a:r>
              <a:rPr lang="en-AU" sz="1600" dirty="0"/>
              <a:t>=28</a:t>
            </a:r>
          </a:p>
          <a:p>
            <a:pPr lvl="1"/>
            <a:endParaRPr lang="en-AU" sz="1600" dirty="0"/>
          </a:p>
          <a:p>
            <a:pPr lvl="1"/>
            <a:r>
              <a:rPr lang="en-AU" sz="1600" dirty="0"/>
              <a:t>Use the </a:t>
            </a:r>
            <a:r>
              <a:rPr lang="en-AU" sz="1600" i="1" dirty="0"/>
              <a:t>k</a:t>
            </a:r>
            <a:r>
              <a:rPr lang="en-AU" sz="1600" dirty="0"/>
              <a:t>-means </a:t>
            </a:r>
            <a:r>
              <a:rPr lang="en-AU" sz="1600" i="1" dirty="0"/>
              <a:t>serial</a:t>
            </a:r>
            <a:r>
              <a:rPr lang="en-AU" sz="1600" dirty="0"/>
              <a:t> algorithm to cluster the data in three clusters </a:t>
            </a:r>
            <a:endParaRPr lang="en-US" sz="1600" dirty="0">
              <a:latin typeface="Arial" charset="0"/>
            </a:endParaRPr>
          </a:p>
          <a:p>
            <a:endParaRPr lang="en-AU" dirty="0">
              <a:latin typeface="Arial" pitchFamily="-101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403DB-7981-4299-95F7-9170AD53CA2E}"/>
              </a:ext>
            </a:extLst>
          </p:cNvPr>
          <p:cNvSpPr/>
          <p:nvPr/>
        </p:nvSpPr>
        <p:spPr bwMode="auto">
          <a:xfrm>
            <a:off x="412200" y="753750"/>
            <a:ext cx="8319600" cy="36360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1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79082" y="721702"/>
            <a:ext cx="5991090" cy="367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600" dirty="0"/>
              <a:t>As k increases, clusters become smaller.</a:t>
            </a:r>
          </a:p>
          <a:p>
            <a:r>
              <a:rPr lang="en-AU" sz="1600" dirty="0"/>
              <a:t>The neighbouring clusters become less distinct from one another.</a:t>
            </a:r>
          </a:p>
          <a:p>
            <a:pPr marL="76200" indent="0">
              <a:buNone/>
            </a:pPr>
            <a:r>
              <a:rPr lang="en-AU" sz="1600" dirty="0"/>
              <a:t>.</a:t>
            </a:r>
            <a:endParaRPr lang="en-AU" sz="2000" dirty="0"/>
          </a:p>
          <a:p>
            <a:r>
              <a:rPr lang="en-AU" sz="1600" b="1" dirty="0"/>
              <a:t>How to choose an optimal k?</a:t>
            </a:r>
          </a:p>
          <a:p>
            <a:pPr lvl="1"/>
            <a:r>
              <a:rPr lang="en-AU" sz="1600" dirty="0"/>
              <a:t>Elbow Method</a:t>
            </a:r>
          </a:p>
          <a:p>
            <a:pPr lvl="2"/>
            <a:r>
              <a:rPr lang="en-AU" sz="1400" dirty="0"/>
              <a:t>Sum of squared errors as a function of k (a scree plot)</a:t>
            </a:r>
          </a:p>
          <a:p>
            <a:pPr lvl="1"/>
            <a:r>
              <a:rPr lang="en-AU" sz="1600" dirty="0"/>
              <a:t>Silhouette analysis</a:t>
            </a:r>
          </a:p>
          <a:p>
            <a:pPr lvl="2"/>
            <a:r>
              <a:rPr lang="en-AU" sz="1400" dirty="0"/>
              <a:t>Measure of how close each point in one cluster is to points in the neighbouring clusters and thus provides a way to assess number of clusters. 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Finding Optimal number of the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A2C9E-7D44-440A-B7AD-297EAAEF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039" y="3780722"/>
            <a:ext cx="3677478" cy="597851"/>
          </a:xfrm>
          <a:prstGeom prst="rect">
            <a:avLst/>
          </a:prstGeom>
        </p:spPr>
      </p:pic>
      <p:pic>
        <p:nvPicPr>
          <p:cNvPr id="2050" name="Picture 2" descr="https://media.geeksforgeeks.org/wp-content/uploads/elbow_4.png">
            <a:extLst>
              <a:ext uri="{FF2B5EF4-FFF2-40B4-BE49-F238E27FC236}">
                <a16:creationId xmlns:a16="http://schemas.microsoft.com/office/drawing/2014/main" id="{2F02EF0E-C039-4B27-91D7-F2770DC3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41" y="743488"/>
            <a:ext cx="3355460" cy="160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E8E09-8304-482B-A1F5-6383774B155B}"/>
              </a:ext>
            </a:extLst>
          </p:cNvPr>
          <p:cNvSpPr/>
          <p:nvPr/>
        </p:nvSpPr>
        <p:spPr>
          <a:xfrm>
            <a:off x="6687416" y="2417861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leway" panose="020B0604020202020204" charset="0"/>
              </a:rPr>
              <a:t>optimal value for k = 4 </a:t>
            </a:r>
            <a:endParaRPr lang="en-GB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7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DEMO</a:t>
            </a:r>
          </a:p>
        </p:txBody>
      </p:sp>
      <p:pic>
        <p:nvPicPr>
          <p:cNvPr id="1026" name="Picture 2" descr="Request a Demo – Instaview365">
            <a:extLst>
              <a:ext uri="{FF2B5EF4-FFF2-40B4-BE49-F238E27FC236}">
                <a16:creationId xmlns:a16="http://schemas.microsoft.com/office/drawing/2014/main" id="{A7D26C98-8462-45CA-9FCF-6EB34D61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7" y="785037"/>
            <a:ext cx="6273346" cy="35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EA260C-530E-4BF4-B574-1BAE4A466430}"/>
              </a:ext>
            </a:extLst>
          </p:cNvPr>
          <p:cNvSpPr/>
          <p:nvPr/>
        </p:nvSpPr>
        <p:spPr>
          <a:xfrm>
            <a:off x="5494390" y="4396574"/>
            <a:ext cx="3649610" cy="31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https://instaview365.com/request-a-demo/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16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" name="Picture 3" descr="Wiley-2pages-cover">
            <a:extLst>
              <a:ext uri="{FF2B5EF4-FFF2-40B4-BE49-F238E27FC236}">
                <a16:creationId xmlns:a16="http://schemas.microsoft.com/office/drawing/2014/main" id="{31D1CED8-FE51-4453-8CA8-8CA04E74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82405" y="815279"/>
            <a:ext cx="3025805" cy="3512942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ADE0031-2D76-464A-AF65-6D6241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0" y="1235156"/>
            <a:ext cx="5635790" cy="12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17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Clustering and Classification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601FD-67F7-4CC2-A37C-16848880DC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56379" y="2826853"/>
            <a:ext cx="3846420" cy="1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17.1</a:t>
            </a:r>
            <a:r>
              <a:rPr lang="en-AU" sz="1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Clustering and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17.2	Parallel Clustering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17.3	Parallel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17.6	Exercises</a:t>
            </a:r>
          </a:p>
        </p:txBody>
      </p:sp>
    </p:spTree>
    <p:extLst>
      <p:ext uri="{BB962C8B-B14F-4D97-AF65-F5344CB8AC3E}">
        <p14:creationId xmlns:p14="http://schemas.microsoft.com/office/powerpoint/2010/main" val="257840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of 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79E5C-B2E9-43D9-8F4C-4518FF2AF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0" t="4172" b="1242"/>
          <a:stretch/>
        </p:blipFill>
        <p:spPr>
          <a:xfrm>
            <a:off x="4676574" y="896362"/>
            <a:ext cx="4244008" cy="3350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2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sz="2000" dirty="0"/>
              <a:t>Supervised learning vs. unsupervised learning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dirty="0">
                <a:ea typeface="ＭＳ Ｐゴシック" panose="020B0600070205080204" pitchFamily="34" charset="-128"/>
              </a:rPr>
              <a:t> discover patterns in the data that relate to data attributes with a target (class)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Exploring the data to find some intrinsic structures in them. </a:t>
            </a:r>
            <a:endParaRPr lang="en-US" altLang="en-US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Machine Learning Fundamentals -</a:t>
            </a:r>
            <a:r>
              <a:rPr lang="en-US" altLang="en-US" dirty="0">
                <a:solidFill>
                  <a:srgbClr val="C00000"/>
                </a:solidFill>
              </a:rPr>
              <a:t> Revision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2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1" y="999825"/>
            <a:ext cx="3031596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</a:p>
          <a:p>
            <a:pPr marL="76200" indent="0">
              <a:buNone/>
            </a:pP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F74E-1FA5-4F50-836A-41A500A90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1"/>
          <a:stretch/>
        </p:blipFill>
        <p:spPr>
          <a:xfrm>
            <a:off x="3784863" y="0"/>
            <a:ext cx="53591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2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082" y="725713"/>
            <a:ext cx="3031596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</a:p>
          <a:p>
            <a:pPr marL="76200" indent="0">
              <a:buNone/>
            </a:pP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F74E-1FA5-4F50-836A-41A500A90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1"/>
          <a:stretch/>
        </p:blipFill>
        <p:spPr>
          <a:xfrm>
            <a:off x="3784863" y="0"/>
            <a:ext cx="5359137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60EBFD-2780-4F36-8DDA-E9569757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" y="1477007"/>
            <a:ext cx="3031596" cy="2189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001AC-DD51-4488-B6A3-44CAA0BDC2D8}"/>
              </a:ext>
            </a:extLst>
          </p:cNvPr>
          <p:cNvSpPr/>
          <p:nvPr/>
        </p:nvSpPr>
        <p:spPr>
          <a:xfrm>
            <a:off x="333774" y="3650518"/>
            <a:ext cx="329479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Raleway" panose="020B0604020202020204" charset="0"/>
              </a:rPr>
              <a:t>Cluster 1 = 1, 2, 3, 4, 5, 6</a:t>
            </a:r>
          </a:p>
          <a:p>
            <a:r>
              <a:rPr lang="en-GB" b="1" dirty="0">
                <a:latin typeface="Raleway" panose="020B0604020202020204" charset="0"/>
              </a:rPr>
              <a:t>Cluster 2 = 7, 8, 9, 10, 11, 14</a:t>
            </a:r>
          </a:p>
          <a:p>
            <a:r>
              <a:rPr lang="en-GB" b="1" dirty="0">
                <a:latin typeface="Raleway" panose="020B0604020202020204" charset="0"/>
              </a:rPr>
              <a:t>Cluster 3 = 16, 17, 19, 20, 21, 23, 25, 27</a:t>
            </a:r>
          </a:p>
        </p:txBody>
      </p:sp>
    </p:spTree>
    <p:extLst>
      <p:ext uri="{BB962C8B-B14F-4D97-AF65-F5344CB8AC3E}">
        <p14:creationId xmlns:p14="http://schemas.microsoft.com/office/powerpoint/2010/main" val="178395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 of 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F4A2B-1DE9-4ECC-AFD9-293D47E3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" r="2115"/>
          <a:stretch/>
        </p:blipFill>
        <p:spPr>
          <a:xfrm>
            <a:off x="4676574" y="837426"/>
            <a:ext cx="4244008" cy="3388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9491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34" y="718749"/>
            <a:ext cx="5317595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F9B7-3D21-4BC3-BE1D-F280389A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8" y="1140992"/>
            <a:ext cx="6558104" cy="32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27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34" y="718749"/>
            <a:ext cx="5317595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F9B7-3D21-4BC3-BE1D-F280389A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8" y="1140992"/>
            <a:ext cx="6558104" cy="32257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D92EAF-3C6E-4160-AFC9-25A5B87DFD00}"/>
              </a:ext>
            </a:extLst>
          </p:cNvPr>
          <p:cNvSpPr/>
          <p:nvPr/>
        </p:nvSpPr>
        <p:spPr>
          <a:xfrm>
            <a:off x="274549" y="3443363"/>
            <a:ext cx="56984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800" b="1" dirty="0">
                <a:latin typeface="Raleway" panose="020B0604020202020204" charset="0"/>
              </a:rPr>
              <a:t>Processor 1 cluster 1 = 1, 2, 3, 4, 5, 6</a:t>
            </a:r>
          </a:p>
          <a:p>
            <a:r>
              <a:rPr lang="pt-BR" sz="1800" b="1" dirty="0">
                <a:latin typeface="Raleway" panose="020B0604020202020204" charset="0"/>
              </a:rPr>
              <a:t>Processor 2 cluster 2 = 7, 8, 9, 10, 11, 14</a:t>
            </a:r>
          </a:p>
          <a:p>
            <a:r>
              <a:rPr lang="pt-BR" sz="1800" b="1" dirty="0">
                <a:latin typeface="Raleway" panose="020B0604020202020204" charset="0"/>
              </a:rPr>
              <a:t>Processor 3 cluster 3 = 16, 17, 19, 20, 21, 23, 25, 27</a:t>
            </a:r>
          </a:p>
        </p:txBody>
      </p:sp>
    </p:spTree>
    <p:extLst>
      <p:ext uri="{BB962C8B-B14F-4D97-AF65-F5344CB8AC3E}">
        <p14:creationId xmlns:p14="http://schemas.microsoft.com/office/powerpoint/2010/main" val="2629280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>
                <a:latin typeface="Raleway"/>
                <a:ea typeface="Raleway"/>
                <a:cs typeface="Raleway"/>
                <a:sym typeface="Raleway"/>
              </a:rPr>
              <a:t>What have we learnt today?</a:t>
            </a:r>
          </a:p>
        </p:txBody>
      </p:sp>
      <p:sp>
        <p:nvSpPr>
          <p:cNvPr id="3" name="Google Shape;45;p10"/>
          <p:cNvSpPr txBox="1">
            <a:spLocks/>
          </p:cNvSpPr>
          <p:nvPr/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Partitional (k-means) to attain meaningful groups of data </a:t>
            </a:r>
          </a:p>
          <a:p>
            <a:pPr marL="457200" indent="-355600">
              <a:buClr>
                <a:schemeClr val="dk1"/>
              </a:buClr>
              <a:buSzPts val="2000"/>
              <a:buFont typeface="Raleway"/>
              <a:buChar char="▪"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Algorithmic</a:t>
            </a:r>
            <a:r>
              <a:rPr lang="en-US" sz="2000" baseline="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examples for clustering of data</a:t>
            </a: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Finds groups (or clusters) of data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cluster comprises a number of “similar” objects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member is closer to another member within the same group than to a member of a different group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Groups have no category or label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Unsupervised learning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Clustering: an illustration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29E5-4C9E-4B23-AB3C-83D579C9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40" y="2107134"/>
            <a:ext cx="2782600" cy="23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/>
              <a:t>Let’s see some real-life examples</a:t>
            </a:r>
          </a:p>
          <a:p>
            <a:r>
              <a:rPr lang="en-US" altLang="en-US" dirty="0">
                <a:solidFill>
                  <a:srgbClr val="3333CC"/>
                </a:solidFill>
              </a:rPr>
              <a:t>Example 1</a:t>
            </a:r>
            <a:r>
              <a:rPr lang="en-US" altLang="en-US" dirty="0"/>
              <a:t>: </a:t>
            </a:r>
            <a:r>
              <a:rPr lang="en-US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Cluster students based on their examination marks, gender, heights, nationality, etc</a:t>
            </a:r>
            <a:r>
              <a:rPr lang="en-US" altLang="en-US" dirty="0"/>
              <a:t>.</a:t>
            </a:r>
          </a:p>
          <a:p>
            <a:endParaRPr lang="en-US" altLang="en-US" dirty="0">
              <a:solidFill>
                <a:srgbClr val="3333CC"/>
              </a:solidFill>
            </a:endParaRPr>
          </a:p>
          <a:p>
            <a:r>
              <a:rPr lang="en-US" altLang="en-US" dirty="0">
                <a:solidFill>
                  <a:srgbClr val="3333CC"/>
                </a:solidFill>
              </a:rPr>
              <a:t>Example 2</a:t>
            </a:r>
            <a:r>
              <a:rPr lang="en-US" altLang="en-US" dirty="0"/>
              <a:t>: In marketing, segment customers according to their similarities</a:t>
            </a:r>
          </a:p>
          <a:p>
            <a:pPr lvl="1"/>
            <a:r>
              <a:rPr lang="en-US" altLang="en-US" dirty="0"/>
              <a:t>To do targeted marketing. 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3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Finds groups (or clusters) of data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cluster comprises a number of “similar” objects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member is closer to another member within the same group than to a member of a different group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Groups have no category or label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Unsupervised learning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Clustering: an illustration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29E5-4C9E-4B23-AB3C-83D579C9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19" y="2088473"/>
            <a:ext cx="2782600" cy="23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09" y="999825"/>
            <a:ext cx="8499336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Clustering is one of the most utilized machine learning techniques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Used in almost every field, e.g., medicine</a:t>
            </a:r>
            <a:r>
              <a:rPr lang="en-US" altLang="zh-CN" sz="1800" dirty="0">
                <a:ea typeface="宋体" panose="02010600030101010101" pitchFamily="2" charset="-122"/>
              </a:rPr>
              <a:t>, psychology, botany, sociology, biology, </a:t>
            </a:r>
            <a:r>
              <a:rPr lang="en-US" altLang="ja-JP" sz="1800" dirty="0">
                <a:ea typeface="ＭＳ Ｐゴシック" panose="020B0600070205080204" pitchFamily="34" charset="-128"/>
              </a:rPr>
              <a:t>archeology</a:t>
            </a:r>
            <a:r>
              <a:rPr lang="en-US" altLang="zh-CN" sz="1800" dirty="0">
                <a:ea typeface="宋体" panose="02010600030101010101" pitchFamily="2" charset="-122"/>
              </a:rPr>
              <a:t>, marketing, insurance, libraries, etc.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</a:p>
          <a:p>
            <a:pPr marL="558800" lvl="1" indent="0">
              <a:lnSpc>
                <a:spcPct val="90000"/>
              </a:lnSpc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AU" sz="1800" dirty="0">
                <a:ea typeface="ＭＳ Ｐゴシック" panose="020B0600070205080204" pitchFamily="34" charset="-128"/>
              </a:rPr>
              <a:t>Most popular applications of clustering are:  </a:t>
            </a:r>
          </a:p>
          <a:p>
            <a:pPr lvl="2">
              <a:lnSpc>
                <a:spcPct val="90000"/>
              </a:lnSpc>
            </a:pPr>
            <a:r>
              <a:rPr lang="en-AU" sz="1600" dirty="0">
                <a:ea typeface="ＭＳ Ｐゴシック" panose="020B0600070205080204" pitchFamily="34" charset="-128"/>
              </a:rPr>
              <a:t>recommendation engines, </a:t>
            </a:r>
          </a:p>
          <a:p>
            <a:pPr lvl="2">
              <a:lnSpc>
                <a:spcPct val="90000"/>
              </a:lnSpc>
            </a:pPr>
            <a:r>
              <a:rPr lang="en-AU" sz="1600" dirty="0">
                <a:ea typeface="ＭＳ Ｐゴシック" panose="020B0600070205080204" pitchFamily="34" charset="-128"/>
              </a:rPr>
              <a:t>market segmentation, </a:t>
            </a:r>
          </a:p>
          <a:p>
            <a:pPr lvl="2">
              <a:lnSpc>
                <a:spcPct val="90000"/>
              </a:lnSpc>
            </a:pPr>
            <a:r>
              <a:rPr lang="en-AU" sz="1600" dirty="0">
                <a:ea typeface="ＭＳ Ｐゴシック" panose="020B0600070205080204" pitchFamily="34" charset="-128"/>
              </a:rPr>
              <a:t>social network analysis, </a:t>
            </a:r>
          </a:p>
          <a:p>
            <a:pPr lvl="2">
              <a:lnSpc>
                <a:spcPct val="90000"/>
              </a:lnSpc>
            </a:pPr>
            <a:r>
              <a:rPr lang="en-AU" sz="1600" dirty="0">
                <a:ea typeface="ＭＳ Ｐゴシック" panose="020B0600070205080204" pitchFamily="34" charset="-128"/>
              </a:rPr>
              <a:t>image segmentation, </a:t>
            </a:r>
          </a:p>
          <a:p>
            <a:pPr lvl="2">
              <a:lnSpc>
                <a:spcPct val="90000"/>
              </a:lnSpc>
            </a:pPr>
            <a:r>
              <a:rPr lang="en-AU" sz="1600" dirty="0">
                <a:ea typeface="ＭＳ Ｐゴシック" panose="020B0600070205080204" pitchFamily="34" charset="-128"/>
              </a:rPr>
              <a:t>anomaly detection</a:t>
            </a:r>
          </a:p>
          <a:p>
            <a:pPr marL="558800" lvl="1" indent="0">
              <a:lnSpc>
                <a:spcPct val="90000"/>
              </a:lnSpc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endParaRPr lang="en-US" altLang="en-US" sz="1800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377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09" y="999825"/>
            <a:ext cx="8499336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2000" b="1" dirty="0">
                <a:solidFill>
                  <a:srgbClr val="800000"/>
                </a:solidFill>
                <a:latin typeface="Raleway" panose="020B0604020202020204" charset="0"/>
              </a:rPr>
              <a:t>Similarities Measures</a:t>
            </a:r>
          </a:p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</a:rPr>
              <a:t>Key factor in clustering is the similarity measure</a:t>
            </a:r>
          </a:p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</a:rPr>
              <a:t>Measure the degree of similarity between two objects</a:t>
            </a:r>
          </a:p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</a:rPr>
              <a:t>Distance measure: the shorter the distance the, the more similar are the two objects (zero distance means identical objects)</a:t>
            </a:r>
          </a:p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</a:rPr>
              <a:t>Euclidean Distance:</a:t>
            </a:r>
          </a:p>
          <a:p>
            <a:pPr marL="288925" indent="-288925">
              <a:buSzPct val="50000"/>
            </a:pPr>
            <a:endParaRPr lang="en-AU" dirty="0">
              <a:latin typeface="Raleway" panose="020B0604020202020204" charset="0"/>
            </a:endParaRPr>
          </a:p>
          <a:p>
            <a:pPr marL="288925" indent="-288925">
              <a:buSzPct val="50000"/>
            </a:pPr>
            <a:endParaRPr lang="en-AU" sz="2000" dirty="0">
              <a:latin typeface="Raleway" panose="020B0604020202020204" charset="0"/>
            </a:endParaRPr>
          </a:p>
          <a:p>
            <a:pPr marL="558800" lvl="1" indent="0">
              <a:lnSpc>
                <a:spcPct val="90000"/>
              </a:lnSpc>
              <a:buNone/>
            </a:pPr>
            <a:r>
              <a:rPr lang="en-US" altLang="ja-JP" sz="1800" dirty="0">
                <a:latin typeface="Raleway" panose="020B0604020202020204" charset="0"/>
                <a:ea typeface="ＭＳ Ｐゴシック" panose="020B0600070205080204" pitchFamily="34" charset="-128"/>
              </a:rPr>
              <a:t> </a:t>
            </a:r>
            <a:endParaRPr lang="en-US" altLang="en-US" sz="1800" dirty="0">
              <a:latin typeface="Raleway" panose="020B0604020202020204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>
              <a:latin typeface="Raleway" panose="020B0604020202020204" charset="0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2CFF-8544-4011-B5FF-03E9F702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52" y="3373355"/>
            <a:ext cx="3142095" cy="7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GB" dirty="0"/>
              <a:t>Clustering Techniques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AE1D-7342-435C-804E-8627B5C20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Hierarchical</a:t>
            </a:r>
            <a:r>
              <a:rPr lang="en-GB" i="1" dirty="0"/>
              <a:t> </a:t>
            </a:r>
            <a:r>
              <a:rPr lang="en-GB" dirty="0"/>
              <a:t>clustering</a:t>
            </a:r>
          </a:p>
          <a:p>
            <a:pPr lvl="1"/>
            <a:r>
              <a:rPr lang="en-US" dirty="0"/>
              <a:t>Seeks to build a hierarchy of clusters</a:t>
            </a:r>
          </a:p>
          <a:p>
            <a:pPr lvl="1"/>
            <a:r>
              <a:rPr lang="en-US" dirty="0"/>
              <a:t>Strategies:</a:t>
            </a:r>
          </a:p>
          <a:p>
            <a:pPr lvl="2"/>
            <a:r>
              <a:rPr lang="en-GB" i="1" dirty="0"/>
              <a:t>Agglomerative</a:t>
            </a:r>
            <a:r>
              <a:rPr lang="en-GB" dirty="0"/>
              <a:t>: Bottom up approach</a:t>
            </a:r>
          </a:p>
          <a:p>
            <a:pPr lvl="2"/>
            <a:r>
              <a:rPr lang="en-GB" i="1" dirty="0"/>
              <a:t>Divisive</a:t>
            </a:r>
            <a:r>
              <a:rPr lang="en-GB" dirty="0"/>
              <a:t>: Top down approach.</a:t>
            </a:r>
          </a:p>
          <a:p>
            <a:r>
              <a:rPr lang="en-GB" b="1" dirty="0"/>
              <a:t>Partitional</a:t>
            </a:r>
            <a:r>
              <a:rPr lang="en-GB" i="1" dirty="0"/>
              <a:t> </a:t>
            </a:r>
            <a:r>
              <a:rPr lang="en-GB" dirty="0"/>
              <a:t>clustering</a:t>
            </a:r>
          </a:p>
          <a:p>
            <a:pPr lvl="1"/>
            <a:r>
              <a:rPr lang="en-US" dirty="0"/>
              <a:t>Partitions the data objects based on a clustering criterion.</a:t>
            </a:r>
          </a:p>
          <a:p>
            <a:pPr lvl="1"/>
            <a:r>
              <a:rPr lang="en-US" dirty="0"/>
              <a:t>Places the data objects into clusters to maximise </a:t>
            </a:r>
            <a:r>
              <a:rPr lang="en-US" dirty="0">
                <a:sym typeface="Arial"/>
              </a:rPr>
              <a:t>intra-cluster similarity.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1026" name="Picture 2" descr="Data preprocessing and unsupervised learning methods in Bioinformatics">
            <a:extLst>
              <a:ext uri="{FF2B5EF4-FFF2-40B4-BE49-F238E27FC236}">
                <a16:creationId xmlns:a16="http://schemas.microsoft.com/office/drawing/2014/main" id="{E536E540-A6F5-4123-A8F2-1E472BFD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61" y="917974"/>
            <a:ext cx="3284021" cy="24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4514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19110</TotalTime>
  <Words>1794</Words>
  <Application>Microsoft Office PowerPoint</Application>
  <PresentationFormat>On-screen Show (16:9)</PresentationFormat>
  <Paragraphs>219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Calibri</vt:lpstr>
      <vt:lpstr>Arial</vt:lpstr>
      <vt:lpstr>Noto Sans Symbols</vt:lpstr>
      <vt:lpstr>Tahoma</vt:lpstr>
      <vt:lpstr>Raleway</vt:lpstr>
      <vt:lpstr>Wingdings</vt:lpstr>
      <vt:lpstr>Symbol</vt:lpstr>
      <vt:lpstr>Arial Narrow</vt:lpstr>
      <vt:lpstr>ＭＳ Ｐゴシック</vt:lpstr>
      <vt:lpstr>宋体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Prajwol Sangat</cp:lastModifiedBy>
  <cp:revision>128</cp:revision>
  <dcterms:modified xsi:type="dcterms:W3CDTF">2020-09-14T23:51:56Z</dcterms:modified>
</cp:coreProperties>
</file>