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Proxima Nova"/>
      <p:regular r:id="rId17"/>
      <p:bold r:id="rId18"/>
      <p:italic r:id="rId19"/>
      <p:boldItalic r:id="rId20"/>
    </p:embeddedFon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66BF9F5-A2F5-4228-891D-94E4D4254CF7}">
  <a:tblStyle styleId="{966BF9F5-A2F5-4228-891D-94E4D4254CF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5.xml"/><Relationship Id="rId22" Type="http://schemas.openxmlformats.org/officeDocument/2006/relationships/font" Target="fonts/Roboto-bold.fntdata"/><Relationship Id="rId10" Type="http://schemas.openxmlformats.org/officeDocument/2006/relationships/slide" Target="slides/slide4.xml"/><Relationship Id="rId21" Type="http://schemas.openxmlformats.org/officeDocument/2006/relationships/font" Target="fonts/Roboto-regular.fntdata"/><Relationship Id="rId13" Type="http://schemas.openxmlformats.org/officeDocument/2006/relationships/slide" Target="slides/slide7.xml"/><Relationship Id="rId24" Type="http://schemas.openxmlformats.org/officeDocument/2006/relationships/font" Target="fonts/Roboto-boldItalic.fntdata"/><Relationship Id="rId12" Type="http://schemas.openxmlformats.org/officeDocument/2006/relationships/slide" Target="slides/slide6.xml"/><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ProximaNova-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ProximaNova-italic.fntdata"/><Relationship Id="rId6" Type="http://schemas.openxmlformats.org/officeDocument/2006/relationships/notesMaster" Target="notesMasters/notesMaster1.xml"/><Relationship Id="rId18" Type="http://schemas.openxmlformats.org/officeDocument/2006/relationships/font" Target="fonts/ProximaNova-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customer interviews for mobile app development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9552a055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9552a055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89552a055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9552a055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55565B"/>
                </a:solidFill>
                <a:highlight>
                  <a:srgbClr val="FFFFFF"/>
                </a:highlight>
              </a:rPr>
              <a:t>Customer interviews are a great way to test your ideas and hear your customers’ thoughts at any stage of your company’s development. Based on well-designed customer interviews, one can test his or her core business idea to see whether there’s a potential market and target the ideal customers. As the product evolves and before more functions are added, customer interviews also help developers test new design and discover how the customers actually use the mobile app to identify potential new directions of development and keep up with the market.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89552a055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9552a055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55565B"/>
                </a:solidFill>
                <a:highlight>
                  <a:srgbClr val="FFFFFF"/>
                </a:highlight>
              </a:rPr>
              <a:t>We can say that interviewing your customers regularly is a crucial part in success of a commercial product, Since a</a:t>
            </a:r>
            <a:r>
              <a:rPr lang="en" sz="1200">
                <a:solidFill>
                  <a:srgbClr val="55565B"/>
                </a:solidFill>
                <a:highlight>
                  <a:srgbClr val="FFFFFF"/>
                </a:highlight>
              </a:rPr>
              <a:t>ny service that your mobile app provides are to satisfy your customers’ needs to gain profits in the future. But nowadays a certain number of companies fail to establish regular communication with their valuable customers, which will make their products cleaned out from the competitive market in the end. </a:t>
            </a:r>
            <a:endParaRPr/>
          </a:p>
          <a:p>
            <a:pPr indent="0" lvl="0" marL="0" rtl="0" algn="l">
              <a:spcBef>
                <a:spcPts val="0"/>
              </a:spcBef>
              <a:spcAft>
                <a:spcPts val="0"/>
              </a:spcAft>
              <a:buNone/>
            </a:pPr>
            <a:r>
              <a:rPr lang="en" sz="1200">
                <a:solidFill>
                  <a:srgbClr val="55565B"/>
                </a:solidFill>
                <a:highlight>
                  <a:srgbClr val="FFFFFF"/>
                </a:highlight>
              </a:rPr>
              <a:t>While effective customer interviews can help you build a better business from the start. </a:t>
            </a:r>
            <a:endParaRPr sz="1200">
              <a:solidFill>
                <a:srgbClr val="55565B"/>
              </a:solidFill>
              <a:highlight>
                <a:srgbClr val="FFFFFF"/>
              </a:highlight>
            </a:endParaRPr>
          </a:p>
          <a:p>
            <a:pPr indent="0" lvl="0" marL="0" rtl="0" algn="l">
              <a:spcBef>
                <a:spcPts val="0"/>
              </a:spcBef>
              <a:spcAft>
                <a:spcPts val="0"/>
              </a:spcAft>
              <a:buNone/>
            </a:pPr>
            <a:r>
              <a:rPr lang="en" sz="1200">
                <a:solidFill>
                  <a:srgbClr val="55565B"/>
                </a:solidFill>
                <a:highlight>
                  <a:srgbClr val="FFFFFF"/>
                </a:highlight>
              </a:rPr>
              <a:t>Here I’d like to share the story of Febreze- an air freshener brand from P&amp;G to highlight how customer interviews could save a dying product.</a:t>
            </a:r>
            <a:endParaRPr sz="1200">
              <a:solidFill>
                <a:srgbClr val="55565B"/>
              </a:solidFill>
              <a:highlight>
                <a:srgbClr val="FFFFFF"/>
              </a:highlight>
            </a:endParaRPr>
          </a:p>
          <a:p>
            <a:pPr indent="0" lvl="0" marL="0" rtl="0" algn="l">
              <a:spcBef>
                <a:spcPts val="0"/>
              </a:spcBef>
              <a:spcAft>
                <a:spcPts val="0"/>
              </a:spcAft>
              <a:buNone/>
            </a:pPr>
            <a:r>
              <a:rPr lang="en" sz="1200">
                <a:solidFill>
                  <a:srgbClr val="55565B"/>
                </a:solidFill>
                <a:highlight>
                  <a:srgbClr val="FFFFFF"/>
                </a:highlight>
              </a:rPr>
              <a:t>Cure for indoor odors -&gt; get used to it -&gt; loyal customer housewife saying feels like routine -&gt; ad a sense of routine/ clean house.</a:t>
            </a:r>
            <a:endParaRPr sz="1200">
              <a:solidFill>
                <a:srgbClr val="55565B"/>
              </a:solidFill>
              <a:highlight>
                <a:srgbClr val="FFFFFF"/>
              </a:highlight>
            </a:endParaRPr>
          </a:p>
          <a:p>
            <a:pPr indent="0" lvl="0" marL="0" rtl="0" algn="l">
              <a:spcBef>
                <a:spcPts val="0"/>
              </a:spcBef>
              <a:spcAft>
                <a:spcPts val="0"/>
              </a:spcAft>
              <a:buNone/>
            </a:pPr>
            <a:r>
              <a:t/>
            </a:r>
            <a:endParaRPr sz="1200">
              <a:solidFill>
                <a:srgbClr val="55565B"/>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9552a055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9552a055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four main steps of starting an effective interview.</a:t>
            </a:r>
            <a:endParaRPr/>
          </a:p>
          <a:p>
            <a:pPr indent="0" lvl="0" marL="0" rtl="0" algn="l">
              <a:spcBef>
                <a:spcPts val="0"/>
              </a:spcBef>
              <a:spcAft>
                <a:spcPts val="0"/>
              </a:spcAft>
              <a:buNone/>
            </a:pPr>
            <a:r>
              <a:rPr lang="en"/>
              <a:t>The first one is to set you core goals, that is, what exactly do you want to know from your customers? </a:t>
            </a:r>
            <a:endParaRPr/>
          </a:p>
          <a:p>
            <a:pPr indent="0" lvl="0" marL="0" rtl="0" algn="l">
              <a:spcBef>
                <a:spcPts val="0"/>
              </a:spcBef>
              <a:spcAft>
                <a:spcPts val="0"/>
              </a:spcAft>
              <a:buNone/>
            </a:pPr>
            <a:r>
              <a:rPr lang="en"/>
              <a:t>The second one is to identify who you are going to interview. </a:t>
            </a:r>
            <a:endParaRPr/>
          </a:p>
          <a:p>
            <a:pPr indent="0" lvl="0" marL="0" rtl="0" algn="l">
              <a:spcBef>
                <a:spcPts val="0"/>
              </a:spcBef>
              <a:spcAft>
                <a:spcPts val="0"/>
              </a:spcAft>
              <a:buNone/>
            </a:pPr>
            <a:r>
              <a:rPr lang="en"/>
              <a:t>For our projects, as we are going to develop a new mobile app for salinity and climate map to provide data analysis and visualization, our goal is to know about what kind of data analysis and visualization are most widely needed for researchers and what functions of this app would be most attracting and helpful to any potential customers, climate researchers, ordinary people, government and NGO. </a:t>
            </a:r>
            <a:endParaRPr/>
          </a:p>
          <a:p>
            <a:pPr indent="0" lvl="0" marL="0" rtl="0" algn="l">
              <a:spcBef>
                <a:spcPts val="0"/>
              </a:spcBef>
              <a:spcAft>
                <a:spcPts val="0"/>
              </a:spcAft>
              <a:buNone/>
            </a:pPr>
            <a:r>
              <a:rPr lang="en"/>
              <a:t>Then, the next one is to prepare your questions. A general rule is starting from easier questions to ease and involve your potential customers, and then ask in-depth ones or open-ended questions to gain more insights and open up more possible aspects.</a:t>
            </a:r>
            <a:endParaRPr/>
          </a:p>
          <a:p>
            <a:pPr indent="0" lvl="0" marL="0" rtl="0" algn="l">
              <a:spcBef>
                <a:spcPts val="0"/>
              </a:spcBef>
              <a:spcAft>
                <a:spcPts val="0"/>
              </a:spcAft>
              <a:buNone/>
            </a:pPr>
            <a:r>
              <a:rPr lang="en"/>
              <a:t>Finally, when you conduct interviews, be prepared to listen and learn. Let your customers express more instead of interrupting them or persuading them.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9552a055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9552a055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tons of rules and tips for a successful customer interview, but I think one need to combine experience and knowledge to become a real expert in this field. Here present a short list of do’s and don’ts...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89552a055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9552a055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goals for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89571e73d1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9571e73d1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plan to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9552a055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9552a055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3 main directions of questions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89552a055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9552a055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Customer Interview Questionnaire and Plan</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Salinity and Climate Map</a:t>
            </a:r>
            <a:endParaRPr/>
          </a:p>
          <a:p>
            <a:pPr indent="0" lvl="0" marL="0" rtl="0" algn="l">
              <a:spcBef>
                <a:spcPts val="0"/>
              </a:spcBef>
              <a:spcAft>
                <a:spcPts val="0"/>
              </a:spcAft>
              <a:buNone/>
            </a:pPr>
            <a:r>
              <a:rPr lang="en" sz="2000"/>
              <a:t>Chenhao Li, Haoxuan Zhu, Yiming Shi, Yongwei Yuan, Jiaxi Zhou</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nvSpPr>
        <p:spPr>
          <a:xfrm>
            <a:off x="2108400" y="1927650"/>
            <a:ext cx="4927200" cy="128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chemeClr val="dk2"/>
                </a:solidFill>
                <a:latin typeface="Proxima Nova"/>
                <a:ea typeface="Proxima Nova"/>
                <a:cs typeface="Proxima Nova"/>
                <a:sym typeface="Proxima Nova"/>
              </a:rPr>
              <a:t>Questions?</a:t>
            </a:r>
            <a:endParaRPr sz="4800">
              <a:solidFill>
                <a:schemeClr val="dk2"/>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c</a:t>
            </a:r>
            <a:r>
              <a:rPr lang="en"/>
              <a:t>ustomer interviews?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 interviews are a great way to test your ideas and hear your customers’ thoughts at any stage of your company’s development.”</a:t>
            </a:r>
            <a:endParaRPr/>
          </a:p>
          <a:p>
            <a:pPr indent="0" lvl="0" marL="0" rtl="0" algn="l">
              <a:spcBef>
                <a:spcPts val="1600"/>
              </a:spcBef>
              <a:spcAft>
                <a:spcPts val="1600"/>
              </a:spcAft>
              <a:buNone/>
            </a:pPr>
            <a:r>
              <a:t/>
            </a:r>
            <a:endParaRPr/>
          </a:p>
        </p:txBody>
      </p:sp>
      <p:grpSp>
        <p:nvGrpSpPr>
          <p:cNvPr id="67" name="Google Shape;67;p14"/>
          <p:cNvGrpSpPr/>
          <p:nvPr/>
        </p:nvGrpSpPr>
        <p:grpSpPr>
          <a:xfrm>
            <a:off x="0" y="2571842"/>
            <a:ext cx="2726700" cy="1598273"/>
            <a:chOff x="0" y="1189989"/>
            <a:chExt cx="2726700" cy="3482836"/>
          </a:xfrm>
        </p:grpSpPr>
        <p:sp>
          <p:nvSpPr>
            <p:cNvPr id="68" name="Google Shape;68;p14"/>
            <p:cNvSpPr/>
            <p:nvPr/>
          </p:nvSpPr>
          <p:spPr>
            <a:xfrm>
              <a:off x="0" y="1189989"/>
              <a:ext cx="2726700" cy="669000"/>
            </a:xfrm>
            <a:prstGeom prst="homePlate">
              <a:avLst>
                <a:gd fmla="val 50000" name="adj"/>
              </a:avLst>
            </a:prstGeom>
            <a:solidFill>
              <a:srgbClr val="08563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1</a:t>
              </a:r>
              <a:endParaRPr>
                <a:solidFill>
                  <a:srgbClr val="FFFFFF"/>
                </a:solidFill>
                <a:latin typeface="Roboto"/>
                <a:ea typeface="Roboto"/>
                <a:cs typeface="Roboto"/>
                <a:sym typeface="Roboto"/>
              </a:endParaRPr>
            </a:p>
          </p:txBody>
        </p:sp>
        <p:sp>
          <p:nvSpPr>
            <p:cNvPr id="69" name="Google Shape;69;p14"/>
            <p:cNvSpPr txBox="1"/>
            <p:nvPr/>
          </p:nvSpPr>
          <p:spPr>
            <a:xfrm>
              <a:off x="410850"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accent3"/>
                  </a:solidFill>
                  <a:latin typeface="Proxima Nova"/>
                  <a:ea typeface="Proxima Nova"/>
                  <a:cs typeface="Proxima Nova"/>
                  <a:sym typeface="Proxima Nova"/>
                </a:rPr>
                <a:t>Test the core business idea</a:t>
              </a:r>
              <a:endParaRPr sz="1800">
                <a:latin typeface="Roboto"/>
                <a:ea typeface="Roboto"/>
                <a:cs typeface="Roboto"/>
                <a:sym typeface="Roboto"/>
              </a:endParaRPr>
            </a:p>
          </p:txBody>
        </p:sp>
      </p:grpSp>
      <p:grpSp>
        <p:nvGrpSpPr>
          <p:cNvPr id="70" name="Google Shape;70;p14"/>
          <p:cNvGrpSpPr/>
          <p:nvPr/>
        </p:nvGrpSpPr>
        <p:grpSpPr>
          <a:xfrm>
            <a:off x="2263425" y="2571744"/>
            <a:ext cx="2541300" cy="1598372"/>
            <a:chOff x="2263425" y="1189775"/>
            <a:chExt cx="2541300" cy="3483050"/>
          </a:xfrm>
        </p:grpSpPr>
        <p:sp>
          <p:nvSpPr>
            <p:cNvPr id="71" name="Google Shape;71;p14"/>
            <p:cNvSpPr/>
            <p:nvPr/>
          </p:nvSpPr>
          <p:spPr>
            <a:xfrm>
              <a:off x="2263425" y="1189775"/>
              <a:ext cx="2541300" cy="669000"/>
            </a:xfrm>
            <a:prstGeom prst="chevron">
              <a:avLst>
                <a:gd fmla="val 50000" name="adj"/>
              </a:avLst>
            </a:prstGeom>
            <a:solidFill>
              <a:srgbClr val="0B714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2</a:t>
              </a:r>
              <a:endParaRPr>
                <a:solidFill>
                  <a:srgbClr val="FFFFFF"/>
                </a:solidFill>
                <a:latin typeface="Roboto"/>
                <a:ea typeface="Roboto"/>
                <a:cs typeface="Roboto"/>
                <a:sym typeface="Roboto"/>
              </a:endParaRPr>
            </a:p>
          </p:txBody>
        </p:sp>
        <p:sp>
          <p:nvSpPr>
            <p:cNvPr id="72" name="Google Shape;72;p14"/>
            <p:cNvSpPr txBox="1"/>
            <p:nvPr/>
          </p:nvSpPr>
          <p:spPr>
            <a:xfrm>
              <a:off x="2512202"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accent3"/>
                  </a:solidFill>
                  <a:latin typeface="Proxima Nova"/>
                  <a:ea typeface="Proxima Nova"/>
                  <a:cs typeface="Proxima Nova"/>
                  <a:sym typeface="Proxima Nova"/>
                </a:rPr>
                <a:t>Target the ideal customers</a:t>
              </a:r>
              <a:endParaRPr sz="1200">
                <a:latin typeface="Roboto"/>
                <a:ea typeface="Roboto"/>
                <a:cs typeface="Roboto"/>
                <a:sym typeface="Roboto"/>
              </a:endParaRPr>
            </a:p>
          </p:txBody>
        </p:sp>
      </p:grpSp>
      <p:grpSp>
        <p:nvGrpSpPr>
          <p:cNvPr id="73" name="Google Shape;73;p14"/>
          <p:cNvGrpSpPr/>
          <p:nvPr/>
        </p:nvGrpSpPr>
        <p:grpSpPr>
          <a:xfrm>
            <a:off x="4329974" y="2571744"/>
            <a:ext cx="2541300" cy="1598372"/>
            <a:chOff x="4329974" y="1189775"/>
            <a:chExt cx="2541300" cy="3483050"/>
          </a:xfrm>
        </p:grpSpPr>
        <p:sp>
          <p:nvSpPr>
            <p:cNvPr id="74" name="Google Shape;74;p14"/>
            <p:cNvSpPr/>
            <p:nvPr/>
          </p:nvSpPr>
          <p:spPr>
            <a:xfrm>
              <a:off x="4329974" y="1189775"/>
              <a:ext cx="2541300" cy="669000"/>
            </a:xfrm>
            <a:prstGeom prst="chevron">
              <a:avLst>
                <a:gd fmla="val 50000" name="adj"/>
              </a:avLst>
            </a:prstGeom>
            <a:solidFill>
              <a:srgbClr val="0B77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3</a:t>
              </a:r>
              <a:endParaRPr>
                <a:solidFill>
                  <a:srgbClr val="FFFFFF"/>
                </a:solidFill>
                <a:latin typeface="Roboto"/>
                <a:ea typeface="Roboto"/>
                <a:cs typeface="Roboto"/>
                <a:sym typeface="Roboto"/>
              </a:endParaRPr>
            </a:p>
          </p:txBody>
        </p:sp>
        <p:sp>
          <p:nvSpPr>
            <p:cNvPr id="75" name="Google Shape;75;p14"/>
            <p:cNvSpPr txBox="1"/>
            <p:nvPr/>
          </p:nvSpPr>
          <p:spPr>
            <a:xfrm>
              <a:off x="4613553"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accent3"/>
                  </a:solidFill>
                  <a:latin typeface="Proxima Nova"/>
                  <a:ea typeface="Proxima Nova"/>
                  <a:cs typeface="Proxima Nova"/>
                  <a:sym typeface="Proxima Nova"/>
                </a:rPr>
                <a:t>Test new features</a:t>
              </a:r>
              <a:endParaRPr sz="1200">
                <a:latin typeface="Roboto"/>
                <a:ea typeface="Roboto"/>
                <a:cs typeface="Roboto"/>
                <a:sym typeface="Roboto"/>
              </a:endParaRPr>
            </a:p>
          </p:txBody>
        </p:sp>
      </p:grpSp>
      <p:grpSp>
        <p:nvGrpSpPr>
          <p:cNvPr id="76" name="Google Shape;76;p14"/>
          <p:cNvGrpSpPr/>
          <p:nvPr/>
        </p:nvGrpSpPr>
        <p:grpSpPr>
          <a:xfrm>
            <a:off x="6396739" y="2571744"/>
            <a:ext cx="2541300" cy="1598372"/>
            <a:chOff x="6396739" y="1189775"/>
            <a:chExt cx="2541300" cy="3483050"/>
          </a:xfrm>
        </p:grpSpPr>
        <p:sp>
          <p:nvSpPr>
            <p:cNvPr id="77" name="Google Shape;77;p14"/>
            <p:cNvSpPr/>
            <p:nvPr/>
          </p:nvSpPr>
          <p:spPr>
            <a:xfrm>
              <a:off x="6396739" y="1189775"/>
              <a:ext cx="2541300" cy="669000"/>
            </a:xfrm>
            <a:prstGeom prst="chevron">
              <a:avLst>
                <a:gd fmla="val 50000" name="adj"/>
              </a:avLst>
            </a:prstGeom>
            <a:solidFill>
              <a:srgbClr val="0C814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4</a:t>
              </a:r>
              <a:endParaRPr>
                <a:solidFill>
                  <a:srgbClr val="FFFFFF"/>
                </a:solidFill>
                <a:latin typeface="Roboto"/>
                <a:ea typeface="Roboto"/>
                <a:cs typeface="Roboto"/>
                <a:sym typeface="Roboto"/>
              </a:endParaRPr>
            </a:p>
          </p:txBody>
        </p:sp>
        <p:sp>
          <p:nvSpPr>
            <p:cNvPr id="78" name="Google Shape;78;p14"/>
            <p:cNvSpPr txBox="1"/>
            <p:nvPr/>
          </p:nvSpPr>
          <p:spPr>
            <a:xfrm>
              <a:off x="6714905"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accent3"/>
                  </a:solidFill>
                  <a:latin typeface="Proxima Nova"/>
                  <a:ea typeface="Proxima Nova"/>
                  <a:cs typeface="Proxima Nova"/>
                  <a:sym typeface="Proxima Nova"/>
                </a:rPr>
                <a:t>How they REALLY use the app</a:t>
              </a:r>
              <a:endParaRPr sz="1200">
                <a:latin typeface="Roboto"/>
                <a:ea typeface="Roboto"/>
                <a:cs typeface="Roboto"/>
                <a:sym typeface="Robot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customer interviews matter?</a:t>
            </a:r>
            <a:endParaRPr/>
          </a:p>
        </p:txBody>
      </p:sp>
      <p:sp>
        <p:nvSpPr>
          <p:cNvPr id="84" name="Google Shape;84;p15"/>
          <p:cNvSpPr txBox="1"/>
          <p:nvPr>
            <p:ph idx="1" type="body"/>
          </p:nvPr>
        </p:nvSpPr>
        <p:spPr>
          <a:xfrm>
            <a:off x="311700" y="1152475"/>
            <a:ext cx="1909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P&amp;G marketing story of Febreze</a:t>
            </a:r>
            <a:endParaRPr/>
          </a:p>
        </p:txBody>
      </p:sp>
      <p:pic>
        <p:nvPicPr>
          <p:cNvPr id="85" name="Google Shape;85;p15"/>
          <p:cNvPicPr preferRelativeResize="0"/>
          <p:nvPr/>
        </p:nvPicPr>
        <p:blipFill>
          <a:blip r:embed="rId3">
            <a:alphaModFix/>
          </a:blip>
          <a:stretch>
            <a:fillRect/>
          </a:stretch>
        </p:blipFill>
        <p:spPr>
          <a:xfrm>
            <a:off x="2221587" y="1225837"/>
            <a:ext cx="4700826" cy="32696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conduct successful customer interviews?</a:t>
            </a:r>
            <a:endParaRPr/>
          </a:p>
        </p:txBody>
      </p:sp>
      <p:sp>
        <p:nvSpPr>
          <p:cNvPr id="91" name="Google Shape;91;p16"/>
          <p:cNvSpPr/>
          <p:nvPr/>
        </p:nvSpPr>
        <p:spPr>
          <a:xfrm>
            <a:off x="0" y="1861059"/>
            <a:ext cx="2726700" cy="710700"/>
          </a:xfrm>
          <a:prstGeom prst="homePlate">
            <a:avLst>
              <a:gd fmla="val 50000" name="adj"/>
            </a:avLst>
          </a:prstGeom>
          <a:solidFill>
            <a:srgbClr val="08563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set your goals</a:t>
            </a:r>
            <a:endParaRPr sz="1800">
              <a:solidFill>
                <a:srgbClr val="FFFFFF"/>
              </a:solidFill>
              <a:latin typeface="Roboto"/>
              <a:ea typeface="Roboto"/>
              <a:cs typeface="Roboto"/>
              <a:sym typeface="Roboto"/>
            </a:endParaRPr>
          </a:p>
        </p:txBody>
      </p:sp>
      <p:sp>
        <p:nvSpPr>
          <p:cNvPr id="92" name="Google Shape;92;p16"/>
          <p:cNvSpPr/>
          <p:nvPr/>
        </p:nvSpPr>
        <p:spPr>
          <a:xfrm>
            <a:off x="2263425" y="1860831"/>
            <a:ext cx="2541300" cy="710700"/>
          </a:xfrm>
          <a:prstGeom prst="chevron">
            <a:avLst>
              <a:gd fmla="val 50000" name="adj"/>
            </a:avLst>
          </a:prstGeom>
          <a:solidFill>
            <a:srgbClr val="0B714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contact customers</a:t>
            </a:r>
            <a:endParaRPr sz="1800">
              <a:solidFill>
                <a:srgbClr val="FFFFFF"/>
              </a:solidFill>
              <a:latin typeface="Roboto"/>
              <a:ea typeface="Roboto"/>
              <a:cs typeface="Roboto"/>
              <a:sym typeface="Roboto"/>
            </a:endParaRPr>
          </a:p>
        </p:txBody>
      </p:sp>
      <p:sp>
        <p:nvSpPr>
          <p:cNvPr id="93" name="Google Shape;93;p16"/>
          <p:cNvSpPr/>
          <p:nvPr/>
        </p:nvSpPr>
        <p:spPr>
          <a:xfrm>
            <a:off x="4329974" y="1860831"/>
            <a:ext cx="2541300" cy="710700"/>
          </a:xfrm>
          <a:prstGeom prst="chevron">
            <a:avLst>
              <a:gd fmla="val 50000" name="adj"/>
            </a:avLst>
          </a:prstGeom>
          <a:solidFill>
            <a:srgbClr val="0B77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prepare questions</a:t>
            </a:r>
            <a:endParaRPr sz="1800">
              <a:solidFill>
                <a:srgbClr val="FFFFFF"/>
              </a:solidFill>
              <a:latin typeface="Roboto"/>
              <a:ea typeface="Roboto"/>
              <a:cs typeface="Roboto"/>
              <a:sym typeface="Roboto"/>
            </a:endParaRPr>
          </a:p>
        </p:txBody>
      </p:sp>
      <p:sp>
        <p:nvSpPr>
          <p:cNvPr id="94" name="Google Shape;94;p16"/>
          <p:cNvSpPr/>
          <p:nvPr/>
        </p:nvSpPr>
        <p:spPr>
          <a:xfrm>
            <a:off x="6396739" y="1860831"/>
            <a:ext cx="2541300" cy="710700"/>
          </a:xfrm>
          <a:prstGeom prst="chevron">
            <a:avLst>
              <a:gd fmla="val 50000" name="adj"/>
            </a:avLst>
          </a:prstGeom>
          <a:solidFill>
            <a:srgbClr val="0C814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conduct interviews</a:t>
            </a:r>
            <a:endParaRPr sz="1800">
              <a:solidFill>
                <a:srgbClr val="FFFFFF"/>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 interview </a:t>
            </a:r>
            <a:r>
              <a:rPr lang="en"/>
              <a:t>Do’s </a:t>
            </a:r>
            <a:r>
              <a:rPr lang="en"/>
              <a:t>and </a:t>
            </a:r>
            <a:r>
              <a:rPr lang="en"/>
              <a:t>Don’ts</a:t>
            </a:r>
            <a:endParaRPr/>
          </a:p>
        </p:txBody>
      </p:sp>
      <p:sp>
        <p:nvSpPr>
          <p:cNvPr id="100" name="Google Shape;100;p17"/>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Do’s</a:t>
            </a:r>
            <a:endParaRPr/>
          </a:p>
          <a:p>
            <a:pPr indent="-342900" lvl="0" marL="457200" rtl="0" algn="l">
              <a:spcBef>
                <a:spcPts val="1600"/>
              </a:spcBef>
              <a:spcAft>
                <a:spcPts val="0"/>
              </a:spcAft>
              <a:buSzPts val="1800"/>
              <a:buChar char="-"/>
            </a:pPr>
            <a:r>
              <a:rPr lang="en"/>
              <a:t>Focus on questions that help validate you hypotheses</a:t>
            </a:r>
            <a:endParaRPr/>
          </a:p>
          <a:p>
            <a:pPr indent="-342900" lvl="0" marL="457200" rtl="0" algn="l">
              <a:spcBef>
                <a:spcPts val="0"/>
              </a:spcBef>
              <a:spcAft>
                <a:spcPts val="0"/>
              </a:spcAft>
              <a:buSzPts val="1800"/>
              <a:buChar char="-"/>
            </a:pPr>
            <a:r>
              <a:rPr lang="en"/>
              <a:t>understand more about your customers’ thoughts and habits</a:t>
            </a:r>
            <a:endParaRPr/>
          </a:p>
          <a:p>
            <a:pPr indent="-342900" lvl="0" marL="457200" rtl="0" algn="l">
              <a:spcBef>
                <a:spcPts val="0"/>
              </a:spcBef>
              <a:spcAft>
                <a:spcPts val="0"/>
              </a:spcAft>
              <a:buSzPts val="1800"/>
              <a:buChar char="-"/>
            </a:pPr>
            <a:r>
              <a:rPr lang="en"/>
              <a:t>Ask open-ended questions</a:t>
            </a:r>
            <a:endParaRPr/>
          </a:p>
          <a:p>
            <a:pPr indent="-342900" lvl="0" marL="457200" rtl="0" algn="l">
              <a:spcBef>
                <a:spcPts val="0"/>
              </a:spcBef>
              <a:spcAft>
                <a:spcPts val="0"/>
              </a:spcAft>
              <a:buSzPts val="1800"/>
              <a:buChar char="-"/>
            </a:pPr>
            <a:r>
              <a:rPr lang="en"/>
              <a:t>Listen effectively</a:t>
            </a:r>
            <a:endParaRPr/>
          </a:p>
        </p:txBody>
      </p:sp>
      <p:sp>
        <p:nvSpPr>
          <p:cNvPr id="101" name="Google Shape;101;p17"/>
          <p:cNvSpPr txBox="1"/>
          <p:nvPr>
            <p:ph idx="1" type="body"/>
          </p:nvPr>
        </p:nvSpPr>
        <p:spPr>
          <a:xfrm>
            <a:off x="45720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Don’ts</a:t>
            </a:r>
            <a:endParaRPr/>
          </a:p>
          <a:p>
            <a:pPr indent="-342900" lvl="0" marL="457200" rtl="0" algn="l">
              <a:spcBef>
                <a:spcPts val="1600"/>
              </a:spcBef>
              <a:spcAft>
                <a:spcPts val="0"/>
              </a:spcAft>
              <a:buSzPts val="1800"/>
              <a:buChar char="-"/>
            </a:pPr>
            <a:r>
              <a:rPr lang="en"/>
              <a:t>Avoid talking about your design and solution at first</a:t>
            </a:r>
            <a:endParaRPr/>
          </a:p>
          <a:p>
            <a:pPr indent="-342900" lvl="0" marL="457200" rtl="0" algn="l">
              <a:spcBef>
                <a:spcPts val="0"/>
              </a:spcBef>
              <a:spcAft>
                <a:spcPts val="0"/>
              </a:spcAft>
              <a:buSzPts val="1800"/>
              <a:buChar char="-"/>
            </a:pPr>
            <a:r>
              <a:rPr lang="en"/>
              <a:t>Avoid asking leading questions</a:t>
            </a:r>
            <a:endParaRPr/>
          </a:p>
          <a:p>
            <a:pPr indent="-342900" lvl="0" marL="457200" rtl="0" algn="l">
              <a:spcBef>
                <a:spcPts val="0"/>
              </a:spcBef>
              <a:spcAft>
                <a:spcPts val="0"/>
              </a:spcAft>
              <a:buSzPts val="1800"/>
              <a:buChar char="-"/>
            </a:pPr>
            <a:r>
              <a:rPr lang="en"/>
              <a:t>No demo or selling your products</a:t>
            </a:r>
            <a:endParaRPr/>
          </a:p>
          <a:p>
            <a:pPr indent="-342900" lvl="0" marL="457200" rtl="0" algn="l">
              <a:spcBef>
                <a:spcPts val="0"/>
              </a:spcBef>
              <a:spcAft>
                <a:spcPts val="0"/>
              </a:spcAft>
              <a:buSzPts val="1800"/>
              <a:buChar char="-"/>
            </a:pPr>
            <a:r>
              <a:rPr lang="en"/>
              <a:t>No bias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Interview Plan</a:t>
            </a:r>
            <a:endParaRPr/>
          </a:p>
        </p:txBody>
      </p:sp>
      <p:graphicFrame>
        <p:nvGraphicFramePr>
          <p:cNvPr id="107" name="Google Shape;107;p18"/>
          <p:cNvGraphicFramePr/>
          <p:nvPr/>
        </p:nvGraphicFramePr>
        <p:xfrm>
          <a:off x="952500" y="1342250"/>
          <a:ext cx="3000000" cy="3000000"/>
        </p:xfrm>
        <a:graphic>
          <a:graphicData uri="http://schemas.openxmlformats.org/drawingml/2006/table">
            <a:tbl>
              <a:tblPr>
                <a:noFill/>
                <a:tableStyleId>{966BF9F5-A2F5-4228-891D-94E4D4254CF7}</a:tableStyleId>
              </a:tblPr>
              <a:tblGrid>
                <a:gridCol w="3619500"/>
                <a:gridCol w="3619500"/>
              </a:tblGrid>
              <a:tr h="480550">
                <a:tc>
                  <a:txBody>
                    <a:bodyPr/>
                    <a:lstStyle/>
                    <a:p>
                      <a:pPr indent="0" lvl="0" marL="0" rtl="0" algn="ctr">
                        <a:spcBef>
                          <a:spcPts val="0"/>
                        </a:spcBef>
                        <a:spcAft>
                          <a:spcPts val="0"/>
                        </a:spcAft>
                        <a:buNone/>
                      </a:pPr>
                      <a:r>
                        <a:rPr lang="en" sz="1800"/>
                        <a:t>Goals</a:t>
                      </a:r>
                      <a:endParaRPr sz="1800"/>
                    </a:p>
                  </a:txBody>
                  <a:tcPr marT="91425" marB="91425" marR="91425" marL="91425" anchor="ctr"/>
                </a:tc>
                <a:tc>
                  <a:txBody>
                    <a:bodyPr/>
                    <a:lstStyle/>
                    <a:p>
                      <a:pPr indent="0" lvl="0" marL="0" rtl="0" algn="ctr">
                        <a:spcBef>
                          <a:spcPts val="0"/>
                        </a:spcBef>
                        <a:spcAft>
                          <a:spcPts val="0"/>
                        </a:spcAft>
                        <a:buNone/>
                      </a:pPr>
                      <a:r>
                        <a:rPr lang="en" sz="1800"/>
                        <a:t>Customers</a:t>
                      </a:r>
                      <a:endParaRPr sz="1800"/>
                    </a:p>
                  </a:txBody>
                  <a:tcPr marT="91425" marB="91425" marR="91425" marL="91425" anchor="ctr"/>
                </a:tc>
              </a:tr>
              <a:tr h="2753125">
                <a:tc>
                  <a:txBody>
                    <a:bodyPr/>
                    <a:lstStyle/>
                    <a:p>
                      <a:pPr indent="-342900" lvl="0" marL="457200" rtl="0" algn="l">
                        <a:spcBef>
                          <a:spcPts val="0"/>
                        </a:spcBef>
                        <a:spcAft>
                          <a:spcPts val="0"/>
                        </a:spcAft>
                        <a:buSzPts val="1800"/>
                        <a:buAutoNum type="arabicPeriod"/>
                      </a:pPr>
                      <a:r>
                        <a:rPr lang="en" sz="1800"/>
                        <a:t>Get </a:t>
                      </a:r>
                      <a:r>
                        <a:rPr lang="en" sz="1800"/>
                        <a:t>more detailed information of our target customers</a:t>
                      </a:r>
                      <a:endParaRPr sz="1800"/>
                    </a:p>
                    <a:p>
                      <a:pPr indent="-342900" lvl="0" marL="457200" rtl="0" algn="l">
                        <a:spcBef>
                          <a:spcPts val="0"/>
                        </a:spcBef>
                        <a:spcAft>
                          <a:spcPts val="0"/>
                        </a:spcAft>
                        <a:buSzPts val="1800"/>
                        <a:buAutoNum type="arabicPeriod"/>
                      </a:pPr>
                      <a:r>
                        <a:rPr lang="en" sz="1800"/>
                        <a:t>How would they like to use on our app? What functions do they need?</a:t>
                      </a:r>
                      <a:endParaRPr sz="1800"/>
                    </a:p>
                  </a:txBody>
                  <a:tcPr marT="91425" marB="91425" marR="91425" marL="91425"/>
                </a:tc>
                <a:tc>
                  <a:txBody>
                    <a:bodyPr/>
                    <a:lstStyle/>
                    <a:p>
                      <a:pPr indent="0" lvl="0" marL="0" rtl="0" algn="l">
                        <a:spcBef>
                          <a:spcPts val="0"/>
                        </a:spcBef>
                        <a:spcAft>
                          <a:spcPts val="0"/>
                        </a:spcAft>
                        <a:buNone/>
                      </a:pPr>
                      <a:r>
                        <a:rPr lang="en" sz="1800"/>
                        <a:t>Researchers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Citizens in coastal areas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Government or NGO</a:t>
                      </a:r>
                      <a:endParaRPr sz="1800"/>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Interview Plan</a:t>
            </a:r>
            <a:endParaRPr/>
          </a:p>
        </p:txBody>
      </p:sp>
      <p:sp>
        <p:nvSpPr>
          <p:cNvPr id="113" name="Google Shape;113;p19"/>
          <p:cNvSpPr/>
          <p:nvPr/>
        </p:nvSpPr>
        <p:spPr>
          <a:xfrm>
            <a:off x="3125163" y="1913725"/>
            <a:ext cx="594300" cy="36900"/>
          </a:xfrm>
          <a:prstGeom prst="roundRect">
            <a:avLst>
              <a:gd fmla="val 50000" name="adj"/>
            </a:avLst>
          </a:prstGeom>
          <a:solidFill>
            <a:srgbClr val="0B71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 name="Google Shape;114;p19"/>
          <p:cNvGrpSpPr/>
          <p:nvPr/>
        </p:nvGrpSpPr>
        <p:grpSpPr>
          <a:xfrm>
            <a:off x="1554700" y="1622763"/>
            <a:ext cx="1709100" cy="1854007"/>
            <a:chOff x="594500" y="1957150"/>
            <a:chExt cx="1709100" cy="1854007"/>
          </a:xfrm>
        </p:grpSpPr>
        <p:sp>
          <p:nvSpPr>
            <p:cNvPr id="115" name="Google Shape;115;p19"/>
            <p:cNvSpPr/>
            <p:nvPr/>
          </p:nvSpPr>
          <p:spPr>
            <a:xfrm>
              <a:off x="1151886" y="1957150"/>
              <a:ext cx="594300" cy="594300"/>
            </a:xfrm>
            <a:prstGeom prst="ellipse">
              <a:avLst/>
            </a:prstGeom>
            <a:noFill/>
            <a:ln cap="flat" cmpd="sng" w="38100">
              <a:solidFill>
                <a:srgbClr val="0B71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9"/>
            <p:cNvSpPr txBox="1"/>
            <p:nvPr/>
          </p:nvSpPr>
          <p:spPr>
            <a:xfrm>
              <a:off x="1230636" y="20938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a:solidFill>
                    <a:srgbClr val="0B7140"/>
                  </a:solidFill>
                  <a:latin typeface="Roboto"/>
                  <a:ea typeface="Roboto"/>
                  <a:cs typeface="Roboto"/>
                  <a:sym typeface="Roboto"/>
                </a:rPr>
                <a:t>1</a:t>
              </a:r>
              <a:endParaRPr b="1">
                <a:solidFill>
                  <a:srgbClr val="0B7140"/>
                </a:solidFill>
                <a:latin typeface="Roboto"/>
                <a:ea typeface="Roboto"/>
                <a:cs typeface="Roboto"/>
                <a:sym typeface="Roboto"/>
              </a:endParaRPr>
            </a:p>
          </p:txBody>
        </p:sp>
        <p:sp>
          <p:nvSpPr>
            <p:cNvPr id="117" name="Google Shape;117;p19"/>
            <p:cNvSpPr txBox="1"/>
            <p:nvPr/>
          </p:nvSpPr>
          <p:spPr>
            <a:xfrm>
              <a:off x="594500" y="2660957"/>
              <a:ext cx="1709100" cy="11502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600">
                  <a:solidFill>
                    <a:srgbClr val="0B7140"/>
                  </a:solidFill>
                  <a:latin typeface="Roboto"/>
                  <a:ea typeface="Roboto"/>
                  <a:cs typeface="Roboto"/>
                  <a:sym typeface="Roboto"/>
                </a:rPr>
                <a:t>Video interview with 3-5 researchers</a:t>
              </a:r>
              <a:endParaRPr b="1" sz="1600">
                <a:solidFill>
                  <a:srgbClr val="0B7140"/>
                </a:solidFill>
                <a:latin typeface="Roboto"/>
                <a:ea typeface="Roboto"/>
                <a:cs typeface="Roboto"/>
                <a:sym typeface="Roboto"/>
              </a:endParaRPr>
            </a:p>
          </p:txBody>
        </p:sp>
      </p:grpSp>
      <p:sp>
        <p:nvSpPr>
          <p:cNvPr id="118" name="Google Shape;118;p19"/>
          <p:cNvSpPr/>
          <p:nvPr/>
        </p:nvSpPr>
        <p:spPr>
          <a:xfrm>
            <a:off x="5368713" y="1913725"/>
            <a:ext cx="594300" cy="36900"/>
          </a:xfrm>
          <a:prstGeom prst="roundRect">
            <a:avLst>
              <a:gd fmla="val 50000" name="adj"/>
            </a:avLst>
          </a:prstGeom>
          <a:solidFill>
            <a:srgbClr val="0B71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9"/>
          <p:cNvGrpSpPr/>
          <p:nvPr/>
        </p:nvGrpSpPr>
        <p:grpSpPr>
          <a:xfrm>
            <a:off x="5903175" y="1622763"/>
            <a:ext cx="1709100" cy="1854007"/>
            <a:chOff x="2699425" y="1957150"/>
            <a:chExt cx="1709100" cy="1854007"/>
          </a:xfrm>
        </p:grpSpPr>
        <p:sp>
          <p:nvSpPr>
            <p:cNvPr id="120" name="Google Shape;120;p19"/>
            <p:cNvSpPr/>
            <p:nvPr/>
          </p:nvSpPr>
          <p:spPr>
            <a:xfrm>
              <a:off x="3256823" y="1957150"/>
              <a:ext cx="594300" cy="594300"/>
            </a:xfrm>
            <a:prstGeom prst="ellipse">
              <a:avLst/>
            </a:prstGeom>
            <a:noFill/>
            <a:ln cap="flat" cmpd="sng" w="38100">
              <a:solidFill>
                <a:srgbClr val="0B71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
            <p:cNvSpPr txBox="1"/>
            <p:nvPr/>
          </p:nvSpPr>
          <p:spPr>
            <a:xfrm>
              <a:off x="2699425" y="2660957"/>
              <a:ext cx="1709100" cy="115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600">
                  <a:solidFill>
                    <a:srgbClr val="0B7140"/>
                  </a:solidFill>
                  <a:latin typeface="Roboto"/>
                  <a:ea typeface="Roboto"/>
                  <a:cs typeface="Roboto"/>
                  <a:sym typeface="Roboto"/>
                </a:rPr>
                <a:t>Questionnaire for citizens</a:t>
              </a:r>
              <a:endParaRPr b="1" sz="1600">
                <a:solidFill>
                  <a:srgbClr val="0B7140"/>
                </a:solidFill>
                <a:latin typeface="Roboto"/>
                <a:ea typeface="Roboto"/>
                <a:cs typeface="Roboto"/>
                <a:sym typeface="Roboto"/>
              </a:endParaRPr>
            </a:p>
          </p:txBody>
        </p:sp>
        <p:sp>
          <p:nvSpPr>
            <p:cNvPr id="122" name="Google Shape;122;p19"/>
            <p:cNvSpPr txBox="1"/>
            <p:nvPr/>
          </p:nvSpPr>
          <p:spPr>
            <a:xfrm>
              <a:off x="3335573" y="20938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a:solidFill>
                    <a:srgbClr val="0B7140"/>
                  </a:solidFill>
                  <a:latin typeface="Roboto"/>
                  <a:ea typeface="Roboto"/>
                  <a:cs typeface="Roboto"/>
                  <a:sym typeface="Roboto"/>
                </a:rPr>
                <a:t>3</a:t>
              </a:r>
              <a:endParaRPr b="1">
                <a:solidFill>
                  <a:srgbClr val="0B7140"/>
                </a:solidFill>
                <a:latin typeface="Roboto"/>
                <a:ea typeface="Roboto"/>
                <a:cs typeface="Roboto"/>
                <a:sym typeface="Roboto"/>
              </a:endParaRPr>
            </a:p>
          </p:txBody>
        </p:sp>
      </p:grpSp>
      <p:grpSp>
        <p:nvGrpSpPr>
          <p:cNvPr id="123" name="Google Shape;123;p19"/>
          <p:cNvGrpSpPr/>
          <p:nvPr/>
        </p:nvGrpSpPr>
        <p:grpSpPr>
          <a:xfrm>
            <a:off x="3659625" y="1622763"/>
            <a:ext cx="1709100" cy="1854007"/>
            <a:chOff x="2699425" y="1957150"/>
            <a:chExt cx="1709100" cy="1854007"/>
          </a:xfrm>
        </p:grpSpPr>
        <p:sp>
          <p:nvSpPr>
            <p:cNvPr id="124" name="Google Shape;124;p19"/>
            <p:cNvSpPr/>
            <p:nvPr/>
          </p:nvSpPr>
          <p:spPr>
            <a:xfrm>
              <a:off x="3256823" y="1957150"/>
              <a:ext cx="594300" cy="594300"/>
            </a:xfrm>
            <a:prstGeom prst="ellipse">
              <a:avLst/>
            </a:prstGeom>
            <a:noFill/>
            <a:ln cap="flat" cmpd="sng" w="38100">
              <a:solidFill>
                <a:srgbClr val="0B71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txBox="1"/>
            <p:nvPr/>
          </p:nvSpPr>
          <p:spPr>
            <a:xfrm>
              <a:off x="2699425" y="2660957"/>
              <a:ext cx="1709100" cy="11502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600">
                  <a:solidFill>
                    <a:srgbClr val="0B7140"/>
                  </a:solidFill>
                  <a:latin typeface="Roboto"/>
                  <a:ea typeface="Roboto"/>
                  <a:cs typeface="Roboto"/>
                  <a:sym typeface="Roboto"/>
                </a:rPr>
                <a:t>Questionnaire for climate researchers</a:t>
              </a:r>
              <a:endParaRPr b="1" sz="1600">
                <a:solidFill>
                  <a:srgbClr val="0B7140"/>
                </a:solidFill>
                <a:latin typeface="Roboto"/>
                <a:ea typeface="Roboto"/>
                <a:cs typeface="Roboto"/>
                <a:sym typeface="Roboto"/>
              </a:endParaRPr>
            </a:p>
          </p:txBody>
        </p:sp>
        <p:sp>
          <p:nvSpPr>
            <p:cNvPr id="126" name="Google Shape;126;p19"/>
            <p:cNvSpPr txBox="1"/>
            <p:nvPr/>
          </p:nvSpPr>
          <p:spPr>
            <a:xfrm>
              <a:off x="3335573" y="20938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a:solidFill>
                    <a:srgbClr val="0B7140"/>
                  </a:solidFill>
                  <a:latin typeface="Roboto"/>
                  <a:ea typeface="Roboto"/>
                  <a:cs typeface="Roboto"/>
                  <a:sym typeface="Roboto"/>
                </a:rPr>
                <a:t>2</a:t>
              </a:r>
              <a:endParaRPr b="1">
                <a:solidFill>
                  <a:srgbClr val="0B7140"/>
                </a:solidFill>
                <a:latin typeface="Roboto"/>
                <a:ea typeface="Roboto"/>
                <a:cs typeface="Roboto"/>
                <a:sym typeface="Robo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Interview Questions</a:t>
            </a:r>
            <a:endParaRPr/>
          </a:p>
        </p:txBody>
      </p:sp>
      <p:sp>
        <p:nvSpPr>
          <p:cNvPr id="132" name="Google Shape;13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is your main field of study? How often do you need salinity or climate data for your daily study?</a:t>
            </a:r>
            <a:endParaRPr/>
          </a:p>
          <a:p>
            <a:pPr indent="-342900" lvl="0" marL="457200" rtl="0" algn="l">
              <a:spcBef>
                <a:spcPts val="0"/>
              </a:spcBef>
              <a:spcAft>
                <a:spcPts val="0"/>
              </a:spcAft>
              <a:buSzPts val="1800"/>
              <a:buChar char="●"/>
            </a:pPr>
            <a:r>
              <a:rPr lang="en"/>
              <a:t>What data analysis tools do you usually use? How do you analyze the data? Do you want to visualize them?</a:t>
            </a:r>
            <a:endParaRPr/>
          </a:p>
          <a:p>
            <a:pPr indent="-342900" lvl="0" marL="457200" rtl="0" algn="l">
              <a:spcBef>
                <a:spcPts val="0"/>
              </a:spcBef>
              <a:spcAft>
                <a:spcPts val="0"/>
              </a:spcAft>
              <a:buSzPts val="1800"/>
              <a:buChar char="●"/>
            </a:pPr>
            <a:r>
              <a:rPr lang="en"/>
              <a:t>If there is a mobile app that will help you analyze your research data, what kind of functions do you want it to realize? What kind of visualization would be most helpful to you?</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Bibliography </a:t>
            </a:r>
            <a:endParaRPr/>
          </a:p>
        </p:txBody>
      </p:sp>
      <p:sp>
        <p:nvSpPr>
          <p:cNvPr id="138" name="Google Shape;13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Blank, Steve. “Customer Interviews: Tips, Do’s, and Don’ts”. Venturewell, org. May 26, 2020. https://venturewell.org/customer-interviews/</a:t>
            </a:r>
            <a:endParaRPr/>
          </a:p>
          <a:p>
            <a:pPr indent="0" lvl="0" marL="0" rtl="0" algn="l">
              <a:spcBef>
                <a:spcPts val="1600"/>
              </a:spcBef>
              <a:spcAft>
                <a:spcPts val="0"/>
              </a:spcAft>
              <a:buNone/>
            </a:pPr>
            <a:r>
              <a:rPr lang="en"/>
              <a:t>I-corps course information and materials: “Customer Discovery Videos” series. https://venturewell.org/i-corps/team-materials/</a:t>
            </a:r>
            <a:endParaRPr/>
          </a:p>
          <a:p>
            <a:pPr indent="0" lvl="0" marL="0" rtl="0" algn="l">
              <a:spcBef>
                <a:spcPts val="1600"/>
              </a:spcBef>
              <a:spcAft>
                <a:spcPts val="0"/>
              </a:spcAft>
              <a:buNone/>
            </a:pPr>
            <a:r>
              <a:rPr lang="en"/>
              <a:t>Patalas, Cathy. “SaaS Customer Interviews: How to Carry Them Out &amp; What You Can Learn”. Woodpecker, co. https://woodpecker.co/blog/65-customer-interviews/</a:t>
            </a:r>
            <a:endParaRPr/>
          </a:p>
          <a:p>
            <a:pPr indent="0" lvl="0" marL="0" rtl="0" algn="l">
              <a:spcBef>
                <a:spcPts val="1600"/>
              </a:spcBef>
              <a:spcAft>
                <a:spcPts val="1600"/>
              </a:spcAft>
              <a:buNone/>
            </a:pPr>
            <a:r>
              <a:rPr lang="en"/>
              <a:t>Walker, Dustin. “Start Talking! How to Do Customer Interviews that Reveal Priceless Insights” The Daily Egg. July 27, 2017, https://www.crazyegg.com/blog/start-talking/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