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b="def" i="def"/>
      <a:tcStyle>
        <a:tcBdr/>
        <a:fill>
          <a:solidFill>
            <a:srgbClr val="E7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AD5"/>
          </a:solidFill>
        </a:fill>
      </a:tcStyle>
    </a:wholeTbl>
    <a:band2H>
      <a:tcTxStyle b="def" i="def"/>
      <a:tcStyle>
        <a:tcBdr/>
        <a:fill>
          <a:solidFill>
            <a:srgbClr val="FFFCE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202729"/>
        </a:fontRef>
        <a:srgbClr val="2027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02729"/>
        </a:fontRef>
        <a:srgbClr val="202729"/>
      </a:tcTxStyle>
      <a:tcStyle>
        <a:tcBdr>
          <a:left>
            <a:ln w="12700" cap="flat">
              <a:noFill/>
              <a:miter lim="400000"/>
            </a:ln>
          </a:left>
          <a:right>
            <a:ln w="12700" cap="flat">
              <a:noFill/>
              <a:miter lim="400000"/>
            </a:ln>
          </a:right>
          <a:top>
            <a:ln w="508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lvl1pPr>
              <a:defRPr sz="1100"/>
            </a:lvl1pPr>
          </a:lstStyle>
          <a:p>
            <a:pPr/>
            <a:r>
              <a:t>So today we will talk about the five elements of software engineering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Finally, let’s talk about the tools in software engineering. Tools includes everything that can help develop our product. Like the backend service, database and storage, feature testing, prototyping and so on. </a:t>
            </a:r>
          </a:p>
          <a:p>
            <a:pPr/>
          </a:p>
          <a:p>
            <a:pPr/>
            <a:r>
              <a:t>Proper use of tools can improve the quality of development, such as the bug report service of some APIs, user analysis tools and project management tools.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In our project, the two important tools we use is the ArcGIS online tutorial and online storage service. As we are definitely new to developing a map application, a good documentation of an API is really helpful and important to our development.</a:t>
            </a:r>
          </a:p>
          <a:p>
            <a:pPr/>
          </a:p>
          <a:p>
            <a:pPr/>
            <a:r>
              <a:t>Another one is the Trello project management. It can help us develop the product with a proper time span. We can also distribute the work to group members and inspect what is the most reasonable way to manage the time spent on different part of our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There should be lots of components that will finally construct a software. It is a large topic that involves various fields, and today we will mainly discuss the following elements. technological platform choices, user experience, methodologies, web APIs and Tools.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So why these elements are important to our development of a software. software engineering involves the application of multiple fields to design and construct software systems. It includes the fields in computer science, management science, business and so on. In this large topic, extracting and summarizing some essential elements will be helpful to the project.</a:t>
            </a:r>
          </a:p>
          <a:p>
            <a:pPr/>
          </a:p>
          <a:p>
            <a:pPr/>
            <a:r>
              <a:t>On a mobile, users’ behaviors are quite different from other media. The Cognitive resources and attention time will be limited. Imagine when you are using your phone on your way home, it usually will not take too long time on a certain part of certain app. You may just check whether there’s new messages on WeChat, or you are just setting the destination on Google Map. Besides user behavior, hardware is also limited such as the screen size, battery, bandwidth and CPU. All these things affect the way we deliver the product.</a:t>
            </a:r>
          </a:p>
          <a:p>
            <a:pPr/>
          </a:p>
          <a:p>
            <a:pPr/>
            <a:r>
              <a:t>Also, the non-conventional I/O means differ mobile apps from other media. People can interact with mobile in various ways, such as touch, motion detection, voice input and other sensors. </a:t>
            </a:r>
          </a:p>
          <a:p>
            <a:pPr/>
          </a:p>
          <a:p>
            <a:pPr/>
            <a:r>
              <a:t>Thus, a summary of essential elements in software engineering can give a guide to us during development of a product.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First is the technological platform choices.</a:t>
            </a:r>
          </a:p>
          <a:p>
            <a:pPr/>
            <a:r>
              <a:t>A product can be delivered in lots of ways, which can be through mobile, web, laptop, or cross-platform.</a:t>
            </a:r>
          </a:p>
          <a:p>
            <a:pPr/>
          </a:p>
          <a:p>
            <a:pPr/>
            <a:r>
              <a:t>So the platform decides what devices or operating systems to hold our products. For example, on a laptop, we need to consider Windows, Linux, macOS. On a phone, there’s difference between android and iOS system. And there are also other devices with different operating systems like Amazon Kindle, Blackberry. Or even some products are delivered through internet of things, like Amazon Echo dot.</a:t>
            </a:r>
          </a:p>
          <a:p>
            <a:pPr/>
          </a:p>
          <a:p>
            <a:pPr/>
            <a:r>
              <a:t>For the developers, it means different languages such as Java to develop an Android App, Objective-C to develop an iOS app or C# for a game. There’s a problem of efficiency while choosing the technological platforms. Take the cross-platform for example, some service like Appcelerator can provide cross-platform app development which can work on multiple operating systems. Along with the convenience of development, there will be limits especially when people want to handle the functions that have conflicts on different operating systems. </a:t>
            </a:r>
          </a:p>
          <a:p>
            <a:pPr/>
          </a:p>
          <a:p>
            <a:pPr/>
            <a:r>
              <a:t>Also the platform can affect the target customer choice. For example, in our project we may choose to develop an Android App as Android users are much more than other platforms like iOS.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In our project, we chose to develop an Android App. Like what just mentioned, based on the user base on different platforms. </a:t>
            </a:r>
          </a:p>
          <a:p>
            <a:pPr/>
          </a:p>
          <a:p>
            <a:pPr/>
            <a:r>
              <a:t>Here gives a general Android app life cycle. There are five states in the life of an app: created, started, resumed, paused and stopped. The five states are quite related to the process people using an app. They open an app on the foreground, they move to other app but it is still running on background, they move back to our app and finally they remove the app from the process lists. </a:t>
            </a:r>
          </a:p>
          <a:p>
            <a:pPr/>
          </a:p>
          <a:p>
            <a:pPr/>
            <a:r>
              <a:t>So with this figure, we can actually get a general idea about our project, which is a map that showing salinity in different areas. Before implementation, we can assign different tasks or behavior of our project to the five states of its life cycle.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The second one is Users experience. It is quite a large topic because users’ experience actually involve everything of a product, like functionality, marketing, input means, mobile context, feedback system and so on. The summary of all these things contribute to the final user experience. Take an example, if an app has powerful functionality and people are definitely satisfied with its functions. And somehow there’s a small bug that might be not that serious. However, the app has a poor feedback system, and people find no way to report this bug. Now unfortunately, user experience will become poor and poor even though the functionality of the app is great. Thus, during development, consider as many parts as possible will contribute to a successful app.</a:t>
            </a:r>
          </a:p>
          <a:p>
            <a:pPr/>
          </a:p>
          <a:p>
            <a:pPr/>
            <a:r>
              <a:t>For our project, what we should consider may be including the following parts, just mention some of them. Interface design which directly affect whether people will be willing to use our app. GPS and some basic map features such as destination search will decide whether the functionality of our app is powerful enough to satisfy people’s need. For researchers who should have the access to the background database, whether our app has a safe login system will affect the trustworthiness between our team and researcher customers. Also a “Help” tutorial will be friendly to users when they first enter our app. And just like what the example says, the maintenance and feedback will ensure that the app will become better and better.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Then is the methodologies. It is mainly divided into three parts: building a business, customer development and product development.</a:t>
            </a:r>
          </a:p>
          <a:p>
            <a:pPr/>
          </a:p>
          <a:p>
            <a:pPr/>
            <a:r>
              <a:t>building a business is an iterative process. We first have an idea, from this idea we build a product, then we measure our product to get feedback and data. Based on the new data and feedback, we can develop new ideas. With this process cycle, a business can work properly.</a:t>
            </a:r>
          </a:p>
          <a:p>
            <a:pPr/>
          </a:p>
          <a:p>
            <a:pPr/>
            <a:r>
              <a:t>For customer development, there are basically search and execution states. Search means before true implementation, we first try to discover potential customers and validate whether they can become our customers. Then in the execution state, after the product is produced, the team can create customers and build the company. Just like what we are doing now, we have identified government, researchers and ordinary people as our customer, then we need to do the customer interview to validate our target group. With the feedback, it can guide how we can develop or implement our product.</a:t>
            </a:r>
          </a:p>
          <a:p>
            <a:pPr/>
          </a:p>
          <a:p>
            <a:pPr/>
            <a:r>
              <a:t>For the product development, it follows a waterfall development process: Analysis -&gt; Requirements specification -&gt; Design -&gt; Implementation -&gt; Testing and integration -&gt; Operation and Maintenance. Like what we have done in past weeks, we first analyze the problem and settle the requirements with mentor. Now we enter the design and implementation states, including inspect the platform we use and design the user interface and functionality.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Web APIs is vital to software development. First what is API: the application programming interface means a set of subroutine definitions, protocols, and tools for building software and applications. Usually when developing a software or app, some functions we need may be already integrated in some open source APIs, what we can do is directly using the service of these APIs to implement our product.</a:t>
            </a:r>
          </a:p>
          <a:p>
            <a:pPr/>
          </a:p>
          <a:p>
            <a:pPr/>
            <a:r>
              <a:t>There are many benefits. First is the efficiency brought by APIs, we no longer need to implement and integrate functions by developers themselves. The integrated function and methods can already satisfy the needs of a product. Some open-source APIs can also provide convenient service, like backend storage and data process. Also some APIs are operating system independent, which greatly improve the generality of a product.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Take our project as example. To develop a map application, the most efficient way is to find a map API with powerful functions. There are many existing APIs like ArcGIS, Carto, Leaflet, Mapbox and so on. For now we are using the ArcGIS API to develop our application. Just mention a little. The API provides backend storage service. Once we created a map or layer online, we can grab the layer down into our app with minimal codes, which greatly improve the efficiency of development.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02729"/>
        </a:solidFill>
      </p:bgPr>
    </p:bg>
    <p:spTree>
      <p:nvGrpSpPr>
        <p:cNvPr id="1" name=""/>
        <p:cNvGrpSpPr/>
        <p:nvPr/>
      </p:nvGrpSpPr>
      <p:grpSpPr>
        <a:xfrm>
          <a:off x="0" y="0"/>
          <a:ext cx="0" cy="0"/>
          <a:chOff x="0" y="0"/>
          <a:chExt cx="0" cy="0"/>
        </a:xfrm>
      </p:grpSpPr>
      <p:sp>
        <p:nvSpPr>
          <p:cNvPr id="12" name="Google Shape;10;p2"/>
          <p:cNvSpPr/>
          <p:nvPr/>
        </p:nvSpPr>
        <p:spPr>
          <a:xfrm>
            <a:off x="0" y="2998149"/>
            <a:ext cx="9144000" cy="1"/>
          </a:xfrm>
          <a:prstGeom prst="line">
            <a:avLst/>
          </a:prstGeom>
          <a:ln w="19050">
            <a:solidFill>
              <a:srgbClr val="63D297"/>
            </a:solidFill>
          </a:ln>
        </p:spPr>
        <p:txBody>
          <a:bodyPr lIns="0" tIns="0" rIns="0" bIns="0"/>
          <a:lstStyle/>
          <a:p>
            <a:pPr/>
          </a:p>
        </p:txBody>
      </p:sp>
      <p:sp>
        <p:nvSpPr>
          <p:cNvPr id="13" name="标题文本"/>
          <p:cNvSpPr txBox="1"/>
          <p:nvPr>
            <p:ph type="title"/>
          </p:nvPr>
        </p:nvSpPr>
        <p:spPr>
          <a:xfrm>
            <a:off x="510449" y="1257300"/>
            <a:ext cx="8123102" cy="1588501"/>
          </a:xfrm>
          <a:prstGeom prst="rect">
            <a:avLst/>
          </a:prstGeom>
        </p:spPr>
        <p:txBody>
          <a:bodyPr anchor="b"/>
          <a:lstStyle>
            <a:lvl1pPr>
              <a:defRPr sz="4800">
                <a:solidFill>
                  <a:srgbClr val="FFFFFF"/>
                </a:solidFill>
              </a:defRPr>
            </a:lvl1pPr>
          </a:lstStyle>
          <a:p>
            <a:pPr/>
            <a:r>
              <a:t>标题文本</a:t>
            </a:r>
          </a:p>
        </p:txBody>
      </p:sp>
      <p:sp>
        <p:nvSpPr>
          <p:cNvPr id="14" name="正文级别 1…"/>
          <p:cNvSpPr txBox="1"/>
          <p:nvPr>
            <p:ph type="body" sz="quarter" idx="1"/>
          </p:nvPr>
        </p:nvSpPr>
        <p:spPr>
          <a:xfrm>
            <a:off x="510449" y="3182312"/>
            <a:ext cx="8123102" cy="630001"/>
          </a:xfrm>
          <a:prstGeom prst="rect">
            <a:avLst/>
          </a:prstGeom>
        </p:spPr>
        <p:txBody>
          <a:bodyPr/>
          <a:lstStyle>
            <a:lvl1pPr marL="342900" indent="-228600">
              <a:lnSpc>
                <a:spcPct val="100000"/>
              </a:lnSpc>
              <a:buClrTx/>
              <a:buFontTx/>
              <a:defRPr sz="2400">
                <a:solidFill>
                  <a:srgbClr val="FFFFFF"/>
                </a:solidFill>
              </a:defRPr>
            </a:lvl1pPr>
            <a:lvl2pPr marL="342900" indent="254000">
              <a:lnSpc>
                <a:spcPct val="100000"/>
              </a:lnSpc>
              <a:buClrTx/>
              <a:buFontTx/>
              <a:defRPr sz="2400">
                <a:solidFill>
                  <a:srgbClr val="FFFFFF"/>
                </a:solidFill>
              </a:defRPr>
            </a:lvl2pPr>
            <a:lvl3pPr marL="342900" indent="711200">
              <a:lnSpc>
                <a:spcPct val="100000"/>
              </a:lnSpc>
              <a:buClrTx/>
              <a:buFontTx/>
              <a:defRPr sz="2400">
                <a:solidFill>
                  <a:srgbClr val="FFFFFF"/>
                </a:solidFill>
              </a:defRPr>
            </a:lvl3pPr>
            <a:lvl4pPr marL="342900" indent="1168400">
              <a:lnSpc>
                <a:spcPct val="100000"/>
              </a:lnSpc>
              <a:buClrTx/>
              <a:buFontTx/>
              <a:defRPr sz="2400">
                <a:solidFill>
                  <a:srgbClr val="FFFFFF"/>
                </a:solidFill>
              </a:defRPr>
            </a:lvl4pPr>
            <a:lvl5pPr marL="342900" indent="1625600">
              <a:lnSpc>
                <a:spcPct val="100000"/>
              </a:lnSpc>
              <a:buClrTx/>
              <a:buFontTx/>
              <a:defRPr sz="24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1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5" name="xx%"/>
          <p:cNvSpPr txBox="1"/>
          <p:nvPr>
            <p:ph type="title" hasCustomPrompt="1"/>
          </p:nvPr>
        </p:nvSpPr>
        <p:spPr>
          <a:xfrm>
            <a:off x="311699" y="991475"/>
            <a:ext cx="8520602" cy="1917901"/>
          </a:xfrm>
          <a:prstGeom prst="rect">
            <a:avLst/>
          </a:prstGeom>
        </p:spPr>
        <p:txBody>
          <a:bodyPr anchor="ctr"/>
          <a:lstStyle>
            <a:lvl1pPr algn="ctr">
              <a:defRPr b="1" sz="14000"/>
            </a:lvl1pPr>
          </a:lstStyle>
          <a:p>
            <a:pPr/>
            <a:r>
              <a:t>xx%</a:t>
            </a:r>
          </a:p>
        </p:txBody>
      </p:sp>
      <p:sp>
        <p:nvSpPr>
          <p:cNvPr id="96" name="正文级别 1…"/>
          <p:cNvSpPr txBox="1"/>
          <p:nvPr>
            <p:ph type="body" sz="quarter" idx="1"/>
          </p:nvPr>
        </p:nvSpPr>
        <p:spPr>
          <a:xfrm>
            <a:off x="311699" y="3071299"/>
            <a:ext cx="8520602" cy="901801"/>
          </a:xfrm>
          <a:prstGeom prst="rect">
            <a:avLst/>
          </a:prstGeom>
        </p:spPr>
        <p:txBody>
          <a:bodyPr/>
          <a:lstStyle>
            <a:lvl1pPr algn="ctr"/>
            <a:lvl2pPr algn="ctr"/>
            <a:lvl3pPr algn="ctr"/>
            <a:lvl4pPr algn="ctr"/>
            <a:lvl5pPr algn="ctr"/>
          </a:lstStyle>
          <a:p>
            <a:pPr/>
            <a:r>
              <a:t>正文级别 1</a:t>
            </a:r>
          </a:p>
          <a:p>
            <a:pPr lvl="1"/>
            <a:r>
              <a:t>正文级别 2</a:t>
            </a:r>
          </a:p>
          <a:p>
            <a:pPr lvl="2"/>
            <a:r>
              <a:t>正文级别 3</a:t>
            </a:r>
          </a:p>
          <a:p>
            <a:pPr lvl="3"/>
            <a:r>
              <a:t>正文级别 4</a:t>
            </a:r>
          </a:p>
          <a:p>
            <a:pPr lvl="4"/>
            <a:r>
              <a:t>正文级别 5</a:t>
            </a:r>
          </a:p>
        </p:txBody>
      </p:sp>
      <p:sp>
        <p:nvSpPr>
          <p:cNvPr id="9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202729"/>
        </a:solidFill>
      </p:bgPr>
    </p:bg>
    <p:spTree>
      <p:nvGrpSpPr>
        <p:cNvPr id="1" name=""/>
        <p:cNvGrpSpPr/>
        <p:nvPr/>
      </p:nvGrpSpPr>
      <p:grpSpPr>
        <a:xfrm>
          <a:off x="0" y="0"/>
          <a:ext cx="0" cy="0"/>
          <a:chOff x="0" y="0"/>
          <a:chExt cx="0" cy="0"/>
        </a:xfrm>
      </p:grpSpPr>
      <p:sp>
        <p:nvSpPr>
          <p:cNvPr id="22" name="Google Shape;15;p3"/>
          <p:cNvSpPr/>
          <p:nvPr/>
        </p:nvSpPr>
        <p:spPr>
          <a:xfrm>
            <a:off x="0" y="2998149"/>
            <a:ext cx="9144000" cy="1"/>
          </a:xfrm>
          <a:prstGeom prst="line">
            <a:avLst/>
          </a:prstGeom>
          <a:ln w="19050">
            <a:solidFill>
              <a:srgbClr val="63D297"/>
            </a:solidFill>
          </a:ln>
        </p:spPr>
        <p:txBody>
          <a:bodyPr lIns="0" tIns="0" rIns="0" bIns="0"/>
          <a:lstStyle/>
          <a:p>
            <a:pPr/>
          </a:p>
        </p:txBody>
      </p:sp>
      <p:sp>
        <p:nvSpPr>
          <p:cNvPr id="23" name="标题文本"/>
          <p:cNvSpPr txBox="1"/>
          <p:nvPr>
            <p:ph type="title"/>
          </p:nvPr>
        </p:nvSpPr>
        <p:spPr>
          <a:xfrm>
            <a:off x="510449" y="2057400"/>
            <a:ext cx="8123102" cy="778800"/>
          </a:xfrm>
          <a:prstGeom prst="rect">
            <a:avLst/>
          </a:prstGeom>
        </p:spPr>
        <p:txBody>
          <a:bodyPr anchor="b"/>
          <a:lstStyle>
            <a:lvl1pPr>
              <a:defRPr sz="3600">
                <a:solidFill>
                  <a:srgbClr val="FFFFFF"/>
                </a:solidFill>
              </a:defRPr>
            </a:lvl1pPr>
          </a:lstStyle>
          <a:p>
            <a:pPr/>
            <a:r>
              <a:t>标题文本</a:t>
            </a:r>
          </a:p>
        </p:txBody>
      </p:sp>
      <p:sp>
        <p:nvSpPr>
          <p:cNvPr id="24"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1" name="标题文本"/>
          <p:cNvSpPr txBox="1"/>
          <p:nvPr>
            <p:ph type="title"/>
          </p:nvPr>
        </p:nvSpPr>
        <p:spPr>
          <a:prstGeom prst="rect">
            <a:avLst/>
          </a:prstGeom>
        </p:spPr>
        <p:txBody>
          <a:bodyPr/>
          <a:lstStyle/>
          <a:p>
            <a:pPr/>
            <a:r>
              <a:t>标题文本</a:t>
            </a:r>
          </a:p>
        </p:txBody>
      </p:sp>
      <p:sp>
        <p:nvSpPr>
          <p:cNvPr id="32"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0" name="标题文本"/>
          <p:cNvSpPr txBox="1"/>
          <p:nvPr>
            <p:ph type="title"/>
          </p:nvPr>
        </p:nvSpPr>
        <p:spPr>
          <a:prstGeom prst="rect">
            <a:avLst/>
          </a:prstGeom>
        </p:spPr>
        <p:txBody>
          <a:bodyPr/>
          <a:lstStyle/>
          <a:p>
            <a:pPr/>
            <a:r>
              <a:t>标题文本</a:t>
            </a:r>
          </a:p>
        </p:txBody>
      </p:sp>
      <p:sp>
        <p:nvSpPr>
          <p:cNvPr id="41" name="正文级别 1…"/>
          <p:cNvSpPr txBox="1"/>
          <p:nvPr>
            <p:ph type="body" sz="half" idx="1"/>
          </p:nvPr>
        </p:nvSpPr>
        <p:spPr>
          <a:xfrm>
            <a:off x="311699" y="1152475"/>
            <a:ext cx="3999902" cy="3416400"/>
          </a:xfrm>
          <a:prstGeom prst="rect">
            <a:avLst/>
          </a:prstGeom>
        </p:spPr>
        <p:txBody>
          <a:bodyPr/>
          <a:lstStyle>
            <a:lvl1pPr indent="139700">
              <a:defRPr sz="1400"/>
            </a:lvl1pPr>
            <a:lvl2pPr indent="609600">
              <a:defRPr sz="1400"/>
            </a:lvl2pPr>
            <a:lvl3pPr indent="1066800">
              <a:defRPr sz="1400"/>
            </a:lvl3pPr>
            <a:lvl4pPr indent="1524000">
              <a:defRPr sz="1400"/>
            </a:lvl4pPr>
            <a:lvl5pPr indent="1981200">
              <a:defRPr sz="1400"/>
            </a:lvl5pPr>
          </a:lstStyle>
          <a:p>
            <a:pPr/>
            <a:r>
              <a:t>正文级别 1</a:t>
            </a:r>
          </a:p>
          <a:p>
            <a:pPr lvl="1"/>
            <a:r>
              <a:t>正文级别 2</a:t>
            </a:r>
          </a:p>
          <a:p>
            <a:pPr lvl="2"/>
            <a:r>
              <a:t>正文级别 3</a:t>
            </a:r>
          </a:p>
          <a:p>
            <a:pPr lvl="3"/>
            <a:r>
              <a:t>正文级别 4</a:t>
            </a:r>
          </a:p>
          <a:p>
            <a:pPr lvl="4"/>
            <a:r>
              <a:t>正文级别 5</a:t>
            </a:r>
          </a:p>
        </p:txBody>
      </p:sp>
      <p:sp>
        <p:nvSpPr>
          <p:cNvPr id="42" name="Google Shape;26;p5"/>
          <p:cNvSpPr txBox="1"/>
          <p:nvPr>
            <p:ph type="body" sz="half" idx="13"/>
          </p:nvPr>
        </p:nvSpPr>
        <p:spPr>
          <a:xfrm>
            <a:off x="4832399" y="1152475"/>
            <a:ext cx="3999902" cy="3416400"/>
          </a:xfrm>
          <a:prstGeom prst="rect">
            <a:avLst/>
          </a:prstGeom>
        </p:spPr>
        <p:txBody>
          <a:bodyPr/>
          <a:lstStyle/>
          <a:p>
            <a:pPr marL="457200" indent="-317500">
              <a:buSzPts val="1400"/>
              <a:buChar char="●"/>
              <a:defRPr sz="1400"/>
            </a:pPr>
          </a:p>
        </p:txBody>
      </p:sp>
      <p:sp>
        <p:nvSpPr>
          <p:cNvPr id="4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0" name="标题文本"/>
          <p:cNvSpPr txBox="1"/>
          <p:nvPr>
            <p:ph type="title"/>
          </p:nvPr>
        </p:nvSpPr>
        <p:spPr>
          <a:prstGeom prst="rect">
            <a:avLst/>
          </a:prstGeom>
        </p:spPr>
        <p:txBody>
          <a:bodyPr/>
          <a:lstStyle/>
          <a:p>
            <a:pPr/>
            <a:r>
              <a:t>标题文本</a:t>
            </a:r>
          </a:p>
        </p:txBody>
      </p:sp>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58" name="标题文本"/>
          <p:cNvSpPr txBox="1"/>
          <p:nvPr>
            <p:ph type="title"/>
          </p:nvPr>
        </p:nvSpPr>
        <p:spPr>
          <a:xfrm>
            <a:off x="311699" y="555600"/>
            <a:ext cx="2808001" cy="755700"/>
          </a:xfrm>
          <a:prstGeom prst="rect">
            <a:avLst/>
          </a:prstGeom>
        </p:spPr>
        <p:txBody>
          <a:bodyPr anchor="b"/>
          <a:lstStyle>
            <a:lvl1pPr>
              <a:defRPr sz="2400"/>
            </a:lvl1pPr>
          </a:lstStyle>
          <a:p>
            <a:pPr/>
            <a:r>
              <a:t>标题文本</a:t>
            </a:r>
          </a:p>
        </p:txBody>
      </p:sp>
      <p:sp>
        <p:nvSpPr>
          <p:cNvPr id="59" name="正文级别 1…"/>
          <p:cNvSpPr txBox="1"/>
          <p:nvPr>
            <p:ph type="body" sz="quarter" idx="1"/>
          </p:nvPr>
        </p:nvSpPr>
        <p:spPr>
          <a:xfrm>
            <a:off x="311699" y="1389599"/>
            <a:ext cx="2808001" cy="3179401"/>
          </a:xfrm>
          <a:prstGeom prst="rect">
            <a:avLst/>
          </a:prstGeom>
        </p:spPr>
        <p:txBody>
          <a:bodyPr/>
          <a:lstStyle>
            <a:lvl1pPr indent="152400">
              <a:defRPr sz="1200"/>
            </a:lvl1pPr>
            <a:lvl2pPr indent="609600">
              <a:defRPr sz="1200"/>
            </a:lvl2pPr>
            <a:lvl3pPr indent="1066800">
              <a:defRPr sz="1200"/>
            </a:lvl3pPr>
            <a:lvl4pPr indent="1524000">
              <a:defRPr sz="1200"/>
            </a:lvl4pPr>
            <a:lvl5pPr indent="1981200">
              <a:defRPr sz="1200"/>
            </a:lvl5pPr>
          </a:lstStyle>
          <a:p>
            <a:pPr/>
            <a:r>
              <a:t>正文级别 1</a:t>
            </a:r>
          </a:p>
          <a:p>
            <a:pPr lvl="1"/>
            <a:r>
              <a:t>正文级别 2</a:t>
            </a:r>
          </a:p>
          <a:p>
            <a:pPr lvl="2"/>
            <a:r>
              <a:t>正文级别 3</a:t>
            </a:r>
          </a:p>
          <a:p>
            <a:pPr lvl="3"/>
            <a:r>
              <a:t>正文级别 4</a:t>
            </a:r>
          </a:p>
          <a:p>
            <a:pPr lvl="4"/>
            <a:r>
              <a:t>正文级别 5</a:t>
            </a:r>
          </a:p>
        </p:txBody>
      </p:sp>
      <p:sp>
        <p:nvSpPr>
          <p:cNvPr id="6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63D297"/>
        </a:solidFill>
      </p:bgPr>
    </p:bg>
    <p:spTree>
      <p:nvGrpSpPr>
        <p:cNvPr id="1" name=""/>
        <p:cNvGrpSpPr/>
        <p:nvPr/>
      </p:nvGrpSpPr>
      <p:grpSpPr>
        <a:xfrm>
          <a:off x="0" y="0"/>
          <a:ext cx="0" cy="0"/>
          <a:chOff x="0" y="0"/>
          <a:chExt cx="0" cy="0"/>
        </a:xfrm>
      </p:grpSpPr>
      <p:sp>
        <p:nvSpPr>
          <p:cNvPr id="67" name="标题文本"/>
          <p:cNvSpPr txBox="1"/>
          <p:nvPr>
            <p:ph type="title"/>
          </p:nvPr>
        </p:nvSpPr>
        <p:spPr>
          <a:xfrm>
            <a:off x="490250" y="526349"/>
            <a:ext cx="5797501" cy="4090801"/>
          </a:xfrm>
          <a:prstGeom prst="rect">
            <a:avLst/>
          </a:prstGeom>
        </p:spPr>
        <p:txBody>
          <a:bodyPr anchor="ctr"/>
          <a:lstStyle>
            <a:lvl1pPr>
              <a:defRPr sz="4800"/>
            </a:lvl1pPr>
          </a:lstStyle>
          <a:p>
            <a:pPr/>
            <a:r>
              <a:t>标题文本</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75" name="Google Shape;39;p9"/>
          <p:cNvSpPr/>
          <p:nvPr/>
        </p:nvSpPr>
        <p:spPr>
          <a:xfrm>
            <a:off x="4572000" y="74"/>
            <a:ext cx="4572000" cy="5143501"/>
          </a:xfrm>
          <a:prstGeom prst="rect">
            <a:avLst/>
          </a:prstGeom>
          <a:solidFill>
            <a:srgbClr val="202729"/>
          </a:solidFill>
          <a:ln w="12700">
            <a:miter lim="400000"/>
          </a:ln>
        </p:spPr>
        <p:txBody>
          <a:bodyPr lIns="0" tIns="0" rIns="0" bIns="0" anchor="ctr"/>
          <a:lstStyle/>
          <a:p>
            <a:pPr>
              <a:defRPr>
                <a:solidFill>
                  <a:srgbClr val="000000"/>
                </a:solidFill>
              </a:defRPr>
            </a:pPr>
          </a:p>
        </p:txBody>
      </p:sp>
      <p:sp>
        <p:nvSpPr>
          <p:cNvPr id="76" name="Google Shape;40;p9"/>
          <p:cNvSpPr/>
          <p:nvPr/>
        </p:nvSpPr>
        <p:spPr>
          <a:xfrm>
            <a:off x="5029675" y="4495500"/>
            <a:ext cx="468301" cy="1"/>
          </a:xfrm>
          <a:prstGeom prst="line">
            <a:avLst/>
          </a:prstGeom>
          <a:ln w="19050">
            <a:solidFill>
              <a:srgbClr val="63D297"/>
            </a:solidFill>
          </a:ln>
        </p:spPr>
        <p:txBody>
          <a:bodyPr lIns="0" tIns="0" rIns="0" bIns="0"/>
          <a:lstStyle/>
          <a:p>
            <a:pPr/>
          </a:p>
        </p:txBody>
      </p:sp>
      <p:sp>
        <p:nvSpPr>
          <p:cNvPr id="77" name="标题文本"/>
          <p:cNvSpPr txBox="1"/>
          <p:nvPr>
            <p:ph type="title"/>
          </p:nvPr>
        </p:nvSpPr>
        <p:spPr>
          <a:xfrm>
            <a:off x="265500" y="1205825"/>
            <a:ext cx="4045200" cy="1509601"/>
          </a:xfrm>
          <a:prstGeom prst="rect">
            <a:avLst/>
          </a:prstGeom>
        </p:spPr>
        <p:txBody>
          <a:bodyPr anchor="b"/>
          <a:lstStyle>
            <a:lvl1pPr algn="ctr">
              <a:defRPr sz="4200"/>
            </a:lvl1pPr>
          </a:lstStyle>
          <a:p>
            <a:pPr/>
            <a:r>
              <a:t>标题文本</a:t>
            </a:r>
          </a:p>
        </p:txBody>
      </p:sp>
      <p:sp>
        <p:nvSpPr>
          <p:cNvPr id="78" name="正文级别 1…"/>
          <p:cNvSpPr txBox="1"/>
          <p:nvPr>
            <p:ph type="body" sz="quarter" idx="1"/>
          </p:nvPr>
        </p:nvSpPr>
        <p:spPr>
          <a:xfrm>
            <a:off x="265500" y="2769000"/>
            <a:ext cx="4045200" cy="1345501"/>
          </a:xfrm>
          <a:prstGeom prst="rect">
            <a:avLst/>
          </a:prstGeom>
        </p:spPr>
        <p:txBody>
          <a:bodyPr/>
          <a:lstStyle>
            <a:lvl1pPr marL="342900" indent="-228600" algn="ctr">
              <a:lnSpc>
                <a:spcPct val="100000"/>
              </a:lnSpc>
              <a:buClrTx/>
              <a:buFontTx/>
              <a:defRPr sz="2100"/>
            </a:lvl1pPr>
            <a:lvl2pPr marL="342900" indent="254000" algn="ctr">
              <a:lnSpc>
                <a:spcPct val="100000"/>
              </a:lnSpc>
              <a:buClrTx/>
              <a:buFontTx/>
              <a:defRPr sz="2100"/>
            </a:lvl2pPr>
            <a:lvl3pPr marL="342900" indent="711200" algn="ctr">
              <a:lnSpc>
                <a:spcPct val="100000"/>
              </a:lnSpc>
              <a:buClrTx/>
              <a:buFontTx/>
              <a:defRPr sz="2100"/>
            </a:lvl3pPr>
            <a:lvl4pPr marL="342900" indent="1168400" algn="ctr">
              <a:lnSpc>
                <a:spcPct val="100000"/>
              </a:lnSpc>
              <a:buClrTx/>
              <a:buFontTx/>
              <a:defRPr sz="2100"/>
            </a:lvl4pPr>
            <a:lvl5pPr marL="342900" indent="1625600" algn="ctr">
              <a:lnSpc>
                <a:spcPct val="100000"/>
              </a:lnSpc>
              <a:buClrTx/>
              <a:buFontTx/>
              <a:defRPr sz="2100"/>
            </a:lvl5pPr>
          </a:lstStyle>
          <a:p>
            <a:pPr/>
            <a:r>
              <a:t>正文级别 1</a:t>
            </a:r>
          </a:p>
          <a:p>
            <a:pPr lvl="1"/>
            <a:r>
              <a:t>正文级别 2</a:t>
            </a:r>
          </a:p>
          <a:p>
            <a:pPr lvl="2"/>
            <a:r>
              <a:t>正文级别 3</a:t>
            </a:r>
          </a:p>
          <a:p>
            <a:pPr lvl="3"/>
            <a:r>
              <a:t>正文级别 4</a:t>
            </a:r>
          </a:p>
          <a:p>
            <a:pPr lvl="4"/>
            <a:r>
              <a:t>正文级别 5</a:t>
            </a:r>
          </a:p>
        </p:txBody>
      </p:sp>
      <p:sp>
        <p:nvSpPr>
          <p:cNvPr id="79" name="Google Shape;43;p9"/>
          <p:cNvSpPr txBox="1"/>
          <p:nvPr>
            <p:ph type="body" sz="half" idx="13"/>
          </p:nvPr>
        </p:nvSpPr>
        <p:spPr>
          <a:xfrm>
            <a:off x="4939500" y="724199"/>
            <a:ext cx="3837000" cy="3695102"/>
          </a:xfrm>
          <a:prstGeom prst="rect">
            <a:avLst/>
          </a:prstGeom>
        </p:spPr>
        <p:txBody>
          <a:bodyPr anchor="ctr"/>
          <a:lstStyle/>
          <a:p>
            <a:pPr marL="457200" indent="-342900">
              <a:buClr>
                <a:srgbClr val="FFFFFF"/>
              </a:buClr>
              <a:buSzPts val="1800"/>
              <a:buChar char="●"/>
              <a:defRPr>
                <a:solidFill>
                  <a:srgbClr val="FFFFFF"/>
                </a:solidFill>
              </a:defRPr>
            </a:pPr>
          </a:p>
        </p:txBody>
      </p:sp>
      <p:sp>
        <p:nvSpPr>
          <p:cNvPr id="80"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87" name="正文级别 1…"/>
          <p:cNvSpPr txBox="1"/>
          <p:nvPr>
            <p:ph type="body" sz="quarter" idx="1"/>
          </p:nvPr>
        </p:nvSpPr>
        <p:spPr>
          <a:xfrm>
            <a:off x="311699" y="4236825"/>
            <a:ext cx="5998802" cy="598801"/>
          </a:xfrm>
          <a:prstGeom prst="rect">
            <a:avLst/>
          </a:prstGeom>
        </p:spPr>
        <p:txBody>
          <a:bodyPr anchor="ctr"/>
          <a:lstStyle>
            <a:lvl1pPr marL="228600" indent="0">
              <a:lnSpc>
                <a:spcPct val="100000"/>
              </a:lnSpc>
              <a:buClrTx/>
              <a:buFontTx/>
              <a:defRPr sz="2100"/>
            </a:lvl1pPr>
            <a:lvl2pPr marL="1073150" indent="-476250">
              <a:lnSpc>
                <a:spcPct val="100000"/>
              </a:lnSpc>
              <a:buClrTx/>
              <a:buSzPts val="2100"/>
              <a:buFontTx/>
              <a:buChar char="○"/>
              <a:defRPr sz="2100"/>
            </a:lvl2pPr>
            <a:lvl3pPr marL="1530350" indent="-476250">
              <a:lnSpc>
                <a:spcPct val="100000"/>
              </a:lnSpc>
              <a:buClrTx/>
              <a:buSzPts val="2100"/>
              <a:buFontTx/>
              <a:buChar char="■"/>
              <a:defRPr sz="2100"/>
            </a:lvl3pPr>
            <a:lvl4pPr marL="1987550" indent="-476250">
              <a:lnSpc>
                <a:spcPct val="100000"/>
              </a:lnSpc>
              <a:buClrTx/>
              <a:buSzPts val="2100"/>
              <a:buFontTx/>
              <a:buChar char="●"/>
              <a:defRPr sz="2100"/>
            </a:lvl4pPr>
            <a:lvl5pPr marL="2444750" indent="-476250">
              <a:lnSpc>
                <a:spcPct val="100000"/>
              </a:lnSpc>
              <a:buClrTx/>
              <a:buSzPts val="2100"/>
              <a:buFontTx/>
              <a:buChar char="○"/>
              <a:defRPr sz="2100"/>
            </a:lvl5pPr>
          </a:lstStyle>
          <a:p>
            <a:pPr/>
            <a:r>
              <a:t>正文级别 1</a:t>
            </a:r>
          </a:p>
          <a:p>
            <a:pPr lvl="1"/>
            <a:r>
              <a:t>正文级别 2</a:t>
            </a:r>
          </a:p>
          <a:p>
            <a:pPr lvl="2"/>
            <a:r>
              <a:t>正文级别 3</a:t>
            </a:r>
          </a:p>
          <a:p>
            <a:pPr lvl="3"/>
            <a:r>
              <a:t>正文级别 4</a:t>
            </a:r>
          </a:p>
          <a:p>
            <a:pPr lvl="4"/>
            <a:r>
              <a:t>正文级别 5</a:t>
            </a:r>
          </a:p>
        </p:txBody>
      </p:sp>
      <p:sp>
        <p:nvSpPr>
          <p:cNvPr id="8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9;p4"/>
          <p:cNvSpPr/>
          <p:nvPr/>
        </p:nvSpPr>
        <p:spPr>
          <a:xfrm>
            <a:off x="0" y="5045700"/>
            <a:ext cx="9144000" cy="97801"/>
          </a:xfrm>
          <a:prstGeom prst="rect">
            <a:avLst/>
          </a:prstGeom>
          <a:solidFill>
            <a:srgbClr val="63D297"/>
          </a:solidFill>
          <a:ln w="12700">
            <a:miter lim="400000"/>
          </a:ln>
        </p:spPr>
        <p:txBody>
          <a:bodyPr lIns="0" tIns="0" rIns="0" bIns="0" anchor="ctr"/>
          <a:lstStyle/>
          <a:p>
            <a:pPr>
              <a:defRPr>
                <a:solidFill>
                  <a:srgbClr val="000000"/>
                </a:solidFill>
              </a:defRPr>
            </a:pPr>
          </a:p>
        </p:txBody>
      </p:sp>
      <p:sp>
        <p:nvSpPr>
          <p:cNvPr id="3" name="标题文本"/>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标题文本</a:t>
            </a:r>
          </a:p>
        </p:txBody>
      </p:sp>
      <p:sp>
        <p:nvSpPr>
          <p:cNvPr id="4" name="正文级别 1…"/>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8704830" y="4692391"/>
            <a:ext cx="316328" cy="335251"/>
          </a:xfrm>
          <a:prstGeom prst="rect">
            <a:avLst/>
          </a:prstGeom>
          <a:ln w="12700">
            <a:miter lim="400000"/>
          </a:ln>
        </p:spPr>
        <p:txBody>
          <a:bodyPr wrap="none" lIns="91424" tIns="91424" rIns="91424" bIns="91424" anchor="ctr">
            <a:spAutoFit/>
          </a:bodyPr>
          <a:lstStyle>
            <a:lvl1pPr algn="r">
              <a:defRPr sz="1000">
                <a:latin typeface="Proxima Nova"/>
                <a:ea typeface="Proxima Nova"/>
                <a:cs typeface="Proxima Nova"/>
                <a:sym typeface="Proxima Nov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9pPr>
    </p:titleStyle>
    <p:bodyStyle>
      <a:lvl1pPr marL="0" marR="0" indent="1143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1pPr>
      <a:lvl2pPr marL="0" marR="0" indent="5969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2pPr>
      <a:lvl3pPr marL="0" marR="0" indent="10541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3pPr>
      <a:lvl4pPr marL="0" marR="0" indent="15113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4pPr>
      <a:lvl5pPr marL="0" marR="0" indent="19685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5pPr>
      <a:lvl6pPr marL="0" marR="0" indent="24257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6pPr>
      <a:lvl7pPr marL="0" marR="0" indent="28829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7pPr>
      <a:lvl8pPr marL="0" marR="0" indent="33401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8pPr>
      <a:lvl9pPr marL="0" marR="0" indent="3797300" algn="l" defTabSz="914400" rtl="0" latinLnBrk="0">
        <a:lnSpc>
          <a:spcPct val="115000"/>
        </a:lnSpc>
        <a:spcBef>
          <a:spcPts val="0"/>
        </a:spcBef>
        <a:spcAft>
          <a:spcPts val="0"/>
        </a:spcAft>
        <a:buClr>
          <a:schemeClr val="accent3"/>
        </a:buClr>
        <a:buSzTx/>
        <a:buFont typeface="Proxima Nova"/>
        <a:buNone/>
        <a:tabLst/>
        <a:defRPr b="0" baseline="0" cap="none" i="0" spc="0" strike="noStrike" sz="1800" u="none">
          <a:solidFill>
            <a:schemeClr val="accent3"/>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59;p13"/>
          <p:cNvSpPr txBox="1"/>
          <p:nvPr>
            <p:ph type="ctrTitle"/>
          </p:nvPr>
        </p:nvSpPr>
        <p:spPr>
          <a:xfrm>
            <a:off x="1182867" y="1225486"/>
            <a:ext cx="6778266" cy="1588501"/>
          </a:xfrm>
          <a:prstGeom prst="rect">
            <a:avLst/>
          </a:prstGeom>
        </p:spPr>
        <p:txBody>
          <a:bodyPr/>
          <a:lstStyle>
            <a:lvl1pPr algn="ctr" defTabSz="868680">
              <a:defRPr sz="4560"/>
            </a:lvl1pPr>
          </a:lstStyle>
          <a:p>
            <a:pPr/>
            <a:r>
              <a:t>Five Elements of Software Engineering for Mobile</a:t>
            </a:r>
          </a:p>
        </p:txBody>
      </p:sp>
      <p:sp>
        <p:nvSpPr>
          <p:cNvPr id="114" name="Google Shape;60;p13"/>
          <p:cNvSpPr txBox="1"/>
          <p:nvPr>
            <p:ph type="subTitle" sz="quarter" idx="1"/>
          </p:nvPr>
        </p:nvSpPr>
        <p:spPr>
          <a:xfrm>
            <a:off x="510449" y="3182312"/>
            <a:ext cx="8123102" cy="630001"/>
          </a:xfrm>
          <a:prstGeom prst="rect">
            <a:avLst/>
          </a:prstGeom>
        </p:spPr>
        <p:txBody>
          <a:bodyPr/>
          <a:lstStyle/>
          <a:p>
            <a:pPr marL="0" indent="0" defTabSz="603504">
              <a:defRPr sz="1584"/>
            </a:pPr>
            <a:r>
              <a:t>Salinity and Climate Map Group</a:t>
            </a:r>
          </a:p>
          <a:p>
            <a:pPr marL="0" indent="0" defTabSz="603504">
              <a:defRPr sz="1320"/>
            </a:pPr>
            <a:r>
              <a:t>Chenhao Li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83;p15"/>
          <p:cNvSpPr txBox="1"/>
          <p:nvPr>
            <p:ph type="title"/>
          </p:nvPr>
        </p:nvSpPr>
        <p:spPr>
          <a:xfrm>
            <a:off x="311699" y="445025"/>
            <a:ext cx="8520602" cy="572701"/>
          </a:xfrm>
          <a:prstGeom prst="rect">
            <a:avLst/>
          </a:prstGeom>
        </p:spPr>
        <p:txBody>
          <a:bodyPr/>
          <a:lstStyle>
            <a:lvl1pPr defTabSz="841247">
              <a:defRPr sz="2576"/>
            </a:lvl1pPr>
          </a:lstStyle>
          <a:p>
            <a:pPr/>
            <a:r>
              <a:t>Tools</a:t>
            </a:r>
          </a:p>
        </p:txBody>
      </p:sp>
      <p:sp>
        <p:nvSpPr>
          <p:cNvPr id="183" name="Google Shape;84;p15"/>
          <p:cNvSpPr txBox="1"/>
          <p:nvPr>
            <p:ph type="body" idx="1"/>
          </p:nvPr>
        </p:nvSpPr>
        <p:spPr>
          <a:xfrm>
            <a:off x="311699" y="1152475"/>
            <a:ext cx="8520602" cy="3416400"/>
          </a:xfrm>
          <a:prstGeom prst="rect">
            <a:avLst/>
          </a:prstGeom>
        </p:spPr>
        <p:txBody>
          <a:bodyPr/>
          <a:lstStyle/>
          <a:p>
            <a:pPr marL="228600" indent="-228600">
              <a:lnSpc>
                <a:spcPct val="120000"/>
              </a:lnSpc>
              <a:buSzPts val="1800"/>
              <a:buChar char="๏"/>
            </a:pPr>
            <a:r>
              <a:t>Powerful service</a:t>
            </a:r>
          </a:p>
          <a:p>
            <a:pPr marL="482600" indent="-228600">
              <a:lnSpc>
                <a:spcPct val="100000"/>
              </a:lnSpc>
              <a:buSzPts val="1800"/>
              <a:buChar char="•"/>
            </a:pPr>
            <a:r>
              <a:t>Backend service, database and storage</a:t>
            </a:r>
          </a:p>
          <a:p>
            <a:pPr marL="482600" indent="-228600">
              <a:lnSpc>
                <a:spcPct val="100000"/>
              </a:lnSpc>
              <a:buSzPts val="1800"/>
              <a:buChar char="•"/>
            </a:pPr>
            <a:r>
              <a:t>Feature Testing</a:t>
            </a:r>
          </a:p>
          <a:p>
            <a:pPr marL="482600" indent="-228600">
              <a:lnSpc>
                <a:spcPct val="150000"/>
              </a:lnSpc>
              <a:buSzPts val="1800"/>
              <a:buChar char="•"/>
            </a:pPr>
            <a:r>
              <a:t>Prototyping</a:t>
            </a:r>
          </a:p>
          <a:p>
            <a:pPr marL="228600" indent="-228600">
              <a:lnSpc>
                <a:spcPct val="120000"/>
              </a:lnSpc>
              <a:buSzPts val="1800"/>
              <a:buChar char="๏"/>
            </a:pPr>
            <a:r>
              <a:t>Improve quality of development</a:t>
            </a:r>
          </a:p>
          <a:p>
            <a:pPr marL="482600" indent="-228600">
              <a:lnSpc>
                <a:spcPct val="100000"/>
              </a:lnSpc>
              <a:buSzPts val="1800"/>
              <a:buChar char="•"/>
            </a:pPr>
            <a:r>
              <a:t>Bug report service</a:t>
            </a:r>
          </a:p>
          <a:p>
            <a:pPr marL="482600" indent="-228600">
              <a:lnSpc>
                <a:spcPct val="100000"/>
              </a:lnSpc>
              <a:buSzPts val="1800"/>
              <a:buChar char="•"/>
            </a:pPr>
            <a:r>
              <a:t>User Analysis</a:t>
            </a:r>
          </a:p>
          <a:p>
            <a:pPr marL="482600" indent="-228600">
              <a:lnSpc>
                <a:spcPct val="100000"/>
              </a:lnSpc>
              <a:buSzPts val="1800"/>
              <a:buChar char="•"/>
            </a:pPr>
            <a:r>
              <a:t>Project Management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83;p15"/>
          <p:cNvSpPr txBox="1"/>
          <p:nvPr>
            <p:ph type="title"/>
          </p:nvPr>
        </p:nvSpPr>
        <p:spPr>
          <a:xfrm>
            <a:off x="311699" y="445025"/>
            <a:ext cx="8520602" cy="572701"/>
          </a:xfrm>
          <a:prstGeom prst="rect">
            <a:avLst/>
          </a:prstGeom>
        </p:spPr>
        <p:txBody>
          <a:bodyPr/>
          <a:lstStyle>
            <a:lvl1pPr defTabSz="841247">
              <a:defRPr sz="2576"/>
            </a:lvl1pPr>
          </a:lstStyle>
          <a:p>
            <a:pPr/>
            <a:r>
              <a:t>Tools</a:t>
            </a:r>
          </a:p>
        </p:txBody>
      </p:sp>
      <p:pic>
        <p:nvPicPr>
          <p:cNvPr id="188" name="图像" descr="图像"/>
          <p:cNvPicPr>
            <a:picLocks noChangeAspect="1"/>
          </p:cNvPicPr>
          <p:nvPr/>
        </p:nvPicPr>
        <p:blipFill>
          <a:blip r:embed="rId3">
            <a:extLst/>
          </a:blip>
          <a:stretch>
            <a:fillRect/>
          </a:stretch>
        </p:blipFill>
        <p:spPr>
          <a:xfrm>
            <a:off x="725918" y="2482530"/>
            <a:ext cx="7692164" cy="2118800"/>
          </a:xfrm>
          <a:prstGeom prst="rect">
            <a:avLst/>
          </a:prstGeom>
          <a:ln w="12700">
            <a:miter lim="400000"/>
          </a:ln>
        </p:spPr>
      </p:pic>
      <p:pic>
        <p:nvPicPr>
          <p:cNvPr id="189" name="图像" descr="图像"/>
          <p:cNvPicPr>
            <a:picLocks noChangeAspect="1"/>
          </p:cNvPicPr>
          <p:nvPr/>
        </p:nvPicPr>
        <p:blipFill>
          <a:blip r:embed="rId4">
            <a:extLst/>
          </a:blip>
          <a:stretch>
            <a:fillRect/>
          </a:stretch>
        </p:blipFill>
        <p:spPr>
          <a:xfrm>
            <a:off x="4329217" y="759315"/>
            <a:ext cx="4110952" cy="1662127"/>
          </a:xfrm>
          <a:prstGeom prst="rect">
            <a:avLst/>
          </a:prstGeom>
          <a:ln w="12700">
            <a:miter lim="400000"/>
          </a:ln>
        </p:spPr>
      </p:pic>
      <p:sp>
        <p:nvSpPr>
          <p:cNvPr id="190" name="Google Shape;84;p15"/>
          <p:cNvSpPr txBox="1"/>
          <p:nvPr>
            <p:ph type="body" sz="quarter" idx="1"/>
          </p:nvPr>
        </p:nvSpPr>
        <p:spPr>
          <a:xfrm>
            <a:off x="311699" y="956984"/>
            <a:ext cx="3973733" cy="1482054"/>
          </a:xfrm>
          <a:prstGeom prst="rect">
            <a:avLst/>
          </a:prstGeom>
        </p:spPr>
        <p:txBody>
          <a:bodyPr/>
          <a:lstStyle/>
          <a:p>
            <a:pPr marL="228600" indent="-228600">
              <a:lnSpc>
                <a:spcPct val="120000"/>
              </a:lnSpc>
              <a:buSzPts val="1800"/>
              <a:buChar char="๏"/>
            </a:pPr>
            <a:r>
              <a:t>ArcGIS tutorial and online storage service</a:t>
            </a:r>
          </a:p>
          <a:p>
            <a:pPr marL="228600" indent="-228600">
              <a:lnSpc>
                <a:spcPct val="120000"/>
              </a:lnSpc>
              <a:buSzPts val="1800"/>
              <a:buChar char="๏"/>
            </a:pPr>
            <a:r>
              <a:t>Trello project management tool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37;p21"/>
          <p:cNvSpPr txBox="1"/>
          <p:nvPr>
            <p:ph type="title"/>
          </p:nvPr>
        </p:nvSpPr>
        <p:spPr>
          <a:xfrm>
            <a:off x="311699" y="445025"/>
            <a:ext cx="8520602" cy="572701"/>
          </a:xfrm>
          <a:prstGeom prst="rect">
            <a:avLst/>
          </a:prstGeom>
        </p:spPr>
        <p:txBody>
          <a:bodyPr/>
          <a:lstStyle>
            <a:lvl1pPr defTabSz="841247">
              <a:defRPr sz="2576"/>
            </a:lvl1pPr>
          </a:lstStyle>
          <a:p>
            <a:pPr/>
            <a:r>
              <a:t>Bibliography </a:t>
            </a:r>
          </a:p>
        </p:txBody>
      </p:sp>
      <p:sp>
        <p:nvSpPr>
          <p:cNvPr id="195" name="Google Shape;138;p21"/>
          <p:cNvSpPr txBox="1"/>
          <p:nvPr>
            <p:ph type="body" idx="1"/>
          </p:nvPr>
        </p:nvSpPr>
        <p:spPr>
          <a:xfrm>
            <a:off x="311699" y="1152475"/>
            <a:ext cx="8520602" cy="3416400"/>
          </a:xfrm>
          <a:prstGeom prst="rect">
            <a:avLst/>
          </a:prstGeom>
        </p:spPr>
        <p:txBody>
          <a:bodyPr/>
          <a:lstStyle/>
          <a:p>
            <a:pPr indent="0"/>
            <a:r>
              <a:t>ICSE '76: Proceedings of the 2nd international conference on Software engineering, October 1976, Pages 116–122</a:t>
            </a:r>
          </a:p>
          <a:p>
            <a:pPr indent="0">
              <a:spcBef>
                <a:spcPts val="1600"/>
              </a:spcBef>
            </a:pPr>
            <a:r>
              <a:t>What is Web API?. https://www.tutorialsteacher.com/webapi/what-is-web-api</a:t>
            </a:r>
          </a:p>
          <a:p>
            <a:pPr indent="0">
              <a:spcBef>
                <a:spcPts val="1600"/>
              </a:spcBef>
            </a:pPr>
            <a:r>
              <a:t>Manfred Bortenschlager. “Five elements of software Engineering For Mobile”.</a:t>
            </a:r>
          </a:p>
          <a:p>
            <a:pPr indent="0">
              <a:spcBef>
                <a:spcPts val="1600"/>
              </a:spcBef>
            </a:pPr>
            <a:r>
              <a:t>Android Studio. “http://www.android-studio.org”.</a:t>
            </a:r>
          </a:p>
          <a:p>
            <a:pPr indent="0">
              <a:spcBef>
                <a:spcPts val="1600"/>
              </a:spcBef>
            </a:pPr>
            <a:r>
              <a:t>In Lee and Kyoochun Lee. The internet of things (iot): applications, investments, and challenges for enterprises. Business Horizons, 58(4):431 – 440, 2015.</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43;p22"/>
          <p:cNvSpPr txBox="1"/>
          <p:nvPr/>
        </p:nvSpPr>
        <p:spPr>
          <a:xfrm>
            <a:off x="2108399" y="1927649"/>
            <a:ext cx="4927202" cy="919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4800">
                <a:solidFill>
                  <a:srgbClr val="4BA173"/>
                </a:solidFill>
                <a:latin typeface="Proxima Nova"/>
                <a:ea typeface="Proxima Nova"/>
                <a:cs typeface="Proxima Nova"/>
                <a:sym typeface="Proxima Nova"/>
              </a:defRPr>
            </a:lvl1pPr>
          </a:lstStyle>
          <a:p>
            <a:pPr/>
            <a:r>
              <a:t>Questions?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What are they"/>
          <p:cNvSpPr txBox="1"/>
          <p:nvPr>
            <p:ph type="title"/>
          </p:nvPr>
        </p:nvSpPr>
        <p:spPr>
          <a:prstGeom prst="rect">
            <a:avLst/>
          </a:prstGeom>
        </p:spPr>
        <p:txBody>
          <a:bodyPr/>
          <a:lstStyle>
            <a:lvl1pPr>
              <a:defRPr sz="3000"/>
            </a:lvl1pPr>
          </a:lstStyle>
          <a:p>
            <a:pPr/>
            <a:r>
              <a:t>What are they</a:t>
            </a:r>
          </a:p>
        </p:txBody>
      </p:sp>
      <p:sp>
        <p:nvSpPr>
          <p:cNvPr id="119" name="Google Shape;43;p9"/>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57200" indent="-342900">
              <a:buClr>
                <a:srgbClr val="FFFFFF"/>
              </a:buClr>
              <a:buSzPts val="1800"/>
              <a:buChar char="●"/>
              <a:defRPr>
                <a:solidFill>
                  <a:srgbClr val="FFFFFF"/>
                </a:solidFill>
              </a:defRPr>
            </a:pPr>
            <a:r>
              <a:t>Technological platform choices</a:t>
            </a:r>
          </a:p>
          <a:p>
            <a:pPr marL="457200" indent="-342900">
              <a:buClr>
                <a:srgbClr val="FFFFFF"/>
              </a:buClr>
              <a:buSzPts val="1800"/>
              <a:buChar char="●"/>
              <a:defRPr>
                <a:solidFill>
                  <a:srgbClr val="FFFFFF"/>
                </a:solidFill>
              </a:defRPr>
            </a:pPr>
            <a:r>
              <a:t>User experience</a:t>
            </a:r>
          </a:p>
          <a:p>
            <a:pPr marL="457200" indent="-342900">
              <a:buClr>
                <a:srgbClr val="FFFFFF"/>
              </a:buClr>
              <a:buSzPts val="1800"/>
              <a:buChar char="●"/>
              <a:defRPr>
                <a:solidFill>
                  <a:srgbClr val="FFFFFF"/>
                </a:solidFill>
              </a:defRPr>
            </a:pPr>
            <a:r>
              <a:t>Methodologies</a:t>
            </a:r>
          </a:p>
          <a:p>
            <a:pPr marL="457200" indent="-342900">
              <a:buClr>
                <a:srgbClr val="FFFFFF"/>
              </a:buClr>
              <a:buSzPts val="1800"/>
              <a:buChar char="●"/>
              <a:defRPr>
                <a:solidFill>
                  <a:srgbClr val="FFFFFF"/>
                </a:solidFill>
              </a:defRPr>
            </a:pPr>
            <a:r>
              <a:t>Web APIs</a:t>
            </a:r>
          </a:p>
          <a:p>
            <a:pPr marL="457200" indent="-342900">
              <a:buClr>
                <a:srgbClr val="FFFFFF"/>
              </a:buClr>
              <a:buSzPts val="1800"/>
              <a:buChar char="●"/>
              <a:defRPr>
                <a:solidFill>
                  <a:srgbClr val="FFFFFF"/>
                </a:solidFill>
              </a:defRPr>
            </a:pPr>
            <a:r>
              <a:t>Tools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65;p14"/>
          <p:cNvSpPr txBox="1"/>
          <p:nvPr>
            <p:ph type="title"/>
          </p:nvPr>
        </p:nvSpPr>
        <p:spPr>
          <a:xfrm>
            <a:off x="311699" y="445025"/>
            <a:ext cx="8520602" cy="572701"/>
          </a:xfrm>
          <a:prstGeom prst="rect">
            <a:avLst/>
          </a:prstGeom>
        </p:spPr>
        <p:txBody>
          <a:bodyPr/>
          <a:lstStyle>
            <a:lvl1pPr defTabSz="841247">
              <a:defRPr sz="2576"/>
            </a:lvl1pPr>
          </a:lstStyle>
          <a:p>
            <a:pPr/>
            <a:r>
              <a:t>Why they important?</a:t>
            </a:r>
          </a:p>
        </p:txBody>
      </p:sp>
      <p:sp>
        <p:nvSpPr>
          <p:cNvPr id="124" name="Google Shape;66;p14"/>
          <p:cNvSpPr txBox="1"/>
          <p:nvPr>
            <p:ph type="body" idx="1"/>
          </p:nvPr>
        </p:nvSpPr>
        <p:spPr>
          <a:xfrm>
            <a:off x="311699" y="1152475"/>
            <a:ext cx="8520602" cy="3416400"/>
          </a:xfrm>
          <a:prstGeom prst="rect">
            <a:avLst/>
          </a:prstGeom>
        </p:spPr>
        <p:txBody>
          <a:bodyPr/>
          <a:lstStyle/>
          <a:p>
            <a:pPr indent="0"/>
            <a:r>
              <a:t>Software Engineering involves the application of  multiple fields to design and construct software systems.</a:t>
            </a:r>
          </a:p>
          <a:p>
            <a:pPr indent="0"/>
          </a:p>
          <a:p>
            <a:pPr indent="0"/>
            <a:r>
              <a:t>Users’ behaviors are different on mobile compared with other media. Cognitive resources and attention time are limited. Hardware is limited such as screen size, battery, bandwidth and CPU.</a:t>
            </a:r>
          </a:p>
          <a:p>
            <a:pPr indent="0"/>
          </a:p>
          <a:p>
            <a:pPr indent="0"/>
            <a:r>
              <a:t>Non-conventional input and output means. People interact with mobile with various methods — multi-point touch, gestures and motion detection and sensors.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83;p15"/>
          <p:cNvSpPr txBox="1"/>
          <p:nvPr>
            <p:ph type="title"/>
          </p:nvPr>
        </p:nvSpPr>
        <p:spPr>
          <a:xfrm>
            <a:off x="311699" y="445025"/>
            <a:ext cx="8520602" cy="572701"/>
          </a:xfrm>
          <a:prstGeom prst="rect">
            <a:avLst/>
          </a:prstGeom>
        </p:spPr>
        <p:txBody>
          <a:bodyPr/>
          <a:lstStyle>
            <a:lvl1pPr defTabSz="841247">
              <a:defRPr sz="2576"/>
            </a:lvl1pPr>
          </a:lstStyle>
          <a:p>
            <a:pPr/>
            <a:r>
              <a:t>Technological platform choices</a:t>
            </a:r>
          </a:p>
        </p:txBody>
      </p:sp>
      <p:sp>
        <p:nvSpPr>
          <p:cNvPr id="129" name="Google Shape;84;p15"/>
          <p:cNvSpPr txBox="1"/>
          <p:nvPr>
            <p:ph type="body" idx="1"/>
          </p:nvPr>
        </p:nvSpPr>
        <p:spPr>
          <a:xfrm>
            <a:off x="311699" y="1152475"/>
            <a:ext cx="8520602" cy="3416400"/>
          </a:xfrm>
          <a:prstGeom prst="rect">
            <a:avLst/>
          </a:prstGeom>
        </p:spPr>
        <p:txBody>
          <a:bodyPr/>
          <a:lstStyle/>
          <a:p>
            <a:pPr marL="228600" indent="-228600">
              <a:lnSpc>
                <a:spcPct val="150000"/>
              </a:lnSpc>
              <a:buSzPts val="1800"/>
              <a:buChar char="๏"/>
            </a:pPr>
            <a:r>
              <a:t>Native, Web, Hybrid, Cross-platform…</a:t>
            </a:r>
          </a:p>
          <a:p>
            <a:pPr marL="228600" indent="-228600">
              <a:lnSpc>
                <a:spcPct val="120000"/>
              </a:lnSpc>
              <a:buSzPts val="1800"/>
              <a:buChar char="๏"/>
            </a:pPr>
            <a:r>
              <a:t>Platform decides what devices or operating systems to deliver products</a:t>
            </a:r>
          </a:p>
          <a:p>
            <a:pPr marL="482600" indent="-228600">
              <a:lnSpc>
                <a:spcPct val="100000"/>
              </a:lnSpc>
              <a:buSzPts val="1800"/>
              <a:buChar char="•"/>
            </a:pPr>
            <a:r>
              <a:t>Laptop — Windows, Linux, macOS…</a:t>
            </a:r>
          </a:p>
          <a:p>
            <a:pPr marL="482600" indent="-228600">
              <a:lnSpc>
                <a:spcPct val="100000"/>
              </a:lnSpc>
              <a:buSzPts val="1800"/>
              <a:buChar char="•"/>
            </a:pPr>
            <a:r>
              <a:t>Phone — Android, iOS, windows phone…</a:t>
            </a:r>
          </a:p>
          <a:p>
            <a:pPr marL="482600" indent="-228600">
              <a:lnSpc>
                <a:spcPct val="150000"/>
              </a:lnSpc>
              <a:buSzPts val="1800"/>
              <a:buChar char="•"/>
            </a:pPr>
            <a:r>
              <a:t>Amazon Kindle, Tabs, Blackberry…</a:t>
            </a:r>
          </a:p>
          <a:p>
            <a:pPr marL="228600" indent="-228600">
              <a:lnSpc>
                <a:spcPct val="120000"/>
              </a:lnSpc>
              <a:buSzPts val="1800"/>
              <a:buChar char="๏"/>
            </a:pPr>
            <a:r>
              <a:t>For developer team</a:t>
            </a:r>
          </a:p>
          <a:p>
            <a:pPr marL="482600" indent="-228600">
              <a:lnSpc>
                <a:spcPct val="100000"/>
              </a:lnSpc>
              <a:buSzPts val="1800"/>
              <a:buChar char="•"/>
            </a:pPr>
            <a:r>
              <a:t>Different languages — Java, Obj-C, C#…</a:t>
            </a:r>
          </a:p>
          <a:p>
            <a:pPr marL="482600" indent="-228600">
              <a:lnSpc>
                <a:spcPct val="150000"/>
              </a:lnSpc>
              <a:buSzPts val="1800"/>
              <a:buChar char="•"/>
            </a:pPr>
            <a:r>
              <a:t>Efficiency — trade between limits and generality</a:t>
            </a:r>
          </a:p>
          <a:p>
            <a:pPr marL="228600" indent="-228600">
              <a:lnSpc>
                <a:spcPct val="150000"/>
              </a:lnSpc>
              <a:buSzPts val="1800"/>
              <a:buChar char="๏"/>
            </a:pPr>
            <a:r>
              <a:t>Platform affects target customers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83;p15"/>
          <p:cNvSpPr txBox="1"/>
          <p:nvPr>
            <p:ph type="title"/>
          </p:nvPr>
        </p:nvSpPr>
        <p:spPr>
          <a:xfrm>
            <a:off x="311699" y="445025"/>
            <a:ext cx="8520602" cy="572701"/>
          </a:xfrm>
          <a:prstGeom prst="rect">
            <a:avLst/>
          </a:prstGeom>
        </p:spPr>
        <p:txBody>
          <a:bodyPr/>
          <a:lstStyle>
            <a:lvl1pPr defTabSz="841247">
              <a:defRPr sz="2576"/>
            </a:lvl1pPr>
          </a:lstStyle>
          <a:p>
            <a:pPr/>
            <a:r>
              <a:t>Technological platform choices</a:t>
            </a:r>
          </a:p>
        </p:txBody>
      </p:sp>
      <p:sp>
        <p:nvSpPr>
          <p:cNvPr id="134" name="Google Shape;84;p15"/>
          <p:cNvSpPr txBox="1"/>
          <p:nvPr>
            <p:ph type="body" sz="quarter" idx="1"/>
          </p:nvPr>
        </p:nvSpPr>
        <p:spPr>
          <a:xfrm>
            <a:off x="302574" y="1071134"/>
            <a:ext cx="5671015" cy="405831"/>
          </a:xfrm>
          <a:prstGeom prst="rect">
            <a:avLst/>
          </a:prstGeom>
        </p:spPr>
        <p:txBody>
          <a:bodyPr/>
          <a:lstStyle>
            <a:lvl1pPr indent="0" defTabSz="731520">
              <a:lnSpc>
                <a:spcPct val="150000"/>
              </a:lnSpc>
              <a:defRPr sz="1440"/>
            </a:lvl1pPr>
          </a:lstStyle>
          <a:p>
            <a:pPr/>
            <a:r>
              <a:t>Android App Life Cycle</a:t>
            </a:r>
          </a:p>
        </p:txBody>
      </p:sp>
      <p:pic>
        <p:nvPicPr>
          <p:cNvPr id="135" name="图像" descr="图像"/>
          <p:cNvPicPr>
            <a:picLocks noChangeAspect="1"/>
          </p:cNvPicPr>
          <p:nvPr/>
        </p:nvPicPr>
        <p:blipFill>
          <a:blip r:embed="rId3">
            <a:extLst/>
          </a:blip>
          <a:stretch>
            <a:fillRect/>
          </a:stretch>
        </p:blipFill>
        <p:spPr>
          <a:xfrm>
            <a:off x="1049637" y="1405292"/>
            <a:ext cx="7044726" cy="3252842"/>
          </a:xfrm>
          <a:prstGeom prst="rect">
            <a:avLst/>
          </a:prstGeom>
          <a:ln w="12700">
            <a:miter lim="400000"/>
          </a:ln>
        </p:spPr>
      </p:pic>
      <p:sp>
        <p:nvSpPr>
          <p:cNvPr id="136" name="Source:http://www.android-studio.org"/>
          <p:cNvSpPr txBox="1"/>
          <p:nvPr/>
        </p:nvSpPr>
        <p:spPr>
          <a:xfrm>
            <a:off x="6048736" y="4697185"/>
            <a:ext cx="2493773" cy="177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200">
                <a:solidFill>
                  <a:schemeClr val="accent3"/>
                </a:solidFill>
                <a:latin typeface="Proxima Nova"/>
                <a:ea typeface="Proxima Nova"/>
                <a:cs typeface="Proxima Nova"/>
                <a:sym typeface="Proxima Nova"/>
              </a:defRPr>
            </a:lvl1pPr>
          </a:lstStyle>
          <a:p>
            <a:pPr/>
            <a:r>
              <a:t>Source:http://www.android-studio.org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83;p15"/>
          <p:cNvSpPr txBox="1"/>
          <p:nvPr>
            <p:ph type="title"/>
          </p:nvPr>
        </p:nvSpPr>
        <p:spPr>
          <a:xfrm>
            <a:off x="311699" y="445025"/>
            <a:ext cx="8520602" cy="572701"/>
          </a:xfrm>
          <a:prstGeom prst="rect">
            <a:avLst/>
          </a:prstGeom>
        </p:spPr>
        <p:txBody>
          <a:bodyPr/>
          <a:lstStyle>
            <a:lvl1pPr defTabSz="841247">
              <a:defRPr sz="2576"/>
            </a:lvl1pPr>
          </a:lstStyle>
          <a:p>
            <a:pPr/>
            <a:r>
              <a:t>Users’ Experience</a:t>
            </a:r>
          </a:p>
        </p:txBody>
      </p:sp>
      <p:sp>
        <p:nvSpPr>
          <p:cNvPr id="141" name="Google Shape;84;p15"/>
          <p:cNvSpPr txBox="1"/>
          <p:nvPr>
            <p:ph type="body" idx="1"/>
          </p:nvPr>
        </p:nvSpPr>
        <p:spPr>
          <a:xfrm>
            <a:off x="311699" y="1152475"/>
            <a:ext cx="8520602" cy="3416400"/>
          </a:xfrm>
          <a:prstGeom prst="rect">
            <a:avLst/>
          </a:prstGeom>
        </p:spPr>
        <p:txBody>
          <a:bodyPr/>
          <a:lstStyle/>
          <a:p>
            <a:pPr marL="228600" indent="-228600">
              <a:lnSpc>
                <a:spcPct val="120000"/>
              </a:lnSpc>
              <a:buSzPts val="1800"/>
              <a:buChar char="๏"/>
            </a:pPr>
            <a:r>
              <a:t>“Everything” matters </a:t>
            </a:r>
          </a:p>
          <a:p>
            <a:pPr marL="482600" indent="-228600">
              <a:lnSpc>
                <a:spcPct val="150000"/>
              </a:lnSpc>
              <a:buSzPts val="1800"/>
              <a:buChar char="•"/>
            </a:pPr>
            <a:r>
              <a:t>functionality, marketing, input, mobile context, feedback…</a:t>
            </a:r>
          </a:p>
          <a:p>
            <a:pPr marL="228600" indent="-228600">
              <a:lnSpc>
                <a:spcPct val="120000"/>
              </a:lnSpc>
              <a:buSzPts val="1800"/>
              <a:buChar char="๏"/>
            </a:pPr>
            <a:r>
              <a:t>For a “map” App</a:t>
            </a:r>
          </a:p>
          <a:p>
            <a:pPr marL="482600" indent="-228600">
              <a:lnSpc>
                <a:spcPct val="100000"/>
              </a:lnSpc>
              <a:buSzPts val="1800"/>
              <a:buChar char="•"/>
            </a:pPr>
            <a:r>
              <a:t>Interface design</a:t>
            </a:r>
          </a:p>
          <a:p>
            <a:pPr marL="482600" indent="-228600">
              <a:lnSpc>
                <a:spcPct val="100000"/>
              </a:lnSpc>
              <a:buSzPts val="1800"/>
              <a:buChar char="•"/>
            </a:pPr>
            <a:r>
              <a:t>GPS and basic search function</a:t>
            </a:r>
          </a:p>
          <a:p>
            <a:pPr marL="482600" indent="-228600">
              <a:lnSpc>
                <a:spcPct val="100000"/>
              </a:lnSpc>
              <a:buSzPts val="1800"/>
              <a:buChar char="•"/>
            </a:pPr>
            <a:r>
              <a:t>Access to background database</a:t>
            </a:r>
          </a:p>
          <a:p>
            <a:pPr marL="482600" indent="-228600">
              <a:lnSpc>
                <a:spcPct val="100000"/>
              </a:lnSpc>
              <a:buSzPts val="1800"/>
              <a:buChar char="•"/>
            </a:pPr>
            <a:r>
              <a:t>“Help”</a:t>
            </a:r>
          </a:p>
          <a:p>
            <a:pPr marL="482600" indent="-228600">
              <a:lnSpc>
                <a:spcPct val="100000"/>
              </a:lnSpc>
              <a:buSzPts val="1800"/>
              <a:buChar char="•"/>
            </a:pPr>
            <a:r>
              <a:t>Maintenance and feedback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83;p15"/>
          <p:cNvSpPr txBox="1"/>
          <p:nvPr>
            <p:ph type="title"/>
          </p:nvPr>
        </p:nvSpPr>
        <p:spPr>
          <a:xfrm>
            <a:off x="311699" y="445025"/>
            <a:ext cx="8520602" cy="572701"/>
          </a:xfrm>
          <a:prstGeom prst="rect">
            <a:avLst/>
          </a:prstGeom>
        </p:spPr>
        <p:txBody>
          <a:bodyPr/>
          <a:lstStyle>
            <a:lvl1pPr defTabSz="841247">
              <a:defRPr sz="2576"/>
            </a:lvl1pPr>
          </a:lstStyle>
          <a:p>
            <a:pPr/>
            <a:r>
              <a:t>Methodologies</a:t>
            </a:r>
          </a:p>
        </p:txBody>
      </p:sp>
      <p:sp>
        <p:nvSpPr>
          <p:cNvPr id="146" name="Building a business"/>
          <p:cNvSpPr txBox="1"/>
          <p:nvPr/>
        </p:nvSpPr>
        <p:spPr>
          <a:xfrm>
            <a:off x="3724688" y="1797277"/>
            <a:ext cx="1946199"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chemeClr val="accent3"/>
                </a:solidFill>
                <a:latin typeface="Proxima Nova"/>
                <a:ea typeface="Proxima Nova"/>
                <a:cs typeface="Proxima Nova"/>
                <a:sym typeface="Proxima Nova"/>
              </a:defRPr>
            </a:lvl1pPr>
          </a:lstStyle>
          <a:p>
            <a:pPr/>
            <a:r>
              <a:t>Building a business</a:t>
            </a:r>
          </a:p>
        </p:txBody>
      </p:sp>
      <p:sp>
        <p:nvSpPr>
          <p:cNvPr id="147" name="Customer development"/>
          <p:cNvSpPr txBox="1"/>
          <p:nvPr/>
        </p:nvSpPr>
        <p:spPr>
          <a:xfrm>
            <a:off x="1990035" y="2655007"/>
            <a:ext cx="2366138"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chemeClr val="accent3"/>
                </a:solidFill>
                <a:latin typeface="Proxima Nova"/>
                <a:ea typeface="Proxima Nova"/>
                <a:cs typeface="Proxima Nova"/>
                <a:sym typeface="Proxima Nova"/>
              </a:defRPr>
            </a:lvl1pPr>
          </a:lstStyle>
          <a:p>
            <a:pPr/>
            <a:r>
              <a:t>Customer development</a:t>
            </a:r>
          </a:p>
        </p:txBody>
      </p:sp>
      <p:sp>
        <p:nvSpPr>
          <p:cNvPr id="148" name="Product development"/>
          <p:cNvSpPr txBox="1"/>
          <p:nvPr/>
        </p:nvSpPr>
        <p:spPr>
          <a:xfrm>
            <a:off x="4983280" y="2655007"/>
            <a:ext cx="217068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chemeClr val="accent3"/>
                </a:solidFill>
                <a:latin typeface="Proxima Nova"/>
                <a:ea typeface="Proxima Nova"/>
                <a:cs typeface="Proxima Nova"/>
                <a:sym typeface="Proxima Nova"/>
              </a:defRPr>
            </a:lvl1pPr>
          </a:lstStyle>
          <a:p>
            <a:pPr/>
            <a:r>
              <a:t>Product development</a:t>
            </a:r>
          </a:p>
        </p:txBody>
      </p:sp>
      <p:cxnSp>
        <p:nvCxnSpPr>
          <p:cNvPr id="149" name="连接线"/>
          <p:cNvCxnSpPr>
            <a:stCxn id="147" idx="0"/>
            <a:endCxn id="146" idx="0"/>
          </p:cNvCxnSpPr>
          <p:nvPr/>
        </p:nvCxnSpPr>
        <p:spPr>
          <a:xfrm flipV="1">
            <a:off x="3173103" y="1936977"/>
            <a:ext cx="1524685" cy="857731"/>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150" name="连接线"/>
          <p:cNvCxnSpPr>
            <a:stCxn id="148" idx="0"/>
            <a:endCxn id="146" idx="0"/>
          </p:cNvCxnSpPr>
          <p:nvPr/>
        </p:nvCxnSpPr>
        <p:spPr>
          <a:xfrm flipH="1" flipV="1">
            <a:off x="4697787" y="1936977"/>
            <a:ext cx="1370836" cy="857731"/>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151" name="连接线"/>
          <p:cNvCxnSpPr>
            <a:stCxn id="148" idx="0"/>
            <a:endCxn id="147" idx="0"/>
          </p:cNvCxnSpPr>
          <p:nvPr/>
        </p:nvCxnSpPr>
        <p:spPr>
          <a:xfrm flipH="1">
            <a:off x="3173103" y="2794707"/>
            <a:ext cx="2895520" cy="1"/>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
        <p:nvSpPr>
          <p:cNvPr id="152" name="Idea"/>
          <p:cNvSpPr txBox="1"/>
          <p:nvPr/>
        </p:nvSpPr>
        <p:spPr>
          <a:xfrm>
            <a:off x="3619630" y="1267801"/>
            <a:ext cx="368276" cy="206909"/>
          </a:xfrm>
          <a:prstGeom prst="rect">
            <a:avLst/>
          </a:prstGeom>
          <a:gradFill>
            <a:gsLst>
              <a:gs pos="0">
                <a:schemeClr val="accent4">
                  <a:lumOff val="22932"/>
                </a:schemeClr>
              </a:gs>
              <a:gs pos="35000">
                <a:srgbClr val="E0E0E0"/>
              </a:gs>
              <a:gs pos="100000">
                <a:schemeClr val="accent4">
                  <a:lumOff val="35263"/>
                </a:schemeClr>
              </a:gs>
            </a:gsLst>
            <a:lin ang="16200000"/>
          </a:gradFill>
          <a:ln>
            <a:solidFill>
              <a:srgbClr val="959595"/>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0" tIns="0" rIns="0" bIns="0">
            <a:spAutoFit/>
          </a:bodyPr>
          <a:lstStyle/>
          <a:p>
            <a:pPr/>
            <a:r>
              <a:t>Idea</a:t>
            </a:r>
          </a:p>
        </p:txBody>
      </p:sp>
      <p:sp>
        <p:nvSpPr>
          <p:cNvPr id="153" name="Product"/>
          <p:cNvSpPr txBox="1"/>
          <p:nvPr/>
        </p:nvSpPr>
        <p:spPr>
          <a:xfrm>
            <a:off x="4345590" y="1267801"/>
            <a:ext cx="634977" cy="206909"/>
          </a:xfrm>
          <a:prstGeom prst="rect">
            <a:avLst/>
          </a:prstGeom>
          <a:gradFill>
            <a:gsLst>
              <a:gs pos="0">
                <a:schemeClr val="accent4">
                  <a:lumOff val="22932"/>
                </a:schemeClr>
              </a:gs>
              <a:gs pos="35000">
                <a:srgbClr val="E0E0E0"/>
              </a:gs>
              <a:gs pos="100000">
                <a:schemeClr val="accent4">
                  <a:lumOff val="35263"/>
                </a:schemeClr>
              </a:gs>
            </a:gsLst>
            <a:lin ang="16200000"/>
          </a:gradFill>
          <a:ln>
            <a:solidFill>
              <a:srgbClr val="959595"/>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0" tIns="0" rIns="0" bIns="0">
            <a:spAutoFit/>
          </a:bodyPr>
          <a:lstStyle/>
          <a:p>
            <a:pPr/>
            <a:r>
              <a:t>Product</a:t>
            </a:r>
          </a:p>
        </p:txBody>
      </p:sp>
      <p:sp>
        <p:nvSpPr>
          <p:cNvPr id="154" name="Data"/>
          <p:cNvSpPr txBox="1"/>
          <p:nvPr/>
        </p:nvSpPr>
        <p:spPr>
          <a:xfrm>
            <a:off x="5376352" y="1267801"/>
            <a:ext cx="397793" cy="206909"/>
          </a:xfrm>
          <a:prstGeom prst="rect">
            <a:avLst/>
          </a:prstGeom>
          <a:gradFill>
            <a:gsLst>
              <a:gs pos="0">
                <a:schemeClr val="accent4">
                  <a:lumOff val="22932"/>
                </a:schemeClr>
              </a:gs>
              <a:gs pos="35000">
                <a:srgbClr val="E0E0E0"/>
              </a:gs>
              <a:gs pos="100000">
                <a:schemeClr val="accent4">
                  <a:lumOff val="35263"/>
                </a:schemeClr>
              </a:gs>
            </a:gsLst>
            <a:lin ang="16200000"/>
          </a:gradFill>
          <a:ln>
            <a:solidFill>
              <a:srgbClr val="959595"/>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0" tIns="0" rIns="0" bIns="0">
            <a:spAutoFit/>
          </a:bodyPr>
          <a:lstStyle/>
          <a:p>
            <a:pPr/>
            <a:r>
              <a:t>Data</a:t>
            </a:r>
          </a:p>
        </p:txBody>
      </p:sp>
      <p:sp>
        <p:nvSpPr>
          <p:cNvPr id="155" name="线条"/>
          <p:cNvSpPr/>
          <p:nvPr/>
        </p:nvSpPr>
        <p:spPr>
          <a:xfrm>
            <a:off x="4067277" y="1407501"/>
            <a:ext cx="230260"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156" name="线条"/>
          <p:cNvSpPr/>
          <p:nvPr/>
        </p:nvSpPr>
        <p:spPr>
          <a:xfrm>
            <a:off x="5098038" y="1407501"/>
            <a:ext cx="230260"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cxnSp>
        <p:nvCxnSpPr>
          <p:cNvPr id="157" name="连接线"/>
          <p:cNvCxnSpPr>
            <a:stCxn id="154" idx="0"/>
            <a:endCxn id="152" idx="0"/>
          </p:cNvCxnSpPr>
          <p:nvPr/>
        </p:nvCxnSpPr>
        <p:spPr>
          <a:xfrm flipH="1">
            <a:off x="3803767" y="1371255"/>
            <a:ext cx="1771482" cy="1"/>
          </a:xfrm>
          <a:prstGeom prst="straightConnector1">
            <a:avLst/>
          </a:prstGeom>
          <a:ln w="25400">
            <a:solidFill>
              <a:schemeClr val="accent1"/>
            </a:solidFill>
            <a:tailEnd type="triangle"/>
          </a:ln>
          <a:effectLst>
            <a:outerShdw sx="100000" sy="100000" kx="0" ky="0" algn="b" rotWithShape="0" blurRad="38100" dist="20000" dir="5400000">
              <a:srgbClr val="000000">
                <a:alpha val="38000"/>
              </a:srgbClr>
            </a:outerShdw>
          </a:effectLst>
        </p:spPr>
      </p:cxnSp>
      <p:sp>
        <p:nvSpPr>
          <p:cNvPr id="158" name="Customer Discovery"/>
          <p:cNvSpPr txBox="1"/>
          <p:nvPr/>
        </p:nvSpPr>
        <p:spPr>
          <a:xfrm>
            <a:off x="705541" y="3366432"/>
            <a:ext cx="1622774" cy="206909"/>
          </a:xfrm>
          <a:prstGeom prst="rect">
            <a:avLst/>
          </a:prstGeom>
          <a:gradFill>
            <a:gsLst>
              <a:gs pos="0">
                <a:schemeClr val="accent4">
                  <a:lumOff val="22932"/>
                </a:schemeClr>
              </a:gs>
              <a:gs pos="35000">
                <a:srgbClr val="E0E0E0"/>
              </a:gs>
              <a:gs pos="100000">
                <a:schemeClr val="accent4">
                  <a:lumOff val="35263"/>
                </a:schemeClr>
              </a:gs>
            </a:gsLst>
            <a:lin ang="16200000"/>
          </a:gradFill>
          <a:ln>
            <a:solidFill>
              <a:srgbClr val="959595"/>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0" tIns="0" rIns="0" bIns="0">
            <a:spAutoFit/>
          </a:bodyPr>
          <a:lstStyle/>
          <a:p>
            <a:pPr/>
            <a:r>
              <a:t>Customer Discovery</a:t>
            </a:r>
          </a:p>
        </p:txBody>
      </p:sp>
      <p:sp>
        <p:nvSpPr>
          <p:cNvPr id="159" name="Customer Validation"/>
          <p:cNvSpPr txBox="1"/>
          <p:nvPr/>
        </p:nvSpPr>
        <p:spPr>
          <a:xfrm>
            <a:off x="1104330" y="3713210"/>
            <a:ext cx="1610011" cy="206909"/>
          </a:xfrm>
          <a:prstGeom prst="rect">
            <a:avLst/>
          </a:prstGeom>
          <a:gradFill>
            <a:gsLst>
              <a:gs pos="0">
                <a:schemeClr val="accent4">
                  <a:lumOff val="22932"/>
                </a:schemeClr>
              </a:gs>
              <a:gs pos="35000">
                <a:srgbClr val="E0E0E0"/>
              </a:gs>
              <a:gs pos="100000">
                <a:schemeClr val="accent4">
                  <a:lumOff val="35263"/>
                </a:schemeClr>
              </a:gs>
            </a:gsLst>
            <a:lin ang="16200000"/>
          </a:gradFill>
          <a:ln>
            <a:solidFill>
              <a:srgbClr val="959595"/>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0" tIns="0" rIns="0" bIns="0">
            <a:spAutoFit/>
          </a:bodyPr>
          <a:lstStyle/>
          <a:p>
            <a:pPr/>
            <a:r>
              <a:t>Customer Validation</a:t>
            </a:r>
          </a:p>
        </p:txBody>
      </p:sp>
      <p:sp>
        <p:nvSpPr>
          <p:cNvPr id="160" name="Customer Creation"/>
          <p:cNvSpPr txBox="1"/>
          <p:nvPr/>
        </p:nvSpPr>
        <p:spPr>
          <a:xfrm>
            <a:off x="1606657" y="4059989"/>
            <a:ext cx="1514340" cy="206909"/>
          </a:xfrm>
          <a:prstGeom prst="rect">
            <a:avLst/>
          </a:prstGeom>
          <a:gradFill>
            <a:gsLst>
              <a:gs pos="0">
                <a:schemeClr val="accent4">
                  <a:lumOff val="22932"/>
                </a:schemeClr>
              </a:gs>
              <a:gs pos="35000">
                <a:srgbClr val="E0E0E0"/>
              </a:gs>
              <a:gs pos="100000">
                <a:schemeClr val="accent4">
                  <a:lumOff val="35263"/>
                </a:schemeClr>
              </a:gs>
            </a:gsLst>
            <a:lin ang="16200000"/>
          </a:gradFill>
          <a:ln>
            <a:solidFill>
              <a:srgbClr val="959595"/>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0" tIns="0" rIns="0" bIns="0">
            <a:spAutoFit/>
          </a:bodyPr>
          <a:lstStyle/>
          <a:p>
            <a:pPr/>
            <a:r>
              <a:t>Customer Creation</a:t>
            </a:r>
          </a:p>
        </p:txBody>
      </p:sp>
      <p:sp>
        <p:nvSpPr>
          <p:cNvPr id="161" name="Company Building"/>
          <p:cNvSpPr txBox="1"/>
          <p:nvPr/>
        </p:nvSpPr>
        <p:spPr>
          <a:xfrm>
            <a:off x="2124016" y="4406767"/>
            <a:ext cx="1465202" cy="206909"/>
          </a:xfrm>
          <a:prstGeom prst="rect">
            <a:avLst/>
          </a:prstGeom>
          <a:gradFill>
            <a:gsLst>
              <a:gs pos="0">
                <a:schemeClr val="accent4">
                  <a:lumOff val="22932"/>
                </a:schemeClr>
              </a:gs>
              <a:gs pos="35000">
                <a:srgbClr val="E0E0E0"/>
              </a:gs>
              <a:gs pos="100000">
                <a:schemeClr val="accent4">
                  <a:lumOff val="35263"/>
                </a:schemeClr>
              </a:gs>
            </a:gsLst>
            <a:lin ang="16200000"/>
          </a:gradFill>
          <a:ln>
            <a:solidFill>
              <a:srgbClr val="959595"/>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0" tIns="0" rIns="0" bIns="0">
            <a:spAutoFit/>
          </a:bodyPr>
          <a:lstStyle/>
          <a:p>
            <a:pPr/>
            <a:r>
              <a:t>Company Building</a:t>
            </a:r>
          </a:p>
        </p:txBody>
      </p:sp>
      <p:sp>
        <p:nvSpPr>
          <p:cNvPr id="162" name="线条"/>
          <p:cNvSpPr/>
          <p:nvPr/>
        </p:nvSpPr>
        <p:spPr>
          <a:xfrm>
            <a:off x="520838" y="3480407"/>
            <a:ext cx="1375052" cy="1375052"/>
          </a:xfrm>
          <a:prstGeom prst="line">
            <a:avLst/>
          </a:prstGeom>
          <a:ln w="25400">
            <a:solidFill>
              <a:schemeClr val="accent1"/>
            </a:solidFill>
            <a:prstDash val="sysDot"/>
            <a:miter lim="400000"/>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163" name="Waterfall Development"/>
          <p:cNvSpPr/>
          <p:nvPr/>
        </p:nvSpPr>
        <p:spPr>
          <a:xfrm>
            <a:off x="6875491" y="3181664"/>
            <a:ext cx="1270001" cy="1270001"/>
          </a:xfrm>
          <a:prstGeom prst="ellipse">
            <a:avLst/>
          </a:prstGeom>
          <a:gradFill>
            <a:gsLst>
              <a:gs pos="0">
                <a:schemeClr val="accent4">
                  <a:lumOff val="22932"/>
                </a:schemeClr>
              </a:gs>
              <a:gs pos="35000">
                <a:srgbClr val="E0E0E0"/>
              </a:gs>
              <a:gs pos="100000">
                <a:schemeClr val="accent4">
                  <a:lumOff val="35263"/>
                </a:schemeClr>
              </a:gs>
            </a:gsLst>
            <a:lin ang="16200000"/>
          </a:gradFill>
          <a:ln>
            <a:solidFill>
              <a:srgbClr val="959595"/>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0" tIns="0" rIns="0" bIns="0"/>
          <a:lstStyle/>
          <a:p>
            <a:pPr/>
          </a:p>
          <a:p>
            <a:pPr/>
          </a:p>
          <a:p>
            <a:pPr algn="ctr"/>
            <a:r>
              <a:t>Waterfall Development</a:t>
            </a:r>
          </a:p>
        </p:txBody>
      </p:sp>
      <p:sp>
        <p:nvSpPr>
          <p:cNvPr id="164" name="线条"/>
          <p:cNvSpPr/>
          <p:nvPr/>
        </p:nvSpPr>
        <p:spPr>
          <a:xfrm>
            <a:off x="6563583" y="2959264"/>
            <a:ext cx="413369" cy="413368"/>
          </a:xfrm>
          <a:prstGeom prst="line">
            <a:avLst/>
          </a:prstGeom>
          <a:ln w="25400">
            <a:solidFill>
              <a:srgbClr val="178ABF"/>
            </a:solidFill>
            <a:custDash>
              <a:ds d="200000" sp="200000"/>
            </a:custDash>
            <a:miter lim="400000"/>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165" name="线条"/>
          <p:cNvSpPr/>
          <p:nvPr/>
        </p:nvSpPr>
        <p:spPr>
          <a:xfrm flipV="1">
            <a:off x="4655541" y="1470491"/>
            <a:ext cx="1" cy="357674"/>
          </a:xfrm>
          <a:prstGeom prst="line">
            <a:avLst/>
          </a:prstGeom>
          <a:ln w="25400">
            <a:solidFill>
              <a:srgbClr val="178ABF"/>
            </a:solidFill>
            <a:custDash>
              <a:ds d="200000" sp="200000"/>
            </a:custDash>
            <a:miter lim="400000"/>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166" name="线条"/>
          <p:cNvSpPr/>
          <p:nvPr/>
        </p:nvSpPr>
        <p:spPr>
          <a:xfrm flipH="1">
            <a:off x="2285603" y="2959264"/>
            <a:ext cx="368821" cy="368820"/>
          </a:xfrm>
          <a:prstGeom prst="line">
            <a:avLst/>
          </a:prstGeom>
          <a:ln w="25400">
            <a:solidFill>
              <a:srgbClr val="178ABF"/>
            </a:solidFill>
            <a:custDash>
              <a:ds d="200000" sp="200000"/>
            </a:custDash>
            <a:miter lim="400000"/>
            <a:tailEnd type="triangle"/>
          </a:ln>
          <a:effectLst>
            <a:outerShdw sx="100000" sy="100000" kx="0" ky="0" algn="b" rotWithShape="0" blurRad="38100" dist="20000" dir="5400000">
              <a:srgbClr val="000000">
                <a:alpha val="38000"/>
              </a:srgbClr>
            </a:outerShdw>
          </a:effectLst>
        </p:spPr>
        <p:txBody>
          <a:bodyPr lIns="0" tIns="0" rIns="0" bIns="0"/>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83;p15"/>
          <p:cNvSpPr txBox="1"/>
          <p:nvPr>
            <p:ph type="title"/>
          </p:nvPr>
        </p:nvSpPr>
        <p:spPr>
          <a:xfrm>
            <a:off x="311699" y="445025"/>
            <a:ext cx="8520602" cy="572701"/>
          </a:xfrm>
          <a:prstGeom prst="rect">
            <a:avLst/>
          </a:prstGeom>
        </p:spPr>
        <p:txBody>
          <a:bodyPr/>
          <a:lstStyle>
            <a:lvl1pPr defTabSz="841247">
              <a:defRPr sz="2576"/>
            </a:lvl1pPr>
          </a:lstStyle>
          <a:p>
            <a:pPr/>
            <a:r>
              <a:t>Web APIs</a:t>
            </a:r>
          </a:p>
        </p:txBody>
      </p:sp>
      <p:sp>
        <p:nvSpPr>
          <p:cNvPr id="171" name="Google Shape;84;p15"/>
          <p:cNvSpPr txBox="1"/>
          <p:nvPr>
            <p:ph type="body" idx="1"/>
          </p:nvPr>
        </p:nvSpPr>
        <p:spPr>
          <a:xfrm>
            <a:off x="311699" y="1152475"/>
            <a:ext cx="8520602" cy="3416400"/>
          </a:xfrm>
          <a:prstGeom prst="rect">
            <a:avLst/>
          </a:prstGeom>
        </p:spPr>
        <p:txBody>
          <a:bodyPr/>
          <a:lstStyle/>
          <a:p>
            <a:pPr marL="228600" indent="-228600">
              <a:lnSpc>
                <a:spcPct val="120000"/>
              </a:lnSpc>
              <a:buSzPts val="1800"/>
              <a:buChar char="๏"/>
            </a:pPr>
            <a:r>
              <a:t>API — Application programming interface</a:t>
            </a:r>
          </a:p>
          <a:p>
            <a:pPr marL="482600" indent="-228600" defTabSz="457200">
              <a:lnSpc>
                <a:spcPct val="100000"/>
              </a:lnSpc>
              <a:buSzPct val="100000"/>
              <a:buFontTx/>
              <a:buChar char="•"/>
            </a:pPr>
            <a:r>
              <a:t>a set of subroutine definitions, protocols, and tools for building software and applications</a:t>
            </a:r>
          </a:p>
          <a:p>
            <a:pPr indent="254000" defTabSz="457200">
              <a:lnSpc>
                <a:spcPct val="100000"/>
              </a:lnSpc>
              <a:buFontTx/>
            </a:pPr>
          </a:p>
          <a:p>
            <a:pPr marL="228600" indent="-228600">
              <a:lnSpc>
                <a:spcPct val="120000"/>
              </a:lnSpc>
              <a:buSzPts val="1800"/>
              <a:buChar char="๏"/>
            </a:pPr>
            <a:r>
              <a:t>Benefits</a:t>
            </a:r>
          </a:p>
          <a:p>
            <a:pPr marL="482600" indent="-228600">
              <a:lnSpc>
                <a:spcPct val="100000"/>
              </a:lnSpc>
              <a:buSzPts val="1800"/>
              <a:buChar char="•"/>
            </a:pPr>
            <a:r>
              <a:t>Development Efficiency</a:t>
            </a:r>
          </a:p>
          <a:p>
            <a:pPr marL="482600" indent="-228600">
              <a:lnSpc>
                <a:spcPct val="100000"/>
              </a:lnSpc>
              <a:buSzPts val="1800"/>
              <a:buChar char="•"/>
            </a:pPr>
            <a:r>
              <a:t>Integrated function and methods</a:t>
            </a:r>
          </a:p>
          <a:p>
            <a:pPr marL="482600" indent="-228600">
              <a:lnSpc>
                <a:spcPct val="100000"/>
              </a:lnSpc>
              <a:buSzPts val="1800"/>
              <a:buChar char="•"/>
            </a:pPr>
            <a:r>
              <a:t>Convenient service</a:t>
            </a:r>
          </a:p>
          <a:p>
            <a:pPr marL="482600" indent="-228600">
              <a:lnSpc>
                <a:spcPct val="100000"/>
              </a:lnSpc>
              <a:buSzPts val="1800"/>
              <a:buChar char="•"/>
            </a:pPr>
            <a:r>
              <a:t>OS/Platform independent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83;p15"/>
          <p:cNvSpPr txBox="1"/>
          <p:nvPr>
            <p:ph type="title"/>
          </p:nvPr>
        </p:nvSpPr>
        <p:spPr>
          <a:xfrm>
            <a:off x="311699" y="445025"/>
            <a:ext cx="8520602" cy="572701"/>
          </a:xfrm>
          <a:prstGeom prst="rect">
            <a:avLst/>
          </a:prstGeom>
        </p:spPr>
        <p:txBody>
          <a:bodyPr/>
          <a:lstStyle>
            <a:lvl1pPr defTabSz="841247">
              <a:defRPr sz="2576"/>
            </a:lvl1pPr>
          </a:lstStyle>
          <a:p>
            <a:pPr/>
            <a:r>
              <a:t>Web APIs</a:t>
            </a:r>
          </a:p>
        </p:txBody>
      </p:sp>
      <p:pic>
        <p:nvPicPr>
          <p:cNvPr id="176" name="图像" descr="图像"/>
          <p:cNvPicPr>
            <a:picLocks noChangeAspect="1"/>
          </p:cNvPicPr>
          <p:nvPr/>
        </p:nvPicPr>
        <p:blipFill>
          <a:blip r:embed="rId3">
            <a:extLst/>
          </a:blip>
          <a:stretch>
            <a:fillRect/>
          </a:stretch>
        </p:blipFill>
        <p:spPr>
          <a:xfrm>
            <a:off x="4359013" y="617028"/>
            <a:ext cx="4221945" cy="3909444"/>
          </a:xfrm>
          <a:prstGeom prst="rect">
            <a:avLst/>
          </a:prstGeom>
          <a:ln w="12700">
            <a:miter lim="400000"/>
          </a:ln>
        </p:spPr>
      </p:pic>
      <p:sp>
        <p:nvSpPr>
          <p:cNvPr id="177" name="Source: https://developers.arcgis.com"/>
          <p:cNvSpPr txBox="1"/>
          <p:nvPr/>
        </p:nvSpPr>
        <p:spPr>
          <a:xfrm>
            <a:off x="6048736" y="4697185"/>
            <a:ext cx="2519681" cy="177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200">
                <a:solidFill>
                  <a:schemeClr val="accent3"/>
                </a:solidFill>
                <a:latin typeface="Proxima Nova"/>
                <a:ea typeface="Proxima Nova"/>
                <a:cs typeface="Proxima Nova"/>
                <a:sym typeface="Proxima Nova"/>
              </a:defRPr>
            </a:lvl1pPr>
          </a:lstStyle>
          <a:p>
            <a:pPr/>
            <a:r>
              <a:t>Source: https://developers.arcgis.com</a:t>
            </a:r>
          </a:p>
        </p:txBody>
      </p:sp>
      <p:sp>
        <p:nvSpPr>
          <p:cNvPr id="178" name="Google Shape;84;p15"/>
          <p:cNvSpPr txBox="1"/>
          <p:nvPr>
            <p:ph type="body" sz="half" idx="1"/>
          </p:nvPr>
        </p:nvSpPr>
        <p:spPr>
          <a:xfrm>
            <a:off x="311699" y="1152475"/>
            <a:ext cx="3615262" cy="3416400"/>
          </a:xfrm>
          <a:prstGeom prst="rect">
            <a:avLst/>
          </a:prstGeom>
        </p:spPr>
        <p:txBody>
          <a:bodyPr/>
          <a:lstStyle/>
          <a:p>
            <a:pPr marL="228600" indent="-228600">
              <a:lnSpc>
                <a:spcPct val="120000"/>
              </a:lnSpc>
              <a:buSzPts val="1800"/>
              <a:buChar char="๏"/>
            </a:pPr>
            <a:r>
              <a:t>Map frameworks</a:t>
            </a:r>
          </a:p>
          <a:p>
            <a:pPr marL="482600" indent="-228600">
              <a:lnSpc>
                <a:spcPct val="120000"/>
              </a:lnSpc>
              <a:buSzPts val="1800"/>
              <a:buChar char="•"/>
            </a:pPr>
            <a:r>
              <a:t>ArcGIS, Carto, Leaflet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202729"/>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Helvetica"/>
        <a:ea typeface="Helvetica"/>
        <a:cs typeface="Helvetica"/>
      </a:majorFont>
      <a:minorFont>
        <a:latin typeface="Arial"/>
        <a:ea typeface="Arial"/>
        <a:cs typeface="Arial"/>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pearmint">
  <a:themeElements>
    <a:clrScheme name="Spearmint">
      <a:dk1>
        <a:srgbClr val="000000"/>
      </a:dk1>
      <a:lt1>
        <a:srgbClr val="FFFFFF"/>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Helvetica"/>
        <a:ea typeface="Helvetica"/>
        <a:cs typeface="Helvetica"/>
      </a:majorFont>
      <a:minorFont>
        <a:latin typeface="Arial"/>
        <a:ea typeface="Arial"/>
        <a:cs typeface="Arial"/>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