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937" r:id="rId1"/>
  </p:sldMasterIdLst>
  <p:notesMasterIdLst>
    <p:notesMasterId r:id="rId9"/>
  </p:notesMasterIdLst>
  <p:handoutMasterIdLst>
    <p:handoutMasterId r:id="rId10"/>
  </p:handoutMasterIdLst>
  <p:sldIdLst>
    <p:sldId id="458" r:id="rId2"/>
    <p:sldId id="472" r:id="rId3"/>
    <p:sldId id="471" r:id="rId4"/>
    <p:sldId id="479" r:id="rId5"/>
    <p:sldId id="480" r:id="rId6"/>
    <p:sldId id="434" r:id="rId7"/>
    <p:sldId id="48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404040"/>
    <a:srgbClr val="DD7D41"/>
    <a:srgbClr val="2ABDF2"/>
    <a:srgbClr val="355D7E"/>
    <a:srgbClr val="00B0F0"/>
    <a:srgbClr val="5289B6"/>
    <a:srgbClr val="BFD3E4"/>
    <a:srgbClr val="1482AC"/>
    <a:srgbClr val="A4DEF4"/>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27081" autoAdjust="0"/>
    <p:restoredTop sz="23860" autoAdjust="0"/>
  </p:normalViewPr>
  <p:slideViewPr>
    <p:cSldViewPr snapToGrid="0" snapToObjects="1">
      <p:cViewPr>
        <p:scale>
          <a:sx n="75" d="100"/>
          <a:sy n="75" d="100"/>
        </p:scale>
        <p:origin x="984"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829221-8312-D64B-BA02-0589B1C402AD}" type="datetimeFigureOut">
              <a:rPr lang="en-US" smtClean="0"/>
              <a:t>6/1/2020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CE517C-B0CA-5746-9EB6-B082E8E60568}" type="slidenum">
              <a:rPr lang="en-US" smtClean="0"/>
              <a:t>‹#›</a:t>
            </a:fld>
            <a:endParaRPr lang="en-US"/>
          </a:p>
        </p:txBody>
      </p:sp>
    </p:spTree>
    <p:extLst>
      <p:ext uri="{BB962C8B-B14F-4D97-AF65-F5344CB8AC3E}">
        <p14:creationId xmlns:p14="http://schemas.microsoft.com/office/powerpoint/2010/main" val="1046130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677D0-9EA9-4245-9236-97D014D07C4B}" type="datetimeFigureOut">
              <a:rPr lang="en-US" smtClean="0"/>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DED96-BC7D-054D-932B-8EDBDD6F739B}" type="slidenum">
              <a:rPr lang="en-US" smtClean="0"/>
              <a:t>‹#›</a:t>
            </a:fld>
            <a:endParaRPr lang="en-US"/>
          </a:p>
        </p:txBody>
      </p:sp>
    </p:spTree>
    <p:extLst>
      <p:ext uri="{BB962C8B-B14F-4D97-AF65-F5344CB8AC3E}">
        <p14:creationId xmlns:p14="http://schemas.microsoft.com/office/powerpoint/2010/main" val="52350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Thanks for the introduction. Hi everybody, I’m Victor Ying, and I’m presenting T4: Compiling Sequential Code for Effective Speculative Parallelization in Hardware.</a:t>
            </a:r>
          </a:p>
          <a:p>
            <a:r>
              <a:rPr lang="en-US" baseline="0" dirty="0"/>
              <a:t>Multicore machines have been ubiquitous for years, but </a:t>
            </a:r>
            <a:r>
              <a:rPr lang="en-US" dirty="0"/>
              <a:t>most</a:t>
            </a:r>
            <a:r>
              <a:rPr lang="en-US" baseline="0" dirty="0"/>
              <a:t> programmers still find it easier to write sequential programs.</a:t>
            </a:r>
          </a:p>
          <a:p>
            <a:r>
              <a:rPr lang="en-US" baseline="0" dirty="0"/>
              <a:t>To bridge the gap between sequential programs and parallel hardware, we build on work in speculative parallelization, which uses new architectural and compiler techniques to parallelize sequential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Speculative parallelization works by breaking a program into tasks and speculatively running some tasks in parallel without knowing whether</a:t>
            </a:r>
            <a:r>
              <a:rPr lang="en-US" baseline="0" dirty="0"/>
              <a:t> it is safe to do so.</a:t>
            </a:r>
            <a:endParaRPr lang="en-US" dirty="0"/>
          </a:p>
          <a:p>
            <a:r>
              <a:rPr lang="en-US" dirty="0"/>
              <a:t>A</a:t>
            </a:r>
            <a:r>
              <a:rPr lang="en-US" baseline="0" dirty="0"/>
              <a:t> system for speculative parallelization must detect dependencies that make parallel execution unsafe, and have some mechanism to recover on the fly.</a:t>
            </a:r>
          </a:p>
          <a:p>
            <a:endParaRPr lang="en-US" baseline="0" dirty="0"/>
          </a:p>
          <a:p>
            <a:r>
              <a:rPr lang="en-US" baseline="0" dirty="0"/>
              <a:t>Next slide please</a:t>
            </a:r>
            <a:endParaRPr lang="en-US" dirty="0"/>
          </a:p>
        </p:txBody>
      </p:sp>
      <p:sp>
        <p:nvSpPr>
          <p:cNvPr id="4" name="Slide Number Placeholder 3"/>
          <p:cNvSpPr>
            <a:spLocks noGrp="1"/>
          </p:cNvSpPr>
          <p:nvPr>
            <p:ph type="sldNum" sz="quarter" idx="10"/>
          </p:nvPr>
        </p:nvSpPr>
        <p:spPr/>
        <p:txBody>
          <a:bodyPr/>
          <a:lstStyle/>
          <a:p>
            <a:fld id="{743DED96-BC7D-054D-932B-8EDBDD6F739B}" type="slidenum">
              <a:rPr lang="en-US" smtClean="0"/>
              <a:t>1</a:t>
            </a:fld>
            <a:endParaRPr lang="en-US"/>
          </a:p>
        </p:txBody>
      </p:sp>
    </p:spTree>
    <p:extLst>
      <p:ext uri="{BB962C8B-B14F-4D97-AF65-F5344CB8AC3E}">
        <p14:creationId xmlns:p14="http://schemas.microsoft.com/office/powerpoint/2010/main" val="1760737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On the left, let’s look at an execution timeline showing how prior work has performed speculative parallelization:</a:t>
            </a:r>
          </a:p>
          <a:p>
            <a:r>
              <a:rPr lang="en-US" baseline="0" dirty="0"/>
              <a:t>Each box here represents a task, and the horizontal axis is time.</a:t>
            </a:r>
          </a:p>
          <a:p>
            <a:r>
              <a:rPr lang="en-US" baseline="0" dirty="0"/>
              <a:t>You can see that task execution overlaps, exploiting some parallelism.</a:t>
            </a:r>
          </a:p>
          <a:p>
            <a:r>
              <a:rPr lang="en-US" baseline="0" dirty="0"/>
              <a:t>But one task might write to a memory address that is read by another task!</a:t>
            </a:r>
          </a:p>
          <a:p>
            <a:r>
              <a:rPr lang="en-US" baseline="0" dirty="0"/>
              <a:t>This data dependence is shown by an orange arrow from the write to the read.</a:t>
            </a:r>
          </a:p>
          <a:p>
            <a:r>
              <a:rPr lang="en-US" baseline="0" dirty="0"/>
              <a:t>This dependence has been violated by the initial parallel execution.</a:t>
            </a:r>
          </a:p>
          <a:p>
            <a:r>
              <a:rPr lang="en-US" baseline="0" dirty="0"/>
              <a:t>To recover apparent sequential execution, prior architectures would abort the offending task *and* all later tasks, re-executing them at a later time.</a:t>
            </a:r>
          </a:p>
          <a:p>
            <a:r>
              <a:rPr lang="en-US" baseline="0" dirty="0"/>
              <a:t>These aborts can be very wasteful on a large machine, as many cores must stop and throw away their work.</a:t>
            </a:r>
          </a:p>
          <a:p>
            <a:r>
              <a:rPr lang="en-US" baseline="0" dirty="0"/>
              <a:t>Additionally, these systems form chains of tasks, where only a single task is being spawned at a time, and tasks also commit only one at a time, which is a serializing performance bottleneck.</a:t>
            </a:r>
          </a:p>
          <a:p>
            <a:r>
              <a:rPr lang="en-US" baseline="0" dirty="0"/>
              <a:t>On the right, we see an approach that addresses these problems.</a:t>
            </a:r>
          </a:p>
          <a:p>
            <a:r>
              <a:rPr lang="en-US" baseline="0" dirty="0"/>
              <a:t>First, there are </a:t>
            </a:r>
            <a:r>
              <a:rPr lang="en-US" baseline="0" dirty="0" err="1"/>
              <a:t>spawner</a:t>
            </a:r>
            <a:r>
              <a:rPr lang="en-US" baseline="0" dirty="0"/>
              <a:t> tasks, which are responsible for spawning other tasks.</a:t>
            </a:r>
          </a:p>
          <a:p>
            <a:r>
              <a:rPr lang="en-US" baseline="0" dirty="0"/>
              <a:t>The majority of the computation is in worker tasks at the leaves of the task tree.</a:t>
            </a:r>
          </a:p>
          <a:p>
            <a:r>
              <a:rPr lang="en-US" baseline="0" dirty="0"/>
              <a:t>These leaf tasks are spawned independently from each other, so they can abort independently, making recovery from misspeculation cheap.</a:t>
            </a:r>
          </a:p>
          <a:p>
            <a:r>
              <a:rPr lang="en-US" baseline="0" dirty="0"/>
              <a:t>Additionally, we can execute this tree of tasks using distributed hardware mechanisms that allow </a:t>
            </a:r>
            <a:r>
              <a:rPr lang="en-US" baseline="0" dirty="0" err="1"/>
              <a:t>spawners</a:t>
            </a:r>
            <a:r>
              <a:rPr lang="en-US" baseline="0" dirty="0"/>
              <a:t> to run in parallel, and also enable bulk commit of many tasks per cycle.</a:t>
            </a:r>
          </a:p>
          <a:p>
            <a:r>
              <a:rPr lang="en-US" baseline="0" dirty="0"/>
              <a:t>This approach eliminates any serializing per-task overhead, enabling speculative parallelization of smaller tasks to scale up to tens of cores.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 please</a:t>
            </a:r>
            <a:endParaRPr lang="en-US" dirty="0"/>
          </a:p>
          <a:p>
            <a:endParaRPr lang="en-US" baseline="0" dirty="0"/>
          </a:p>
        </p:txBody>
      </p:sp>
      <p:sp>
        <p:nvSpPr>
          <p:cNvPr id="4" name="Slide Number Placeholder 3"/>
          <p:cNvSpPr>
            <a:spLocks noGrp="1"/>
          </p:cNvSpPr>
          <p:nvPr>
            <p:ph type="sldNum" sz="quarter" idx="10"/>
          </p:nvPr>
        </p:nvSpPr>
        <p:spPr/>
        <p:txBody>
          <a:bodyPr/>
          <a:lstStyle/>
          <a:p>
            <a:fld id="{743DED96-BC7D-054D-932B-8EDBDD6F739B}" type="slidenum">
              <a:rPr lang="en-US" smtClean="0"/>
              <a:t>2</a:t>
            </a:fld>
            <a:endParaRPr lang="en-US"/>
          </a:p>
        </p:txBody>
      </p:sp>
    </p:spTree>
    <p:extLst>
      <p:ext uri="{BB962C8B-B14F-4D97-AF65-F5344CB8AC3E}">
        <p14:creationId xmlns:p14="http://schemas.microsoft.com/office/powerpoint/2010/main" val="355686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systematically implement this approach to effective speculative parallelization, we have developed T4</a:t>
            </a:r>
            <a:r>
              <a:rPr lang="en-US" baseline="0" dirty="0"/>
              <a:t>.</a:t>
            </a:r>
          </a:p>
          <a:p>
            <a:r>
              <a:rPr lang="en-US" baseline="0" dirty="0"/>
              <a:t>T4 breaks sequential code into trees of tiny timestamped tasks.</a:t>
            </a:r>
          </a:p>
          <a:p>
            <a:r>
              <a:rPr lang="en-US" baseline="0" dirty="0"/>
              <a:t>T4 assigns a timestamp to each task, to encode sequential program order. With the program order thus preserved,</a:t>
            </a:r>
          </a:p>
          <a:p>
            <a:r>
              <a:rPr lang="en-US" baseline="0" dirty="0"/>
              <a:t>Each task may spawn multiple children tasks out-of-order, forming a tree of tasks whose branches unfold in parallel for high-throughput task spawn.</a:t>
            </a:r>
          </a:p>
          <a:p>
            <a:r>
              <a:rPr lang="en-US" baseline="0" dirty="0"/>
              <a:t>These efficient parallel spawns allow us to parallelize tasks as tiny as tens of instructions.</a:t>
            </a:r>
          </a:p>
          <a:p>
            <a:r>
              <a:rPr lang="en-US" baseline="0" dirty="0"/>
              <a:t>This fine-grain parallelization creates new opportunities to schedule tasks to exploit locality and reduce communication.</a:t>
            </a:r>
          </a:p>
          <a:p>
            <a:endParaRPr lang="en-US" baseline="0" dirty="0"/>
          </a:p>
          <a:p>
            <a:r>
              <a:rPr lang="en-US" baseline="0" dirty="0"/>
              <a:t>T4 leverages the recently proposed Swarm architecture to perform scalable execution of tiny timestamped tasks.</a:t>
            </a:r>
          </a:p>
          <a:p>
            <a:r>
              <a:rPr lang="en-US" baseline="0" dirty="0"/>
              <a:t>Swarm can run tasks in parallel on hundreds of cores, and uses distributed mechanisms to detect order violations, guaranteeing that tasks will appear to run sequentially, in timestamp order.</a:t>
            </a:r>
          </a:p>
          <a:p>
            <a:r>
              <a:rPr lang="en-US" baseline="0" dirty="0"/>
              <a:t>Hardware implements this guarantee by *selectively* aborting individual tasks or small task subtrees.</a:t>
            </a:r>
          </a:p>
          <a:p>
            <a:r>
              <a:rPr lang="en-US" baseline="0" dirty="0"/>
              <a:t>Swarm provides task queuing units distributed throughout the chip, which can perform parallel task spawns and task commits,</a:t>
            </a:r>
          </a:p>
          <a:p>
            <a:r>
              <a:rPr lang="en-US" baseline="0" dirty="0"/>
              <a:t>And manage the speculative execution of hundreds of tiny tasks.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 please</a:t>
            </a:r>
            <a:endParaRPr lang="en-US" dirty="0"/>
          </a:p>
          <a:p>
            <a:endParaRPr lang="en-US" baseline="0" dirty="0"/>
          </a:p>
        </p:txBody>
      </p:sp>
      <p:sp>
        <p:nvSpPr>
          <p:cNvPr id="4" name="Slide Number Placeholder 3"/>
          <p:cNvSpPr>
            <a:spLocks noGrp="1"/>
          </p:cNvSpPr>
          <p:nvPr>
            <p:ph type="sldNum" sz="quarter" idx="10"/>
          </p:nvPr>
        </p:nvSpPr>
        <p:spPr/>
        <p:txBody>
          <a:bodyPr/>
          <a:lstStyle/>
          <a:p>
            <a:fld id="{743DED96-BC7D-054D-932B-8EDBDD6F739B}" type="slidenum">
              <a:rPr lang="en-US" smtClean="0"/>
              <a:t>3</a:t>
            </a:fld>
            <a:endParaRPr lang="en-US"/>
          </a:p>
        </p:txBody>
      </p:sp>
    </p:spTree>
    <p:extLst>
      <p:ext uri="{BB962C8B-B14F-4D97-AF65-F5344CB8AC3E}">
        <p14:creationId xmlns:p14="http://schemas.microsoft.com/office/powerpoint/2010/main" val="142891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T4 compiler leverages Swarm’s hardware features to perform whole-program parallelization, dividing the entire execution of sequential programs into tasks </a:t>
            </a:r>
          </a:p>
          <a:p>
            <a:r>
              <a:rPr lang="en-US" dirty="0"/>
              <a:t>T4 automatically builds nested task trees by dividing all loops and function calls into tasks.</a:t>
            </a:r>
          </a:p>
          <a:p>
            <a:r>
              <a:rPr lang="en-US" dirty="0"/>
              <a:t>To accomplish this, T4 introduces and automates several composable compiler techniques:</a:t>
            </a:r>
          </a:p>
          <a:p>
            <a:r>
              <a:rPr lang="en-US" dirty="0"/>
              <a:t>Progressive loop expansion creates exponentially expanding task trees to run many loop iterations in parallel, even for complex loops where the number of iterations to run is unknown</a:t>
            </a:r>
          </a:p>
          <a:p>
            <a:r>
              <a:rPr lang="en-US" dirty="0"/>
              <a:t>T4’s call stack elimination avoids serial bottlenecks in spawning functions in parallel.</a:t>
            </a:r>
          </a:p>
          <a:p>
            <a:r>
              <a:rPr lang="en-US" dirty="0"/>
              <a:t>T4 also introduces optimizations to the allocation of local values to make task spawns cheap.</a:t>
            </a:r>
          </a:p>
          <a:p>
            <a:r>
              <a:rPr lang="en-US" dirty="0"/>
              <a:t>Finally, T4 exploits tiny tasks that access only a single memory location by scheduling tasks according to the memory locations they write to, avoiding cache-line ping-ponging.</a:t>
            </a:r>
          </a:p>
          <a:p>
            <a:endParaRPr lang="en-US" dirty="0"/>
          </a:p>
          <a:p>
            <a:r>
              <a:rPr lang="en-US" baseline="0" dirty="0"/>
              <a:t>We evaluate T4 by parallelizing C and C++ benchmarks from SPEC CPU2006.</a:t>
            </a:r>
          </a:p>
          <a:p>
            <a:r>
              <a:rPr lang="en-US" baseline="0" dirty="0"/>
              <a:t>T4 imposes modest overheads to scale these real-world programs to tens of cores,</a:t>
            </a:r>
          </a:p>
          <a:p>
            <a:r>
              <a:rPr lang="en-US" baseline="0" dirty="0"/>
              <a:t>Achieving up to 49 times better performance than serial code on 64 cores.</a:t>
            </a:r>
          </a:p>
          <a:p>
            <a:endParaRPr lang="en-US" dirty="0"/>
          </a:p>
          <a:p>
            <a:r>
              <a:rPr lang="en-US" dirty="0"/>
              <a:t>That’s it for my lightning talk. Thank you for listening, and I will now be happy to take any questions.</a:t>
            </a:r>
          </a:p>
        </p:txBody>
      </p:sp>
      <p:sp>
        <p:nvSpPr>
          <p:cNvPr id="4" name="Slide Number Placeholder 3"/>
          <p:cNvSpPr>
            <a:spLocks noGrp="1"/>
          </p:cNvSpPr>
          <p:nvPr>
            <p:ph type="sldNum" sz="quarter" idx="10"/>
          </p:nvPr>
        </p:nvSpPr>
        <p:spPr/>
        <p:txBody>
          <a:bodyPr/>
          <a:lstStyle/>
          <a:p>
            <a:fld id="{743DED96-BC7D-054D-932B-8EDBDD6F739B}" type="slidenum">
              <a:rPr lang="en-US" smtClean="0"/>
              <a:t>4</a:t>
            </a:fld>
            <a:endParaRPr lang="en-US"/>
          </a:p>
        </p:txBody>
      </p:sp>
    </p:spTree>
    <p:extLst>
      <p:ext uri="{BB962C8B-B14F-4D97-AF65-F5344CB8AC3E}">
        <p14:creationId xmlns:p14="http://schemas.microsoft.com/office/powerpoint/2010/main" val="184623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3DED96-BC7D-054D-932B-8EDBDD6F739B}" type="slidenum">
              <a:rPr lang="en-US" smtClean="0"/>
              <a:t>5</a:t>
            </a:fld>
            <a:endParaRPr lang="en-US"/>
          </a:p>
        </p:txBody>
      </p:sp>
    </p:spTree>
    <p:extLst>
      <p:ext uri="{BB962C8B-B14F-4D97-AF65-F5344CB8AC3E}">
        <p14:creationId xmlns:p14="http://schemas.microsoft.com/office/powerpoint/2010/main" val="168050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generate balanced </a:t>
            </a:r>
            <a:r>
              <a:rPr lang="en-US" dirty="0" err="1"/>
              <a:t>spawner</a:t>
            </a:r>
            <a:r>
              <a:rPr lang="en-US" dirty="0"/>
              <a:t> trees for arbitrary loops,</a:t>
            </a:r>
            <a:r>
              <a:rPr lang="en-US" baseline="0" dirty="0"/>
              <a:t> T4 uses progressive expansion, which does not rely on static analyses to compute the loop’s trip count, or the number of iterations.</a:t>
            </a:r>
            <a:endParaRPr lang="en-US" dirty="0"/>
          </a:p>
          <a:p>
            <a:r>
              <a:rPr lang="en-US" dirty="0"/>
              <a:t>[click] For example, consider this while loop containing a break statement. It is impossible</a:t>
            </a:r>
            <a:r>
              <a:rPr lang="en-US" baseline="0" dirty="0"/>
              <a:t> to know how many iterations it runs before it terminates.</a:t>
            </a:r>
          </a:p>
          <a:p>
            <a:r>
              <a:rPr lang="en-US" baseline="0" dirty="0"/>
              <a:t>[</a:t>
            </a:r>
            <a:r>
              <a:rPr lang="en-US" baseline="0" dirty="0" err="1"/>
              <a:t>click,click,click</a:t>
            </a:r>
            <a:r>
              <a:rPr lang="en-US" baseline="0" dirty="0"/>
              <a:t>] To parallelize this loop, T4 generates a progressively expanding tree of speculative </a:t>
            </a:r>
            <a:r>
              <a:rPr lang="en-US" baseline="0" dirty="0" err="1"/>
              <a:t>spawners</a:t>
            </a:r>
            <a:r>
              <a:rPr lang="en-US" baseline="0" dirty="0"/>
              <a:t>, in gray, with each </a:t>
            </a:r>
            <a:r>
              <a:rPr lang="en-US" baseline="0" dirty="0" err="1"/>
              <a:t>spawner</a:t>
            </a:r>
            <a:r>
              <a:rPr lang="en-US" baseline="0" dirty="0"/>
              <a:t> spawning a few workers, in blue, to run iterations of the loop.</a:t>
            </a:r>
          </a:p>
          <a:p>
            <a:r>
              <a:rPr lang="en-US" baseline="0" dirty="0"/>
              <a:t>To handle the control dependence of each loop iteration on previous iterations, T4 reuses Swarm’s mechanisms for data-dependence speculation to perform control speculation.</a:t>
            </a:r>
          </a:p>
          <a:p>
            <a:r>
              <a:rPr lang="en-US" baseline="0" dirty="0"/>
              <a:t>[click] To do this, T4 transforms the code as shown in this pseudocode, to use a new variable which is named “done”. T4 then transforms each task’s code to start by checking the variable to see whether to exit early, while also modifying any control flow path that would exit from the loop to set the done variable. These tasks can then be run speculatively in parallel. Whenever some iteration of the loop finally writes to the “done” variable, this quickly aborts any later iterations that should not have run.</a:t>
            </a:r>
          </a:p>
          <a:p>
            <a:r>
              <a:rPr lang="en-US" baseline="0" dirty="0"/>
              <a:t>Progressive expansion thus enables high scalability for loops that might terminate on any iteration.</a:t>
            </a:r>
          </a:p>
          <a:p>
            <a:r>
              <a:rPr lang="en-US" baseline="0" dirty="0"/>
              <a:t>Note that while I am showing only one task per loop iteration, the call to the function foo could generate nested parallel tasks within each iteration.</a:t>
            </a:r>
            <a:br>
              <a:rPr lang="en-US" baseline="0" dirty="0"/>
            </a:br>
            <a:r>
              <a:rPr lang="en-US" baseline="0" dirty="0"/>
              <a:t>Now let’s discuss how T4 allows nested function calls to be spawned in parallel.</a:t>
            </a:r>
          </a:p>
        </p:txBody>
      </p:sp>
      <p:sp>
        <p:nvSpPr>
          <p:cNvPr id="4" name="Slide Number Placeholder 3"/>
          <p:cNvSpPr>
            <a:spLocks noGrp="1"/>
          </p:cNvSpPr>
          <p:nvPr>
            <p:ph type="sldNum" sz="quarter" idx="5"/>
          </p:nvPr>
        </p:nvSpPr>
        <p:spPr/>
        <p:txBody>
          <a:bodyPr/>
          <a:lstStyle/>
          <a:p>
            <a:fld id="{743DED96-BC7D-054D-932B-8EDBDD6F739B}" type="slidenum">
              <a:rPr lang="en-US" smtClean="0"/>
              <a:t>6</a:t>
            </a:fld>
            <a:endParaRPr lang="en-US"/>
          </a:p>
        </p:txBody>
      </p:sp>
    </p:spTree>
    <p:extLst>
      <p:ext uri="{BB962C8B-B14F-4D97-AF65-F5344CB8AC3E}">
        <p14:creationId xmlns:p14="http://schemas.microsoft.com/office/powerpoint/2010/main" val="151201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3DED96-BC7D-054D-932B-8EDBDD6F739B}" type="slidenum">
              <a:rPr lang="en-US" smtClean="0"/>
              <a:t>7</a:t>
            </a:fld>
            <a:endParaRPr lang="en-US"/>
          </a:p>
        </p:txBody>
      </p:sp>
    </p:spTree>
    <p:extLst>
      <p:ext uri="{BB962C8B-B14F-4D97-AF65-F5344CB8AC3E}">
        <p14:creationId xmlns:p14="http://schemas.microsoft.com/office/powerpoint/2010/main" val="347478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cxnSp>
        <p:nvCxnSpPr>
          <p:cNvPr id="9" name="Straight Connector 8"/>
          <p:cNvCxnSpPr>
            <a:cxnSpLocks/>
          </p:cNvCxnSpPr>
          <p:nvPr/>
        </p:nvCxnSpPr>
        <p:spPr>
          <a:xfrm>
            <a:off x="1097280" y="4343400"/>
            <a:ext cx="1006117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130C29A8-7E46-464D-BF22-188937A698EF}" type="datetime1">
              <a:rPr lang="en-CA" smtClean="0"/>
              <a:t>2020-06-01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ooter Placeholder 3"/>
          <p:cNvSpPr>
            <a:spLocks noGrp="1"/>
          </p:cNvSpPr>
          <p:nvPr>
            <p:ph type="ftr" sz="quarter" idx="11"/>
          </p:nvPr>
        </p:nvSpPr>
        <p:spPr>
          <a:xfrm>
            <a:off x="611142" y="6446837"/>
            <a:ext cx="9663090" cy="365125"/>
          </a:xfrm>
        </p:spPr>
        <p:txBody>
          <a:bodyPr/>
          <a:lstStyle/>
          <a:p>
            <a:r>
              <a:rPr lang="en-US" dirty="0"/>
              <a:t>ISCA 2020		T4: Compiling Sequential Code for Effective Speculative Parallelization in Hardware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3E999DC5-0503-3043-A8BF-B2AFB6C70BB5}" type="datetime1">
              <a:rPr lang="en-CA" smtClean="0"/>
              <a:t>2020-06-01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Footer Placeholder 3"/>
          <p:cNvSpPr>
            <a:spLocks noGrp="1"/>
          </p:cNvSpPr>
          <p:nvPr>
            <p:ph type="ftr" sz="quarter" idx="11"/>
          </p:nvPr>
        </p:nvSpPr>
        <p:spPr>
          <a:xfrm>
            <a:off x="611142" y="6446837"/>
            <a:ext cx="9663090" cy="365125"/>
          </a:xfrm>
        </p:spPr>
        <p:txBody>
          <a:bodyPr/>
          <a:lstStyle/>
          <a:p>
            <a:r>
              <a:rPr lang="en-US" dirty="0"/>
              <a:t>ISCA 2020		T4: Compiling Sequential Code for Effective Speculative Parallelization in Hardware</a:t>
            </a:r>
          </a:p>
        </p:txBody>
      </p:sp>
    </p:spTree>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ooter Placeholder 3"/>
          <p:cNvSpPr>
            <a:spLocks noGrp="1"/>
          </p:cNvSpPr>
          <p:nvPr>
            <p:ph type="ftr" sz="quarter" idx="11"/>
          </p:nvPr>
        </p:nvSpPr>
        <p:spPr>
          <a:xfrm>
            <a:off x="611142" y="6446837"/>
            <a:ext cx="9663090" cy="365125"/>
          </a:xfrm>
        </p:spPr>
        <p:txBody>
          <a:bodyPr/>
          <a:lstStyle/>
          <a:p>
            <a:r>
              <a:rPr lang="en-US" dirty="0"/>
              <a:t>ISCA 2020		T4: Compiling Sequential Code for Effective Speculative Parallelization in Hardware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FE444524-6C29-344E-BC26-9AA4155FFA86}" type="datetime1">
              <a:rPr lang="en-CA" smtClean="0"/>
              <a:t>2020-06-01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3"/>
          <p:cNvSpPr>
            <a:spLocks noGrp="1"/>
          </p:cNvSpPr>
          <p:nvPr>
            <p:ph type="ftr" sz="quarter" idx="11"/>
          </p:nvPr>
        </p:nvSpPr>
        <p:spPr>
          <a:xfrm>
            <a:off x="611142" y="6446837"/>
            <a:ext cx="9663090" cy="365125"/>
          </a:xfrm>
        </p:spPr>
        <p:txBody>
          <a:bodyPr/>
          <a:lstStyle/>
          <a:p>
            <a:r>
              <a:rPr lang="en-US" dirty="0"/>
              <a:t>ISCA 2020		T4: Compiling Sequential Code for Effective Speculative Parallelization in Hardware</a:t>
            </a:r>
          </a:p>
        </p:txBody>
      </p:sp>
    </p:spTree>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25034" y="263454"/>
            <a:ext cx="10972799"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5034" y="1845735"/>
            <a:ext cx="5347503"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42927" y="1845735"/>
            <a:ext cx="5254906"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81DD500-890D-B246-828D-CA413FDC1D6E}" type="datetime1">
              <a:rPr lang="en-CA" smtClean="0"/>
              <a:t>2020-06-01</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Footer Placeholder 3"/>
          <p:cNvSpPr>
            <a:spLocks noGrp="1"/>
          </p:cNvSpPr>
          <p:nvPr>
            <p:ph type="ftr" sz="quarter" idx="11"/>
          </p:nvPr>
        </p:nvSpPr>
        <p:spPr>
          <a:xfrm>
            <a:off x="611142" y="6446837"/>
            <a:ext cx="9663090" cy="365125"/>
          </a:xfrm>
        </p:spPr>
        <p:txBody>
          <a:bodyPr/>
          <a:lstStyle/>
          <a:p>
            <a:r>
              <a:rPr lang="en-US" dirty="0"/>
              <a:t>ISCA 2020		T4: Compiling Sequential Code for Effective Speculative Parallelization in Hardware</a:t>
            </a:r>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25033" y="286603"/>
            <a:ext cx="10972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5033" y="1846051"/>
            <a:ext cx="525490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5033" y="2582334"/>
            <a:ext cx="5254906"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2927" y="1846051"/>
            <a:ext cx="525490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2927" y="2582333"/>
            <a:ext cx="5254906"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7BD38BA0-5817-1C49-929B-66823B9F0BBF}" type="datetime1">
              <a:rPr lang="en-CA" smtClean="0"/>
              <a:t>2020-06-01</a:t>
            </a:fld>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Footer Placeholder 3"/>
          <p:cNvSpPr>
            <a:spLocks noGrp="1"/>
          </p:cNvSpPr>
          <p:nvPr>
            <p:ph type="ftr" sz="quarter" idx="11"/>
          </p:nvPr>
        </p:nvSpPr>
        <p:spPr>
          <a:xfrm>
            <a:off x="611142" y="6446837"/>
            <a:ext cx="9663090" cy="365125"/>
          </a:xfrm>
        </p:spPr>
        <p:txBody>
          <a:bodyPr/>
          <a:lstStyle/>
          <a:p>
            <a:r>
              <a:rPr lang="en-US" dirty="0"/>
              <a:t>ISCA 2020		T4: Compiling Sequential Code for Effective Speculative Parallelization in Hardware</a:t>
            </a:r>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4D4F994-0DFC-5042-8906-93747FF3FE5E}" type="datetime1">
              <a:rPr lang="en-CA" smtClean="0"/>
              <a:t>2020-06-01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Footer Placeholder 3"/>
          <p:cNvSpPr>
            <a:spLocks noGrp="1"/>
          </p:cNvSpPr>
          <p:nvPr>
            <p:ph type="ftr" sz="quarter" idx="11"/>
          </p:nvPr>
        </p:nvSpPr>
        <p:spPr>
          <a:xfrm>
            <a:off x="611142" y="6446837"/>
            <a:ext cx="9663090" cy="365125"/>
          </a:xfrm>
        </p:spPr>
        <p:txBody>
          <a:bodyPr/>
          <a:lstStyle/>
          <a:p>
            <a:r>
              <a:rPr lang="en-US" dirty="0"/>
              <a:t>ISCA 2020		T4: Compiling Sequential Code for Effective Speculative Parallelization in Hardware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4746E519-A0CD-9841-BD96-68CE1DC6B81F}" type="datetime1">
              <a:rPr lang="en-CA" smtClean="0"/>
              <a:t>2020-06-01</a:t>
            </a:fld>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Footer Placeholder 3"/>
          <p:cNvSpPr>
            <a:spLocks noGrp="1"/>
          </p:cNvSpPr>
          <p:nvPr>
            <p:ph type="ftr" sz="quarter" idx="11"/>
          </p:nvPr>
        </p:nvSpPr>
        <p:spPr>
          <a:xfrm>
            <a:off x="611142" y="6446837"/>
            <a:ext cx="9663090" cy="365125"/>
          </a:xfrm>
        </p:spPr>
        <p:txBody>
          <a:bodyPr/>
          <a:lstStyle/>
          <a:p>
            <a:r>
              <a:rPr lang="en-US" dirty="0"/>
              <a:t>ISCA 2020		T4: Compiling Sequential Code for Effective Speculative Parallelization in Hardware</a:t>
            </a:r>
          </a:p>
        </p:txBody>
      </p:sp>
    </p:spTree>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FA70914B-A290-BA4B-A7E6-C252E7C1CD4F}" type="datetime1">
              <a:rPr lang="en-CA" smtClean="0"/>
              <a:t>2020-06-01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Fractal: an execution model for fine-grain nested speculative parallelism</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2D91BBD-319D-BB45-8F4B-64CF3A89026F}" type="datetime1">
              <a:rPr lang="en-CA" smtClean="0"/>
              <a:t>2020-06-01</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Footer Placeholder 3"/>
          <p:cNvSpPr>
            <a:spLocks noGrp="1"/>
          </p:cNvSpPr>
          <p:nvPr>
            <p:ph type="ftr" sz="quarter" idx="11"/>
          </p:nvPr>
        </p:nvSpPr>
        <p:spPr>
          <a:xfrm>
            <a:off x="611142" y="6446837"/>
            <a:ext cx="8557910" cy="365125"/>
          </a:xfrm>
        </p:spPr>
        <p:txBody>
          <a:bodyPr/>
          <a:lstStyle/>
          <a:p>
            <a:r>
              <a:rPr lang="en-US" dirty="0"/>
              <a:t>T4: Compiling Sequential Code for Effective Speculative Parallelization in Hardware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11142" y="497307"/>
            <a:ext cx="10975115" cy="90317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11143" y="1508852"/>
            <a:ext cx="10975114" cy="461923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11142" y="6446837"/>
            <a:ext cx="9663090" cy="365125"/>
          </a:xfrm>
          <a:prstGeom prst="rect">
            <a:avLst/>
          </a:prstGeom>
        </p:spPr>
        <p:txBody>
          <a:bodyPr vert="horz" lIns="91440" tIns="45720" rIns="91440" bIns="45720" rtlCol="0" anchor="ctr"/>
          <a:lstStyle>
            <a:lvl1pPr algn="l">
              <a:defRPr sz="1600" cap="all" baseline="0">
                <a:solidFill>
                  <a:srgbClr val="FFFFFF"/>
                </a:solidFill>
              </a:defRPr>
            </a:lvl1pPr>
          </a:lstStyle>
          <a:p>
            <a:r>
              <a:rPr lang="en-US" dirty="0"/>
              <a:t>ISCA 2020		T4: Compiling Sequential Code for Effective Speculative Parallelization in Hardware</a:t>
            </a:r>
          </a:p>
        </p:txBody>
      </p:sp>
      <p:sp>
        <p:nvSpPr>
          <p:cNvPr id="6" name="Slide Number Placeholder 5"/>
          <p:cNvSpPr>
            <a:spLocks noGrp="1"/>
          </p:cNvSpPr>
          <p:nvPr>
            <p:ph type="sldNum" sz="quarter" idx="4"/>
          </p:nvPr>
        </p:nvSpPr>
        <p:spPr>
          <a:xfrm>
            <a:off x="10274232" y="6446837"/>
            <a:ext cx="1312025" cy="365125"/>
          </a:xfrm>
          <a:prstGeom prst="rect">
            <a:avLst/>
          </a:prstGeom>
        </p:spPr>
        <p:txBody>
          <a:bodyPr vert="horz" lIns="91440" tIns="45720" rIns="91440" bIns="45720" rtlCol="0" anchor="ctr"/>
          <a:lstStyle>
            <a:lvl1pPr algn="r">
              <a:defRPr sz="160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611143" y="1400478"/>
            <a:ext cx="1097511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032432"/>
      </p:ext>
    </p:extLst>
  </p:cSld>
  <p:clrMap bg1="lt1" tx1="dk1" bg2="lt2" tx2="dk2" accent1="accent1" accent2="accent2" accent3="accent3" accent4="accent4" accent5="accent5" accent6="accent6" hlink="hlink" folHlink="folHlink"/>
  <p:sldLayoutIdLst>
    <p:sldLayoutId id="2147484938" r:id="rId1"/>
    <p:sldLayoutId id="2147484939" r:id="rId2"/>
    <p:sldLayoutId id="2147484940" r:id="rId3"/>
    <p:sldLayoutId id="2147484941" r:id="rId4"/>
    <p:sldLayoutId id="2147484942" r:id="rId5"/>
    <p:sldLayoutId id="2147484943" r:id="rId6"/>
    <p:sldLayoutId id="2147484944" r:id="rId7"/>
    <p:sldLayoutId id="2147484945" r:id="rId8"/>
    <p:sldLayoutId id="2147484946" r:id="rId9"/>
    <p:sldLayoutId id="2147484947" r:id="rId10"/>
    <p:sldLayoutId id="214748494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Helvetica"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42" y="115820"/>
            <a:ext cx="10975115" cy="993488"/>
          </a:xfrm>
        </p:spPr>
        <p:txBody>
          <a:bodyPr>
            <a:noAutofit/>
          </a:bodyPr>
          <a:lstStyle/>
          <a:p>
            <a:r>
              <a:rPr lang="en-US" sz="3200" dirty="0"/>
              <a:t>T4: Compiling Sequential Code for</a:t>
            </a:r>
            <a:br>
              <a:rPr lang="en-US" sz="3200" dirty="0"/>
            </a:br>
            <a:r>
              <a:rPr lang="en-US" sz="3200" dirty="0"/>
              <a:t>Effective Speculative Parallelization in Hardware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Footer Placeholder 3"/>
          <p:cNvSpPr>
            <a:spLocks noGrp="1"/>
          </p:cNvSpPr>
          <p:nvPr>
            <p:ph type="ftr" sz="quarter" idx="11"/>
          </p:nvPr>
        </p:nvSpPr>
        <p:spPr/>
        <p:txBody>
          <a:bodyPr/>
          <a:lstStyle/>
          <a:p>
            <a:r>
              <a:rPr lang="en-US" dirty="0"/>
              <a:t>ISCA 2020		T4: Compiling Sequential Code for Effective Speculative Parallelization in Hardware</a:t>
            </a:r>
          </a:p>
        </p:txBody>
      </p:sp>
      <p:sp>
        <p:nvSpPr>
          <p:cNvPr id="14" name="Rectangle 5"/>
          <p:cNvSpPr/>
          <p:nvPr/>
        </p:nvSpPr>
        <p:spPr>
          <a:xfrm>
            <a:off x="8055980" y="2288603"/>
            <a:ext cx="1828800" cy="2385238"/>
          </a:xfrm>
          <a:custGeom>
            <a:avLst/>
            <a:gdLst>
              <a:gd name="connsiteX0" fmla="*/ 0 w 1504709"/>
              <a:gd name="connsiteY0" fmla="*/ 0 h 2858947"/>
              <a:gd name="connsiteX1" fmla="*/ 1504709 w 1504709"/>
              <a:gd name="connsiteY1" fmla="*/ 0 h 2858947"/>
              <a:gd name="connsiteX2" fmla="*/ 1504709 w 1504709"/>
              <a:gd name="connsiteY2" fmla="*/ 2858947 h 2858947"/>
              <a:gd name="connsiteX3" fmla="*/ 0 w 1504709"/>
              <a:gd name="connsiteY3" fmla="*/ 2858947 h 2858947"/>
              <a:gd name="connsiteX4" fmla="*/ 0 w 1504709"/>
              <a:gd name="connsiteY4" fmla="*/ 0 h 2858947"/>
              <a:gd name="connsiteX0" fmla="*/ 0 w 1504709"/>
              <a:gd name="connsiteY0" fmla="*/ 0 h 2858947"/>
              <a:gd name="connsiteX1" fmla="*/ 1504709 w 1504709"/>
              <a:gd name="connsiteY1" fmla="*/ 0 h 2858947"/>
              <a:gd name="connsiteX2" fmla="*/ 1504709 w 1504709"/>
              <a:gd name="connsiteY2" fmla="*/ 2858947 h 2858947"/>
              <a:gd name="connsiteX3" fmla="*/ 0 w 1504709"/>
              <a:gd name="connsiteY3" fmla="*/ 2858947 h 2858947"/>
              <a:gd name="connsiteX4" fmla="*/ 0 w 1504709"/>
              <a:gd name="connsiteY4" fmla="*/ 0 h 2858947"/>
              <a:gd name="connsiteX0" fmla="*/ 0 w 1612739"/>
              <a:gd name="connsiteY0" fmla="*/ 0 h 2858947"/>
              <a:gd name="connsiteX1" fmla="*/ 1504709 w 1612739"/>
              <a:gd name="connsiteY1" fmla="*/ 0 h 2858947"/>
              <a:gd name="connsiteX2" fmla="*/ 1504709 w 1612739"/>
              <a:gd name="connsiteY2" fmla="*/ 2858947 h 2858947"/>
              <a:gd name="connsiteX3" fmla="*/ 0 w 1612739"/>
              <a:gd name="connsiteY3" fmla="*/ 2858947 h 2858947"/>
              <a:gd name="connsiteX4" fmla="*/ 0 w 1612739"/>
              <a:gd name="connsiteY4" fmla="*/ 0 h 2858947"/>
              <a:gd name="connsiteX0" fmla="*/ 49307 w 1662046"/>
              <a:gd name="connsiteY0" fmla="*/ 0 h 2858947"/>
              <a:gd name="connsiteX1" fmla="*/ 1554016 w 1662046"/>
              <a:gd name="connsiteY1" fmla="*/ 0 h 2858947"/>
              <a:gd name="connsiteX2" fmla="*/ 1554016 w 1662046"/>
              <a:gd name="connsiteY2" fmla="*/ 2858947 h 2858947"/>
              <a:gd name="connsiteX3" fmla="*/ 49307 w 1662046"/>
              <a:gd name="connsiteY3" fmla="*/ 2858947 h 2858947"/>
              <a:gd name="connsiteX4" fmla="*/ 49307 w 1662046"/>
              <a:gd name="connsiteY4" fmla="*/ 0 h 2858947"/>
              <a:gd name="connsiteX0" fmla="*/ 49307 w 1625426"/>
              <a:gd name="connsiteY0" fmla="*/ 0 h 2858947"/>
              <a:gd name="connsiteX1" fmla="*/ 1554016 w 1625426"/>
              <a:gd name="connsiteY1" fmla="*/ 0 h 2858947"/>
              <a:gd name="connsiteX2" fmla="*/ 1554016 w 1625426"/>
              <a:gd name="connsiteY2" fmla="*/ 2858947 h 2858947"/>
              <a:gd name="connsiteX3" fmla="*/ 49307 w 1625426"/>
              <a:gd name="connsiteY3" fmla="*/ 2858947 h 2858947"/>
              <a:gd name="connsiteX4" fmla="*/ 49307 w 1625426"/>
              <a:gd name="connsiteY4" fmla="*/ 0 h 2858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426" h="2858947">
                <a:moveTo>
                  <a:pt x="49307" y="0"/>
                </a:moveTo>
                <a:lnTo>
                  <a:pt x="1554016" y="0"/>
                </a:lnTo>
                <a:cubicBezTo>
                  <a:pt x="1322522" y="605741"/>
                  <a:pt x="1797084" y="1905965"/>
                  <a:pt x="1554016" y="2858947"/>
                </a:cubicBezTo>
                <a:lnTo>
                  <a:pt x="49307" y="2858947"/>
                </a:lnTo>
                <a:cubicBezTo>
                  <a:pt x="327100" y="2079585"/>
                  <a:pt x="-147462" y="478420"/>
                  <a:pt x="49307" y="0"/>
                </a:cubicBezTo>
                <a:close/>
              </a:path>
            </a:pathLst>
          </a:cu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342900" indent="-342900" algn="ctr">
              <a:buAutoNum type="arabicPeriod"/>
            </a:pPr>
            <a:r>
              <a:rPr lang="en-US" sz="3200" b="1" dirty="0">
                <a:solidFill>
                  <a:schemeClr val="tx1"/>
                </a:solidFill>
              </a:rPr>
              <a:t>…</a:t>
            </a:r>
          </a:p>
          <a:p>
            <a:pPr marL="342900" indent="-342900" algn="ctr">
              <a:buAutoNum type="arabicPeriod"/>
            </a:pPr>
            <a:r>
              <a:rPr lang="en-US" sz="3200" b="1" dirty="0">
                <a:solidFill>
                  <a:schemeClr val="tx1"/>
                </a:solidFill>
              </a:rPr>
              <a:t>…</a:t>
            </a:r>
          </a:p>
          <a:p>
            <a:pPr marL="342900" indent="-342900" algn="ctr">
              <a:buAutoNum type="arabicPeriod"/>
            </a:pPr>
            <a:r>
              <a:rPr lang="en-US" sz="3200" b="1" dirty="0">
                <a:solidFill>
                  <a:schemeClr val="tx1"/>
                </a:solidFill>
              </a:rPr>
              <a:t>…</a:t>
            </a:r>
          </a:p>
          <a:p>
            <a:pPr marL="342900" indent="-342900" algn="ctr">
              <a:buAutoNum type="arabicPeriod"/>
            </a:pPr>
            <a:endParaRPr lang="en-US" sz="3200" b="1" dirty="0">
              <a:solidFill>
                <a:schemeClr val="tx1"/>
              </a:solidFill>
            </a:endParaRPr>
          </a:p>
        </p:txBody>
      </p:sp>
      <p:pic>
        <p:nvPicPr>
          <p:cNvPr id="58" name="Picture 57" descr="M:\CSAIL\FINAL LOGOS\CMYK non-vector\PC\csail.2C-notext.pc.tif">
            <a:extLst>
              <a:ext uri="{FF2B5EF4-FFF2-40B4-BE49-F238E27FC236}">
                <a16:creationId xmlns:a16="http://schemas.microsoft.com/office/drawing/2014/main" id="{44967B06-27F5-4152-A627-D87D626A1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4042" y="524737"/>
            <a:ext cx="930424" cy="6346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a:extLst>
              <a:ext uri="{FF2B5EF4-FFF2-40B4-BE49-F238E27FC236}">
                <a16:creationId xmlns:a16="http://schemas.microsoft.com/office/drawing/2014/main" id="{74827875-863C-47F9-B093-6EDB4E6ED8A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610400" y="583046"/>
            <a:ext cx="930422" cy="491058"/>
          </a:xfrm>
          <a:prstGeom prst="rect">
            <a:avLst/>
          </a:prstGeom>
        </p:spPr>
      </p:pic>
      <p:sp>
        <p:nvSpPr>
          <p:cNvPr id="60" name="Subtitle 2">
            <a:extLst>
              <a:ext uri="{FF2B5EF4-FFF2-40B4-BE49-F238E27FC236}">
                <a16:creationId xmlns:a16="http://schemas.microsoft.com/office/drawing/2014/main" id="{82B21F7B-AE04-4FE7-9018-6BAF41913A36}"/>
              </a:ext>
            </a:extLst>
          </p:cNvPr>
          <p:cNvSpPr txBox="1">
            <a:spLocks/>
          </p:cNvSpPr>
          <p:nvPr/>
        </p:nvSpPr>
        <p:spPr>
          <a:xfrm>
            <a:off x="625033" y="997098"/>
            <a:ext cx="10058400" cy="56223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Helvetica"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b="1" dirty="0">
                <a:solidFill>
                  <a:schemeClr val="tx2">
                    <a:lumMod val="50000"/>
                  </a:schemeClr>
                </a:solidFill>
              </a:rPr>
              <a:t>Victor A. Ying,</a:t>
            </a:r>
            <a:r>
              <a:rPr lang="en-US" dirty="0"/>
              <a:t> mark c. Jeffrey, Daniel Sanchez</a:t>
            </a:r>
            <a:endParaRPr lang="en-US" b="1" dirty="0">
              <a:solidFill>
                <a:schemeClr val="tx2">
                  <a:lumMod val="50000"/>
                </a:schemeClr>
              </a:solidFill>
            </a:endParaRPr>
          </a:p>
        </p:txBody>
      </p:sp>
      <p:sp>
        <p:nvSpPr>
          <p:cNvPr id="13" name="Content Placeholder 12"/>
          <p:cNvSpPr>
            <a:spLocks noGrp="1"/>
          </p:cNvSpPr>
          <p:nvPr>
            <p:ph idx="1"/>
          </p:nvPr>
        </p:nvSpPr>
        <p:spPr>
          <a:xfrm>
            <a:off x="1334151" y="5207079"/>
            <a:ext cx="9554566" cy="871444"/>
          </a:xfrm>
          <a:ln w="38100">
            <a:solidFill>
              <a:schemeClr val="accent1"/>
            </a:solidFill>
          </a:ln>
        </p:spPr>
        <p:txBody>
          <a:bodyPr anchor="ctr">
            <a:normAutofit/>
          </a:bodyPr>
          <a:lstStyle/>
          <a:p>
            <a:pPr algn="ctr"/>
            <a:r>
              <a:rPr lang="en-US" sz="2400" dirty="0"/>
              <a:t>Speculative parallelization: combining architectures and compilers to</a:t>
            </a:r>
            <a:br>
              <a:rPr lang="en-US" sz="2400" dirty="0"/>
            </a:br>
            <a:r>
              <a:rPr lang="en-US" sz="2400" dirty="0"/>
              <a:t>parallelize sequential code without knowing what is safe to run in parallel</a:t>
            </a:r>
          </a:p>
        </p:txBody>
      </p:sp>
      <p:grpSp>
        <p:nvGrpSpPr>
          <p:cNvPr id="16" name="Group 15"/>
          <p:cNvGrpSpPr/>
          <p:nvPr/>
        </p:nvGrpSpPr>
        <p:grpSpPr>
          <a:xfrm>
            <a:off x="1733677" y="2273446"/>
            <a:ext cx="2374695" cy="2400395"/>
            <a:chOff x="1569720" y="2172080"/>
            <a:chExt cx="2781299" cy="2811400"/>
          </a:xfrm>
        </p:grpSpPr>
        <p:sp>
          <p:nvSpPr>
            <p:cNvPr id="72" name="Rectangle 71"/>
            <p:cNvSpPr/>
            <p:nvPr/>
          </p:nvSpPr>
          <p:spPr>
            <a:xfrm>
              <a:off x="1569720" y="2172080"/>
              <a:ext cx="2781299" cy="2811400"/>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2000" b="1" dirty="0">
                <a:solidFill>
                  <a:schemeClr val="tx1">
                    <a:lumMod val="65000"/>
                    <a:lumOff val="35000"/>
                  </a:schemeClr>
                </a:solidFill>
              </a:endParaRPr>
            </a:p>
          </p:txBody>
        </p:sp>
        <p:grpSp>
          <p:nvGrpSpPr>
            <p:cNvPr id="62" name="Group 61"/>
            <p:cNvGrpSpPr/>
            <p:nvPr/>
          </p:nvGrpSpPr>
          <p:grpSpPr>
            <a:xfrm>
              <a:off x="2014978" y="3150319"/>
              <a:ext cx="1980737" cy="166223"/>
              <a:chOff x="10745452" y="845153"/>
              <a:chExt cx="2196128" cy="184748"/>
            </a:xfrm>
          </p:grpSpPr>
          <p:cxnSp>
            <p:nvCxnSpPr>
              <p:cNvPr id="119" name="Straight Connector 118"/>
              <p:cNvCxnSpPr/>
              <p:nvPr/>
            </p:nvCxnSpPr>
            <p:spPr>
              <a:xfrm>
                <a:off x="10746253" y="845153"/>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20" name="Straight Connector 119"/>
              <p:cNvCxnSpPr/>
              <p:nvPr/>
            </p:nvCxnSpPr>
            <p:spPr>
              <a:xfrm>
                <a:off x="10745452" y="906257"/>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21" name="Straight Connector 120"/>
              <p:cNvCxnSpPr/>
              <p:nvPr/>
            </p:nvCxnSpPr>
            <p:spPr>
              <a:xfrm>
                <a:off x="10746083" y="96958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22" name="Straight Connector 121"/>
              <p:cNvCxnSpPr/>
              <p:nvPr/>
            </p:nvCxnSpPr>
            <p:spPr>
              <a:xfrm>
                <a:off x="10747044" y="1029900"/>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grpSp>
        <p:grpSp>
          <p:nvGrpSpPr>
            <p:cNvPr id="63" name="Group 62"/>
            <p:cNvGrpSpPr/>
            <p:nvPr/>
          </p:nvGrpSpPr>
          <p:grpSpPr>
            <a:xfrm>
              <a:off x="2014978" y="3808481"/>
              <a:ext cx="1980737" cy="166223"/>
              <a:chOff x="10745452" y="845153"/>
              <a:chExt cx="2196128" cy="184748"/>
            </a:xfrm>
          </p:grpSpPr>
          <p:cxnSp>
            <p:nvCxnSpPr>
              <p:cNvPr id="115" name="Straight Connector 114"/>
              <p:cNvCxnSpPr/>
              <p:nvPr/>
            </p:nvCxnSpPr>
            <p:spPr>
              <a:xfrm>
                <a:off x="10746253" y="845153"/>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16" name="Straight Connector 115"/>
              <p:cNvCxnSpPr/>
              <p:nvPr/>
            </p:nvCxnSpPr>
            <p:spPr>
              <a:xfrm>
                <a:off x="10745452" y="906257"/>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17" name="Straight Connector 116"/>
              <p:cNvCxnSpPr/>
              <p:nvPr/>
            </p:nvCxnSpPr>
            <p:spPr>
              <a:xfrm>
                <a:off x="10746083" y="96958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18" name="Straight Connector 117"/>
              <p:cNvCxnSpPr/>
              <p:nvPr/>
            </p:nvCxnSpPr>
            <p:spPr>
              <a:xfrm>
                <a:off x="10747044" y="1029900"/>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grpSp>
        <p:grpSp>
          <p:nvGrpSpPr>
            <p:cNvPr id="64" name="Group 63"/>
            <p:cNvGrpSpPr/>
            <p:nvPr/>
          </p:nvGrpSpPr>
          <p:grpSpPr>
            <a:xfrm>
              <a:off x="2014978" y="4468786"/>
              <a:ext cx="1980737" cy="166223"/>
              <a:chOff x="10745452" y="845153"/>
              <a:chExt cx="2196128" cy="184748"/>
            </a:xfrm>
          </p:grpSpPr>
          <p:cxnSp>
            <p:nvCxnSpPr>
              <p:cNvPr id="111" name="Straight Connector 110"/>
              <p:cNvCxnSpPr/>
              <p:nvPr/>
            </p:nvCxnSpPr>
            <p:spPr>
              <a:xfrm>
                <a:off x="10746253" y="845153"/>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12" name="Straight Connector 111"/>
              <p:cNvCxnSpPr/>
              <p:nvPr/>
            </p:nvCxnSpPr>
            <p:spPr>
              <a:xfrm>
                <a:off x="10745452" y="906257"/>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13" name="Straight Connector 112"/>
              <p:cNvCxnSpPr/>
              <p:nvPr/>
            </p:nvCxnSpPr>
            <p:spPr>
              <a:xfrm>
                <a:off x="10746083" y="96958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14" name="Straight Connector 113"/>
              <p:cNvCxnSpPr/>
              <p:nvPr/>
            </p:nvCxnSpPr>
            <p:spPr>
              <a:xfrm>
                <a:off x="10747044" y="1029900"/>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grpSp>
        <p:grpSp>
          <p:nvGrpSpPr>
            <p:cNvPr id="65" name="Group 64"/>
            <p:cNvGrpSpPr/>
            <p:nvPr/>
          </p:nvGrpSpPr>
          <p:grpSpPr>
            <a:xfrm rot="5400000">
              <a:off x="986584" y="3520303"/>
              <a:ext cx="1975913" cy="166535"/>
              <a:chOff x="10744664" y="845207"/>
              <a:chExt cx="2196121" cy="184644"/>
            </a:xfrm>
          </p:grpSpPr>
          <p:cxnSp>
            <p:nvCxnSpPr>
              <p:cNvPr id="107" name="Straight Connector 106"/>
              <p:cNvCxnSpPr/>
              <p:nvPr/>
            </p:nvCxnSpPr>
            <p:spPr>
              <a:xfrm>
                <a:off x="10746249" y="845207"/>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08" name="Straight Connector 107"/>
              <p:cNvCxnSpPr/>
              <p:nvPr/>
            </p:nvCxnSpPr>
            <p:spPr>
              <a:xfrm>
                <a:off x="10745450" y="906278"/>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09" name="Straight Connector 108"/>
              <p:cNvCxnSpPr/>
              <p:nvPr/>
            </p:nvCxnSpPr>
            <p:spPr>
              <a:xfrm>
                <a:off x="10746081" y="967191"/>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10" name="Straight Connector 109"/>
              <p:cNvCxnSpPr/>
              <p:nvPr/>
            </p:nvCxnSpPr>
            <p:spPr>
              <a:xfrm>
                <a:off x="10744664" y="1029850"/>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grpSp>
        <p:grpSp>
          <p:nvGrpSpPr>
            <p:cNvPr id="66" name="Group 65"/>
            <p:cNvGrpSpPr/>
            <p:nvPr/>
          </p:nvGrpSpPr>
          <p:grpSpPr>
            <a:xfrm rot="5400000">
              <a:off x="1645479" y="3521734"/>
              <a:ext cx="1975916" cy="166535"/>
              <a:chOff x="10744664" y="845207"/>
              <a:chExt cx="2196124" cy="184645"/>
            </a:xfrm>
          </p:grpSpPr>
          <p:cxnSp>
            <p:nvCxnSpPr>
              <p:cNvPr id="103" name="Straight Connector 102"/>
              <p:cNvCxnSpPr/>
              <p:nvPr/>
            </p:nvCxnSpPr>
            <p:spPr>
              <a:xfrm>
                <a:off x="10746252" y="845207"/>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04" name="Straight Connector 103"/>
              <p:cNvCxnSpPr/>
              <p:nvPr/>
            </p:nvCxnSpPr>
            <p:spPr>
              <a:xfrm>
                <a:off x="10745451" y="90627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05" name="Straight Connector 104"/>
              <p:cNvCxnSpPr/>
              <p:nvPr/>
            </p:nvCxnSpPr>
            <p:spPr>
              <a:xfrm>
                <a:off x="10746083" y="967190"/>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06" name="Straight Connector 105"/>
              <p:cNvCxnSpPr/>
              <p:nvPr/>
            </p:nvCxnSpPr>
            <p:spPr>
              <a:xfrm>
                <a:off x="10744664" y="1029851"/>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grpSp>
        <p:grpSp>
          <p:nvGrpSpPr>
            <p:cNvPr id="67" name="Group 66"/>
            <p:cNvGrpSpPr/>
            <p:nvPr/>
          </p:nvGrpSpPr>
          <p:grpSpPr>
            <a:xfrm rot="5400000">
              <a:off x="2307397" y="3521734"/>
              <a:ext cx="1975916" cy="166535"/>
              <a:chOff x="10744664" y="845206"/>
              <a:chExt cx="2196124" cy="184645"/>
            </a:xfrm>
          </p:grpSpPr>
          <p:cxnSp>
            <p:nvCxnSpPr>
              <p:cNvPr id="99" name="Straight Connector 98"/>
              <p:cNvCxnSpPr/>
              <p:nvPr/>
            </p:nvCxnSpPr>
            <p:spPr>
              <a:xfrm>
                <a:off x="10746252" y="84520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00" name="Straight Connector 99"/>
              <p:cNvCxnSpPr/>
              <p:nvPr/>
            </p:nvCxnSpPr>
            <p:spPr>
              <a:xfrm>
                <a:off x="10745451" y="90627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01" name="Straight Connector 100"/>
              <p:cNvCxnSpPr/>
              <p:nvPr/>
            </p:nvCxnSpPr>
            <p:spPr>
              <a:xfrm>
                <a:off x="10746083" y="967190"/>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102" name="Straight Connector 101"/>
              <p:cNvCxnSpPr/>
              <p:nvPr/>
            </p:nvCxnSpPr>
            <p:spPr>
              <a:xfrm>
                <a:off x="10744664" y="1029850"/>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grpSp>
        <p:grpSp>
          <p:nvGrpSpPr>
            <p:cNvPr id="68" name="Group 67"/>
            <p:cNvGrpSpPr/>
            <p:nvPr/>
          </p:nvGrpSpPr>
          <p:grpSpPr>
            <a:xfrm rot="5400000">
              <a:off x="2965323" y="3520147"/>
              <a:ext cx="1975916" cy="169710"/>
              <a:chOff x="10744664" y="841686"/>
              <a:chExt cx="2196124" cy="188165"/>
            </a:xfrm>
          </p:grpSpPr>
          <p:cxnSp>
            <p:nvCxnSpPr>
              <p:cNvPr id="95" name="Straight Connector 94"/>
              <p:cNvCxnSpPr/>
              <p:nvPr/>
            </p:nvCxnSpPr>
            <p:spPr>
              <a:xfrm>
                <a:off x="10746252" y="84168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96" name="Straight Connector 95"/>
              <p:cNvCxnSpPr/>
              <p:nvPr/>
            </p:nvCxnSpPr>
            <p:spPr>
              <a:xfrm>
                <a:off x="10745451" y="90627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97" name="Straight Connector 96"/>
              <p:cNvCxnSpPr/>
              <p:nvPr/>
            </p:nvCxnSpPr>
            <p:spPr>
              <a:xfrm>
                <a:off x="10746082" y="967189"/>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98" name="Straight Connector 97"/>
              <p:cNvCxnSpPr/>
              <p:nvPr/>
            </p:nvCxnSpPr>
            <p:spPr>
              <a:xfrm>
                <a:off x="10744664" y="1029850"/>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grpSp>
        <p:grpSp>
          <p:nvGrpSpPr>
            <p:cNvPr id="69" name="Group 68"/>
            <p:cNvGrpSpPr/>
            <p:nvPr/>
          </p:nvGrpSpPr>
          <p:grpSpPr>
            <a:xfrm>
              <a:off x="1976324" y="2492155"/>
              <a:ext cx="1980737" cy="166223"/>
              <a:chOff x="10745452" y="845152"/>
              <a:chExt cx="2196128" cy="184748"/>
            </a:xfrm>
          </p:grpSpPr>
          <p:cxnSp>
            <p:nvCxnSpPr>
              <p:cNvPr id="91" name="Straight Connector 90"/>
              <p:cNvCxnSpPr/>
              <p:nvPr/>
            </p:nvCxnSpPr>
            <p:spPr>
              <a:xfrm>
                <a:off x="10746253" y="845152"/>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92" name="Straight Connector 91"/>
              <p:cNvCxnSpPr/>
              <p:nvPr/>
            </p:nvCxnSpPr>
            <p:spPr>
              <a:xfrm>
                <a:off x="10745452" y="90625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93" name="Straight Connector 92"/>
              <p:cNvCxnSpPr/>
              <p:nvPr/>
            </p:nvCxnSpPr>
            <p:spPr>
              <a:xfrm>
                <a:off x="10746083" y="969586"/>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cxnSp>
            <p:nvCxnSpPr>
              <p:cNvPr id="94" name="Straight Connector 93"/>
              <p:cNvCxnSpPr/>
              <p:nvPr/>
            </p:nvCxnSpPr>
            <p:spPr>
              <a:xfrm>
                <a:off x="10747044" y="1029899"/>
                <a:ext cx="2194536" cy="1"/>
              </a:xfrm>
              <a:prstGeom prst="line">
                <a:avLst/>
              </a:prstGeom>
              <a:ln w="12700">
                <a:solidFill>
                  <a:srgbClr val="C93300"/>
                </a:solidFill>
              </a:ln>
            </p:spPr>
            <p:style>
              <a:lnRef idx="1">
                <a:schemeClr val="accent2"/>
              </a:lnRef>
              <a:fillRef idx="0">
                <a:schemeClr val="accent2"/>
              </a:fillRef>
              <a:effectRef idx="0">
                <a:schemeClr val="accent2"/>
              </a:effectRef>
              <a:fontRef idx="minor">
                <a:schemeClr val="tx1"/>
              </a:fontRef>
            </p:style>
          </p:cxnSp>
        </p:grpSp>
        <p:sp>
          <p:nvSpPr>
            <p:cNvPr id="75" name="Rectangle 74"/>
            <p:cNvSpPr/>
            <p:nvPr/>
          </p:nvSpPr>
          <p:spPr>
            <a:xfrm>
              <a:off x="1685971" y="2287959"/>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76" name="Rectangle 75"/>
            <p:cNvSpPr/>
            <p:nvPr/>
          </p:nvSpPr>
          <p:spPr>
            <a:xfrm>
              <a:off x="2346298" y="2287960"/>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77" name="Rectangle 76"/>
            <p:cNvSpPr/>
            <p:nvPr/>
          </p:nvSpPr>
          <p:spPr>
            <a:xfrm>
              <a:off x="3006065" y="2287960"/>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78" name="Rectangle 77"/>
            <p:cNvSpPr/>
            <p:nvPr/>
          </p:nvSpPr>
          <p:spPr>
            <a:xfrm>
              <a:off x="3665272" y="2287960"/>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79" name="Rectangle 78"/>
            <p:cNvSpPr/>
            <p:nvPr/>
          </p:nvSpPr>
          <p:spPr>
            <a:xfrm>
              <a:off x="1686531" y="2946121"/>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80" name="Rectangle 79"/>
            <p:cNvSpPr/>
            <p:nvPr/>
          </p:nvSpPr>
          <p:spPr>
            <a:xfrm>
              <a:off x="2346858" y="2946122"/>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81" name="Rectangle 80"/>
            <p:cNvSpPr/>
            <p:nvPr/>
          </p:nvSpPr>
          <p:spPr>
            <a:xfrm>
              <a:off x="3006625" y="2946122"/>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82" name="Rectangle 81"/>
            <p:cNvSpPr/>
            <p:nvPr/>
          </p:nvSpPr>
          <p:spPr>
            <a:xfrm>
              <a:off x="3665833" y="2946122"/>
              <a:ext cx="577856" cy="575892"/>
            </a:xfrm>
            <a:prstGeom prst="rect">
              <a:avLst/>
            </a:prstGeom>
            <a:solidFill>
              <a:srgbClr val="A4DEF4"/>
            </a:solidFill>
            <a:ln w="12700">
              <a:solidFill>
                <a:srgbClr val="1482AC"/>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83" name="Rectangle 82"/>
            <p:cNvSpPr/>
            <p:nvPr/>
          </p:nvSpPr>
          <p:spPr>
            <a:xfrm>
              <a:off x="1686531" y="3604285"/>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84" name="Rectangle 83"/>
            <p:cNvSpPr/>
            <p:nvPr/>
          </p:nvSpPr>
          <p:spPr>
            <a:xfrm>
              <a:off x="2346858" y="3604286"/>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85" name="Rectangle 84"/>
            <p:cNvSpPr/>
            <p:nvPr/>
          </p:nvSpPr>
          <p:spPr>
            <a:xfrm>
              <a:off x="3006625" y="3604286"/>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86" name="Rectangle 85"/>
            <p:cNvSpPr/>
            <p:nvPr/>
          </p:nvSpPr>
          <p:spPr>
            <a:xfrm>
              <a:off x="3665833" y="3604286"/>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sp>
          <p:nvSpPr>
            <p:cNvPr id="87" name="Rectangle 86"/>
            <p:cNvSpPr/>
            <p:nvPr/>
          </p:nvSpPr>
          <p:spPr>
            <a:xfrm>
              <a:off x="1687091" y="4262447"/>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a:solidFill>
                    <a:schemeClr val="tx1"/>
                  </a:solidFill>
                </a:rPr>
                <a:t>Core</a:t>
              </a:r>
              <a:endParaRPr lang="en-US" sz="1400" dirty="0">
                <a:solidFill>
                  <a:schemeClr val="tx1"/>
                </a:solidFill>
              </a:endParaRPr>
            </a:p>
          </p:txBody>
        </p:sp>
        <p:sp>
          <p:nvSpPr>
            <p:cNvPr id="88" name="Rectangle 87"/>
            <p:cNvSpPr/>
            <p:nvPr/>
          </p:nvSpPr>
          <p:spPr>
            <a:xfrm>
              <a:off x="2347418" y="4262448"/>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a:solidFill>
                    <a:schemeClr val="tx1"/>
                  </a:solidFill>
                </a:rPr>
                <a:t>Core</a:t>
              </a:r>
              <a:endParaRPr lang="en-US" sz="1400" dirty="0">
                <a:solidFill>
                  <a:schemeClr val="tx1"/>
                </a:solidFill>
              </a:endParaRPr>
            </a:p>
          </p:txBody>
        </p:sp>
        <p:sp>
          <p:nvSpPr>
            <p:cNvPr id="89" name="Rectangle 88"/>
            <p:cNvSpPr/>
            <p:nvPr/>
          </p:nvSpPr>
          <p:spPr>
            <a:xfrm>
              <a:off x="3007186" y="4262448"/>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a:solidFill>
                    <a:schemeClr val="tx1"/>
                  </a:solidFill>
                </a:rPr>
                <a:t>Core</a:t>
              </a:r>
              <a:endParaRPr lang="en-US" sz="1400" dirty="0">
                <a:solidFill>
                  <a:schemeClr val="tx1"/>
                </a:solidFill>
              </a:endParaRPr>
            </a:p>
          </p:txBody>
        </p:sp>
        <p:sp>
          <p:nvSpPr>
            <p:cNvPr id="90" name="Rectangle 89"/>
            <p:cNvSpPr/>
            <p:nvPr/>
          </p:nvSpPr>
          <p:spPr>
            <a:xfrm>
              <a:off x="3666393" y="4262448"/>
              <a:ext cx="577856" cy="575892"/>
            </a:xfrm>
            <a:prstGeom prst="rect">
              <a:avLst/>
            </a:prstGeom>
            <a:solidFill>
              <a:schemeClr val="accent1">
                <a:lumMod val="40000"/>
                <a:lumOff val="60000"/>
              </a:schemeClr>
            </a:solidFill>
            <a:ln w="12700">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a:solidFill>
                    <a:schemeClr val="tx1"/>
                  </a:solidFill>
                </a:rPr>
                <a:t>Core</a:t>
              </a:r>
            </a:p>
          </p:txBody>
        </p:sp>
      </p:grpSp>
      <p:sp>
        <p:nvSpPr>
          <p:cNvPr id="123" name="TextBox 122"/>
          <p:cNvSpPr txBox="1"/>
          <p:nvPr/>
        </p:nvSpPr>
        <p:spPr>
          <a:xfrm>
            <a:off x="867454" y="1653695"/>
            <a:ext cx="4279464" cy="461665"/>
          </a:xfrm>
          <a:prstGeom prst="rect">
            <a:avLst/>
          </a:prstGeom>
          <a:noFill/>
        </p:spPr>
        <p:txBody>
          <a:bodyPr wrap="square" rtlCol="0">
            <a:spAutoFit/>
          </a:bodyPr>
          <a:lstStyle/>
          <a:p>
            <a:pPr algn="ctr"/>
            <a:r>
              <a:rPr lang="en-US" sz="2400" dirty="0"/>
              <a:t>Multicores are everywhere</a:t>
            </a:r>
          </a:p>
        </p:txBody>
      </p:sp>
      <p:sp>
        <p:nvSpPr>
          <p:cNvPr id="126" name="TextBox 125"/>
          <p:cNvSpPr txBox="1"/>
          <p:nvPr/>
        </p:nvSpPr>
        <p:spPr>
          <a:xfrm>
            <a:off x="6164580" y="1647981"/>
            <a:ext cx="5611600" cy="461665"/>
          </a:xfrm>
          <a:prstGeom prst="rect">
            <a:avLst/>
          </a:prstGeom>
          <a:noFill/>
        </p:spPr>
        <p:txBody>
          <a:bodyPr wrap="square" rtlCol="0">
            <a:spAutoFit/>
          </a:bodyPr>
          <a:lstStyle/>
          <a:p>
            <a:pPr algn="ctr"/>
            <a:r>
              <a:rPr lang="en-US" sz="2400" dirty="0"/>
              <a:t>Programmers write sequential code</a:t>
            </a:r>
          </a:p>
        </p:txBody>
      </p:sp>
    </p:spTree>
    <p:extLst>
      <p:ext uri="{BB962C8B-B14F-4D97-AF65-F5344CB8AC3E}">
        <p14:creationId xmlns:p14="http://schemas.microsoft.com/office/powerpoint/2010/main" val="406567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8524-EB2D-4CBA-8BD6-2B3E5E0133B7}"/>
              </a:ext>
            </a:extLst>
          </p:cNvPr>
          <p:cNvSpPr>
            <a:spLocks noGrp="1"/>
          </p:cNvSpPr>
          <p:nvPr>
            <p:ph type="title"/>
          </p:nvPr>
        </p:nvSpPr>
        <p:spPr>
          <a:xfrm>
            <a:off x="625033" y="286603"/>
            <a:ext cx="10972800" cy="1084997"/>
          </a:xfrm>
        </p:spPr>
        <p:txBody>
          <a:bodyPr>
            <a:noAutofit/>
          </a:bodyPr>
          <a:lstStyle/>
          <a:p>
            <a:r>
              <a:rPr lang="en-US" sz="4000" dirty="0"/>
              <a:t>Key idea: Task trees for effective parallelization</a:t>
            </a:r>
            <a:endParaRPr lang="en-US" sz="2400"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B668FA77-F9B6-4A1D-942F-5322838504AC}"/>
              </a:ext>
            </a:extLst>
          </p:cNvPr>
          <p:cNvSpPr>
            <a:spLocks noGrp="1"/>
          </p:cNvSpPr>
          <p:nvPr>
            <p:ph type="body" idx="1"/>
          </p:nvPr>
        </p:nvSpPr>
        <p:spPr>
          <a:xfrm>
            <a:off x="625033" y="1531726"/>
            <a:ext cx="5254906" cy="736282"/>
          </a:xfrm>
        </p:spPr>
        <p:txBody>
          <a:bodyPr>
            <a:normAutofit/>
          </a:bodyPr>
          <a:lstStyle/>
          <a:p>
            <a:r>
              <a:rPr lang="en-US" sz="2800" cap="none" dirty="0"/>
              <a:t>Prior work: chains of task spawns</a:t>
            </a:r>
          </a:p>
        </p:txBody>
      </p:sp>
      <p:sp>
        <p:nvSpPr>
          <p:cNvPr id="4" name="Content Placeholder 3"/>
          <p:cNvSpPr>
            <a:spLocks noGrp="1"/>
          </p:cNvSpPr>
          <p:nvPr>
            <p:ph sz="half" idx="2"/>
          </p:nvPr>
        </p:nvSpPr>
        <p:spPr>
          <a:xfrm>
            <a:off x="625033" y="4714875"/>
            <a:ext cx="5254906" cy="1497117"/>
          </a:xfrm>
        </p:spPr>
        <p:txBody>
          <a:bodyPr>
            <a:normAutofit/>
          </a:bodyPr>
          <a:lstStyle/>
          <a:p>
            <a:pPr lvl="1"/>
            <a:r>
              <a:rPr lang="en-US" dirty="0"/>
              <a:t>If </a:t>
            </a:r>
            <a:r>
              <a:rPr lang="en-US" dirty="0">
                <a:solidFill>
                  <a:srgbClr val="DD7D41"/>
                </a:solidFill>
              </a:rPr>
              <a:t>dependence is violated</a:t>
            </a:r>
            <a:r>
              <a:rPr lang="en-US" dirty="0"/>
              <a:t>, </a:t>
            </a:r>
            <a:r>
              <a:rPr lang="en-US" dirty="0">
                <a:solidFill>
                  <a:srgbClr val="FF0000"/>
                </a:solidFill>
              </a:rPr>
              <a:t>all later tasks abort</a:t>
            </a:r>
            <a:r>
              <a:rPr lang="en-US" dirty="0"/>
              <a:t> and </a:t>
            </a:r>
            <a:r>
              <a:rPr lang="en-US" dirty="0">
                <a:solidFill>
                  <a:srgbClr val="2ABDF2"/>
                </a:solidFill>
              </a:rPr>
              <a:t>re-execute</a:t>
            </a:r>
          </a:p>
          <a:p>
            <a:pPr lvl="1"/>
            <a:r>
              <a:rPr lang="en-US" dirty="0"/>
              <a:t>Serial task </a:t>
            </a:r>
            <a:r>
              <a:rPr lang="en-US" dirty="0">
                <a:solidFill>
                  <a:schemeClr val="tx1"/>
                </a:solidFill>
              </a:rPr>
              <a:t>spawn</a:t>
            </a:r>
            <a:r>
              <a:rPr lang="en-US" dirty="0"/>
              <a:t> &amp; commit</a:t>
            </a:r>
          </a:p>
        </p:txBody>
      </p:sp>
      <p:sp>
        <p:nvSpPr>
          <p:cNvPr id="6" name="Text Placeholder 5"/>
          <p:cNvSpPr>
            <a:spLocks noGrp="1"/>
          </p:cNvSpPr>
          <p:nvPr>
            <p:ph type="body" sz="quarter" idx="3"/>
          </p:nvPr>
        </p:nvSpPr>
        <p:spPr>
          <a:xfrm>
            <a:off x="6342926" y="1531726"/>
            <a:ext cx="5525223" cy="736282"/>
          </a:xfrm>
        </p:spPr>
        <p:txBody>
          <a:bodyPr>
            <a:noAutofit/>
          </a:bodyPr>
          <a:lstStyle/>
          <a:p>
            <a:r>
              <a:rPr lang="en-US" sz="2800" cap="none" dirty="0"/>
              <a:t>Task trees avoid serial bottlenecks</a:t>
            </a:r>
          </a:p>
        </p:txBody>
      </p:sp>
      <p:sp>
        <p:nvSpPr>
          <p:cNvPr id="8" name="Content Placeholder 7"/>
          <p:cNvSpPr>
            <a:spLocks noGrp="1"/>
          </p:cNvSpPr>
          <p:nvPr>
            <p:ph sz="quarter" idx="4"/>
          </p:nvPr>
        </p:nvSpPr>
        <p:spPr>
          <a:xfrm>
            <a:off x="6342927" y="4714875"/>
            <a:ext cx="5254906" cy="1666875"/>
          </a:xfrm>
        </p:spPr>
        <p:txBody>
          <a:bodyPr>
            <a:normAutofit/>
          </a:bodyPr>
          <a:lstStyle/>
          <a:p>
            <a:pPr lvl="1"/>
            <a:r>
              <a:rPr lang="en-US" dirty="0"/>
              <a:t>Independently spawned leaf tasks enable </a:t>
            </a:r>
            <a:r>
              <a:rPr lang="en-US" dirty="0">
                <a:solidFill>
                  <a:schemeClr val="accent5"/>
                </a:solidFill>
              </a:rPr>
              <a:t>selective aborts</a:t>
            </a:r>
          </a:p>
          <a:p>
            <a:pPr lvl="1"/>
            <a:r>
              <a:rPr lang="en-US" dirty="0"/>
              <a:t>Distributed spawn &amp; commit</a:t>
            </a:r>
          </a:p>
          <a:p>
            <a:endParaRPr lang="en-US" dirty="0"/>
          </a:p>
        </p:txBody>
      </p:sp>
      <p:sp>
        <p:nvSpPr>
          <p:cNvPr id="5" name="Slide Number Placeholder 4">
            <a:extLst>
              <a:ext uri="{FF2B5EF4-FFF2-40B4-BE49-F238E27FC236}">
                <a16:creationId xmlns:a16="http://schemas.microsoft.com/office/drawing/2014/main" id="{CF799325-D635-489C-A2E7-AC07D39AC67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9" name="Footer Placeholder 3"/>
          <p:cNvSpPr>
            <a:spLocks noGrp="1"/>
          </p:cNvSpPr>
          <p:nvPr>
            <p:ph type="ftr" sz="quarter" idx="11"/>
          </p:nvPr>
        </p:nvSpPr>
        <p:spPr/>
        <p:txBody>
          <a:bodyPr/>
          <a:lstStyle/>
          <a:p>
            <a:r>
              <a:rPr lang="en-US" dirty="0"/>
              <a:t>ISCA 2020		T4: Compiling Sequential Code for Effective Speculative Parallelization in Hardware</a:t>
            </a:r>
          </a:p>
        </p:txBody>
      </p:sp>
      <p:grpSp>
        <p:nvGrpSpPr>
          <p:cNvPr id="149" name="Group 148">
            <a:extLst>
              <a:ext uri="{FF2B5EF4-FFF2-40B4-BE49-F238E27FC236}">
                <a16:creationId xmlns:a16="http://schemas.microsoft.com/office/drawing/2014/main" id="{38A03A1A-5947-478F-9036-81ADD35D593E}"/>
              </a:ext>
            </a:extLst>
          </p:cNvPr>
          <p:cNvGrpSpPr/>
          <p:nvPr/>
        </p:nvGrpSpPr>
        <p:grpSpPr>
          <a:xfrm>
            <a:off x="1851643" y="2354600"/>
            <a:ext cx="1441169" cy="419236"/>
            <a:chOff x="6653675" y="1052843"/>
            <a:chExt cx="1441169" cy="419236"/>
          </a:xfrm>
        </p:grpSpPr>
        <p:grpSp>
          <p:nvGrpSpPr>
            <p:cNvPr id="150" name="Group 149">
              <a:extLst>
                <a:ext uri="{FF2B5EF4-FFF2-40B4-BE49-F238E27FC236}">
                  <a16:creationId xmlns:a16="http://schemas.microsoft.com/office/drawing/2014/main" id="{A09D7EC2-4B87-4014-A69B-33EE82475735}"/>
                </a:ext>
              </a:extLst>
            </p:cNvPr>
            <p:cNvGrpSpPr/>
            <p:nvPr/>
          </p:nvGrpSpPr>
          <p:grpSpPr>
            <a:xfrm>
              <a:off x="6766591" y="1143417"/>
              <a:ext cx="1328253" cy="188184"/>
              <a:chOff x="6766591" y="1143417"/>
              <a:chExt cx="1328253" cy="188184"/>
            </a:xfrm>
          </p:grpSpPr>
          <p:sp>
            <p:nvSpPr>
              <p:cNvPr id="153" name="Rectangle 152">
                <a:extLst>
                  <a:ext uri="{FF2B5EF4-FFF2-40B4-BE49-F238E27FC236}">
                    <a16:creationId xmlns:a16="http://schemas.microsoft.com/office/drawing/2014/main" id="{C2DD217E-5A8C-48AB-860B-8CD0307E27E0}"/>
                  </a:ext>
                </a:extLst>
              </p:cNvPr>
              <p:cNvSpPr/>
              <p:nvPr/>
            </p:nvSpPr>
            <p:spPr>
              <a:xfrm>
                <a:off x="6766591" y="1143417"/>
                <a:ext cx="274317" cy="188184"/>
              </a:xfrm>
              <a:prstGeom prst="rect">
                <a:avLst/>
              </a:prstGeom>
              <a:solidFill>
                <a:sysClr val="window" lastClr="FFFFFF">
                  <a:lumMod val="85000"/>
                </a:sys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4" name="Rectangle 153">
                <a:extLst>
                  <a:ext uri="{FF2B5EF4-FFF2-40B4-BE49-F238E27FC236}">
                    <a16:creationId xmlns:a16="http://schemas.microsoft.com/office/drawing/2014/main" id="{240E17A7-D04E-477A-8D0C-EB09AE919CF6}"/>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5" name="Rectangle 154">
                <a:extLst>
                  <a:ext uri="{FF2B5EF4-FFF2-40B4-BE49-F238E27FC236}">
                    <a16:creationId xmlns:a16="http://schemas.microsoft.com/office/drawing/2014/main" id="{372D1DE5-27C5-4B16-AD03-7C3840F1A70A}"/>
                  </a:ext>
                </a:extLst>
              </p:cNvPr>
              <p:cNvSpPr/>
              <p:nvPr/>
            </p:nvSpPr>
            <p:spPr>
              <a:xfrm>
                <a:off x="6766592" y="1143417"/>
                <a:ext cx="1328252"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56" name="Rectangle 155">
                <a:extLst>
                  <a:ext uri="{FF2B5EF4-FFF2-40B4-BE49-F238E27FC236}">
                    <a16:creationId xmlns:a16="http://schemas.microsoft.com/office/drawing/2014/main" id="{488AFA44-49D5-476A-855E-0CD334756A41}"/>
                  </a:ext>
                </a:extLst>
              </p:cNvPr>
              <p:cNvSpPr/>
              <p:nvPr/>
            </p:nvSpPr>
            <p:spPr>
              <a:xfrm>
                <a:off x="6766591" y="1143417"/>
                <a:ext cx="1328252"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51" name="Straight Arrow Connector 150">
              <a:extLst>
                <a:ext uri="{FF2B5EF4-FFF2-40B4-BE49-F238E27FC236}">
                  <a16:creationId xmlns:a16="http://schemas.microsoft.com/office/drawing/2014/main" id="{BBD0D804-2E21-452F-9C33-D09E52406BBA}"/>
                </a:ext>
              </a:extLst>
            </p:cNvPr>
            <p:cNvCxnSpPr>
              <a:cxnSpLocks/>
              <a:stCxn id="153" idx="2"/>
            </p:cNvCxnSpPr>
            <p:nvPr/>
          </p:nvCxnSpPr>
          <p:spPr>
            <a:xfrm>
              <a:off x="6903750" y="1331601"/>
              <a:ext cx="37418" cy="140478"/>
            </a:xfrm>
            <a:prstGeom prst="straightConnector1">
              <a:avLst/>
            </a:prstGeom>
            <a:noFill/>
            <a:ln w="28575" cap="flat" cmpd="sng" algn="ctr">
              <a:solidFill>
                <a:srgbClr val="94B6D2">
                  <a:lumMod val="50000"/>
                </a:srgbClr>
              </a:solidFill>
              <a:prstDash val="solid"/>
              <a:tailEnd type="triangle"/>
            </a:ln>
            <a:effectLst/>
          </p:spPr>
        </p:cxnSp>
        <p:sp>
          <p:nvSpPr>
            <p:cNvPr id="152" name="TextBox 151">
              <a:extLst>
                <a:ext uri="{FF2B5EF4-FFF2-40B4-BE49-F238E27FC236}">
                  <a16:creationId xmlns:a16="http://schemas.microsoft.com/office/drawing/2014/main" id="{BB731FF7-C795-499A-9DAB-A4D94CDD6FEA}"/>
                </a:ext>
              </a:extLst>
            </p:cNvPr>
            <p:cNvSpPr txBox="1"/>
            <p:nvPr/>
          </p:nvSpPr>
          <p:spPr>
            <a:xfrm>
              <a:off x="6653675" y="1052843"/>
              <a:ext cx="184731"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w Cen MT"/>
              </a:endParaRPr>
            </a:p>
          </p:txBody>
        </p:sp>
      </p:grpSp>
      <p:grpSp>
        <p:nvGrpSpPr>
          <p:cNvPr id="157" name="Group 156">
            <a:extLst>
              <a:ext uri="{FF2B5EF4-FFF2-40B4-BE49-F238E27FC236}">
                <a16:creationId xmlns:a16="http://schemas.microsoft.com/office/drawing/2014/main" id="{EC2DB843-A5E2-4FEF-9E94-AB699F58FB81}"/>
              </a:ext>
            </a:extLst>
          </p:cNvPr>
          <p:cNvGrpSpPr/>
          <p:nvPr/>
        </p:nvGrpSpPr>
        <p:grpSpPr>
          <a:xfrm>
            <a:off x="2034522" y="2697494"/>
            <a:ext cx="1441168" cy="419236"/>
            <a:chOff x="6653676" y="1052843"/>
            <a:chExt cx="1441168" cy="419236"/>
          </a:xfrm>
        </p:grpSpPr>
        <p:grpSp>
          <p:nvGrpSpPr>
            <p:cNvPr id="158" name="Group 157">
              <a:extLst>
                <a:ext uri="{FF2B5EF4-FFF2-40B4-BE49-F238E27FC236}">
                  <a16:creationId xmlns:a16="http://schemas.microsoft.com/office/drawing/2014/main" id="{7766D140-728E-4C83-9707-E9EAD9FC01C3}"/>
                </a:ext>
              </a:extLst>
            </p:cNvPr>
            <p:cNvGrpSpPr/>
            <p:nvPr/>
          </p:nvGrpSpPr>
          <p:grpSpPr>
            <a:xfrm>
              <a:off x="6766591" y="1143417"/>
              <a:ext cx="1328253" cy="188184"/>
              <a:chOff x="6766591" y="1143417"/>
              <a:chExt cx="1328253" cy="188184"/>
            </a:xfrm>
          </p:grpSpPr>
          <p:sp>
            <p:nvSpPr>
              <p:cNvPr id="161" name="Rectangle 160">
                <a:extLst>
                  <a:ext uri="{FF2B5EF4-FFF2-40B4-BE49-F238E27FC236}">
                    <a16:creationId xmlns:a16="http://schemas.microsoft.com/office/drawing/2014/main" id="{01C2001C-317D-422E-8ECB-09785D8AE340}"/>
                  </a:ext>
                </a:extLst>
              </p:cNvPr>
              <p:cNvSpPr/>
              <p:nvPr/>
            </p:nvSpPr>
            <p:spPr>
              <a:xfrm>
                <a:off x="6766591" y="1143417"/>
                <a:ext cx="274317" cy="188184"/>
              </a:xfrm>
              <a:prstGeom prst="rect">
                <a:avLst/>
              </a:prstGeom>
              <a:solidFill>
                <a:sysClr val="window" lastClr="FFFFFF">
                  <a:lumMod val="85000"/>
                </a:sys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62" name="Rectangle 161">
                <a:extLst>
                  <a:ext uri="{FF2B5EF4-FFF2-40B4-BE49-F238E27FC236}">
                    <a16:creationId xmlns:a16="http://schemas.microsoft.com/office/drawing/2014/main" id="{856AE85D-BB0C-420E-9300-C8DFE69AB32B}"/>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63" name="Rectangle 162">
                <a:extLst>
                  <a:ext uri="{FF2B5EF4-FFF2-40B4-BE49-F238E27FC236}">
                    <a16:creationId xmlns:a16="http://schemas.microsoft.com/office/drawing/2014/main" id="{E47DEB07-2176-4EEE-9B27-86C63CB9D06B}"/>
                  </a:ext>
                </a:extLst>
              </p:cNvPr>
              <p:cNvSpPr/>
              <p:nvPr/>
            </p:nvSpPr>
            <p:spPr>
              <a:xfrm>
                <a:off x="6766592" y="1143417"/>
                <a:ext cx="1328252"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64" name="Rectangle 163">
                <a:extLst>
                  <a:ext uri="{FF2B5EF4-FFF2-40B4-BE49-F238E27FC236}">
                    <a16:creationId xmlns:a16="http://schemas.microsoft.com/office/drawing/2014/main" id="{A20360D7-21B8-4601-A286-EAED14C96D29}"/>
                  </a:ext>
                </a:extLst>
              </p:cNvPr>
              <p:cNvSpPr/>
              <p:nvPr/>
            </p:nvSpPr>
            <p:spPr>
              <a:xfrm>
                <a:off x="6766591" y="1143417"/>
                <a:ext cx="1328252"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59" name="Straight Arrow Connector 158">
              <a:extLst>
                <a:ext uri="{FF2B5EF4-FFF2-40B4-BE49-F238E27FC236}">
                  <a16:creationId xmlns:a16="http://schemas.microsoft.com/office/drawing/2014/main" id="{AA8563BC-87D3-42A7-98E1-659C53FB6090}"/>
                </a:ext>
              </a:extLst>
            </p:cNvPr>
            <p:cNvCxnSpPr>
              <a:cxnSpLocks/>
              <a:stCxn id="161" idx="2"/>
            </p:cNvCxnSpPr>
            <p:nvPr/>
          </p:nvCxnSpPr>
          <p:spPr>
            <a:xfrm>
              <a:off x="6903750" y="1331601"/>
              <a:ext cx="37418" cy="140478"/>
            </a:xfrm>
            <a:prstGeom prst="straightConnector1">
              <a:avLst/>
            </a:prstGeom>
            <a:noFill/>
            <a:ln w="28575" cap="flat" cmpd="sng" algn="ctr">
              <a:solidFill>
                <a:srgbClr val="94B6D2">
                  <a:lumMod val="50000"/>
                </a:srgbClr>
              </a:solidFill>
              <a:prstDash val="solid"/>
              <a:tailEnd type="triangle"/>
            </a:ln>
            <a:effectLst/>
          </p:spPr>
        </p:cxnSp>
        <p:sp>
          <p:nvSpPr>
            <p:cNvPr id="160" name="TextBox 159">
              <a:extLst>
                <a:ext uri="{FF2B5EF4-FFF2-40B4-BE49-F238E27FC236}">
                  <a16:creationId xmlns:a16="http://schemas.microsoft.com/office/drawing/2014/main" id="{B06A24FF-189F-4B8C-9483-EAD3A3357019}"/>
                </a:ext>
              </a:extLst>
            </p:cNvPr>
            <p:cNvSpPr txBox="1"/>
            <p:nvPr/>
          </p:nvSpPr>
          <p:spPr>
            <a:xfrm>
              <a:off x="6653676" y="1052843"/>
              <a:ext cx="184730"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w Cen MT"/>
              </a:endParaRPr>
            </a:p>
          </p:txBody>
        </p:sp>
      </p:grpSp>
      <p:grpSp>
        <p:nvGrpSpPr>
          <p:cNvPr id="165" name="Group 164">
            <a:extLst>
              <a:ext uri="{FF2B5EF4-FFF2-40B4-BE49-F238E27FC236}">
                <a16:creationId xmlns:a16="http://schemas.microsoft.com/office/drawing/2014/main" id="{3C55D82E-021C-4F06-A122-6896FC9920C0}"/>
              </a:ext>
            </a:extLst>
          </p:cNvPr>
          <p:cNvGrpSpPr/>
          <p:nvPr/>
        </p:nvGrpSpPr>
        <p:grpSpPr>
          <a:xfrm>
            <a:off x="2217399" y="3040388"/>
            <a:ext cx="1303176" cy="419236"/>
            <a:chOff x="6653675" y="1052843"/>
            <a:chExt cx="1303176" cy="419236"/>
          </a:xfrm>
        </p:grpSpPr>
        <p:grpSp>
          <p:nvGrpSpPr>
            <p:cNvPr id="166" name="Group 165">
              <a:extLst>
                <a:ext uri="{FF2B5EF4-FFF2-40B4-BE49-F238E27FC236}">
                  <a16:creationId xmlns:a16="http://schemas.microsoft.com/office/drawing/2014/main" id="{FD86372F-442A-4100-B188-0A33F46A9C2D}"/>
                </a:ext>
              </a:extLst>
            </p:cNvPr>
            <p:cNvGrpSpPr/>
            <p:nvPr/>
          </p:nvGrpSpPr>
          <p:grpSpPr>
            <a:xfrm>
              <a:off x="6765358" y="1143417"/>
              <a:ext cx="1191493" cy="188184"/>
              <a:chOff x="6765358" y="1143417"/>
              <a:chExt cx="1191493" cy="188184"/>
            </a:xfrm>
          </p:grpSpPr>
          <p:sp>
            <p:nvSpPr>
              <p:cNvPr id="169" name="Rectangle 168">
                <a:extLst>
                  <a:ext uri="{FF2B5EF4-FFF2-40B4-BE49-F238E27FC236}">
                    <a16:creationId xmlns:a16="http://schemas.microsoft.com/office/drawing/2014/main" id="{9BA99F08-8092-42B5-B42C-E5D8D9646331}"/>
                  </a:ext>
                </a:extLst>
              </p:cNvPr>
              <p:cNvSpPr/>
              <p:nvPr/>
            </p:nvSpPr>
            <p:spPr>
              <a:xfrm>
                <a:off x="6766591" y="1143417"/>
                <a:ext cx="274317" cy="188184"/>
              </a:xfrm>
              <a:prstGeom prst="rect">
                <a:avLst/>
              </a:prstGeom>
              <a:solidFill>
                <a:sysClr val="window" lastClr="FFFFFF">
                  <a:lumMod val="85000"/>
                </a:sys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70" name="Rectangle 169">
                <a:extLst>
                  <a:ext uri="{FF2B5EF4-FFF2-40B4-BE49-F238E27FC236}">
                    <a16:creationId xmlns:a16="http://schemas.microsoft.com/office/drawing/2014/main" id="{2881818E-54B8-4493-8414-EDA510D4AECD}"/>
                  </a:ext>
                </a:extLst>
              </p:cNvPr>
              <p:cNvSpPr/>
              <p:nvPr/>
            </p:nvSpPr>
            <p:spPr>
              <a:xfrm>
                <a:off x="7668062" y="1143417"/>
                <a:ext cx="288789"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71" name="Rectangle 170">
                <a:extLst>
                  <a:ext uri="{FF2B5EF4-FFF2-40B4-BE49-F238E27FC236}">
                    <a16:creationId xmlns:a16="http://schemas.microsoft.com/office/drawing/2014/main" id="{C5F2DA8A-B2D6-4B4B-AC19-1BA19ADAFE3A}"/>
                  </a:ext>
                </a:extLst>
              </p:cNvPr>
              <p:cNvSpPr/>
              <p:nvPr/>
            </p:nvSpPr>
            <p:spPr>
              <a:xfrm>
                <a:off x="6765358" y="1143417"/>
                <a:ext cx="1180655"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72" name="Rectangle 171">
                <a:extLst>
                  <a:ext uri="{FF2B5EF4-FFF2-40B4-BE49-F238E27FC236}">
                    <a16:creationId xmlns:a16="http://schemas.microsoft.com/office/drawing/2014/main" id="{1151996A-9C53-449F-BA1B-5D821857ABB8}"/>
                  </a:ext>
                </a:extLst>
              </p:cNvPr>
              <p:cNvSpPr/>
              <p:nvPr/>
            </p:nvSpPr>
            <p:spPr>
              <a:xfrm>
                <a:off x="6766591" y="1143417"/>
                <a:ext cx="1190260" cy="188184"/>
              </a:xfrm>
              <a:prstGeom prst="rect">
                <a:avLst/>
              </a:prstGeom>
              <a:noFill/>
              <a:ln w="38100" cap="flat" cmpd="sng" algn="ctr">
                <a:solidFill>
                  <a:srgbClr val="FF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67" name="Straight Arrow Connector 166">
              <a:extLst>
                <a:ext uri="{FF2B5EF4-FFF2-40B4-BE49-F238E27FC236}">
                  <a16:creationId xmlns:a16="http://schemas.microsoft.com/office/drawing/2014/main" id="{60258C07-9232-4D56-9185-AE3B6C26A659}"/>
                </a:ext>
              </a:extLst>
            </p:cNvPr>
            <p:cNvCxnSpPr>
              <a:cxnSpLocks/>
              <a:stCxn id="169" idx="2"/>
            </p:cNvCxnSpPr>
            <p:nvPr/>
          </p:nvCxnSpPr>
          <p:spPr>
            <a:xfrm>
              <a:off x="6903750" y="1331601"/>
              <a:ext cx="37418" cy="140478"/>
            </a:xfrm>
            <a:prstGeom prst="straightConnector1">
              <a:avLst/>
            </a:prstGeom>
            <a:noFill/>
            <a:ln w="28575" cap="flat" cmpd="sng" algn="ctr">
              <a:solidFill>
                <a:srgbClr val="94B6D2">
                  <a:lumMod val="50000"/>
                </a:srgbClr>
              </a:solidFill>
              <a:prstDash val="solid"/>
              <a:tailEnd type="triangle"/>
            </a:ln>
            <a:effectLst/>
          </p:spPr>
        </p:cxnSp>
        <p:sp>
          <p:nvSpPr>
            <p:cNvPr id="168" name="TextBox 167">
              <a:extLst>
                <a:ext uri="{FF2B5EF4-FFF2-40B4-BE49-F238E27FC236}">
                  <a16:creationId xmlns:a16="http://schemas.microsoft.com/office/drawing/2014/main" id="{3EECB08C-5602-4FEE-910C-38F8BD1C7D76}"/>
                </a:ext>
              </a:extLst>
            </p:cNvPr>
            <p:cNvSpPr txBox="1"/>
            <p:nvPr/>
          </p:nvSpPr>
          <p:spPr>
            <a:xfrm>
              <a:off x="6653675" y="1052843"/>
              <a:ext cx="184731"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w Cen MT"/>
              </a:endParaRPr>
            </a:p>
          </p:txBody>
        </p:sp>
      </p:grpSp>
      <p:grpSp>
        <p:nvGrpSpPr>
          <p:cNvPr id="173" name="Group 172">
            <a:extLst>
              <a:ext uri="{FF2B5EF4-FFF2-40B4-BE49-F238E27FC236}">
                <a16:creationId xmlns:a16="http://schemas.microsoft.com/office/drawing/2014/main" id="{FFB4FD9A-E594-49E7-B927-3B422DD1590E}"/>
              </a:ext>
            </a:extLst>
          </p:cNvPr>
          <p:cNvGrpSpPr/>
          <p:nvPr/>
        </p:nvGrpSpPr>
        <p:grpSpPr>
          <a:xfrm>
            <a:off x="2400277" y="3383282"/>
            <a:ext cx="1121532" cy="419236"/>
            <a:chOff x="6653675" y="1052843"/>
            <a:chExt cx="1121532" cy="419236"/>
          </a:xfrm>
        </p:grpSpPr>
        <p:grpSp>
          <p:nvGrpSpPr>
            <p:cNvPr id="174" name="Group 173">
              <a:extLst>
                <a:ext uri="{FF2B5EF4-FFF2-40B4-BE49-F238E27FC236}">
                  <a16:creationId xmlns:a16="http://schemas.microsoft.com/office/drawing/2014/main" id="{D9C0832C-8AAA-43A4-B207-393F57B7862B}"/>
                </a:ext>
              </a:extLst>
            </p:cNvPr>
            <p:cNvGrpSpPr/>
            <p:nvPr/>
          </p:nvGrpSpPr>
          <p:grpSpPr>
            <a:xfrm>
              <a:off x="6766591" y="1143417"/>
              <a:ext cx="1008616" cy="188184"/>
              <a:chOff x="6766591" y="1143417"/>
              <a:chExt cx="1008616" cy="188184"/>
            </a:xfrm>
          </p:grpSpPr>
          <p:sp>
            <p:nvSpPr>
              <p:cNvPr id="177" name="Rectangle 176">
                <a:extLst>
                  <a:ext uri="{FF2B5EF4-FFF2-40B4-BE49-F238E27FC236}">
                    <a16:creationId xmlns:a16="http://schemas.microsoft.com/office/drawing/2014/main" id="{566801E3-3B05-4070-9231-39526FC1EDA1}"/>
                  </a:ext>
                </a:extLst>
              </p:cNvPr>
              <p:cNvSpPr/>
              <p:nvPr/>
            </p:nvSpPr>
            <p:spPr>
              <a:xfrm>
                <a:off x="6766591" y="1143417"/>
                <a:ext cx="274317" cy="188184"/>
              </a:xfrm>
              <a:prstGeom prst="rect">
                <a:avLst/>
              </a:prstGeom>
              <a:solidFill>
                <a:sysClr val="window" lastClr="FFFFFF">
                  <a:lumMod val="85000"/>
                </a:sys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78" name="Rectangle 177">
                <a:extLst>
                  <a:ext uri="{FF2B5EF4-FFF2-40B4-BE49-F238E27FC236}">
                    <a16:creationId xmlns:a16="http://schemas.microsoft.com/office/drawing/2014/main" id="{A1711811-14BC-4DC5-BB6C-89DAE8FEC980}"/>
                  </a:ext>
                </a:extLst>
              </p:cNvPr>
              <p:cNvSpPr/>
              <p:nvPr/>
            </p:nvSpPr>
            <p:spPr>
              <a:xfrm>
                <a:off x="7668063" y="1143417"/>
                <a:ext cx="107144"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79" name="Rectangle 178">
                <a:extLst>
                  <a:ext uri="{FF2B5EF4-FFF2-40B4-BE49-F238E27FC236}">
                    <a16:creationId xmlns:a16="http://schemas.microsoft.com/office/drawing/2014/main" id="{F9371520-E209-41C9-B42C-CC9D69DB997E}"/>
                  </a:ext>
                </a:extLst>
              </p:cNvPr>
              <p:cNvSpPr/>
              <p:nvPr/>
            </p:nvSpPr>
            <p:spPr>
              <a:xfrm>
                <a:off x="6766592" y="1143417"/>
                <a:ext cx="1007382"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80" name="Rectangle 179">
                <a:extLst>
                  <a:ext uri="{FF2B5EF4-FFF2-40B4-BE49-F238E27FC236}">
                    <a16:creationId xmlns:a16="http://schemas.microsoft.com/office/drawing/2014/main" id="{1604EEDE-C483-42C4-88E6-30F4E07FFEBD}"/>
                  </a:ext>
                </a:extLst>
              </p:cNvPr>
              <p:cNvSpPr/>
              <p:nvPr/>
            </p:nvSpPr>
            <p:spPr>
              <a:xfrm>
                <a:off x="6766591" y="1143417"/>
                <a:ext cx="1007382" cy="188184"/>
              </a:xfrm>
              <a:prstGeom prst="rect">
                <a:avLst/>
              </a:prstGeom>
              <a:noFill/>
              <a:ln w="38100" cap="flat" cmpd="sng" algn="ctr">
                <a:solidFill>
                  <a:srgbClr val="FF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cxnSp>
          <p:nvCxnSpPr>
            <p:cNvPr id="175" name="Straight Arrow Connector 174">
              <a:extLst>
                <a:ext uri="{FF2B5EF4-FFF2-40B4-BE49-F238E27FC236}">
                  <a16:creationId xmlns:a16="http://schemas.microsoft.com/office/drawing/2014/main" id="{4509B5BA-D41E-433B-AA1D-D9532E630C2E}"/>
                </a:ext>
              </a:extLst>
            </p:cNvPr>
            <p:cNvCxnSpPr>
              <a:cxnSpLocks/>
              <a:stCxn id="177" idx="2"/>
            </p:cNvCxnSpPr>
            <p:nvPr/>
          </p:nvCxnSpPr>
          <p:spPr>
            <a:xfrm>
              <a:off x="6903750" y="1331601"/>
              <a:ext cx="37418" cy="140478"/>
            </a:xfrm>
            <a:prstGeom prst="straightConnector1">
              <a:avLst/>
            </a:prstGeom>
            <a:noFill/>
            <a:ln w="28575" cap="flat" cmpd="sng" algn="ctr">
              <a:solidFill>
                <a:srgbClr val="94B6D2">
                  <a:lumMod val="50000"/>
                </a:srgbClr>
              </a:solidFill>
              <a:prstDash val="solid"/>
              <a:tailEnd type="triangle"/>
            </a:ln>
            <a:effectLst/>
          </p:spPr>
        </p:cxnSp>
        <p:sp>
          <p:nvSpPr>
            <p:cNvPr id="176" name="TextBox 175">
              <a:extLst>
                <a:ext uri="{FF2B5EF4-FFF2-40B4-BE49-F238E27FC236}">
                  <a16:creationId xmlns:a16="http://schemas.microsoft.com/office/drawing/2014/main" id="{BEFEF2A9-3F6D-4500-8A63-53DC2CA7CC05}"/>
                </a:ext>
              </a:extLst>
            </p:cNvPr>
            <p:cNvSpPr txBox="1"/>
            <p:nvPr/>
          </p:nvSpPr>
          <p:spPr>
            <a:xfrm>
              <a:off x="6653675" y="1052843"/>
              <a:ext cx="184731"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w Cen MT"/>
              </a:endParaRPr>
            </a:p>
          </p:txBody>
        </p:sp>
      </p:grpSp>
      <p:grpSp>
        <p:nvGrpSpPr>
          <p:cNvPr id="181" name="Group 180">
            <a:extLst>
              <a:ext uri="{FF2B5EF4-FFF2-40B4-BE49-F238E27FC236}">
                <a16:creationId xmlns:a16="http://schemas.microsoft.com/office/drawing/2014/main" id="{1AF18DC2-CDE5-4BDB-AA72-5B56C64E2ADE}"/>
              </a:ext>
            </a:extLst>
          </p:cNvPr>
          <p:cNvGrpSpPr/>
          <p:nvPr/>
        </p:nvGrpSpPr>
        <p:grpSpPr>
          <a:xfrm>
            <a:off x="2583155" y="3726178"/>
            <a:ext cx="937421" cy="369332"/>
            <a:chOff x="6653675" y="1052843"/>
            <a:chExt cx="937421" cy="369332"/>
          </a:xfrm>
        </p:grpSpPr>
        <p:grpSp>
          <p:nvGrpSpPr>
            <p:cNvPr id="182" name="Group 181">
              <a:extLst>
                <a:ext uri="{FF2B5EF4-FFF2-40B4-BE49-F238E27FC236}">
                  <a16:creationId xmlns:a16="http://schemas.microsoft.com/office/drawing/2014/main" id="{6C015306-BE7D-4FD5-AB81-4768AA33C2D2}"/>
                </a:ext>
              </a:extLst>
            </p:cNvPr>
            <p:cNvGrpSpPr/>
            <p:nvPr/>
          </p:nvGrpSpPr>
          <p:grpSpPr>
            <a:xfrm>
              <a:off x="6766591" y="1143417"/>
              <a:ext cx="824505" cy="188184"/>
              <a:chOff x="6766591" y="1143417"/>
              <a:chExt cx="824505" cy="188184"/>
            </a:xfrm>
          </p:grpSpPr>
          <p:sp>
            <p:nvSpPr>
              <p:cNvPr id="184" name="Rectangle 183">
                <a:extLst>
                  <a:ext uri="{FF2B5EF4-FFF2-40B4-BE49-F238E27FC236}">
                    <a16:creationId xmlns:a16="http://schemas.microsoft.com/office/drawing/2014/main" id="{EC0933C5-61AD-40B9-AFA2-49B0ADC97A22}"/>
                  </a:ext>
                </a:extLst>
              </p:cNvPr>
              <p:cNvSpPr/>
              <p:nvPr/>
            </p:nvSpPr>
            <p:spPr>
              <a:xfrm>
                <a:off x="6766591" y="1143417"/>
                <a:ext cx="274317" cy="188184"/>
              </a:xfrm>
              <a:prstGeom prst="rect">
                <a:avLst/>
              </a:prstGeom>
              <a:solidFill>
                <a:sysClr val="window" lastClr="FFFFFF">
                  <a:lumMod val="85000"/>
                </a:sys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85" name="Rectangle 184">
                <a:extLst>
                  <a:ext uri="{FF2B5EF4-FFF2-40B4-BE49-F238E27FC236}">
                    <a16:creationId xmlns:a16="http://schemas.microsoft.com/office/drawing/2014/main" id="{B3150717-FCF8-4144-9D4C-A78653194D8D}"/>
                  </a:ext>
                </a:extLst>
              </p:cNvPr>
              <p:cNvSpPr/>
              <p:nvPr/>
            </p:nvSpPr>
            <p:spPr>
              <a:xfrm>
                <a:off x="6766592" y="1143417"/>
                <a:ext cx="824504"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86" name="Rectangle 185">
                <a:extLst>
                  <a:ext uri="{FF2B5EF4-FFF2-40B4-BE49-F238E27FC236}">
                    <a16:creationId xmlns:a16="http://schemas.microsoft.com/office/drawing/2014/main" id="{4FD328B0-4C23-40A5-A090-0AA8F0528AE2}"/>
                  </a:ext>
                </a:extLst>
              </p:cNvPr>
              <p:cNvSpPr/>
              <p:nvPr/>
            </p:nvSpPr>
            <p:spPr>
              <a:xfrm>
                <a:off x="6766591" y="1143417"/>
                <a:ext cx="824504" cy="188184"/>
              </a:xfrm>
              <a:prstGeom prst="rect">
                <a:avLst/>
              </a:prstGeom>
              <a:noFill/>
              <a:ln w="38100" cap="flat" cmpd="sng" algn="ctr">
                <a:solidFill>
                  <a:srgbClr val="FF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183" name="TextBox 182">
              <a:extLst>
                <a:ext uri="{FF2B5EF4-FFF2-40B4-BE49-F238E27FC236}">
                  <a16:creationId xmlns:a16="http://schemas.microsoft.com/office/drawing/2014/main" id="{1EEA8ED2-517F-4302-895F-38BF2BEB6EFC}"/>
                </a:ext>
              </a:extLst>
            </p:cNvPr>
            <p:cNvSpPr txBox="1"/>
            <p:nvPr/>
          </p:nvSpPr>
          <p:spPr>
            <a:xfrm>
              <a:off x="6653675" y="1052843"/>
              <a:ext cx="184731"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w Cen MT"/>
              </a:endParaRPr>
            </a:p>
          </p:txBody>
        </p:sp>
      </p:grpSp>
      <p:sp>
        <p:nvSpPr>
          <p:cNvPr id="187" name="TextBox 186">
            <a:extLst>
              <a:ext uri="{FF2B5EF4-FFF2-40B4-BE49-F238E27FC236}">
                <a16:creationId xmlns:a16="http://schemas.microsoft.com/office/drawing/2014/main" id="{B6D81385-BCFC-4C50-A8D7-DBB3834F115A}"/>
              </a:ext>
            </a:extLst>
          </p:cNvPr>
          <p:cNvSpPr txBox="1"/>
          <p:nvPr/>
        </p:nvSpPr>
        <p:spPr>
          <a:xfrm>
            <a:off x="3193351" y="2708543"/>
            <a:ext cx="364202" cy="307777"/>
          </a:xfrm>
          <a:prstGeom prst="rect">
            <a:avLst/>
          </a:prstGeom>
          <a:noFill/>
        </p:spPr>
        <p:txBody>
          <a:bodyPr wrap="none" rtlCol="0">
            <a:spAutoFit/>
          </a:bodyPr>
          <a:lstStyle/>
          <a:p>
            <a:pPr algn="r" defTabSz="914400"/>
            <a:r>
              <a:rPr lang="en-US" sz="1400" dirty="0" err="1">
                <a:solidFill>
                  <a:prstClr val="black"/>
                </a:solidFill>
                <a:latin typeface="Tw Cen MT"/>
              </a:rPr>
              <a:t>wr</a:t>
            </a:r>
            <a:endParaRPr lang="en-US" sz="1400" dirty="0">
              <a:solidFill>
                <a:prstClr val="black"/>
              </a:solidFill>
              <a:latin typeface="Tw Cen MT"/>
            </a:endParaRPr>
          </a:p>
        </p:txBody>
      </p:sp>
      <p:sp>
        <p:nvSpPr>
          <p:cNvPr id="188" name="TextBox 187">
            <a:extLst>
              <a:ext uri="{FF2B5EF4-FFF2-40B4-BE49-F238E27FC236}">
                <a16:creationId xmlns:a16="http://schemas.microsoft.com/office/drawing/2014/main" id="{67CCE1A1-7581-4E8B-839B-EAABA9E3C662}"/>
              </a:ext>
            </a:extLst>
          </p:cNvPr>
          <p:cNvSpPr txBox="1"/>
          <p:nvPr/>
        </p:nvSpPr>
        <p:spPr>
          <a:xfrm>
            <a:off x="2348866" y="3071165"/>
            <a:ext cx="343364" cy="307777"/>
          </a:xfrm>
          <a:prstGeom prst="rect">
            <a:avLst/>
          </a:prstGeom>
          <a:noFill/>
        </p:spPr>
        <p:txBody>
          <a:bodyPr wrap="none" rtlCol="0">
            <a:spAutoFit/>
          </a:bodyPr>
          <a:lstStyle/>
          <a:p>
            <a:pPr algn="r" defTabSz="914400"/>
            <a:r>
              <a:rPr lang="en-US" sz="1400" dirty="0" err="1">
                <a:solidFill>
                  <a:prstClr val="black"/>
                </a:solidFill>
                <a:latin typeface="Tw Cen MT"/>
              </a:rPr>
              <a:t>rd</a:t>
            </a:r>
            <a:endParaRPr lang="en-US" sz="1400" dirty="0">
              <a:solidFill>
                <a:prstClr val="black"/>
              </a:solidFill>
              <a:latin typeface="Tw Cen MT"/>
            </a:endParaRPr>
          </a:p>
        </p:txBody>
      </p:sp>
      <p:cxnSp>
        <p:nvCxnSpPr>
          <p:cNvPr id="189" name="Straight Arrow Connector 188">
            <a:extLst>
              <a:ext uri="{FF2B5EF4-FFF2-40B4-BE49-F238E27FC236}">
                <a16:creationId xmlns:a16="http://schemas.microsoft.com/office/drawing/2014/main" id="{75B6AC38-18D7-4F60-855C-77D63D03F8D2}"/>
              </a:ext>
            </a:extLst>
          </p:cNvPr>
          <p:cNvCxnSpPr>
            <a:cxnSpLocks/>
          </p:cNvCxnSpPr>
          <p:nvPr/>
        </p:nvCxnSpPr>
        <p:spPr>
          <a:xfrm flipH="1">
            <a:off x="2619375" y="2889904"/>
            <a:ext cx="653466" cy="367646"/>
          </a:xfrm>
          <a:prstGeom prst="straightConnector1">
            <a:avLst/>
          </a:prstGeom>
          <a:noFill/>
          <a:ln w="38100" cap="flat" cmpd="sng" algn="ctr">
            <a:solidFill>
              <a:srgbClr val="DD7D41"/>
            </a:solidFill>
            <a:prstDash val="solid"/>
            <a:tailEnd type="triangle"/>
          </a:ln>
          <a:effectLst/>
        </p:spPr>
      </p:cxnSp>
      <p:cxnSp>
        <p:nvCxnSpPr>
          <p:cNvPr id="190" name="Straight Arrow Connector 189">
            <a:extLst>
              <a:ext uri="{FF2B5EF4-FFF2-40B4-BE49-F238E27FC236}">
                <a16:creationId xmlns:a16="http://schemas.microsoft.com/office/drawing/2014/main" id="{04C5DF74-F530-49F0-8A97-A9DD4D0141A6}"/>
              </a:ext>
            </a:extLst>
          </p:cNvPr>
          <p:cNvCxnSpPr>
            <a:cxnSpLocks/>
          </p:cNvCxnSpPr>
          <p:nvPr/>
        </p:nvCxnSpPr>
        <p:spPr>
          <a:xfrm flipV="1">
            <a:off x="3521808" y="3222153"/>
            <a:ext cx="445291" cy="2900"/>
          </a:xfrm>
          <a:prstGeom prst="straightConnector1">
            <a:avLst/>
          </a:prstGeom>
          <a:noFill/>
          <a:ln w="38100" cap="flat" cmpd="sng" algn="ctr">
            <a:solidFill>
              <a:srgbClr val="00B0F0"/>
            </a:solidFill>
            <a:prstDash val="solid"/>
            <a:tailEnd type="triangle"/>
          </a:ln>
          <a:effectLst/>
        </p:spPr>
      </p:cxnSp>
      <p:grpSp>
        <p:nvGrpSpPr>
          <p:cNvPr id="191" name="Group 190">
            <a:extLst>
              <a:ext uri="{FF2B5EF4-FFF2-40B4-BE49-F238E27FC236}">
                <a16:creationId xmlns:a16="http://schemas.microsoft.com/office/drawing/2014/main" id="{38195EE7-B36A-45EF-9DD3-B80F61D9B1AD}"/>
              </a:ext>
            </a:extLst>
          </p:cNvPr>
          <p:cNvGrpSpPr/>
          <p:nvPr/>
        </p:nvGrpSpPr>
        <p:grpSpPr>
          <a:xfrm>
            <a:off x="3868390" y="2835387"/>
            <a:ext cx="1439867" cy="624237"/>
            <a:chOff x="6661429" y="847842"/>
            <a:chExt cx="1439867" cy="624237"/>
          </a:xfrm>
        </p:grpSpPr>
        <p:grpSp>
          <p:nvGrpSpPr>
            <p:cNvPr id="192" name="Group 191">
              <a:extLst>
                <a:ext uri="{FF2B5EF4-FFF2-40B4-BE49-F238E27FC236}">
                  <a16:creationId xmlns:a16="http://schemas.microsoft.com/office/drawing/2014/main" id="{A9AF8F61-ECAB-4773-81B9-948FED31935A}"/>
                </a:ext>
              </a:extLst>
            </p:cNvPr>
            <p:cNvGrpSpPr/>
            <p:nvPr/>
          </p:nvGrpSpPr>
          <p:grpSpPr>
            <a:xfrm>
              <a:off x="6766591" y="1143417"/>
              <a:ext cx="1334705" cy="188184"/>
              <a:chOff x="6766591" y="1143417"/>
              <a:chExt cx="1334705" cy="188184"/>
            </a:xfrm>
          </p:grpSpPr>
          <p:sp>
            <p:nvSpPr>
              <p:cNvPr id="195" name="Rectangle 194">
                <a:extLst>
                  <a:ext uri="{FF2B5EF4-FFF2-40B4-BE49-F238E27FC236}">
                    <a16:creationId xmlns:a16="http://schemas.microsoft.com/office/drawing/2014/main" id="{2351866D-504B-4CF5-9873-3690969EBC4D}"/>
                  </a:ext>
                </a:extLst>
              </p:cNvPr>
              <p:cNvSpPr/>
              <p:nvPr/>
            </p:nvSpPr>
            <p:spPr>
              <a:xfrm>
                <a:off x="6766591" y="1143417"/>
                <a:ext cx="274317" cy="188184"/>
              </a:xfrm>
              <a:prstGeom prst="rect">
                <a:avLst/>
              </a:prstGeom>
              <a:solidFill>
                <a:sysClr val="window" lastClr="FFFFFF">
                  <a:lumMod val="85000"/>
                </a:sysClr>
              </a:solidFill>
              <a:ln w="1905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96" name="Rectangle 195">
                <a:extLst>
                  <a:ext uri="{FF2B5EF4-FFF2-40B4-BE49-F238E27FC236}">
                    <a16:creationId xmlns:a16="http://schemas.microsoft.com/office/drawing/2014/main" id="{177983A6-DE3E-46C7-85E7-2AC1A3E95040}"/>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97" name="Rectangle 196">
                <a:extLst>
                  <a:ext uri="{FF2B5EF4-FFF2-40B4-BE49-F238E27FC236}">
                    <a16:creationId xmlns:a16="http://schemas.microsoft.com/office/drawing/2014/main" id="{0600A170-57A3-4A63-98AC-6F0F99C5BA92}"/>
                  </a:ext>
                </a:extLst>
              </p:cNvPr>
              <p:cNvSpPr/>
              <p:nvPr/>
            </p:nvSpPr>
            <p:spPr>
              <a:xfrm>
                <a:off x="6766591" y="1143417"/>
                <a:ext cx="1334705" cy="188184"/>
              </a:xfrm>
              <a:prstGeom prst="rect">
                <a:avLst/>
              </a:prstGeom>
              <a:solidFill>
                <a:srgbClr val="2ABDF2"/>
              </a:solidFill>
              <a:ln w="1905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198" name="Rectangle 197">
                <a:extLst>
                  <a:ext uri="{FF2B5EF4-FFF2-40B4-BE49-F238E27FC236}">
                    <a16:creationId xmlns:a16="http://schemas.microsoft.com/office/drawing/2014/main" id="{0852B089-5060-4B80-AB35-851CF9B3DD81}"/>
                  </a:ext>
                </a:extLst>
              </p:cNvPr>
              <p:cNvSpPr/>
              <p:nvPr/>
            </p:nvSpPr>
            <p:spPr>
              <a:xfrm>
                <a:off x="6766591" y="1143417"/>
                <a:ext cx="1328252"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193" name="TextBox 192">
              <a:extLst>
                <a:ext uri="{FF2B5EF4-FFF2-40B4-BE49-F238E27FC236}">
                  <a16:creationId xmlns:a16="http://schemas.microsoft.com/office/drawing/2014/main" id="{46855D49-A7BB-4928-B733-927E3618EABA}"/>
                </a:ext>
              </a:extLst>
            </p:cNvPr>
            <p:cNvSpPr txBox="1"/>
            <p:nvPr/>
          </p:nvSpPr>
          <p:spPr>
            <a:xfrm>
              <a:off x="6661429" y="847842"/>
              <a:ext cx="184731" cy="369332"/>
            </a:xfrm>
            <a:prstGeom prst="rect">
              <a:avLst/>
            </a:prstGeom>
            <a:noFill/>
          </p:spPr>
          <p:txBody>
            <a:bodyPr wrap="none" rtlCol="0">
              <a:spAutoFit/>
            </a:bodyPr>
            <a:lstStyle/>
            <a:p>
              <a:pPr lvl="0" defTabSz="914400"/>
              <a:endParaRPr kumimoji="0" lang="en-US" sz="1800" b="0" i="0" u="none" strike="noStrike" kern="0" cap="none" spc="0" normalizeH="0" baseline="0" noProof="0" dirty="0">
                <a:ln>
                  <a:noFill/>
                </a:ln>
                <a:solidFill>
                  <a:prstClr val="black"/>
                </a:solidFill>
                <a:effectLst/>
                <a:uLnTx/>
                <a:uFillTx/>
                <a:latin typeface="Tw Cen MT"/>
              </a:endParaRPr>
            </a:p>
          </p:txBody>
        </p:sp>
        <p:cxnSp>
          <p:nvCxnSpPr>
            <p:cNvPr id="194" name="Straight Arrow Connector 193">
              <a:extLst>
                <a:ext uri="{FF2B5EF4-FFF2-40B4-BE49-F238E27FC236}">
                  <a16:creationId xmlns:a16="http://schemas.microsoft.com/office/drawing/2014/main" id="{5586353F-F1EF-42D4-BB8D-ADDFED9FE025}"/>
                </a:ext>
              </a:extLst>
            </p:cNvPr>
            <p:cNvCxnSpPr>
              <a:cxnSpLocks/>
            </p:cNvCxnSpPr>
            <p:nvPr/>
          </p:nvCxnSpPr>
          <p:spPr>
            <a:xfrm>
              <a:off x="6903749" y="1331601"/>
              <a:ext cx="37419" cy="140478"/>
            </a:xfrm>
            <a:prstGeom prst="straightConnector1">
              <a:avLst/>
            </a:prstGeom>
            <a:noFill/>
            <a:ln w="28575" cap="flat" cmpd="sng" algn="ctr">
              <a:solidFill>
                <a:srgbClr val="94B6D2">
                  <a:lumMod val="50000"/>
                </a:srgbClr>
              </a:solidFill>
              <a:prstDash val="solid"/>
              <a:tailEnd type="triangle"/>
            </a:ln>
            <a:effectLst/>
          </p:spPr>
        </p:cxnSp>
      </p:grpSp>
      <p:grpSp>
        <p:nvGrpSpPr>
          <p:cNvPr id="199" name="Group 198">
            <a:extLst>
              <a:ext uri="{FF2B5EF4-FFF2-40B4-BE49-F238E27FC236}">
                <a16:creationId xmlns:a16="http://schemas.microsoft.com/office/drawing/2014/main" id="{53C8888A-2206-41D1-A6AE-80E17A0347D0}"/>
              </a:ext>
            </a:extLst>
          </p:cNvPr>
          <p:cNvGrpSpPr/>
          <p:nvPr/>
        </p:nvGrpSpPr>
        <p:grpSpPr>
          <a:xfrm>
            <a:off x="4043514" y="3383282"/>
            <a:ext cx="1441169" cy="419236"/>
            <a:chOff x="6653675" y="1052843"/>
            <a:chExt cx="1441169" cy="419236"/>
          </a:xfrm>
        </p:grpSpPr>
        <p:grpSp>
          <p:nvGrpSpPr>
            <p:cNvPr id="200" name="Group 199">
              <a:extLst>
                <a:ext uri="{FF2B5EF4-FFF2-40B4-BE49-F238E27FC236}">
                  <a16:creationId xmlns:a16="http://schemas.microsoft.com/office/drawing/2014/main" id="{420B6B98-7713-46BC-8957-171E3FD4CE3E}"/>
                </a:ext>
              </a:extLst>
            </p:cNvPr>
            <p:cNvGrpSpPr/>
            <p:nvPr/>
          </p:nvGrpSpPr>
          <p:grpSpPr>
            <a:xfrm>
              <a:off x="6766591" y="1143417"/>
              <a:ext cx="1328253" cy="188184"/>
              <a:chOff x="6766591" y="1143417"/>
              <a:chExt cx="1328253" cy="188184"/>
            </a:xfrm>
          </p:grpSpPr>
          <p:sp>
            <p:nvSpPr>
              <p:cNvPr id="203" name="Rectangle 202">
                <a:extLst>
                  <a:ext uri="{FF2B5EF4-FFF2-40B4-BE49-F238E27FC236}">
                    <a16:creationId xmlns:a16="http://schemas.microsoft.com/office/drawing/2014/main" id="{4E1244CB-5225-4614-A47E-CF486500FBC8}"/>
                  </a:ext>
                </a:extLst>
              </p:cNvPr>
              <p:cNvSpPr/>
              <p:nvPr/>
            </p:nvSpPr>
            <p:spPr>
              <a:xfrm>
                <a:off x="6766591" y="1143417"/>
                <a:ext cx="274317" cy="188184"/>
              </a:xfrm>
              <a:prstGeom prst="rect">
                <a:avLst/>
              </a:prstGeom>
              <a:solidFill>
                <a:sysClr val="window" lastClr="FFFFFF">
                  <a:lumMod val="85000"/>
                </a:sysClr>
              </a:solidFill>
              <a:ln w="1905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04" name="Rectangle 203">
                <a:extLst>
                  <a:ext uri="{FF2B5EF4-FFF2-40B4-BE49-F238E27FC236}">
                    <a16:creationId xmlns:a16="http://schemas.microsoft.com/office/drawing/2014/main" id="{4D443294-436E-42A3-BA75-D0C99982688E}"/>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05" name="Rectangle 204">
                <a:extLst>
                  <a:ext uri="{FF2B5EF4-FFF2-40B4-BE49-F238E27FC236}">
                    <a16:creationId xmlns:a16="http://schemas.microsoft.com/office/drawing/2014/main" id="{6E2BA181-EF93-456F-A640-42FBFA7D3400}"/>
                  </a:ext>
                </a:extLst>
              </p:cNvPr>
              <p:cNvSpPr/>
              <p:nvPr/>
            </p:nvSpPr>
            <p:spPr>
              <a:xfrm>
                <a:off x="6766592" y="1143417"/>
                <a:ext cx="1328252" cy="188184"/>
              </a:xfrm>
              <a:prstGeom prst="rect">
                <a:avLst/>
              </a:prstGeom>
              <a:solidFill>
                <a:srgbClr val="2ABDF2"/>
              </a:solidFill>
              <a:ln w="1905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06" name="Rectangle 205">
                <a:extLst>
                  <a:ext uri="{FF2B5EF4-FFF2-40B4-BE49-F238E27FC236}">
                    <a16:creationId xmlns:a16="http://schemas.microsoft.com/office/drawing/2014/main" id="{E407A625-DD8F-484C-BC77-C1FAC9AFAFDF}"/>
                  </a:ext>
                </a:extLst>
              </p:cNvPr>
              <p:cNvSpPr/>
              <p:nvPr/>
            </p:nvSpPr>
            <p:spPr>
              <a:xfrm>
                <a:off x="6766591" y="1143417"/>
                <a:ext cx="1328252"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201" name="TextBox 200">
              <a:extLst>
                <a:ext uri="{FF2B5EF4-FFF2-40B4-BE49-F238E27FC236}">
                  <a16:creationId xmlns:a16="http://schemas.microsoft.com/office/drawing/2014/main" id="{B819E819-6D08-41A2-B23D-4E4FBA8277EC}"/>
                </a:ext>
              </a:extLst>
            </p:cNvPr>
            <p:cNvSpPr txBox="1"/>
            <p:nvPr/>
          </p:nvSpPr>
          <p:spPr>
            <a:xfrm>
              <a:off x="6653675" y="1052843"/>
              <a:ext cx="184731"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w Cen MT"/>
              </a:endParaRPr>
            </a:p>
          </p:txBody>
        </p:sp>
        <p:cxnSp>
          <p:nvCxnSpPr>
            <p:cNvPr id="202" name="Straight Arrow Connector 201">
              <a:extLst>
                <a:ext uri="{FF2B5EF4-FFF2-40B4-BE49-F238E27FC236}">
                  <a16:creationId xmlns:a16="http://schemas.microsoft.com/office/drawing/2014/main" id="{B20292D1-703A-47CD-A732-A7D427BFCE29}"/>
                </a:ext>
              </a:extLst>
            </p:cNvPr>
            <p:cNvCxnSpPr>
              <a:cxnSpLocks/>
              <a:stCxn id="203" idx="2"/>
            </p:cNvCxnSpPr>
            <p:nvPr/>
          </p:nvCxnSpPr>
          <p:spPr>
            <a:xfrm>
              <a:off x="6903750" y="1331601"/>
              <a:ext cx="37418" cy="140478"/>
            </a:xfrm>
            <a:prstGeom prst="straightConnector1">
              <a:avLst/>
            </a:prstGeom>
            <a:noFill/>
            <a:ln w="28575" cap="flat" cmpd="sng" algn="ctr">
              <a:solidFill>
                <a:srgbClr val="94B6D2">
                  <a:lumMod val="50000"/>
                </a:srgbClr>
              </a:solidFill>
              <a:prstDash val="solid"/>
              <a:tailEnd type="triangle"/>
            </a:ln>
            <a:effectLst/>
          </p:spPr>
        </p:cxnSp>
      </p:grpSp>
      <p:grpSp>
        <p:nvGrpSpPr>
          <p:cNvPr id="207" name="Group 206">
            <a:extLst>
              <a:ext uri="{FF2B5EF4-FFF2-40B4-BE49-F238E27FC236}">
                <a16:creationId xmlns:a16="http://schemas.microsoft.com/office/drawing/2014/main" id="{98F99128-091C-44B5-B2A4-F1FF18392007}"/>
              </a:ext>
            </a:extLst>
          </p:cNvPr>
          <p:cNvGrpSpPr/>
          <p:nvPr/>
        </p:nvGrpSpPr>
        <p:grpSpPr>
          <a:xfrm>
            <a:off x="4226392" y="3726178"/>
            <a:ext cx="1441168" cy="369332"/>
            <a:chOff x="6653675" y="1052843"/>
            <a:chExt cx="1441168" cy="369332"/>
          </a:xfrm>
        </p:grpSpPr>
        <p:grpSp>
          <p:nvGrpSpPr>
            <p:cNvPr id="208" name="Group 207">
              <a:extLst>
                <a:ext uri="{FF2B5EF4-FFF2-40B4-BE49-F238E27FC236}">
                  <a16:creationId xmlns:a16="http://schemas.microsoft.com/office/drawing/2014/main" id="{462F420C-3778-4B0A-82D7-A2B79DC75919}"/>
                </a:ext>
              </a:extLst>
            </p:cNvPr>
            <p:cNvGrpSpPr/>
            <p:nvPr/>
          </p:nvGrpSpPr>
          <p:grpSpPr>
            <a:xfrm>
              <a:off x="6758290" y="1143417"/>
              <a:ext cx="1336553" cy="188184"/>
              <a:chOff x="6758290" y="1143417"/>
              <a:chExt cx="1336553" cy="188184"/>
            </a:xfrm>
          </p:grpSpPr>
          <p:sp>
            <p:nvSpPr>
              <p:cNvPr id="210" name="Rectangle 209">
                <a:extLst>
                  <a:ext uri="{FF2B5EF4-FFF2-40B4-BE49-F238E27FC236}">
                    <a16:creationId xmlns:a16="http://schemas.microsoft.com/office/drawing/2014/main" id="{EB6AF58F-A165-4621-A224-D14CCDD9367C}"/>
                  </a:ext>
                </a:extLst>
              </p:cNvPr>
              <p:cNvSpPr/>
              <p:nvPr/>
            </p:nvSpPr>
            <p:spPr>
              <a:xfrm>
                <a:off x="6766591" y="1143417"/>
                <a:ext cx="274317" cy="188184"/>
              </a:xfrm>
              <a:prstGeom prst="rect">
                <a:avLst/>
              </a:prstGeom>
              <a:solidFill>
                <a:sysClr val="window" lastClr="FFFFFF">
                  <a:lumMod val="85000"/>
                </a:sysClr>
              </a:solidFill>
              <a:ln w="1905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11" name="Rectangle 210">
                <a:extLst>
                  <a:ext uri="{FF2B5EF4-FFF2-40B4-BE49-F238E27FC236}">
                    <a16:creationId xmlns:a16="http://schemas.microsoft.com/office/drawing/2014/main" id="{6B3EDF9A-865B-4A65-B38A-5D27ECFF0743}"/>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12" name="Rectangle 211">
                <a:extLst>
                  <a:ext uri="{FF2B5EF4-FFF2-40B4-BE49-F238E27FC236}">
                    <a16:creationId xmlns:a16="http://schemas.microsoft.com/office/drawing/2014/main" id="{299098D8-035C-4A12-BEA6-F97F1386FA3D}"/>
                  </a:ext>
                </a:extLst>
              </p:cNvPr>
              <p:cNvSpPr/>
              <p:nvPr/>
            </p:nvSpPr>
            <p:spPr>
              <a:xfrm>
                <a:off x="6758290" y="1143417"/>
                <a:ext cx="1336553" cy="188184"/>
              </a:xfrm>
              <a:prstGeom prst="rect">
                <a:avLst/>
              </a:prstGeom>
              <a:solidFill>
                <a:srgbClr val="2ABDF2"/>
              </a:solidFill>
              <a:ln w="1905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13" name="Rectangle 212">
                <a:extLst>
                  <a:ext uri="{FF2B5EF4-FFF2-40B4-BE49-F238E27FC236}">
                    <a16:creationId xmlns:a16="http://schemas.microsoft.com/office/drawing/2014/main" id="{F3C84636-661B-439B-951A-A85DF3268F82}"/>
                  </a:ext>
                </a:extLst>
              </p:cNvPr>
              <p:cNvSpPr/>
              <p:nvPr/>
            </p:nvSpPr>
            <p:spPr>
              <a:xfrm>
                <a:off x="6766591" y="1143417"/>
                <a:ext cx="1328252"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209" name="TextBox 208">
              <a:extLst>
                <a:ext uri="{FF2B5EF4-FFF2-40B4-BE49-F238E27FC236}">
                  <a16:creationId xmlns:a16="http://schemas.microsoft.com/office/drawing/2014/main" id="{018FC1FB-7352-4EB4-A4EF-AC6561BC251E}"/>
                </a:ext>
              </a:extLst>
            </p:cNvPr>
            <p:cNvSpPr txBox="1"/>
            <p:nvPr/>
          </p:nvSpPr>
          <p:spPr>
            <a:xfrm>
              <a:off x="6653675" y="1052843"/>
              <a:ext cx="184731"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w Cen MT"/>
              </a:endParaRPr>
            </a:p>
          </p:txBody>
        </p:sp>
      </p:grpSp>
      <p:grpSp>
        <p:nvGrpSpPr>
          <p:cNvPr id="214" name="Group 213">
            <a:extLst>
              <a:ext uri="{FF2B5EF4-FFF2-40B4-BE49-F238E27FC236}">
                <a16:creationId xmlns:a16="http://schemas.microsoft.com/office/drawing/2014/main" id="{03F6FCC4-6376-477A-9487-4483740A873D}"/>
              </a:ext>
            </a:extLst>
          </p:cNvPr>
          <p:cNvGrpSpPr/>
          <p:nvPr/>
        </p:nvGrpSpPr>
        <p:grpSpPr>
          <a:xfrm>
            <a:off x="1708297" y="4104083"/>
            <a:ext cx="3959263" cy="369332"/>
            <a:chOff x="373316" y="5038451"/>
            <a:chExt cx="7156909" cy="492442"/>
          </a:xfrm>
        </p:grpSpPr>
        <p:cxnSp>
          <p:nvCxnSpPr>
            <p:cNvPr id="215" name="Straight Arrow Connector 214">
              <a:extLst>
                <a:ext uri="{FF2B5EF4-FFF2-40B4-BE49-F238E27FC236}">
                  <a16:creationId xmlns:a16="http://schemas.microsoft.com/office/drawing/2014/main" id="{2BE72211-C3C4-442D-8026-EE7815594214}"/>
                </a:ext>
              </a:extLst>
            </p:cNvPr>
            <p:cNvCxnSpPr>
              <a:cxnSpLocks/>
            </p:cNvCxnSpPr>
            <p:nvPr/>
          </p:nvCxnSpPr>
          <p:spPr>
            <a:xfrm>
              <a:off x="505968" y="5477256"/>
              <a:ext cx="7024257" cy="0"/>
            </a:xfrm>
            <a:prstGeom prst="straightConnector1">
              <a:avLst/>
            </a:prstGeom>
            <a:noFill/>
            <a:ln w="19050" cap="flat" cmpd="sng" algn="ctr">
              <a:solidFill>
                <a:sysClr val="windowText" lastClr="000000"/>
              </a:solidFill>
              <a:prstDash val="solid"/>
              <a:tailEnd type="triangle"/>
            </a:ln>
            <a:effectLst/>
          </p:spPr>
        </p:cxnSp>
        <p:sp>
          <p:nvSpPr>
            <p:cNvPr id="216" name="TextBox 215">
              <a:extLst>
                <a:ext uri="{FF2B5EF4-FFF2-40B4-BE49-F238E27FC236}">
                  <a16:creationId xmlns:a16="http://schemas.microsoft.com/office/drawing/2014/main" id="{4E36EFC9-A4ED-4827-A627-E326A8729FF4}"/>
                </a:ext>
              </a:extLst>
            </p:cNvPr>
            <p:cNvSpPr txBox="1"/>
            <p:nvPr/>
          </p:nvSpPr>
          <p:spPr>
            <a:xfrm>
              <a:off x="373316" y="5038451"/>
              <a:ext cx="1095890" cy="4924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w Cen MT"/>
                </a:rPr>
                <a:t>Time</a:t>
              </a:r>
            </a:p>
          </p:txBody>
        </p:sp>
      </p:grpSp>
      <p:sp>
        <p:nvSpPr>
          <p:cNvPr id="217" name="TextBox 216">
            <a:extLst>
              <a:ext uri="{FF2B5EF4-FFF2-40B4-BE49-F238E27FC236}">
                <a16:creationId xmlns:a16="http://schemas.microsoft.com/office/drawing/2014/main" id="{BB68E5BF-9D7A-433A-BA56-9F41B0EB520B}"/>
              </a:ext>
            </a:extLst>
          </p:cNvPr>
          <p:cNvSpPr txBox="1"/>
          <p:nvPr/>
        </p:nvSpPr>
        <p:spPr>
          <a:xfrm>
            <a:off x="4016634" y="3055689"/>
            <a:ext cx="343364" cy="307777"/>
          </a:xfrm>
          <a:prstGeom prst="rect">
            <a:avLst/>
          </a:prstGeom>
          <a:noFill/>
        </p:spPr>
        <p:txBody>
          <a:bodyPr wrap="square" rtlCol="0">
            <a:spAutoFit/>
          </a:bodyPr>
          <a:lstStyle/>
          <a:p>
            <a:pPr algn="r" defTabSz="914400"/>
            <a:r>
              <a:rPr lang="en-US" sz="1400" dirty="0" err="1">
                <a:solidFill>
                  <a:prstClr val="black"/>
                </a:solidFill>
                <a:latin typeface="Tw Cen MT"/>
              </a:rPr>
              <a:t>rd</a:t>
            </a:r>
            <a:endParaRPr lang="en-US" sz="1400" dirty="0">
              <a:solidFill>
                <a:prstClr val="black"/>
              </a:solidFill>
              <a:latin typeface="Tw Cen MT"/>
            </a:endParaRPr>
          </a:p>
        </p:txBody>
      </p:sp>
      <p:cxnSp>
        <p:nvCxnSpPr>
          <p:cNvPr id="285" name="Straight Arrow Connector 284">
            <a:extLst>
              <a:ext uri="{FF2B5EF4-FFF2-40B4-BE49-F238E27FC236}">
                <a16:creationId xmlns:a16="http://schemas.microsoft.com/office/drawing/2014/main" id="{AC52D35A-4609-435E-9343-B79A3AFCA491}"/>
              </a:ext>
            </a:extLst>
          </p:cNvPr>
          <p:cNvCxnSpPr>
            <a:cxnSpLocks/>
          </p:cNvCxnSpPr>
          <p:nvPr/>
        </p:nvCxnSpPr>
        <p:spPr>
          <a:xfrm>
            <a:off x="6864691" y="4476164"/>
            <a:ext cx="4270930" cy="0"/>
          </a:xfrm>
          <a:prstGeom prst="straightConnector1">
            <a:avLst/>
          </a:prstGeom>
          <a:noFill/>
          <a:ln w="19050" cap="flat" cmpd="sng" algn="ctr">
            <a:solidFill>
              <a:sysClr val="windowText" lastClr="000000"/>
            </a:solidFill>
            <a:prstDash val="solid"/>
            <a:tailEnd type="triangle"/>
          </a:ln>
          <a:effectLst/>
        </p:spPr>
      </p:cxnSp>
      <p:sp>
        <p:nvSpPr>
          <p:cNvPr id="286" name="TextBox 285">
            <a:extLst>
              <a:ext uri="{FF2B5EF4-FFF2-40B4-BE49-F238E27FC236}">
                <a16:creationId xmlns:a16="http://schemas.microsoft.com/office/drawing/2014/main" id="{319D3ED6-8F43-4C9B-9E79-4A210D66A0E2}"/>
              </a:ext>
            </a:extLst>
          </p:cNvPr>
          <p:cNvSpPr txBox="1"/>
          <p:nvPr/>
        </p:nvSpPr>
        <p:spPr>
          <a:xfrm>
            <a:off x="10489283" y="4128103"/>
            <a:ext cx="983478" cy="369332"/>
          </a:xfrm>
          <a:prstGeom prst="rect">
            <a:avLst/>
          </a:prstGeom>
          <a:noFill/>
        </p:spPr>
        <p:txBody>
          <a:bodyPr wrap="square" rtlCol="0">
            <a:spAutoFit/>
          </a:bodyPr>
          <a:lstStyle/>
          <a:p>
            <a:pPr defTabSz="914400"/>
            <a:r>
              <a:rPr lang="en-US" dirty="0">
                <a:solidFill>
                  <a:prstClr val="black"/>
                </a:solidFill>
                <a:latin typeface="Tw Cen MT"/>
              </a:rPr>
              <a:t>Time</a:t>
            </a:r>
          </a:p>
        </p:txBody>
      </p:sp>
      <p:cxnSp>
        <p:nvCxnSpPr>
          <p:cNvPr id="287" name="Straight Arrow Connector 286">
            <a:extLst>
              <a:ext uri="{FF2B5EF4-FFF2-40B4-BE49-F238E27FC236}">
                <a16:creationId xmlns:a16="http://schemas.microsoft.com/office/drawing/2014/main" id="{DD8410BD-496B-48D0-A263-48AF6A11F80D}"/>
              </a:ext>
            </a:extLst>
          </p:cNvPr>
          <p:cNvCxnSpPr>
            <a:cxnSpLocks/>
            <a:stCxn id="289" idx="3"/>
          </p:cNvCxnSpPr>
          <p:nvPr/>
        </p:nvCxnSpPr>
        <p:spPr>
          <a:xfrm flipV="1">
            <a:off x="7705089" y="2965877"/>
            <a:ext cx="343101" cy="165349"/>
          </a:xfrm>
          <a:prstGeom prst="straightConnector1">
            <a:avLst/>
          </a:prstGeom>
          <a:noFill/>
          <a:ln w="28575" cap="flat" cmpd="sng" algn="ctr">
            <a:solidFill>
              <a:srgbClr val="94B6D2">
                <a:lumMod val="50000"/>
              </a:srgbClr>
            </a:solidFill>
            <a:prstDash val="solid"/>
            <a:tailEnd type="triangle"/>
          </a:ln>
          <a:effectLst/>
        </p:spPr>
      </p:cxnSp>
      <p:cxnSp>
        <p:nvCxnSpPr>
          <p:cNvPr id="288" name="Straight Arrow Connector 287">
            <a:extLst>
              <a:ext uri="{FF2B5EF4-FFF2-40B4-BE49-F238E27FC236}">
                <a16:creationId xmlns:a16="http://schemas.microsoft.com/office/drawing/2014/main" id="{D8F6F2DD-729B-4330-A07B-AE18C6C6463D}"/>
              </a:ext>
            </a:extLst>
          </p:cNvPr>
          <p:cNvCxnSpPr>
            <a:cxnSpLocks/>
            <a:stCxn id="289" idx="3"/>
            <a:endCxn id="331" idx="1"/>
          </p:cNvCxnSpPr>
          <p:nvPr/>
        </p:nvCxnSpPr>
        <p:spPr>
          <a:xfrm flipV="1">
            <a:off x="7705089" y="2685175"/>
            <a:ext cx="299039" cy="446051"/>
          </a:xfrm>
          <a:prstGeom prst="straightConnector1">
            <a:avLst/>
          </a:prstGeom>
          <a:noFill/>
          <a:ln w="28575" cap="flat" cmpd="sng" algn="ctr">
            <a:solidFill>
              <a:srgbClr val="94B6D2">
                <a:lumMod val="50000"/>
              </a:srgbClr>
            </a:solidFill>
            <a:prstDash val="solid"/>
            <a:tailEnd type="triangle"/>
          </a:ln>
          <a:effectLst/>
        </p:spPr>
      </p:cxnSp>
      <p:sp>
        <p:nvSpPr>
          <p:cNvPr id="289" name="Rectangle 288">
            <a:extLst>
              <a:ext uri="{FF2B5EF4-FFF2-40B4-BE49-F238E27FC236}">
                <a16:creationId xmlns:a16="http://schemas.microsoft.com/office/drawing/2014/main" id="{050115D6-0512-4E2C-AD3C-6F4BC7E368AE}"/>
              </a:ext>
            </a:extLst>
          </p:cNvPr>
          <p:cNvSpPr/>
          <p:nvPr/>
        </p:nvSpPr>
        <p:spPr>
          <a:xfrm>
            <a:off x="7480589" y="3037134"/>
            <a:ext cx="224500" cy="188184"/>
          </a:xfrm>
          <a:prstGeom prst="rect">
            <a:avLst/>
          </a:prstGeom>
          <a:solidFill>
            <a:srgbClr val="D9D9D9"/>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90" name="Rectangle 289">
            <a:extLst>
              <a:ext uri="{FF2B5EF4-FFF2-40B4-BE49-F238E27FC236}">
                <a16:creationId xmlns:a16="http://schemas.microsoft.com/office/drawing/2014/main" id="{2BF7C95B-7020-4EB3-A7AC-B5237284A1AB}"/>
              </a:ext>
            </a:extLst>
          </p:cNvPr>
          <p:cNvSpPr/>
          <p:nvPr/>
        </p:nvSpPr>
        <p:spPr>
          <a:xfrm>
            <a:off x="6931955" y="3537882"/>
            <a:ext cx="224500" cy="183565"/>
          </a:xfrm>
          <a:prstGeom prst="rect">
            <a:avLst/>
          </a:prstGeom>
          <a:solidFill>
            <a:srgbClr val="D9D9D9"/>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291" name="Rectangle 290">
            <a:extLst>
              <a:ext uri="{FF2B5EF4-FFF2-40B4-BE49-F238E27FC236}">
                <a16:creationId xmlns:a16="http://schemas.microsoft.com/office/drawing/2014/main" id="{41B9E205-46A0-4602-9AF7-DAB1ACE037B4}"/>
              </a:ext>
            </a:extLst>
          </p:cNvPr>
          <p:cNvSpPr/>
          <p:nvPr/>
        </p:nvSpPr>
        <p:spPr>
          <a:xfrm>
            <a:off x="7604414" y="4034011"/>
            <a:ext cx="224500" cy="188184"/>
          </a:xfrm>
          <a:prstGeom prst="rect">
            <a:avLst/>
          </a:prstGeom>
          <a:solidFill>
            <a:srgbClr val="D9D9D9"/>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292" name="Straight Arrow Connector 291">
            <a:extLst>
              <a:ext uri="{FF2B5EF4-FFF2-40B4-BE49-F238E27FC236}">
                <a16:creationId xmlns:a16="http://schemas.microsoft.com/office/drawing/2014/main" id="{9EF98999-1D70-4FD9-B1B6-07CA57D21F99}"/>
              </a:ext>
            </a:extLst>
          </p:cNvPr>
          <p:cNvCxnSpPr>
            <a:cxnSpLocks/>
            <a:stCxn id="289" idx="3"/>
            <a:endCxn id="338" idx="1"/>
          </p:cNvCxnSpPr>
          <p:nvPr/>
        </p:nvCxnSpPr>
        <p:spPr>
          <a:xfrm>
            <a:off x="7705089" y="3131226"/>
            <a:ext cx="470489" cy="446050"/>
          </a:xfrm>
          <a:prstGeom prst="straightConnector1">
            <a:avLst/>
          </a:prstGeom>
          <a:noFill/>
          <a:ln w="28575" cap="flat" cmpd="sng" algn="ctr">
            <a:solidFill>
              <a:srgbClr val="94B6D2">
                <a:lumMod val="50000"/>
              </a:srgbClr>
            </a:solidFill>
            <a:prstDash val="solid"/>
            <a:tailEnd type="triangle"/>
          </a:ln>
          <a:effectLst/>
        </p:spPr>
      </p:cxnSp>
      <p:cxnSp>
        <p:nvCxnSpPr>
          <p:cNvPr id="293" name="Straight Arrow Connector 292">
            <a:extLst>
              <a:ext uri="{FF2B5EF4-FFF2-40B4-BE49-F238E27FC236}">
                <a16:creationId xmlns:a16="http://schemas.microsoft.com/office/drawing/2014/main" id="{E4BB59E1-D0B5-4778-ADD6-BB4B65556E91}"/>
              </a:ext>
            </a:extLst>
          </p:cNvPr>
          <p:cNvCxnSpPr>
            <a:cxnSpLocks/>
            <a:stCxn id="289" idx="3"/>
            <a:endCxn id="311" idx="1"/>
          </p:cNvCxnSpPr>
          <p:nvPr/>
        </p:nvCxnSpPr>
        <p:spPr>
          <a:xfrm>
            <a:off x="7705089" y="3131226"/>
            <a:ext cx="413339" cy="157856"/>
          </a:xfrm>
          <a:prstGeom prst="straightConnector1">
            <a:avLst/>
          </a:prstGeom>
          <a:noFill/>
          <a:ln w="28575" cap="flat" cmpd="sng" algn="ctr">
            <a:solidFill>
              <a:srgbClr val="94B6D2">
                <a:lumMod val="50000"/>
              </a:srgbClr>
            </a:solidFill>
            <a:prstDash val="solid"/>
            <a:tailEnd type="triangle"/>
          </a:ln>
          <a:effectLst/>
        </p:spPr>
      </p:cxnSp>
      <p:cxnSp>
        <p:nvCxnSpPr>
          <p:cNvPr id="294" name="Straight Arrow Connector 293">
            <a:extLst>
              <a:ext uri="{FF2B5EF4-FFF2-40B4-BE49-F238E27FC236}">
                <a16:creationId xmlns:a16="http://schemas.microsoft.com/office/drawing/2014/main" id="{93AA18A9-1354-4676-8E4D-0199DB795809}"/>
              </a:ext>
            </a:extLst>
          </p:cNvPr>
          <p:cNvCxnSpPr>
            <a:cxnSpLocks/>
            <a:stCxn id="291" idx="3"/>
            <a:endCxn id="323" idx="1"/>
          </p:cNvCxnSpPr>
          <p:nvPr/>
        </p:nvCxnSpPr>
        <p:spPr>
          <a:xfrm flipV="1">
            <a:off x="7828914" y="3872655"/>
            <a:ext cx="403814" cy="255448"/>
          </a:xfrm>
          <a:prstGeom prst="straightConnector1">
            <a:avLst/>
          </a:prstGeom>
          <a:noFill/>
          <a:ln w="28575" cap="flat" cmpd="sng" algn="ctr">
            <a:solidFill>
              <a:srgbClr val="94B6D2">
                <a:lumMod val="50000"/>
              </a:srgbClr>
            </a:solidFill>
            <a:prstDash val="solid"/>
            <a:tailEnd type="triangle"/>
          </a:ln>
          <a:effectLst/>
        </p:spPr>
      </p:cxnSp>
      <p:cxnSp>
        <p:nvCxnSpPr>
          <p:cNvPr id="295" name="Straight Arrow Connector 294">
            <a:extLst>
              <a:ext uri="{FF2B5EF4-FFF2-40B4-BE49-F238E27FC236}">
                <a16:creationId xmlns:a16="http://schemas.microsoft.com/office/drawing/2014/main" id="{2D82367D-42B5-4684-A8B8-3B67FD5B5DD6}"/>
              </a:ext>
            </a:extLst>
          </p:cNvPr>
          <p:cNvCxnSpPr>
            <a:cxnSpLocks/>
            <a:stCxn id="291" idx="3"/>
          </p:cNvCxnSpPr>
          <p:nvPr/>
        </p:nvCxnSpPr>
        <p:spPr>
          <a:xfrm>
            <a:off x="7828914" y="4128103"/>
            <a:ext cx="347574" cy="194102"/>
          </a:xfrm>
          <a:prstGeom prst="straightConnector1">
            <a:avLst/>
          </a:prstGeom>
          <a:noFill/>
          <a:ln w="28575" cap="flat" cmpd="sng" algn="ctr">
            <a:solidFill>
              <a:srgbClr val="94B6D2">
                <a:lumMod val="50000"/>
              </a:srgbClr>
            </a:solidFill>
            <a:prstDash val="solid"/>
            <a:tailEnd type="triangle"/>
          </a:ln>
          <a:effectLst/>
        </p:spPr>
      </p:cxnSp>
      <p:cxnSp>
        <p:nvCxnSpPr>
          <p:cNvPr id="296" name="Straight Arrow Connector 295">
            <a:extLst>
              <a:ext uri="{FF2B5EF4-FFF2-40B4-BE49-F238E27FC236}">
                <a16:creationId xmlns:a16="http://schemas.microsoft.com/office/drawing/2014/main" id="{E5A61B7A-4E1D-4177-8569-A37F70424E50}"/>
              </a:ext>
            </a:extLst>
          </p:cNvPr>
          <p:cNvCxnSpPr>
            <a:cxnSpLocks/>
            <a:stCxn id="290" idx="3"/>
            <a:endCxn id="289" idx="1"/>
          </p:cNvCxnSpPr>
          <p:nvPr/>
        </p:nvCxnSpPr>
        <p:spPr>
          <a:xfrm flipV="1">
            <a:off x="7156455" y="3131226"/>
            <a:ext cx="324134" cy="498439"/>
          </a:xfrm>
          <a:prstGeom prst="straightConnector1">
            <a:avLst/>
          </a:prstGeom>
          <a:noFill/>
          <a:ln w="28575" cap="flat" cmpd="sng" algn="ctr">
            <a:solidFill>
              <a:srgbClr val="94B6D2">
                <a:lumMod val="50000"/>
              </a:srgbClr>
            </a:solidFill>
            <a:prstDash val="solid"/>
            <a:tailEnd type="triangle"/>
          </a:ln>
          <a:effectLst/>
        </p:spPr>
      </p:cxnSp>
      <p:cxnSp>
        <p:nvCxnSpPr>
          <p:cNvPr id="297" name="Straight Arrow Connector 296">
            <a:extLst>
              <a:ext uri="{FF2B5EF4-FFF2-40B4-BE49-F238E27FC236}">
                <a16:creationId xmlns:a16="http://schemas.microsoft.com/office/drawing/2014/main" id="{6C39385E-F344-48DD-A272-E195D104DB87}"/>
              </a:ext>
            </a:extLst>
          </p:cNvPr>
          <p:cNvCxnSpPr>
            <a:cxnSpLocks/>
            <a:stCxn id="290" idx="3"/>
            <a:endCxn id="291" idx="1"/>
          </p:cNvCxnSpPr>
          <p:nvPr/>
        </p:nvCxnSpPr>
        <p:spPr>
          <a:xfrm>
            <a:off x="7156455" y="3629665"/>
            <a:ext cx="447959" cy="498438"/>
          </a:xfrm>
          <a:prstGeom prst="straightConnector1">
            <a:avLst/>
          </a:prstGeom>
          <a:noFill/>
          <a:ln w="28575" cap="flat" cmpd="sng" algn="ctr">
            <a:solidFill>
              <a:srgbClr val="94B6D2">
                <a:lumMod val="50000"/>
              </a:srgbClr>
            </a:solidFill>
            <a:prstDash val="solid"/>
            <a:tailEnd type="triangle"/>
          </a:ln>
          <a:effectLst/>
        </p:spPr>
      </p:cxnSp>
      <p:sp>
        <p:nvSpPr>
          <p:cNvPr id="298" name="TextBox 297">
            <a:extLst>
              <a:ext uri="{FF2B5EF4-FFF2-40B4-BE49-F238E27FC236}">
                <a16:creationId xmlns:a16="http://schemas.microsoft.com/office/drawing/2014/main" id="{9B510DAA-55BC-4C76-A13E-FB8953E3C049}"/>
              </a:ext>
            </a:extLst>
          </p:cNvPr>
          <p:cNvSpPr txBox="1"/>
          <p:nvPr/>
        </p:nvSpPr>
        <p:spPr>
          <a:xfrm rot="16200000">
            <a:off x="7965285" y="4088718"/>
            <a:ext cx="553998" cy="400110"/>
          </a:xfrm>
          <a:prstGeom prst="rect">
            <a:avLst/>
          </a:prstGeom>
          <a:noFill/>
        </p:spPr>
        <p:txBody>
          <a:bodyPr vert="eaVert" wrap="none" rtlCol="0">
            <a:spAutoFit/>
          </a:bodyPr>
          <a:lstStyle/>
          <a:p>
            <a:pPr defTabSz="914400"/>
            <a:r>
              <a:rPr lang="en-US" sz="2400" dirty="0">
                <a:solidFill>
                  <a:prstClr val="black"/>
                </a:solidFill>
                <a:latin typeface="Tw Cen MT"/>
              </a:rPr>
              <a:t>…</a:t>
            </a:r>
          </a:p>
        </p:txBody>
      </p:sp>
      <p:cxnSp>
        <p:nvCxnSpPr>
          <p:cNvPr id="306" name="Straight Connector 305">
            <a:extLst>
              <a:ext uri="{FF2B5EF4-FFF2-40B4-BE49-F238E27FC236}">
                <a16:creationId xmlns:a16="http://schemas.microsoft.com/office/drawing/2014/main" id="{22B7ABAF-4129-43F0-83F5-F8FC82090868}"/>
              </a:ext>
            </a:extLst>
          </p:cNvPr>
          <p:cNvCxnSpPr>
            <a:cxnSpLocks/>
            <a:stCxn id="290" idx="0"/>
          </p:cNvCxnSpPr>
          <p:nvPr/>
        </p:nvCxnSpPr>
        <p:spPr>
          <a:xfrm flipV="1">
            <a:off x="7044205" y="2559400"/>
            <a:ext cx="197149" cy="978482"/>
          </a:xfrm>
          <a:prstGeom prst="line">
            <a:avLst/>
          </a:prstGeom>
          <a:noFill/>
          <a:ln w="19050" cap="flat" cmpd="sng" algn="ctr">
            <a:solidFill>
              <a:sysClr val="windowText" lastClr="000000"/>
            </a:solidFill>
            <a:prstDash val="solid"/>
          </a:ln>
          <a:effectLst/>
        </p:spPr>
      </p:cxnSp>
      <p:cxnSp>
        <p:nvCxnSpPr>
          <p:cNvPr id="307" name="Straight Connector 306">
            <a:extLst>
              <a:ext uri="{FF2B5EF4-FFF2-40B4-BE49-F238E27FC236}">
                <a16:creationId xmlns:a16="http://schemas.microsoft.com/office/drawing/2014/main" id="{9F0CAA4C-5623-470C-AA41-53F4B221DF06}"/>
              </a:ext>
            </a:extLst>
          </p:cNvPr>
          <p:cNvCxnSpPr>
            <a:cxnSpLocks/>
            <a:stCxn id="289" idx="0"/>
          </p:cNvCxnSpPr>
          <p:nvPr/>
        </p:nvCxnSpPr>
        <p:spPr>
          <a:xfrm flipH="1" flipV="1">
            <a:off x="7353604" y="2575633"/>
            <a:ext cx="239235" cy="461501"/>
          </a:xfrm>
          <a:prstGeom prst="line">
            <a:avLst/>
          </a:prstGeom>
          <a:noFill/>
          <a:ln w="19050" cap="flat" cmpd="sng" algn="ctr">
            <a:solidFill>
              <a:sysClr val="windowText" lastClr="000000"/>
            </a:solidFill>
            <a:prstDash val="solid"/>
          </a:ln>
          <a:effectLst/>
        </p:spPr>
      </p:cxnSp>
      <p:grpSp>
        <p:nvGrpSpPr>
          <p:cNvPr id="308" name="Group 307">
            <a:extLst>
              <a:ext uri="{FF2B5EF4-FFF2-40B4-BE49-F238E27FC236}">
                <a16:creationId xmlns:a16="http://schemas.microsoft.com/office/drawing/2014/main" id="{24A41F73-2783-4CF7-BB93-59DFEAF719D7}"/>
              </a:ext>
            </a:extLst>
          </p:cNvPr>
          <p:cNvGrpSpPr/>
          <p:nvPr/>
        </p:nvGrpSpPr>
        <p:grpSpPr>
          <a:xfrm>
            <a:off x="8118428" y="3194990"/>
            <a:ext cx="1258939" cy="188184"/>
            <a:chOff x="7029943" y="1143417"/>
            <a:chExt cx="1064900" cy="188184"/>
          </a:xfrm>
        </p:grpSpPr>
        <p:sp>
          <p:nvSpPr>
            <p:cNvPr id="309" name="Rectangle 308">
              <a:extLst>
                <a:ext uri="{FF2B5EF4-FFF2-40B4-BE49-F238E27FC236}">
                  <a16:creationId xmlns:a16="http://schemas.microsoft.com/office/drawing/2014/main" id="{A2274319-20E0-4B85-9AB2-94CA59AAB2B5}"/>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10" name="Rectangle 309">
              <a:extLst>
                <a:ext uri="{FF2B5EF4-FFF2-40B4-BE49-F238E27FC236}">
                  <a16:creationId xmlns:a16="http://schemas.microsoft.com/office/drawing/2014/main" id="{ED91221D-F616-4306-A7CE-6A944AF36DE4}"/>
                </a:ext>
              </a:extLst>
            </p:cNvPr>
            <p:cNvSpPr/>
            <p:nvPr/>
          </p:nvSpPr>
          <p:spPr>
            <a:xfrm>
              <a:off x="7029944" y="1143417"/>
              <a:ext cx="1054577"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11" name="Rectangle 310">
              <a:extLst>
                <a:ext uri="{FF2B5EF4-FFF2-40B4-BE49-F238E27FC236}">
                  <a16:creationId xmlns:a16="http://schemas.microsoft.com/office/drawing/2014/main" id="{8A4D76EB-74C9-4CB4-B85F-E054F5A5EBA7}"/>
                </a:ext>
              </a:extLst>
            </p:cNvPr>
            <p:cNvSpPr/>
            <p:nvPr/>
          </p:nvSpPr>
          <p:spPr>
            <a:xfrm>
              <a:off x="7029943" y="1143417"/>
              <a:ext cx="1064899" cy="188184"/>
            </a:xfrm>
            <a:prstGeom prst="rect">
              <a:avLst/>
            </a:prstGeom>
            <a:noFill/>
            <a:ln w="38100" cap="flat" cmpd="sng" algn="ctr">
              <a:solidFill>
                <a:srgbClr val="FF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312" name="TextBox 311">
            <a:extLst>
              <a:ext uri="{FF2B5EF4-FFF2-40B4-BE49-F238E27FC236}">
                <a16:creationId xmlns:a16="http://schemas.microsoft.com/office/drawing/2014/main" id="{D794FD4D-F28C-4A25-A034-FB12B2F3063D}"/>
              </a:ext>
            </a:extLst>
          </p:cNvPr>
          <p:cNvSpPr txBox="1"/>
          <p:nvPr/>
        </p:nvSpPr>
        <p:spPr>
          <a:xfrm>
            <a:off x="8125623" y="3123205"/>
            <a:ext cx="343364" cy="307777"/>
          </a:xfrm>
          <a:prstGeom prst="rect">
            <a:avLst/>
          </a:prstGeom>
          <a:noFill/>
        </p:spPr>
        <p:txBody>
          <a:bodyPr wrap="none" rtlCol="0">
            <a:spAutoFit/>
          </a:bodyPr>
          <a:lstStyle/>
          <a:p>
            <a:pPr algn="r" defTabSz="914400"/>
            <a:r>
              <a:rPr lang="en-US" sz="1400" dirty="0" err="1">
                <a:solidFill>
                  <a:prstClr val="black"/>
                </a:solidFill>
                <a:latin typeface="Tw Cen MT"/>
              </a:rPr>
              <a:t>rd</a:t>
            </a:r>
            <a:endParaRPr lang="en-US" sz="1400" dirty="0">
              <a:solidFill>
                <a:prstClr val="black"/>
              </a:solidFill>
              <a:latin typeface="Tw Cen MT"/>
            </a:endParaRPr>
          </a:p>
        </p:txBody>
      </p:sp>
      <p:cxnSp>
        <p:nvCxnSpPr>
          <p:cNvPr id="313" name="Straight Arrow Connector 312">
            <a:extLst>
              <a:ext uri="{FF2B5EF4-FFF2-40B4-BE49-F238E27FC236}">
                <a16:creationId xmlns:a16="http://schemas.microsoft.com/office/drawing/2014/main" id="{EA5B6DBC-42AD-4BED-88D4-BABA2F435018}"/>
              </a:ext>
            </a:extLst>
          </p:cNvPr>
          <p:cNvCxnSpPr>
            <a:cxnSpLocks/>
            <a:stCxn id="311" idx="3"/>
            <a:endCxn id="316" idx="1"/>
          </p:cNvCxnSpPr>
          <p:nvPr/>
        </p:nvCxnSpPr>
        <p:spPr>
          <a:xfrm>
            <a:off x="9377366" y="3289082"/>
            <a:ext cx="423185" cy="0"/>
          </a:xfrm>
          <a:prstGeom prst="straightConnector1">
            <a:avLst/>
          </a:prstGeom>
          <a:noFill/>
          <a:ln w="38100" cap="flat" cmpd="sng" algn="ctr">
            <a:solidFill>
              <a:srgbClr val="00B0F0"/>
            </a:solidFill>
            <a:prstDash val="solid"/>
            <a:tailEnd type="triangle"/>
          </a:ln>
          <a:effectLst/>
        </p:spPr>
      </p:cxnSp>
      <p:grpSp>
        <p:nvGrpSpPr>
          <p:cNvPr id="314" name="Group 313">
            <a:extLst>
              <a:ext uri="{FF2B5EF4-FFF2-40B4-BE49-F238E27FC236}">
                <a16:creationId xmlns:a16="http://schemas.microsoft.com/office/drawing/2014/main" id="{F29D603A-C9A4-4C74-8BAC-57934387C6CC}"/>
              </a:ext>
            </a:extLst>
          </p:cNvPr>
          <p:cNvGrpSpPr/>
          <p:nvPr/>
        </p:nvGrpSpPr>
        <p:grpSpPr>
          <a:xfrm>
            <a:off x="9800550" y="3194990"/>
            <a:ext cx="1335071" cy="188184"/>
            <a:chOff x="7029943" y="1143417"/>
            <a:chExt cx="1064900" cy="188184"/>
          </a:xfrm>
        </p:grpSpPr>
        <p:sp>
          <p:nvSpPr>
            <p:cNvPr id="315" name="Rectangle 314">
              <a:extLst>
                <a:ext uri="{FF2B5EF4-FFF2-40B4-BE49-F238E27FC236}">
                  <a16:creationId xmlns:a16="http://schemas.microsoft.com/office/drawing/2014/main" id="{E9CCCDD6-1E73-48A5-87BB-F248EEDA164F}"/>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16" name="Rectangle 315">
              <a:extLst>
                <a:ext uri="{FF2B5EF4-FFF2-40B4-BE49-F238E27FC236}">
                  <a16:creationId xmlns:a16="http://schemas.microsoft.com/office/drawing/2014/main" id="{CAFA4832-3197-4535-8D90-010B4E34021E}"/>
                </a:ext>
              </a:extLst>
            </p:cNvPr>
            <p:cNvSpPr/>
            <p:nvPr/>
          </p:nvSpPr>
          <p:spPr>
            <a:xfrm>
              <a:off x="7029944" y="1143417"/>
              <a:ext cx="1064898" cy="188184"/>
            </a:xfrm>
            <a:prstGeom prst="rect">
              <a:avLst/>
            </a:prstGeom>
            <a:solidFill>
              <a:srgbClr val="2ABDF2"/>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17" name="Rectangle 316">
              <a:extLst>
                <a:ext uri="{FF2B5EF4-FFF2-40B4-BE49-F238E27FC236}">
                  <a16:creationId xmlns:a16="http://schemas.microsoft.com/office/drawing/2014/main" id="{19A527AB-557C-40B9-A59E-FE48700FA4B9}"/>
                </a:ext>
              </a:extLst>
            </p:cNvPr>
            <p:cNvSpPr/>
            <p:nvPr/>
          </p:nvSpPr>
          <p:spPr>
            <a:xfrm>
              <a:off x="7029943" y="1143417"/>
              <a:ext cx="1064899"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319" name="TextBox 318">
            <a:extLst>
              <a:ext uri="{FF2B5EF4-FFF2-40B4-BE49-F238E27FC236}">
                <a16:creationId xmlns:a16="http://schemas.microsoft.com/office/drawing/2014/main" id="{F69BBD6C-234A-4AA2-931D-9FB8692A722E}"/>
              </a:ext>
            </a:extLst>
          </p:cNvPr>
          <p:cNvSpPr txBox="1"/>
          <p:nvPr/>
        </p:nvSpPr>
        <p:spPr>
          <a:xfrm>
            <a:off x="9811976" y="3118375"/>
            <a:ext cx="343364" cy="307777"/>
          </a:xfrm>
          <a:prstGeom prst="rect">
            <a:avLst/>
          </a:prstGeom>
          <a:noFill/>
        </p:spPr>
        <p:txBody>
          <a:bodyPr wrap="none" rtlCol="0">
            <a:spAutoFit/>
          </a:bodyPr>
          <a:lstStyle/>
          <a:p>
            <a:pPr algn="r" defTabSz="914400"/>
            <a:r>
              <a:rPr lang="en-US" sz="1400" dirty="0" err="1">
                <a:solidFill>
                  <a:prstClr val="black"/>
                </a:solidFill>
                <a:latin typeface="Tw Cen MT"/>
              </a:rPr>
              <a:t>rd</a:t>
            </a:r>
            <a:endParaRPr lang="en-US" sz="1400" dirty="0">
              <a:solidFill>
                <a:prstClr val="black"/>
              </a:solidFill>
              <a:latin typeface="Tw Cen MT"/>
            </a:endParaRPr>
          </a:p>
        </p:txBody>
      </p:sp>
      <p:grpSp>
        <p:nvGrpSpPr>
          <p:cNvPr id="320" name="Group 319">
            <a:extLst>
              <a:ext uri="{FF2B5EF4-FFF2-40B4-BE49-F238E27FC236}">
                <a16:creationId xmlns:a16="http://schemas.microsoft.com/office/drawing/2014/main" id="{75F494E0-B532-4748-94D5-D0010EB25178}"/>
              </a:ext>
            </a:extLst>
          </p:cNvPr>
          <p:cNvGrpSpPr/>
          <p:nvPr/>
        </p:nvGrpSpPr>
        <p:grpSpPr>
          <a:xfrm>
            <a:off x="8232728" y="3778563"/>
            <a:ext cx="1258939" cy="188184"/>
            <a:chOff x="7029943" y="1143417"/>
            <a:chExt cx="1064900" cy="188184"/>
          </a:xfrm>
        </p:grpSpPr>
        <p:sp>
          <p:nvSpPr>
            <p:cNvPr id="321" name="Rectangle 320">
              <a:extLst>
                <a:ext uri="{FF2B5EF4-FFF2-40B4-BE49-F238E27FC236}">
                  <a16:creationId xmlns:a16="http://schemas.microsoft.com/office/drawing/2014/main" id="{856D4B17-6DA6-4BC1-8B56-2605771C9D18}"/>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22" name="Rectangle 321">
              <a:extLst>
                <a:ext uri="{FF2B5EF4-FFF2-40B4-BE49-F238E27FC236}">
                  <a16:creationId xmlns:a16="http://schemas.microsoft.com/office/drawing/2014/main" id="{79ED2712-F95B-4AD9-9050-AB1E0E1A9C58}"/>
                </a:ext>
              </a:extLst>
            </p:cNvPr>
            <p:cNvSpPr/>
            <p:nvPr/>
          </p:nvSpPr>
          <p:spPr>
            <a:xfrm>
              <a:off x="7029943" y="1143417"/>
              <a:ext cx="1060479"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23" name="Rectangle 322">
              <a:extLst>
                <a:ext uri="{FF2B5EF4-FFF2-40B4-BE49-F238E27FC236}">
                  <a16:creationId xmlns:a16="http://schemas.microsoft.com/office/drawing/2014/main" id="{E325B77C-BC50-4D4A-A9D9-C80D86CA8685}"/>
                </a:ext>
              </a:extLst>
            </p:cNvPr>
            <p:cNvSpPr/>
            <p:nvPr/>
          </p:nvSpPr>
          <p:spPr>
            <a:xfrm>
              <a:off x="7029943" y="1143417"/>
              <a:ext cx="1064899"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324" name="Group 323">
            <a:extLst>
              <a:ext uri="{FF2B5EF4-FFF2-40B4-BE49-F238E27FC236}">
                <a16:creationId xmlns:a16="http://schemas.microsoft.com/office/drawing/2014/main" id="{9CF717AF-1B10-4AFB-B9E0-95ADF9A5F77F}"/>
              </a:ext>
            </a:extLst>
          </p:cNvPr>
          <p:cNvGrpSpPr/>
          <p:nvPr/>
        </p:nvGrpSpPr>
        <p:grpSpPr>
          <a:xfrm>
            <a:off x="8061278" y="2870862"/>
            <a:ext cx="1258939" cy="188184"/>
            <a:chOff x="7029943" y="1143417"/>
            <a:chExt cx="1064900" cy="188184"/>
          </a:xfrm>
        </p:grpSpPr>
        <p:sp>
          <p:nvSpPr>
            <p:cNvPr id="325" name="Rectangle 324">
              <a:extLst>
                <a:ext uri="{FF2B5EF4-FFF2-40B4-BE49-F238E27FC236}">
                  <a16:creationId xmlns:a16="http://schemas.microsoft.com/office/drawing/2014/main" id="{9652D423-F600-4BE2-9243-A8B3C56D0752}"/>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26" name="Rectangle 325">
              <a:extLst>
                <a:ext uri="{FF2B5EF4-FFF2-40B4-BE49-F238E27FC236}">
                  <a16:creationId xmlns:a16="http://schemas.microsoft.com/office/drawing/2014/main" id="{DC0499AF-33F7-4A6A-A933-2018DC0CBBC0}"/>
                </a:ext>
              </a:extLst>
            </p:cNvPr>
            <p:cNvSpPr/>
            <p:nvPr/>
          </p:nvSpPr>
          <p:spPr>
            <a:xfrm>
              <a:off x="7029944" y="1143417"/>
              <a:ext cx="1064898"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27" name="Rectangle 326">
              <a:extLst>
                <a:ext uri="{FF2B5EF4-FFF2-40B4-BE49-F238E27FC236}">
                  <a16:creationId xmlns:a16="http://schemas.microsoft.com/office/drawing/2014/main" id="{0DC25AD4-6DC2-4708-8024-31BC57E1AABA}"/>
                </a:ext>
              </a:extLst>
            </p:cNvPr>
            <p:cNvSpPr/>
            <p:nvPr/>
          </p:nvSpPr>
          <p:spPr>
            <a:xfrm>
              <a:off x="7029943" y="1143417"/>
              <a:ext cx="1064899"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grpSp>
        <p:nvGrpSpPr>
          <p:cNvPr id="328" name="Group 327">
            <a:extLst>
              <a:ext uri="{FF2B5EF4-FFF2-40B4-BE49-F238E27FC236}">
                <a16:creationId xmlns:a16="http://schemas.microsoft.com/office/drawing/2014/main" id="{8D3F3BD9-94D3-4E5A-8666-0F55CF1D4BDF}"/>
              </a:ext>
            </a:extLst>
          </p:cNvPr>
          <p:cNvGrpSpPr/>
          <p:nvPr/>
        </p:nvGrpSpPr>
        <p:grpSpPr>
          <a:xfrm>
            <a:off x="8004128" y="2591083"/>
            <a:ext cx="1258939" cy="188184"/>
            <a:chOff x="7029943" y="1143417"/>
            <a:chExt cx="1064900" cy="188184"/>
          </a:xfrm>
        </p:grpSpPr>
        <p:sp>
          <p:nvSpPr>
            <p:cNvPr id="329" name="Rectangle 328">
              <a:extLst>
                <a:ext uri="{FF2B5EF4-FFF2-40B4-BE49-F238E27FC236}">
                  <a16:creationId xmlns:a16="http://schemas.microsoft.com/office/drawing/2014/main" id="{A77F1809-4ABD-420A-B1FB-DB73F79990C1}"/>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30" name="Rectangle 329">
              <a:extLst>
                <a:ext uri="{FF2B5EF4-FFF2-40B4-BE49-F238E27FC236}">
                  <a16:creationId xmlns:a16="http://schemas.microsoft.com/office/drawing/2014/main" id="{2AFED946-8599-4883-AD3D-228BFE3FCD1A}"/>
                </a:ext>
              </a:extLst>
            </p:cNvPr>
            <p:cNvSpPr/>
            <p:nvPr/>
          </p:nvSpPr>
          <p:spPr>
            <a:xfrm>
              <a:off x="7029944" y="1143417"/>
              <a:ext cx="1060479"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31" name="Rectangle 330">
              <a:extLst>
                <a:ext uri="{FF2B5EF4-FFF2-40B4-BE49-F238E27FC236}">
                  <a16:creationId xmlns:a16="http://schemas.microsoft.com/office/drawing/2014/main" id="{64D23033-727D-471B-83A6-416E21FD90EA}"/>
                </a:ext>
              </a:extLst>
            </p:cNvPr>
            <p:cNvSpPr/>
            <p:nvPr/>
          </p:nvSpPr>
          <p:spPr>
            <a:xfrm>
              <a:off x="7029943" y="1143417"/>
              <a:ext cx="1064899"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332" name="TextBox 331">
            <a:extLst>
              <a:ext uri="{FF2B5EF4-FFF2-40B4-BE49-F238E27FC236}">
                <a16:creationId xmlns:a16="http://schemas.microsoft.com/office/drawing/2014/main" id="{04ED90B9-593D-4701-9CFB-A87E2C291A70}"/>
              </a:ext>
            </a:extLst>
          </p:cNvPr>
          <p:cNvSpPr txBox="1"/>
          <p:nvPr/>
        </p:nvSpPr>
        <p:spPr>
          <a:xfrm>
            <a:off x="8999707" y="2790249"/>
            <a:ext cx="364202" cy="307777"/>
          </a:xfrm>
          <a:prstGeom prst="rect">
            <a:avLst/>
          </a:prstGeom>
          <a:noFill/>
        </p:spPr>
        <p:txBody>
          <a:bodyPr wrap="none" rtlCol="0">
            <a:spAutoFit/>
          </a:bodyPr>
          <a:lstStyle/>
          <a:p>
            <a:pPr algn="r" defTabSz="914400"/>
            <a:r>
              <a:rPr lang="en-US" sz="1400" dirty="0" err="1">
                <a:solidFill>
                  <a:prstClr val="black"/>
                </a:solidFill>
                <a:latin typeface="Tw Cen MT"/>
              </a:rPr>
              <a:t>wr</a:t>
            </a:r>
            <a:endParaRPr lang="en-US" sz="1400" dirty="0">
              <a:solidFill>
                <a:prstClr val="black"/>
              </a:solidFill>
              <a:latin typeface="Tw Cen MT"/>
            </a:endParaRPr>
          </a:p>
        </p:txBody>
      </p:sp>
      <p:cxnSp>
        <p:nvCxnSpPr>
          <p:cNvPr id="333" name="Straight Connector 332">
            <a:extLst>
              <a:ext uri="{FF2B5EF4-FFF2-40B4-BE49-F238E27FC236}">
                <a16:creationId xmlns:a16="http://schemas.microsoft.com/office/drawing/2014/main" id="{CA54777A-AB42-417B-80E4-249E8D24DC5D}"/>
              </a:ext>
            </a:extLst>
          </p:cNvPr>
          <p:cNvCxnSpPr>
            <a:cxnSpLocks/>
          </p:cNvCxnSpPr>
          <p:nvPr/>
        </p:nvCxnSpPr>
        <p:spPr>
          <a:xfrm flipV="1">
            <a:off x="8238429" y="2487116"/>
            <a:ext cx="273844" cy="435769"/>
          </a:xfrm>
          <a:prstGeom prst="line">
            <a:avLst/>
          </a:prstGeom>
          <a:noFill/>
          <a:ln w="19050" cap="flat" cmpd="sng" algn="ctr">
            <a:solidFill>
              <a:sysClr val="windowText" lastClr="000000"/>
            </a:solidFill>
            <a:prstDash val="solid"/>
          </a:ln>
          <a:effectLst/>
        </p:spPr>
      </p:cxnSp>
      <p:cxnSp>
        <p:nvCxnSpPr>
          <p:cNvPr id="334" name="Straight Connector 333">
            <a:extLst>
              <a:ext uri="{FF2B5EF4-FFF2-40B4-BE49-F238E27FC236}">
                <a16:creationId xmlns:a16="http://schemas.microsoft.com/office/drawing/2014/main" id="{67BBFE54-4019-4F69-80F6-783DA8D771FB}"/>
              </a:ext>
            </a:extLst>
          </p:cNvPr>
          <p:cNvCxnSpPr>
            <a:cxnSpLocks/>
          </p:cNvCxnSpPr>
          <p:nvPr/>
        </p:nvCxnSpPr>
        <p:spPr>
          <a:xfrm flipH="1" flipV="1">
            <a:off x="8664673" y="2487116"/>
            <a:ext cx="90487" cy="188119"/>
          </a:xfrm>
          <a:prstGeom prst="line">
            <a:avLst/>
          </a:prstGeom>
          <a:noFill/>
          <a:ln w="19050" cap="flat" cmpd="sng" algn="ctr">
            <a:solidFill>
              <a:sysClr val="windowText" lastClr="000000"/>
            </a:solidFill>
            <a:prstDash val="solid"/>
          </a:ln>
          <a:effectLst/>
        </p:spPr>
      </p:cxnSp>
      <p:cxnSp>
        <p:nvCxnSpPr>
          <p:cNvPr id="335" name="Straight Arrow Connector 334">
            <a:extLst>
              <a:ext uri="{FF2B5EF4-FFF2-40B4-BE49-F238E27FC236}">
                <a16:creationId xmlns:a16="http://schemas.microsoft.com/office/drawing/2014/main" id="{1E21B720-77E0-4520-B704-1C83C1B0595F}"/>
              </a:ext>
            </a:extLst>
          </p:cNvPr>
          <p:cNvCxnSpPr>
            <a:cxnSpLocks/>
          </p:cNvCxnSpPr>
          <p:nvPr/>
        </p:nvCxnSpPr>
        <p:spPr>
          <a:xfrm flipH="1">
            <a:off x="8382000" y="2971800"/>
            <a:ext cx="685801" cy="330200"/>
          </a:xfrm>
          <a:prstGeom prst="straightConnector1">
            <a:avLst/>
          </a:prstGeom>
          <a:noFill/>
          <a:ln w="38100" cap="flat" cmpd="sng" algn="ctr">
            <a:solidFill>
              <a:srgbClr val="DD7D41"/>
            </a:solidFill>
            <a:prstDash val="solid"/>
            <a:tailEnd type="triangle"/>
          </a:ln>
          <a:effectLst/>
        </p:spPr>
      </p:cxnSp>
      <p:grpSp>
        <p:nvGrpSpPr>
          <p:cNvPr id="336" name="Group 335">
            <a:extLst>
              <a:ext uri="{FF2B5EF4-FFF2-40B4-BE49-F238E27FC236}">
                <a16:creationId xmlns:a16="http://schemas.microsoft.com/office/drawing/2014/main" id="{75F494E0-B532-4748-94D5-D0010EB25178}"/>
              </a:ext>
            </a:extLst>
          </p:cNvPr>
          <p:cNvGrpSpPr/>
          <p:nvPr/>
        </p:nvGrpSpPr>
        <p:grpSpPr>
          <a:xfrm>
            <a:off x="8175578" y="3483184"/>
            <a:ext cx="1258939" cy="188184"/>
            <a:chOff x="7029943" y="1143417"/>
            <a:chExt cx="1064900" cy="188184"/>
          </a:xfrm>
        </p:grpSpPr>
        <p:sp>
          <p:nvSpPr>
            <p:cNvPr id="337" name="Rectangle 336">
              <a:extLst>
                <a:ext uri="{FF2B5EF4-FFF2-40B4-BE49-F238E27FC236}">
                  <a16:creationId xmlns:a16="http://schemas.microsoft.com/office/drawing/2014/main" id="{856D4B17-6DA6-4BC1-8B56-2605771C9D18}"/>
                </a:ext>
              </a:extLst>
            </p:cNvPr>
            <p:cNvSpPr/>
            <p:nvPr/>
          </p:nvSpPr>
          <p:spPr>
            <a:xfrm>
              <a:off x="7668062" y="1143417"/>
              <a:ext cx="426781" cy="188184"/>
            </a:xfrm>
            <a:prstGeom prst="rect">
              <a:avLst/>
            </a:prstGeom>
            <a:solidFill>
              <a:srgbClr val="D8B25C">
                <a:lumMod val="60000"/>
                <a:lumOff val="40000"/>
              </a:srgb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38" name="Rectangle 337">
              <a:extLst>
                <a:ext uri="{FF2B5EF4-FFF2-40B4-BE49-F238E27FC236}">
                  <a16:creationId xmlns:a16="http://schemas.microsoft.com/office/drawing/2014/main" id="{79ED2712-F95B-4AD9-9050-AB1E0E1A9C58}"/>
                </a:ext>
              </a:extLst>
            </p:cNvPr>
            <p:cNvSpPr/>
            <p:nvPr/>
          </p:nvSpPr>
          <p:spPr>
            <a:xfrm>
              <a:off x="7029943" y="1143417"/>
              <a:ext cx="1058926" cy="188184"/>
            </a:xfrm>
            <a:prstGeom prst="rect">
              <a:avLst/>
            </a:prstGeom>
            <a:solidFill>
              <a:schemeClr val="accent2">
                <a:lumMod val="40000"/>
                <a:lumOff val="60000"/>
              </a:schemeClr>
            </a:solidFill>
            <a:ln w="19050" cap="flat" cmpd="sng" algn="ctr">
              <a:no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39" name="Rectangle 338">
              <a:extLst>
                <a:ext uri="{FF2B5EF4-FFF2-40B4-BE49-F238E27FC236}">
                  <a16:creationId xmlns:a16="http://schemas.microsoft.com/office/drawing/2014/main" id="{E325B77C-BC50-4D4A-A9D9-C80D86CA8685}"/>
                </a:ext>
              </a:extLst>
            </p:cNvPr>
            <p:cNvSpPr/>
            <p:nvPr/>
          </p:nvSpPr>
          <p:spPr>
            <a:xfrm>
              <a:off x="7029943" y="1143417"/>
              <a:ext cx="1064899" cy="188184"/>
            </a:xfrm>
            <a:prstGeom prst="rect">
              <a:avLst/>
            </a:prstGeom>
            <a:noFill/>
            <a:ln w="19050" cap="flat" cmpd="sng" algn="ctr">
              <a:solidFill>
                <a:sysClr val="windowText" lastClr="000000"/>
              </a:solidFill>
              <a:prstDash val="solid"/>
            </a:ln>
            <a:effectLst/>
          </p:spPr>
          <p:txBody>
            <a:bodyPr lIns="0" tIns="0" rIns="0" bIns="0"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grpSp>
      <p:sp>
        <p:nvSpPr>
          <p:cNvPr id="340" name="TextBox 339">
            <a:extLst>
              <a:ext uri="{FF2B5EF4-FFF2-40B4-BE49-F238E27FC236}">
                <a16:creationId xmlns:a16="http://schemas.microsoft.com/office/drawing/2014/main" id="{9D9A99DF-3B60-43E8-BB78-1EB3C8BB1393}"/>
              </a:ext>
            </a:extLst>
          </p:cNvPr>
          <p:cNvSpPr txBox="1"/>
          <p:nvPr/>
        </p:nvSpPr>
        <p:spPr>
          <a:xfrm>
            <a:off x="6855166" y="2209269"/>
            <a:ext cx="1018988" cy="338554"/>
          </a:xfrm>
          <a:prstGeom prst="rect">
            <a:avLst/>
          </a:prstGeom>
          <a:noFill/>
        </p:spPr>
        <p:txBody>
          <a:bodyPr wrap="square" rtlCol="0">
            <a:spAutoFit/>
          </a:bodyPr>
          <a:lstStyle/>
          <a:p>
            <a:r>
              <a:rPr lang="en-US" sz="1600" b="1" dirty="0" err="1">
                <a:solidFill>
                  <a:schemeClr val="tx1">
                    <a:lumMod val="65000"/>
                    <a:lumOff val="35000"/>
                  </a:schemeClr>
                </a:solidFill>
              </a:rPr>
              <a:t>Spawners</a:t>
            </a:r>
            <a:endParaRPr lang="en-US" sz="1600" b="1" dirty="0">
              <a:solidFill>
                <a:schemeClr val="tx1">
                  <a:lumMod val="65000"/>
                  <a:lumOff val="35000"/>
                </a:schemeClr>
              </a:solidFill>
            </a:endParaRPr>
          </a:p>
        </p:txBody>
      </p:sp>
      <p:sp>
        <p:nvSpPr>
          <p:cNvPr id="341" name="TextBox 340">
            <a:extLst>
              <a:ext uri="{FF2B5EF4-FFF2-40B4-BE49-F238E27FC236}">
                <a16:creationId xmlns:a16="http://schemas.microsoft.com/office/drawing/2014/main" id="{9D9A99DF-3B60-43E8-BB78-1EB3C8BB1393}"/>
              </a:ext>
            </a:extLst>
          </p:cNvPr>
          <p:cNvSpPr txBox="1"/>
          <p:nvPr/>
        </p:nvSpPr>
        <p:spPr>
          <a:xfrm>
            <a:off x="8147004" y="2168889"/>
            <a:ext cx="1649053" cy="338554"/>
          </a:xfrm>
          <a:prstGeom prst="rect">
            <a:avLst/>
          </a:prstGeom>
          <a:noFill/>
        </p:spPr>
        <p:txBody>
          <a:bodyPr wrap="square" rtlCol="0">
            <a:spAutoFit/>
          </a:bodyPr>
          <a:lstStyle/>
          <a:p>
            <a:r>
              <a:rPr lang="en-US" sz="1600" b="1" dirty="0">
                <a:solidFill>
                  <a:srgbClr val="5289B6"/>
                </a:solidFill>
              </a:rPr>
              <a:t>Workers</a:t>
            </a:r>
          </a:p>
        </p:txBody>
      </p:sp>
      <p:sp>
        <p:nvSpPr>
          <p:cNvPr id="346" name="TextBox 345">
            <a:extLst>
              <a:ext uri="{FF2B5EF4-FFF2-40B4-BE49-F238E27FC236}">
                <a16:creationId xmlns:a16="http://schemas.microsoft.com/office/drawing/2014/main" id="{9D9A99DF-3B60-43E8-BB78-1EB3C8BB1393}"/>
              </a:ext>
            </a:extLst>
          </p:cNvPr>
          <p:cNvSpPr txBox="1"/>
          <p:nvPr/>
        </p:nvSpPr>
        <p:spPr>
          <a:xfrm>
            <a:off x="3742118" y="2790094"/>
            <a:ext cx="1649053" cy="338554"/>
          </a:xfrm>
          <a:prstGeom prst="rect">
            <a:avLst/>
          </a:prstGeom>
          <a:noFill/>
        </p:spPr>
        <p:txBody>
          <a:bodyPr wrap="square" rtlCol="0">
            <a:spAutoFit/>
          </a:bodyPr>
          <a:lstStyle/>
          <a:p>
            <a:pPr algn="ctr"/>
            <a:r>
              <a:rPr lang="en-US" sz="1600" b="1" dirty="0">
                <a:solidFill>
                  <a:srgbClr val="00B0F0"/>
                </a:solidFill>
              </a:rPr>
              <a:t>Re-execution</a:t>
            </a:r>
          </a:p>
        </p:txBody>
      </p:sp>
      <p:sp>
        <p:nvSpPr>
          <p:cNvPr id="347" name="TextBox 346">
            <a:extLst>
              <a:ext uri="{FF2B5EF4-FFF2-40B4-BE49-F238E27FC236}">
                <a16:creationId xmlns:a16="http://schemas.microsoft.com/office/drawing/2014/main" id="{9D9A99DF-3B60-43E8-BB78-1EB3C8BB1393}"/>
              </a:ext>
            </a:extLst>
          </p:cNvPr>
          <p:cNvSpPr txBox="1"/>
          <p:nvPr/>
        </p:nvSpPr>
        <p:spPr>
          <a:xfrm>
            <a:off x="9359122" y="2571907"/>
            <a:ext cx="2032637" cy="584775"/>
          </a:xfrm>
          <a:prstGeom prst="rect">
            <a:avLst/>
          </a:prstGeom>
          <a:noFill/>
        </p:spPr>
        <p:txBody>
          <a:bodyPr wrap="square" rtlCol="0">
            <a:spAutoFit/>
          </a:bodyPr>
          <a:lstStyle/>
          <a:p>
            <a:pPr algn="ctr"/>
            <a:r>
              <a:rPr lang="en-US" sz="1600" b="1" dirty="0">
                <a:solidFill>
                  <a:schemeClr val="accent5"/>
                </a:solidFill>
              </a:rPr>
              <a:t>Dependence ⇨ </a:t>
            </a:r>
            <a:r>
              <a:rPr lang="en-US" sz="1600" b="1" dirty="0">
                <a:solidFill>
                  <a:schemeClr val="accent5"/>
                </a:solidFill>
                <a:sym typeface="Wingdings" panose="05000000000000000000" pitchFamily="2" charset="2"/>
              </a:rPr>
              <a:t>abort </a:t>
            </a:r>
            <a:r>
              <a:rPr lang="en-US" sz="1600" b="1" dirty="0">
                <a:solidFill>
                  <a:schemeClr val="accent5"/>
                </a:solidFill>
              </a:rPr>
              <a:t>single leaf task</a:t>
            </a:r>
          </a:p>
        </p:txBody>
      </p:sp>
      <p:sp>
        <p:nvSpPr>
          <p:cNvPr id="349" name="TextBox 348">
            <a:extLst>
              <a:ext uri="{FF2B5EF4-FFF2-40B4-BE49-F238E27FC236}">
                <a16:creationId xmlns:a16="http://schemas.microsoft.com/office/drawing/2014/main" id="{9D9A99DF-3B60-43E8-BB78-1EB3C8BB1393}"/>
              </a:ext>
            </a:extLst>
          </p:cNvPr>
          <p:cNvSpPr txBox="1"/>
          <p:nvPr/>
        </p:nvSpPr>
        <p:spPr>
          <a:xfrm>
            <a:off x="595491" y="2895164"/>
            <a:ext cx="1795579" cy="1077218"/>
          </a:xfrm>
          <a:prstGeom prst="rect">
            <a:avLst/>
          </a:prstGeom>
          <a:noFill/>
        </p:spPr>
        <p:txBody>
          <a:bodyPr wrap="square" rtlCol="0">
            <a:spAutoFit/>
          </a:bodyPr>
          <a:lstStyle/>
          <a:p>
            <a:pPr algn="ctr"/>
            <a:r>
              <a:rPr lang="en-US" sz="1600" b="1" dirty="0">
                <a:solidFill>
                  <a:srgbClr val="DD7D41"/>
                </a:solidFill>
              </a:rPr>
              <a:t>Data dependence</a:t>
            </a:r>
          </a:p>
          <a:p>
            <a:pPr algn="ctr"/>
            <a:r>
              <a:rPr lang="en-US" sz="1600" b="1" dirty="0"/>
              <a:t>results in</a:t>
            </a:r>
          </a:p>
          <a:p>
            <a:pPr algn="ctr"/>
            <a:r>
              <a:rPr lang="en-US" sz="1600" b="1" dirty="0">
                <a:solidFill>
                  <a:srgbClr val="FF0000"/>
                </a:solidFill>
              </a:rPr>
              <a:t>many aborted tasks </a:t>
            </a:r>
          </a:p>
        </p:txBody>
      </p:sp>
    </p:spTree>
    <p:extLst>
      <p:ext uri="{BB962C8B-B14F-4D97-AF65-F5344CB8AC3E}">
        <p14:creationId xmlns:p14="http://schemas.microsoft.com/office/powerpoint/2010/main" val="170564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7556451" y="4354826"/>
            <a:ext cx="4029806" cy="1867534"/>
          </a:xfrm>
          <a:prstGeom prst="rect">
            <a:avLst/>
          </a:prstGeom>
        </p:spPr>
      </p:pic>
      <p:sp>
        <p:nvSpPr>
          <p:cNvPr id="9" name="Title 8"/>
          <p:cNvSpPr>
            <a:spLocks noGrp="1"/>
          </p:cNvSpPr>
          <p:nvPr>
            <p:ph type="title"/>
          </p:nvPr>
        </p:nvSpPr>
        <p:spPr/>
        <p:txBody>
          <a:bodyPr>
            <a:normAutofit/>
          </a:bodyPr>
          <a:lstStyle/>
          <a:p>
            <a:r>
              <a:rPr lang="en-US" sz="4000" dirty="0"/>
              <a:t>T4: Trees of Tiny Timestamped Tasks</a:t>
            </a:r>
          </a:p>
        </p:txBody>
      </p:sp>
      <p:sp>
        <p:nvSpPr>
          <p:cNvPr id="10" name="Content Placeholder 9"/>
          <p:cNvSpPr>
            <a:spLocks noGrp="1"/>
          </p:cNvSpPr>
          <p:nvPr>
            <p:ph idx="1"/>
          </p:nvPr>
        </p:nvSpPr>
        <p:spPr>
          <a:xfrm>
            <a:off x="611141" y="1499327"/>
            <a:ext cx="9457891" cy="4861366"/>
          </a:xfrm>
        </p:spPr>
        <p:txBody>
          <a:bodyPr>
            <a:normAutofit fontScale="92500" lnSpcReduction="10000"/>
          </a:bodyPr>
          <a:lstStyle/>
          <a:p>
            <a:r>
              <a:rPr lang="en-US" dirty="0"/>
              <a:t>T4 compiler systematically uncovers fine-grained parallelism</a:t>
            </a:r>
          </a:p>
          <a:p>
            <a:pPr lvl="1"/>
            <a:r>
              <a:rPr lang="en-US" dirty="0"/>
              <a:t>Timestamps encode order, let tasks spawn out-of-order</a:t>
            </a:r>
          </a:p>
          <a:p>
            <a:pPr lvl="1"/>
            <a:r>
              <a:rPr lang="en-US" dirty="0"/>
              <a:t>Trees unfold branches in parallel for high-throughput spawn</a:t>
            </a:r>
          </a:p>
          <a:p>
            <a:pPr lvl="1"/>
            <a:r>
              <a:rPr lang="en-US" dirty="0"/>
              <a:t>Efficient parallel spawns support tiny tasks (tens of instructions)</a:t>
            </a:r>
          </a:p>
          <a:p>
            <a:pPr lvl="1"/>
            <a:r>
              <a:rPr lang="en-US" dirty="0"/>
              <a:t>Tiny tasks can exploit locality, reduce communication</a:t>
            </a:r>
          </a:p>
          <a:p>
            <a:r>
              <a:rPr lang="en-US" dirty="0"/>
              <a:t>T4 exploits the Swarm architecture</a:t>
            </a:r>
            <a:r>
              <a:rPr lang="en-US" sz="1800" dirty="0"/>
              <a:t> </a:t>
            </a:r>
            <a:r>
              <a:rPr lang="en-US" sz="1800" dirty="0">
                <a:solidFill>
                  <a:schemeClr val="tx1">
                    <a:lumMod val="50000"/>
                    <a:lumOff val="50000"/>
                  </a:schemeClr>
                </a:solidFill>
              </a:rPr>
              <a:t>[Jeffrey et al. MICRO’15]</a:t>
            </a:r>
            <a:endParaRPr lang="en-US" dirty="0"/>
          </a:p>
          <a:p>
            <a:pPr lvl="1"/>
            <a:r>
              <a:rPr lang="en-US" dirty="0"/>
              <a:t>Tasks appear to run sequentially, in timestamp order</a:t>
            </a:r>
          </a:p>
          <a:p>
            <a:pPr lvl="1"/>
            <a:r>
              <a:rPr lang="en-US" dirty="0"/>
              <a:t>Selectively aborts dependent tasks</a:t>
            </a:r>
          </a:p>
          <a:p>
            <a:pPr lvl="1"/>
            <a:r>
              <a:rPr lang="en-US" dirty="0"/>
              <a:t>Distributed task units can</a:t>
            </a:r>
          </a:p>
          <a:p>
            <a:pPr lvl="2"/>
            <a:r>
              <a:rPr lang="en-US" sz="2600" dirty="0"/>
              <a:t>Spawn and commit many tasks per cycle</a:t>
            </a:r>
          </a:p>
          <a:p>
            <a:pPr lvl="2"/>
            <a:r>
              <a:rPr lang="en-US" sz="2600" dirty="0"/>
              <a:t>Runs hundreds of concurrent speculative tasks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Footer Placeholder 7"/>
          <p:cNvSpPr>
            <a:spLocks noGrp="1"/>
          </p:cNvSpPr>
          <p:nvPr>
            <p:ph type="ftr" sz="quarter" idx="11"/>
          </p:nvPr>
        </p:nvSpPr>
        <p:spPr/>
        <p:txBody>
          <a:bodyPr/>
          <a:lstStyle/>
          <a:p>
            <a:r>
              <a:rPr lang="en-US" dirty="0"/>
              <a:t>ISCA 2020		T4: Compiling Sequential Code for Effective Speculative Parallelization in Hardware</a:t>
            </a:r>
          </a:p>
        </p:txBody>
      </p:sp>
    </p:spTree>
    <p:extLst>
      <p:ext uri="{BB962C8B-B14F-4D97-AF65-F5344CB8AC3E}">
        <p14:creationId xmlns:p14="http://schemas.microsoft.com/office/powerpoint/2010/main" val="23904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960480"/>
            <a:ext cx="5492312" cy="2196925"/>
          </a:xfrm>
          <a:prstGeom prst="rect">
            <a:avLst/>
          </a:prstGeom>
        </p:spPr>
      </p:pic>
      <p:sp>
        <p:nvSpPr>
          <p:cNvPr id="5" name="Title 4"/>
          <p:cNvSpPr>
            <a:spLocks noGrp="1"/>
          </p:cNvSpPr>
          <p:nvPr>
            <p:ph type="title"/>
          </p:nvPr>
        </p:nvSpPr>
        <p:spPr/>
        <p:txBody>
          <a:bodyPr>
            <a:normAutofit/>
          </a:bodyPr>
          <a:lstStyle/>
          <a:p>
            <a:r>
              <a:rPr lang="en-US" sz="4000" dirty="0"/>
              <a:t>Parallelizing entire real-world programs</a:t>
            </a:r>
          </a:p>
        </p:txBody>
      </p:sp>
      <p:sp>
        <p:nvSpPr>
          <p:cNvPr id="6" name="Content Placeholder 5"/>
          <p:cNvSpPr>
            <a:spLocks noGrp="1"/>
          </p:cNvSpPr>
          <p:nvPr>
            <p:ph idx="1"/>
          </p:nvPr>
        </p:nvSpPr>
        <p:spPr>
          <a:xfrm>
            <a:off x="611142" y="1541656"/>
            <a:ext cx="9016334" cy="4700566"/>
          </a:xfrm>
        </p:spPr>
        <p:txBody>
          <a:bodyPr>
            <a:normAutofit fontScale="92500" lnSpcReduction="10000"/>
          </a:bodyPr>
          <a:lstStyle/>
          <a:p>
            <a:pPr marL="201168" lvl="1" indent="0">
              <a:buNone/>
            </a:pPr>
            <a:r>
              <a:rPr lang="en-US" dirty="0"/>
              <a:t>T4 automatically divides a whole program into tasks</a:t>
            </a:r>
          </a:p>
          <a:p>
            <a:pPr lvl="1"/>
            <a:r>
              <a:rPr lang="en-US" dirty="0"/>
              <a:t>Tasks boundaries at loop iterations and function calls</a:t>
            </a:r>
          </a:p>
          <a:p>
            <a:pPr lvl="1"/>
            <a:endParaRPr lang="en-US" sz="600" dirty="0"/>
          </a:p>
          <a:p>
            <a:pPr marL="201168" lvl="1" indent="0">
              <a:buNone/>
            </a:pPr>
            <a:r>
              <a:rPr lang="en-US" dirty="0"/>
              <a:t>T4 introduces novel code transformations:</a:t>
            </a:r>
          </a:p>
          <a:p>
            <a:pPr lvl="1"/>
            <a:r>
              <a:rPr lang="en-US" dirty="0"/>
              <a:t>Progressive loop expansion</a:t>
            </a:r>
          </a:p>
          <a:p>
            <a:pPr lvl="1"/>
            <a:r>
              <a:rPr lang="en-US" dirty="0"/>
              <a:t>Call stack elimination</a:t>
            </a:r>
          </a:p>
          <a:p>
            <a:pPr lvl="1"/>
            <a:r>
              <a:rPr lang="en-US" dirty="0"/>
              <a:t>Optimizations to make task spawns cheap</a:t>
            </a:r>
          </a:p>
          <a:p>
            <a:pPr lvl="1"/>
            <a:r>
              <a:rPr lang="en-US" dirty="0"/>
              <a:t>Spatial-hint generation</a:t>
            </a:r>
          </a:p>
          <a:p>
            <a:pPr lvl="1"/>
            <a:endParaRPr lang="en-US" sz="600" dirty="0"/>
          </a:p>
          <a:p>
            <a:pPr marL="201168" lvl="1" indent="0">
              <a:buNone/>
            </a:pPr>
            <a:r>
              <a:rPr lang="en-US" dirty="0"/>
              <a:t>T4 scales hard-to-parallelize C/C++ </a:t>
            </a:r>
            <a:br>
              <a:rPr lang="en-US" dirty="0"/>
            </a:br>
            <a:r>
              <a:rPr lang="en-US" dirty="0"/>
              <a:t>benchmarks from SPEC CPU2006</a:t>
            </a:r>
          </a:p>
          <a:p>
            <a:pPr lvl="1"/>
            <a:r>
              <a:rPr lang="en-US" dirty="0"/>
              <a:t>Modest overheads: 31% on 1 core</a:t>
            </a:r>
          </a:p>
          <a:p>
            <a:pPr lvl="1"/>
            <a:r>
              <a:rPr lang="en-US" dirty="0"/>
              <a:t>Speedups up to 49× on 64 cores</a:t>
            </a:r>
          </a:p>
          <a:p>
            <a:pPr marL="201168" lvl="1" indent="0">
              <a:buNone/>
            </a:pP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Footer Placeholder 2"/>
          <p:cNvSpPr>
            <a:spLocks noGrp="1"/>
          </p:cNvSpPr>
          <p:nvPr>
            <p:ph type="ftr" sz="quarter" idx="11"/>
          </p:nvPr>
        </p:nvSpPr>
        <p:spPr/>
        <p:txBody>
          <a:bodyPr/>
          <a:lstStyle/>
          <a:p>
            <a:r>
              <a:rPr lang="en-US" dirty="0"/>
              <a:t>ISCA 2020		T4: Compiling Sequential Code for Effective Speculative Parallelization in Hardware</a:t>
            </a:r>
          </a:p>
        </p:txBody>
      </p:sp>
      <p:grpSp>
        <p:nvGrpSpPr>
          <p:cNvPr id="7" name="Group 6">
            <a:extLst>
              <a:ext uri="{FF2B5EF4-FFF2-40B4-BE49-F238E27FC236}">
                <a16:creationId xmlns:a16="http://schemas.microsoft.com/office/drawing/2014/main" id="{EA0F8057-EAA0-45F3-8A33-31B250F28F80}"/>
              </a:ext>
            </a:extLst>
          </p:cNvPr>
          <p:cNvGrpSpPr/>
          <p:nvPr/>
        </p:nvGrpSpPr>
        <p:grpSpPr>
          <a:xfrm>
            <a:off x="8793683" y="1635619"/>
            <a:ext cx="3830941" cy="1837615"/>
            <a:chOff x="4196393" y="2044261"/>
            <a:chExt cx="3830941" cy="1837615"/>
          </a:xfrm>
        </p:grpSpPr>
        <p:grpSp>
          <p:nvGrpSpPr>
            <p:cNvPr id="9" name="Group 8">
              <a:extLst>
                <a:ext uri="{FF2B5EF4-FFF2-40B4-BE49-F238E27FC236}">
                  <a16:creationId xmlns:a16="http://schemas.microsoft.com/office/drawing/2014/main" id="{F3DC42D9-742B-4573-8279-5291FEC86F9D}"/>
                </a:ext>
              </a:extLst>
            </p:cNvPr>
            <p:cNvGrpSpPr/>
            <p:nvPr/>
          </p:nvGrpSpPr>
          <p:grpSpPr>
            <a:xfrm>
              <a:off x="4196393" y="2448654"/>
              <a:ext cx="3830941" cy="1433222"/>
              <a:chOff x="10043160" y="2510470"/>
              <a:chExt cx="2148840" cy="803919"/>
            </a:xfrm>
          </p:grpSpPr>
          <p:pic>
            <p:nvPicPr>
              <p:cNvPr id="11" name="Picture 10">
                <a:extLst>
                  <a:ext uri="{FF2B5EF4-FFF2-40B4-BE49-F238E27FC236}">
                    <a16:creationId xmlns:a16="http://schemas.microsoft.com/office/drawing/2014/main" id="{0AEE4119-2957-42A0-BC64-127E24383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9203" y="2510470"/>
                <a:ext cx="596755" cy="596754"/>
              </a:xfrm>
              <a:prstGeom prst="rect">
                <a:avLst/>
              </a:prstGeom>
            </p:spPr>
          </p:pic>
          <p:sp>
            <p:nvSpPr>
              <p:cNvPr id="12" name="TextBox 11">
                <a:extLst>
                  <a:ext uri="{FF2B5EF4-FFF2-40B4-BE49-F238E27FC236}">
                    <a16:creationId xmlns:a16="http://schemas.microsoft.com/office/drawing/2014/main" id="{C30BE407-8AC1-4710-8967-BFD235466429}"/>
                  </a:ext>
                </a:extLst>
              </p:cNvPr>
              <p:cNvSpPr txBox="1"/>
              <p:nvPr/>
            </p:nvSpPr>
            <p:spPr>
              <a:xfrm>
                <a:off x="10043160" y="3107224"/>
                <a:ext cx="2148840" cy="207165"/>
              </a:xfrm>
              <a:prstGeom prst="rect">
                <a:avLst/>
              </a:prstGeom>
              <a:noFill/>
            </p:spPr>
            <p:txBody>
              <a:bodyPr wrap="square" rtlCol="0">
                <a:spAutoFit/>
              </a:bodyPr>
              <a:lstStyle/>
              <a:p>
                <a:pPr algn="ctr"/>
                <a:r>
                  <a:rPr lang="en-US" dirty="0">
                    <a:solidFill>
                      <a:srgbClr val="404040"/>
                    </a:solidFill>
                  </a:rPr>
                  <a:t>swarm.csail.mit.edu</a:t>
                </a:r>
              </a:p>
            </p:txBody>
          </p:sp>
        </p:grpSp>
        <p:sp>
          <p:nvSpPr>
            <p:cNvPr id="10" name="Content Placeholder 2">
              <a:extLst>
                <a:ext uri="{FF2B5EF4-FFF2-40B4-BE49-F238E27FC236}">
                  <a16:creationId xmlns:a16="http://schemas.microsoft.com/office/drawing/2014/main" id="{57E61A9D-B3CF-4016-9CC3-E8B6C7D057BC}"/>
                </a:ext>
              </a:extLst>
            </p:cNvPr>
            <p:cNvSpPr txBox="1">
              <a:spLocks/>
            </p:cNvSpPr>
            <p:nvPr/>
          </p:nvSpPr>
          <p:spPr>
            <a:xfrm>
              <a:off x="4323906" y="2044261"/>
              <a:ext cx="3575914" cy="5084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Helvetica"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800" dirty="0"/>
                <a:t>T4 is open source</a:t>
              </a:r>
            </a:p>
          </p:txBody>
        </p:sp>
      </p:grpSp>
    </p:spTree>
    <p:extLst>
      <p:ext uri="{BB962C8B-B14F-4D97-AF65-F5344CB8AC3E}">
        <p14:creationId xmlns:p14="http://schemas.microsoft.com/office/powerpoint/2010/main" val="64240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CE621C-3ACD-41DA-BA17-0740C2052ED3}"/>
              </a:ext>
            </a:extLst>
          </p:cNvPr>
          <p:cNvSpPr>
            <a:spLocks noGrp="1"/>
          </p:cNvSpPr>
          <p:nvPr>
            <p:ph type="title"/>
          </p:nvPr>
        </p:nvSpPr>
        <p:spPr/>
        <p:txBody>
          <a:bodyPr/>
          <a:lstStyle/>
          <a:p>
            <a:r>
              <a:rPr lang="en-US" dirty="0"/>
              <a:t>Backup Slides</a:t>
            </a:r>
          </a:p>
        </p:txBody>
      </p:sp>
      <p:sp>
        <p:nvSpPr>
          <p:cNvPr id="7" name="Text Placeholder 6">
            <a:extLst>
              <a:ext uri="{FF2B5EF4-FFF2-40B4-BE49-F238E27FC236}">
                <a16:creationId xmlns:a16="http://schemas.microsoft.com/office/drawing/2014/main" id="{8BEFB8BD-5743-491D-AA84-47F5EE52E6B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1D839A1-AF8F-4AAE-A9E5-FB2254FB821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Footer Placeholder 4">
            <a:extLst>
              <a:ext uri="{FF2B5EF4-FFF2-40B4-BE49-F238E27FC236}">
                <a16:creationId xmlns:a16="http://schemas.microsoft.com/office/drawing/2014/main" id="{4BFD38F4-81C0-4BD4-AE0C-A409FA4411AE}"/>
              </a:ext>
            </a:extLst>
          </p:cNvPr>
          <p:cNvSpPr>
            <a:spLocks noGrp="1"/>
          </p:cNvSpPr>
          <p:nvPr>
            <p:ph type="ftr" sz="quarter" idx="11"/>
          </p:nvPr>
        </p:nvSpPr>
        <p:spPr/>
        <p:txBody>
          <a:bodyPr/>
          <a:lstStyle/>
          <a:p>
            <a:r>
              <a:rPr lang="en-US"/>
              <a:t>ISCA 2020		T4: Compiling Sequential Code for Effective Speculative Parallelization in Hardware</a:t>
            </a:r>
            <a:endParaRPr lang="en-US" dirty="0"/>
          </a:p>
        </p:txBody>
      </p:sp>
    </p:spTree>
    <p:extLst>
      <p:ext uri="{BB962C8B-B14F-4D97-AF65-F5344CB8AC3E}">
        <p14:creationId xmlns:p14="http://schemas.microsoft.com/office/powerpoint/2010/main" val="201558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058E-C473-460F-B4F8-B4D298941812}"/>
              </a:ext>
            </a:extLst>
          </p:cNvPr>
          <p:cNvSpPr>
            <a:spLocks noGrp="1"/>
          </p:cNvSpPr>
          <p:nvPr>
            <p:ph type="title"/>
          </p:nvPr>
        </p:nvSpPr>
        <p:spPr/>
        <p:txBody>
          <a:bodyPr>
            <a:normAutofit/>
          </a:bodyPr>
          <a:lstStyle/>
          <a:p>
            <a:r>
              <a:rPr lang="en-US" sz="4000" dirty="0"/>
              <a:t>Progressive expansion of unknown-</a:t>
            </a:r>
            <a:r>
              <a:rPr lang="en-US" sz="4000" dirty="0" err="1"/>
              <a:t>tripcount</a:t>
            </a:r>
            <a:r>
              <a:rPr lang="en-US" sz="4000" dirty="0"/>
              <a:t> loops</a:t>
            </a:r>
          </a:p>
        </p:txBody>
      </p:sp>
      <p:sp>
        <p:nvSpPr>
          <p:cNvPr id="11" name="Content Placeholder 10"/>
          <p:cNvSpPr>
            <a:spLocks noGrp="1"/>
          </p:cNvSpPr>
          <p:nvPr>
            <p:ph idx="1"/>
          </p:nvPr>
        </p:nvSpPr>
        <p:spPr>
          <a:xfrm>
            <a:off x="611143" y="1508852"/>
            <a:ext cx="8854380" cy="2466222"/>
          </a:xfrm>
        </p:spPr>
        <p:txBody>
          <a:bodyPr>
            <a:normAutofit/>
          </a:bodyPr>
          <a:lstStyle/>
          <a:p>
            <a:r>
              <a:rPr lang="en-US" dirty="0"/>
              <a:t>Progressive expansion generates balanced </a:t>
            </a:r>
            <a:r>
              <a:rPr lang="en-US" dirty="0" err="1"/>
              <a:t>spawner</a:t>
            </a:r>
            <a:r>
              <a:rPr lang="en-US" dirty="0"/>
              <a:t> trees for loops with unknown </a:t>
            </a:r>
            <a:r>
              <a:rPr lang="en-US" dirty="0" err="1"/>
              <a:t>tripcount</a:t>
            </a:r>
            <a:endParaRPr lang="en-US" dirty="0"/>
          </a:p>
          <a:p>
            <a:r>
              <a:rPr lang="en-US" dirty="0"/>
              <a:t>- loops with </a:t>
            </a:r>
            <a:r>
              <a:rPr lang="en-US" b="1" dirty="0">
                <a:latin typeface="Consolas" panose="020B0609020204030204" pitchFamily="49" charset="0"/>
              </a:rPr>
              <a:t>break</a:t>
            </a:r>
            <a:r>
              <a:rPr lang="en-US" dirty="0"/>
              <a:t> statements</a:t>
            </a:r>
            <a:endParaRPr lang="en-US" b="1" dirty="0">
              <a:latin typeface="Consolas" panose="020B0609020204030204" pitchFamily="49" charset="0"/>
            </a:endParaRPr>
          </a:p>
          <a:p>
            <a:r>
              <a:rPr lang="en-US" dirty="0"/>
              <a:t>- </a:t>
            </a:r>
            <a:r>
              <a:rPr lang="en-US" b="1" dirty="0"/>
              <a:t>while</a:t>
            </a:r>
            <a:r>
              <a:rPr lang="en-US" dirty="0"/>
              <a:t> loops</a:t>
            </a:r>
          </a:p>
          <a:p>
            <a:endParaRPr lang="en-US" dirty="0"/>
          </a:p>
        </p:txBody>
      </p:sp>
      <p:sp>
        <p:nvSpPr>
          <p:cNvPr id="5" name="Slide Number Placeholder 4">
            <a:extLst>
              <a:ext uri="{FF2B5EF4-FFF2-40B4-BE49-F238E27FC236}">
                <a16:creationId xmlns:a16="http://schemas.microsoft.com/office/drawing/2014/main" id="{19E903A1-4BFC-4010-8DD2-76934E32EF0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9" name="Footer Placeholder 3"/>
          <p:cNvSpPr>
            <a:spLocks noGrp="1"/>
          </p:cNvSpPr>
          <p:nvPr>
            <p:ph type="ftr" sz="quarter" idx="11"/>
          </p:nvPr>
        </p:nvSpPr>
        <p:spPr/>
        <p:txBody>
          <a:bodyPr/>
          <a:lstStyle/>
          <a:p>
            <a:r>
              <a:rPr lang="en-US" dirty="0"/>
              <a:t>ISCA 2020		T4: Compiling Sequential Code for Effective Speculative Parallelization in Hardware</a:t>
            </a:r>
          </a:p>
        </p:txBody>
      </p:sp>
      <p:grpSp>
        <p:nvGrpSpPr>
          <p:cNvPr id="16" name="Group 15"/>
          <p:cNvGrpSpPr/>
          <p:nvPr/>
        </p:nvGrpSpPr>
        <p:grpSpPr>
          <a:xfrm>
            <a:off x="1035196" y="4135190"/>
            <a:ext cx="3270104" cy="2140400"/>
            <a:chOff x="1035196" y="4135190"/>
            <a:chExt cx="3270104" cy="2140400"/>
          </a:xfrm>
        </p:grpSpPr>
        <p:sp>
          <p:nvSpPr>
            <p:cNvPr id="70" name="Rectangle 69">
              <a:extLst>
                <a:ext uri="{FF2B5EF4-FFF2-40B4-BE49-F238E27FC236}">
                  <a16:creationId xmlns:a16="http://schemas.microsoft.com/office/drawing/2014/main" id="{797E8CBF-CC70-4E47-A35B-5538F2A9CDF4}"/>
                </a:ext>
              </a:extLst>
            </p:cNvPr>
            <p:cNvSpPr/>
            <p:nvPr/>
          </p:nvSpPr>
          <p:spPr>
            <a:xfrm>
              <a:off x="1040809" y="4644374"/>
              <a:ext cx="3264491" cy="1631216"/>
            </a:xfrm>
            <a:prstGeom prst="rect">
              <a:avLst/>
            </a:prstGeom>
          </p:spPr>
          <p:txBody>
            <a:bodyPr wrap="square">
              <a:spAutoFit/>
            </a:bodyPr>
            <a:lstStyle/>
            <a:p>
              <a:pPr defTabSz="914400"/>
              <a:r>
                <a:rPr lang="en-US" sz="2000" b="1" dirty="0" err="1">
                  <a:solidFill>
                    <a:prstClr val="black"/>
                  </a:solidFill>
                  <a:latin typeface="Consolas" panose="020B0609020204030204" pitchFamily="49" charset="0"/>
                </a:rPr>
                <a:t>int</a:t>
              </a:r>
              <a:r>
                <a:rPr lang="en-US" sz="2000" b="1"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i</a:t>
              </a:r>
              <a:r>
                <a:rPr lang="en-US" sz="2000" dirty="0">
                  <a:solidFill>
                    <a:prstClr val="black"/>
                  </a:solidFill>
                  <a:latin typeface="Consolas" panose="020B0609020204030204" pitchFamily="49" charset="0"/>
                </a:rPr>
                <a:t> = 0;</a:t>
              </a:r>
            </a:p>
            <a:p>
              <a:pPr defTabSz="914400"/>
              <a:r>
                <a:rPr lang="en-US" sz="2000" b="1" dirty="0">
                  <a:solidFill>
                    <a:prstClr val="black"/>
                  </a:solidFill>
                  <a:latin typeface="Consolas" panose="020B0609020204030204" pitchFamily="49" charset="0"/>
                </a:rPr>
                <a:t>while</a:t>
              </a:r>
              <a:r>
                <a:rPr lang="en-US" sz="2000" dirty="0">
                  <a:solidFill>
                    <a:prstClr val="black"/>
                  </a:solidFill>
                  <a:latin typeface="Consolas" panose="020B0609020204030204" pitchFamily="49" charset="0"/>
                </a:rPr>
                <a:t> (status[</a:t>
              </a:r>
              <a:r>
                <a:rPr lang="en-US" sz="2000" dirty="0" err="1">
                  <a:solidFill>
                    <a:prstClr val="black"/>
                  </a:solidFill>
                  <a:latin typeface="Consolas" panose="020B0609020204030204" pitchFamily="49" charset="0"/>
                </a:rPr>
                <a:t>i</a:t>
              </a:r>
              <a:r>
                <a:rPr lang="en-US" sz="2000" dirty="0">
                  <a:solidFill>
                    <a:prstClr val="black"/>
                  </a:solidFill>
                  <a:latin typeface="Consolas" panose="020B0609020204030204" pitchFamily="49" charset="0"/>
                </a:rPr>
                <a:t>]) {</a:t>
              </a:r>
            </a:p>
            <a:p>
              <a:pPr defTabSz="914400"/>
              <a:r>
                <a:rPr lang="en-US" sz="2000" dirty="0">
                  <a:solidFill>
                    <a:prstClr val="black"/>
                  </a:solidFill>
                  <a:latin typeface="Consolas" panose="020B0609020204030204" pitchFamily="49" charset="0"/>
                </a:rPr>
                <a:t>  </a:t>
              </a:r>
              <a:r>
                <a:rPr lang="en-US" sz="2000" b="1" dirty="0">
                  <a:solidFill>
                    <a:prstClr val="black"/>
                  </a:solidFill>
                  <a:latin typeface="Consolas" panose="020B0609020204030204" pitchFamily="49" charset="0"/>
                </a:rPr>
                <a:t>if</a:t>
              </a:r>
              <a:r>
                <a:rPr lang="en-US" sz="2000" dirty="0">
                  <a:solidFill>
                    <a:prstClr val="black"/>
                  </a:solidFill>
                  <a:latin typeface="Consolas" panose="020B0609020204030204" pitchFamily="49" charset="0"/>
                </a:rPr>
                <a:t> (foo(</a:t>
              </a:r>
              <a:r>
                <a:rPr lang="en-US" sz="2000" dirty="0" err="1">
                  <a:solidFill>
                    <a:prstClr val="black"/>
                  </a:solidFill>
                  <a:latin typeface="Consolas" panose="020B0609020204030204" pitchFamily="49" charset="0"/>
                </a:rPr>
                <a:t>i</a:t>
              </a:r>
              <a:r>
                <a:rPr lang="en-US" sz="2000" dirty="0">
                  <a:solidFill>
                    <a:prstClr val="black"/>
                  </a:solidFill>
                  <a:latin typeface="Consolas" panose="020B0609020204030204" pitchFamily="49" charset="0"/>
                </a:rPr>
                <a:t>)) </a:t>
              </a:r>
              <a:r>
                <a:rPr lang="en-US" sz="2000" b="1" dirty="0">
                  <a:solidFill>
                    <a:prstClr val="black"/>
                  </a:solidFill>
                  <a:latin typeface="Consolas" panose="020B0609020204030204" pitchFamily="49" charset="0"/>
                </a:rPr>
                <a:t>break</a:t>
              </a:r>
              <a:r>
                <a:rPr lang="en-US" sz="2000" dirty="0">
                  <a:solidFill>
                    <a:prstClr val="black"/>
                  </a:solidFill>
                  <a:latin typeface="Consolas" panose="020B0609020204030204" pitchFamily="49" charset="0"/>
                </a:rPr>
                <a:t>;</a:t>
              </a:r>
            </a:p>
            <a:p>
              <a:pPr defTabSz="914400"/>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i</a:t>
              </a:r>
              <a:r>
                <a:rPr lang="en-US" sz="2000" dirty="0">
                  <a:solidFill>
                    <a:prstClr val="black"/>
                  </a:solidFill>
                  <a:latin typeface="Consolas" panose="020B0609020204030204" pitchFamily="49" charset="0"/>
                </a:rPr>
                <a:t>++;</a:t>
              </a:r>
            </a:p>
            <a:p>
              <a:pPr defTabSz="914400"/>
              <a:r>
                <a:rPr lang="en-US" sz="2000" dirty="0">
                  <a:solidFill>
                    <a:prstClr val="black"/>
                  </a:solidFill>
                  <a:latin typeface="Consolas" panose="020B0609020204030204" pitchFamily="49" charset="0"/>
                </a:rPr>
                <a:t>}:</a:t>
              </a:r>
            </a:p>
          </p:txBody>
        </p:sp>
        <p:sp>
          <p:nvSpPr>
            <p:cNvPr id="80" name="TextBox 79">
              <a:extLst>
                <a:ext uri="{FF2B5EF4-FFF2-40B4-BE49-F238E27FC236}">
                  <a16:creationId xmlns:a16="http://schemas.microsoft.com/office/drawing/2014/main" id="{AEBE6B8F-0988-4AFD-A97F-F830F92B982D}"/>
                </a:ext>
              </a:extLst>
            </p:cNvPr>
            <p:cNvSpPr txBox="1"/>
            <p:nvPr/>
          </p:nvSpPr>
          <p:spPr>
            <a:xfrm>
              <a:off x="1035196" y="4135190"/>
              <a:ext cx="2638770" cy="523220"/>
            </a:xfrm>
            <a:prstGeom prst="rect">
              <a:avLst/>
            </a:prstGeom>
            <a:noFill/>
          </p:spPr>
          <p:txBody>
            <a:bodyPr wrap="square" rtlCol="0">
              <a:spAutoFit/>
            </a:bodyPr>
            <a:lstStyle/>
            <a:p>
              <a:pPr defTabSz="914400"/>
              <a:r>
                <a:rPr lang="en-US" sz="2800" u="sng" dirty="0">
                  <a:solidFill>
                    <a:prstClr val="black"/>
                  </a:solidFill>
                  <a:latin typeface="Tw Cen MT"/>
                </a:rPr>
                <a:t>Source code:</a:t>
              </a:r>
            </a:p>
          </p:txBody>
        </p:sp>
      </p:grpSp>
      <p:grpSp>
        <p:nvGrpSpPr>
          <p:cNvPr id="17" name="Group 16"/>
          <p:cNvGrpSpPr/>
          <p:nvPr/>
        </p:nvGrpSpPr>
        <p:grpSpPr>
          <a:xfrm>
            <a:off x="4396740" y="4121620"/>
            <a:ext cx="4481129" cy="2150004"/>
            <a:chOff x="4396740" y="4121620"/>
            <a:chExt cx="4481129" cy="2150004"/>
          </a:xfrm>
        </p:grpSpPr>
        <p:sp>
          <p:nvSpPr>
            <p:cNvPr id="71" name="Rectangle 70">
              <a:extLst>
                <a:ext uri="{FF2B5EF4-FFF2-40B4-BE49-F238E27FC236}">
                  <a16:creationId xmlns:a16="http://schemas.microsoft.com/office/drawing/2014/main" id="{4C11D38B-7372-4A25-A22D-D5E57A08D196}"/>
                </a:ext>
              </a:extLst>
            </p:cNvPr>
            <p:cNvSpPr/>
            <p:nvPr/>
          </p:nvSpPr>
          <p:spPr>
            <a:xfrm>
              <a:off x="4398917" y="4360687"/>
              <a:ext cx="4478952" cy="1910937"/>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onsolas" panose="020B0609020204030204" pitchFamily="49" charset="0"/>
                </a:rPr>
                <a:t>void</a:t>
              </a:r>
              <a: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2000" b="0" i="0" u="none" strike="noStrike" kern="0" cap="none" spc="0" normalizeH="0" baseline="0" noProof="0" dirty="0" err="1">
                  <a:ln>
                    <a:noFill/>
                  </a:ln>
                  <a:solidFill>
                    <a:prstClr val="black"/>
                  </a:solidFill>
                  <a:effectLst/>
                  <a:uLnTx/>
                  <a:uFillTx/>
                  <a:latin typeface="Consolas" panose="020B0609020204030204" pitchFamily="49" charset="0"/>
                </a:rPr>
                <a:t>iter</a:t>
              </a:r>
              <a: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t>(Timestamp </a:t>
              </a:r>
              <a:r>
                <a:rPr kumimoji="0" lang="en-US" sz="2000" b="0" i="0" u="none" strike="noStrike" kern="0" cap="none" spc="0" normalizeH="0" baseline="0" noProof="0" dirty="0" err="1">
                  <a:ln>
                    <a:noFill/>
                  </a:ln>
                  <a:solidFill>
                    <a:prstClr val="black"/>
                  </a:solidFill>
                  <a:effectLst/>
                  <a:uLnTx/>
                  <a:uFillTx/>
                  <a:latin typeface="Consolas" panose="020B0609020204030204" pitchFamily="49" charset="0"/>
                </a:rPr>
                <a:t>i</a:t>
              </a:r>
              <a: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t>) {</a:t>
              </a:r>
              <a:b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br>
              <a: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2000" b="1" i="0" u="none" strike="noStrike" kern="0" cap="none" spc="0" normalizeH="0" baseline="0" noProof="0" dirty="0">
                  <a:ln>
                    <a:noFill/>
                  </a:ln>
                  <a:solidFill>
                    <a:prstClr val="black"/>
                  </a:solidFill>
                  <a:effectLst/>
                  <a:uLnTx/>
                  <a:uFillTx/>
                  <a:latin typeface="Consolas" panose="020B0609020204030204" pitchFamily="49" charset="0"/>
                </a:rPr>
                <a:t>if</a:t>
              </a:r>
              <a: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t> (!done)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t>    </a:t>
              </a:r>
              <a:r>
                <a:rPr kumimoji="0" lang="en-US" sz="2000" b="1" i="0" u="none" strike="noStrike" kern="0" cap="none" spc="0" normalizeH="0" baseline="0" noProof="0" dirty="0">
                  <a:ln>
                    <a:noFill/>
                  </a:ln>
                  <a:solidFill>
                    <a:prstClr val="black"/>
                  </a:solidFill>
                  <a:effectLst/>
                  <a:uLnTx/>
                  <a:uFillTx/>
                  <a:latin typeface="Consolas" panose="020B0609020204030204" pitchFamily="49" charset="0"/>
                </a:rPr>
                <a:t>if</a:t>
              </a:r>
              <a: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t> (!status[</a:t>
              </a:r>
              <a:r>
                <a:rPr kumimoji="0" lang="en-US" sz="2000" b="0" i="0" u="none" strike="noStrike" kern="0" cap="none" spc="0" normalizeH="0" baseline="0" noProof="0" dirty="0" err="1">
                  <a:ln>
                    <a:noFill/>
                  </a:ln>
                  <a:solidFill>
                    <a:prstClr val="black"/>
                  </a:solidFill>
                  <a:effectLst/>
                  <a:uLnTx/>
                  <a:uFillTx/>
                  <a:latin typeface="Consolas" panose="020B0609020204030204" pitchFamily="49" charset="0"/>
                </a:rPr>
                <a:t>i</a:t>
              </a:r>
              <a: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t>]) done = 1;</a:t>
              </a:r>
              <a:endParaRPr lang="en-US" sz="2000" kern="0" dirty="0">
                <a:solidFill>
                  <a:prstClr val="black"/>
                </a:solidFill>
                <a:latin typeface="Consolas" panose="020B0609020204030204" pitchFamily="49" charset="0"/>
              </a:endParaRPr>
            </a:p>
            <a:p>
              <a:pPr lvl="0" defTabSz="914400">
                <a:defRPr/>
              </a:pPr>
              <a:r>
                <a:rPr lang="en-US" sz="2000" kern="0" dirty="0">
                  <a:solidFill>
                    <a:prstClr val="black"/>
                  </a:solidFill>
                  <a:latin typeface="Consolas" panose="020B0609020204030204" pitchFamily="49" charset="0"/>
                </a:rPr>
                <a:t>    </a:t>
              </a:r>
              <a:r>
                <a:rPr lang="en-US" sz="2000" b="1" kern="0" dirty="0">
                  <a:solidFill>
                    <a:prstClr val="black"/>
                  </a:solidFill>
                  <a:latin typeface="Consolas" panose="020B0609020204030204" pitchFamily="49" charset="0"/>
                </a:rPr>
                <a:t>else if</a:t>
              </a:r>
              <a:r>
                <a:rPr lang="en-US" sz="2000" kern="0" dirty="0">
                  <a:solidFill>
                    <a:prstClr val="black"/>
                  </a:solidFill>
                  <a:latin typeface="Consolas" panose="020B0609020204030204" pitchFamily="49" charset="0"/>
                </a:rPr>
                <a:t> (foo(</a:t>
              </a:r>
              <a:r>
                <a:rPr lang="en-US" sz="2000" kern="0" dirty="0" err="1">
                  <a:solidFill>
                    <a:prstClr val="black"/>
                  </a:solidFill>
                  <a:latin typeface="Consolas" panose="020B0609020204030204" pitchFamily="49" charset="0"/>
                </a:rPr>
                <a:t>i</a:t>
              </a:r>
              <a:r>
                <a:rPr lang="en-US" sz="2000" kern="0" dirty="0">
                  <a:solidFill>
                    <a:prstClr val="black"/>
                  </a:solidFill>
                  <a:latin typeface="Consolas" panose="020B0609020204030204" pitchFamily="49" charset="0"/>
                </a:rPr>
                <a:t>)) done = 1;</a:t>
              </a:r>
              <a:endParaRPr kumimoji="0" lang="en-US" sz="2000" b="0" i="0" u="none" strike="noStrike" kern="0" cap="none" spc="0" normalizeH="0" baseline="0" noProof="0" dirty="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solidFill>
                    <a:prstClr val="black"/>
                  </a:solidFill>
                  <a:latin typeface="Consolas" panose="020B0609020204030204" pitchFamily="49" charset="0"/>
                </a:rPr>
                <a:t>  }</a:t>
              </a:r>
              <a:endParaRPr kumimoji="0" lang="en-US" sz="2000" b="0" i="0" u="none" strike="noStrike" kern="0" cap="none" spc="0" normalizeH="0" baseline="0" noProof="0" dirty="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onsolas" panose="020B0609020204030204" pitchFamily="49" charset="0"/>
                </a:rPr>
                <a:t>}</a:t>
              </a:r>
            </a:p>
          </p:txBody>
        </p:sp>
        <p:cxnSp>
          <p:nvCxnSpPr>
            <p:cNvPr id="73" name="Straight Connector 72">
              <a:extLst>
                <a:ext uri="{FF2B5EF4-FFF2-40B4-BE49-F238E27FC236}">
                  <a16:creationId xmlns:a16="http://schemas.microsoft.com/office/drawing/2014/main" id="{049F81AC-9AD9-483B-9752-0FAFD6B6C9B7}"/>
                </a:ext>
              </a:extLst>
            </p:cNvPr>
            <p:cNvCxnSpPr>
              <a:cxnSpLocks/>
            </p:cNvCxnSpPr>
            <p:nvPr/>
          </p:nvCxnSpPr>
          <p:spPr>
            <a:xfrm flipV="1">
              <a:off x="4396740" y="4122420"/>
              <a:ext cx="2278380" cy="236221"/>
            </a:xfrm>
            <a:prstGeom prst="line">
              <a:avLst/>
            </a:prstGeom>
            <a:noFill/>
            <a:ln w="28575" cap="flat" cmpd="sng" algn="ctr">
              <a:solidFill>
                <a:srgbClr val="6B859A"/>
              </a:solidFill>
              <a:prstDash val="sysDash"/>
            </a:ln>
            <a:effectLst/>
          </p:spPr>
        </p:cxnSp>
        <p:cxnSp>
          <p:nvCxnSpPr>
            <p:cNvPr id="72" name="Straight Connector 71">
              <a:extLst>
                <a:ext uri="{FF2B5EF4-FFF2-40B4-BE49-F238E27FC236}">
                  <a16:creationId xmlns:a16="http://schemas.microsoft.com/office/drawing/2014/main" id="{61FC31BA-CD72-4DCA-B04A-4F1C5067DFAD}"/>
                </a:ext>
              </a:extLst>
            </p:cNvPr>
            <p:cNvCxnSpPr>
              <a:cxnSpLocks/>
            </p:cNvCxnSpPr>
            <p:nvPr/>
          </p:nvCxnSpPr>
          <p:spPr>
            <a:xfrm flipH="1" flipV="1">
              <a:off x="7608329" y="4121620"/>
              <a:ext cx="1269540" cy="243845"/>
            </a:xfrm>
            <a:prstGeom prst="line">
              <a:avLst/>
            </a:prstGeom>
            <a:noFill/>
            <a:ln w="28575" cap="flat" cmpd="sng" algn="ctr">
              <a:solidFill>
                <a:srgbClr val="6B859A"/>
              </a:solidFill>
              <a:prstDash val="sysDash"/>
            </a:ln>
            <a:effectLst/>
          </p:spPr>
        </p:cxnSp>
      </p:grpSp>
      <p:grpSp>
        <p:nvGrpSpPr>
          <p:cNvPr id="74" name="Group 73">
            <a:extLst>
              <a:ext uri="{FF2B5EF4-FFF2-40B4-BE49-F238E27FC236}">
                <a16:creationId xmlns:a16="http://schemas.microsoft.com/office/drawing/2014/main" id="{171F651B-1726-432E-8783-C6877EC96B47}"/>
              </a:ext>
            </a:extLst>
          </p:cNvPr>
          <p:cNvGrpSpPr/>
          <p:nvPr/>
        </p:nvGrpSpPr>
        <p:grpSpPr>
          <a:xfrm>
            <a:off x="5985123" y="3291501"/>
            <a:ext cx="1627380" cy="831068"/>
            <a:chOff x="820538" y="3787686"/>
            <a:chExt cx="1841307" cy="940316"/>
          </a:xfrm>
        </p:grpSpPr>
        <p:sp>
          <p:nvSpPr>
            <p:cNvPr id="75" name="Rectangle 74">
              <a:extLst>
                <a:ext uri="{FF2B5EF4-FFF2-40B4-BE49-F238E27FC236}">
                  <a16:creationId xmlns:a16="http://schemas.microsoft.com/office/drawing/2014/main" id="{25580F46-E186-4E62-BAAC-6AB9169FC9FF}"/>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0</a:t>
              </a:r>
            </a:p>
          </p:txBody>
        </p:sp>
        <p:sp>
          <p:nvSpPr>
            <p:cNvPr id="76" name="Rectangle 75">
              <a:extLst>
                <a:ext uri="{FF2B5EF4-FFF2-40B4-BE49-F238E27FC236}">
                  <a16:creationId xmlns:a16="http://schemas.microsoft.com/office/drawing/2014/main" id="{440EBF75-A39C-4F25-9C34-E082AAA0C128}"/>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(0)</a:t>
              </a:r>
            </a:p>
          </p:txBody>
        </p:sp>
        <p:sp>
          <p:nvSpPr>
            <p:cNvPr id="77" name="Rectangle 76">
              <a:extLst>
                <a:ext uri="{FF2B5EF4-FFF2-40B4-BE49-F238E27FC236}">
                  <a16:creationId xmlns:a16="http://schemas.microsoft.com/office/drawing/2014/main" id="{887DA533-B116-45B6-950A-16DB40444396}"/>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(1)</a:t>
              </a:r>
            </a:p>
          </p:txBody>
        </p:sp>
        <p:cxnSp>
          <p:nvCxnSpPr>
            <p:cNvPr id="78" name="Straight Arrow Connector 77">
              <a:extLst>
                <a:ext uri="{FF2B5EF4-FFF2-40B4-BE49-F238E27FC236}">
                  <a16:creationId xmlns:a16="http://schemas.microsoft.com/office/drawing/2014/main" id="{F59136FD-64AC-4F43-96A3-8FD2E74FCEBE}"/>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79" name="Straight Arrow Connector 78">
              <a:extLst>
                <a:ext uri="{FF2B5EF4-FFF2-40B4-BE49-F238E27FC236}">
                  <a16:creationId xmlns:a16="http://schemas.microsoft.com/office/drawing/2014/main" id="{40B2CAAA-24F6-4616-BE58-8E1A5C1BC69C}"/>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9" name="Group 8"/>
          <p:cNvGrpSpPr/>
          <p:nvPr/>
        </p:nvGrpSpPr>
        <p:grpSpPr>
          <a:xfrm>
            <a:off x="6594595" y="2574438"/>
            <a:ext cx="2986674" cy="1612962"/>
            <a:chOff x="6363515" y="2862837"/>
            <a:chExt cx="2534464" cy="1368745"/>
          </a:xfrm>
        </p:grpSpPr>
        <p:cxnSp>
          <p:nvCxnSpPr>
            <p:cNvPr id="64" name="Straight Arrow Connector 63">
              <a:extLst>
                <a:ext uri="{FF2B5EF4-FFF2-40B4-BE49-F238E27FC236}">
                  <a16:creationId xmlns:a16="http://schemas.microsoft.com/office/drawing/2014/main" id="{CC23C129-E6C6-43AF-B8AE-FA1E857A2EFD}"/>
                </a:ext>
              </a:extLst>
            </p:cNvPr>
            <p:cNvCxnSpPr>
              <a:cxnSpLocks/>
              <a:stCxn id="75" idx="3"/>
              <a:endCxn id="88" idx="1"/>
            </p:cNvCxnSpPr>
            <p:nvPr/>
          </p:nvCxnSpPr>
          <p:spPr>
            <a:xfrm flipV="1">
              <a:off x="6363515" y="2956929"/>
              <a:ext cx="1153484" cy="608493"/>
            </a:xfrm>
            <a:prstGeom prst="straightConnector1">
              <a:avLst/>
            </a:prstGeom>
            <a:noFill/>
            <a:ln w="28575" cap="flat" cmpd="sng" algn="ctr">
              <a:solidFill>
                <a:srgbClr val="94B6D2">
                  <a:lumMod val="50000"/>
                </a:srgbClr>
              </a:solidFill>
              <a:prstDash val="solid"/>
              <a:tailEnd type="triangle"/>
            </a:ln>
            <a:effectLst/>
          </p:spPr>
        </p:cxnSp>
        <p:cxnSp>
          <p:nvCxnSpPr>
            <p:cNvPr id="65" name="Straight Arrow Connector 64">
              <a:extLst>
                <a:ext uri="{FF2B5EF4-FFF2-40B4-BE49-F238E27FC236}">
                  <a16:creationId xmlns:a16="http://schemas.microsoft.com/office/drawing/2014/main" id="{482CDD9E-2BBB-4628-9A27-47CEFE7A2BD3}"/>
                </a:ext>
              </a:extLst>
            </p:cNvPr>
            <p:cNvCxnSpPr>
              <a:cxnSpLocks/>
              <a:stCxn id="75" idx="3"/>
              <a:endCxn id="82" idx="1"/>
            </p:cNvCxnSpPr>
            <p:nvPr/>
          </p:nvCxnSpPr>
          <p:spPr>
            <a:xfrm>
              <a:off x="6363515" y="3565422"/>
              <a:ext cx="1153484" cy="55015"/>
            </a:xfrm>
            <a:prstGeom prst="straightConnector1">
              <a:avLst/>
            </a:prstGeom>
            <a:noFill/>
            <a:ln w="28575" cap="flat" cmpd="sng" algn="ctr">
              <a:solidFill>
                <a:srgbClr val="94B6D2">
                  <a:lumMod val="50000"/>
                </a:srgbClr>
              </a:solidFill>
              <a:prstDash val="solid"/>
              <a:tailEnd type="triangle"/>
            </a:ln>
            <a:effectLst/>
          </p:spPr>
        </p:cxnSp>
        <p:grpSp>
          <p:nvGrpSpPr>
            <p:cNvPr id="81" name="Group 80">
              <a:extLst>
                <a:ext uri="{FF2B5EF4-FFF2-40B4-BE49-F238E27FC236}">
                  <a16:creationId xmlns:a16="http://schemas.microsoft.com/office/drawing/2014/main" id="{C063A2A6-A86E-47EF-B402-C005046403B8}"/>
                </a:ext>
              </a:extLst>
            </p:cNvPr>
            <p:cNvGrpSpPr/>
            <p:nvPr/>
          </p:nvGrpSpPr>
          <p:grpSpPr>
            <a:xfrm>
              <a:off x="7516999" y="3526345"/>
              <a:ext cx="1380980" cy="705237"/>
              <a:chOff x="820538" y="3787686"/>
              <a:chExt cx="1841307" cy="940316"/>
            </a:xfrm>
          </p:grpSpPr>
          <p:sp>
            <p:nvSpPr>
              <p:cNvPr id="82" name="Rectangle 81">
                <a:extLst>
                  <a:ext uri="{FF2B5EF4-FFF2-40B4-BE49-F238E27FC236}">
                    <a16:creationId xmlns:a16="http://schemas.microsoft.com/office/drawing/2014/main" id="{8A432668-156A-4174-B137-B0D6BF684DD1}"/>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4</a:t>
                </a:r>
              </a:p>
            </p:txBody>
          </p:sp>
          <p:sp>
            <p:nvSpPr>
              <p:cNvPr id="83" name="Rectangle 82">
                <a:extLst>
                  <a:ext uri="{FF2B5EF4-FFF2-40B4-BE49-F238E27FC236}">
                    <a16:creationId xmlns:a16="http://schemas.microsoft.com/office/drawing/2014/main" id="{65BC5353-2DA9-43DE-AE78-5B408EE7B466}"/>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(4)</a:t>
                </a:r>
              </a:p>
            </p:txBody>
          </p:sp>
          <p:sp>
            <p:nvSpPr>
              <p:cNvPr id="84" name="Rectangle 83">
                <a:extLst>
                  <a:ext uri="{FF2B5EF4-FFF2-40B4-BE49-F238E27FC236}">
                    <a16:creationId xmlns:a16="http://schemas.microsoft.com/office/drawing/2014/main" id="{8CC5C0F6-74A2-4D61-864C-048E4E816BF9}"/>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(5)</a:t>
                </a:r>
              </a:p>
            </p:txBody>
          </p:sp>
          <p:cxnSp>
            <p:nvCxnSpPr>
              <p:cNvPr id="85" name="Straight Arrow Connector 84">
                <a:extLst>
                  <a:ext uri="{FF2B5EF4-FFF2-40B4-BE49-F238E27FC236}">
                    <a16:creationId xmlns:a16="http://schemas.microsoft.com/office/drawing/2014/main" id="{B6579CDB-A33C-43C2-A2E2-9D476598602B}"/>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86" name="Straight Arrow Connector 85">
                <a:extLst>
                  <a:ext uri="{FF2B5EF4-FFF2-40B4-BE49-F238E27FC236}">
                    <a16:creationId xmlns:a16="http://schemas.microsoft.com/office/drawing/2014/main" id="{39FF0F9D-19D4-4828-8A67-45DB4B26CE34}"/>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87" name="Group 86">
              <a:extLst>
                <a:ext uri="{FF2B5EF4-FFF2-40B4-BE49-F238E27FC236}">
                  <a16:creationId xmlns:a16="http://schemas.microsoft.com/office/drawing/2014/main" id="{7E8C2A2E-B035-4586-A38B-8A4802FEE98D}"/>
                </a:ext>
              </a:extLst>
            </p:cNvPr>
            <p:cNvGrpSpPr/>
            <p:nvPr/>
          </p:nvGrpSpPr>
          <p:grpSpPr>
            <a:xfrm>
              <a:off x="7516999" y="2862837"/>
              <a:ext cx="1380980" cy="705237"/>
              <a:chOff x="820538" y="3787686"/>
              <a:chExt cx="1841307" cy="940316"/>
            </a:xfrm>
          </p:grpSpPr>
          <p:sp>
            <p:nvSpPr>
              <p:cNvPr id="88" name="Rectangle 87">
                <a:extLst>
                  <a:ext uri="{FF2B5EF4-FFF2-40B4-BE49-F238E27FC236}">
                    <a16:creationId xmlns:a16="http://schemas.microsoft.com/office/drawing/2014/main" id="{08D0E706-961D-48ED-89E0-E99A7442F507}"/>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2</a:t>
                </a:r>
              </a:p>
            </p:txBody>
          </p:sp>
          <p:sp>
            <p:nvSpPr>
              <p:cNvPr id="89" name="Rectangle 88">
                <a:extLst>
                  <a:ext uri="{FF2B5EF4-FFF2-40B4-BE49-F238E27FC236}">
                    <a16:creationId xmlns:a16="http://schemas.microsoft.com/office/drawing/2014/main" id="{A05A3FB3-6514-459F-9B72-79117E2D26AE}"/>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(2)</a:t>
                </a:r>
              </a:p>
            </p:txBody>
          </p:sp>
          <p:sp>
            <p:nvSpPr>
              <p:cNvPr id="90" name="Rectangle 89">
                <a:extLst>
                  <a:ext uri="{FF2B5EF4-FFF2-40B4-BE49-F238E27FC236}">
                    <a16:creationId xmlns:a16="http://schemas.microsoft.com/office/drawing/2014/main" id="{09CED070-52A8-4DD5-B3B2-C50EAEB031CA}"/>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(3)</a:t>
                </a:r>
              </a:p>
            </p:txBody>
          </p:sp>
          <p:cxnSp>
            <p:nvCxnSpPr>
              <p:cNvPr id="91" name="Straight Arrow Connector 90">
                <a:extLst>
                  <a:ext uri="{FF2B5EF4-FFF2-40B4-BE49-F238E27FC236}">
                    <a16:creationId xmlns:a16="http://schemas.microsoft.com/office/drawing/2014/main" id="{CF61CB35-D583-4927-A532-4C05D65C6971}"/>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92" name="Straight Arrow Connector 91">
                <a:extLst>
                  <a:ext uri="{FF2B5EF4-FFF2-40B4-BE49-F238E27FC236}">
                    <a16:creationId xmlns:a16="http://schemas.microsoft.com/office/drawing/2014/main" id="{5A86C790-57EB-432F-8CBD-2B104D748EFD}"/>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grpSp>
        <p:nvGrpSpPr>
          <p:cNvPr id="10" name="Group 9"/>
          <p:cNvGrpSpPr/>
          <p:nvPr/>
        </p:nvGrpSpPr>
        <p:grpSpPr>
          <a:xfrm>
            <a:off x="8563360" y="1789196"/>
            <a:ext cx="3022897" cy="3224857"/>
            <a:chOff x="8034191" y="2196488"/>
            <a:chExt cx="2565203" cy="2736584"/>
          </a:xfrm>
        </p:grpSpPr>
        <p:cxnSp>
          <p:nvCxnSpPr>
            <p:cNvPr id="66" name="Straight Arrow Connector 65">
              <a:extLst>
                <a:ext uri="{FF2B5EF4-FFF2-40B4-BE49-F238E27FC236}">
                  <a16:creationId xmlns:a16="http://schemas.microsoft.com/office/drawing/2014/main" id="{75973EF6-91F3-45C4-B492-60C10FE5E396}"/>
                </a:ext>
              </a:extLst>
            </p:cNvPr>
            <p:cNvCxnSpPr>
              <a:cxnSpLocks/>
              <a:stCxn id="88" idx="3"/>
              <a:endCxn id="94" idx="1"/>
            </p:cNvCxnSpPr>
            <p:nvPr/>
          </p:nvCxnSpPr>
          <p:spPr>
            <a:xfrm flipV="1">
              <a:off x="8034191" y="2290580"/>
              <a:ext cx="1184223" cy="666349"/>
            </a:xfrm>
            <a:prstGeom prst="straightConnector1">
              <a:avLst/>
            </a:prstGeom>
            <a:noFill/>
            <a:ln w="28575" cap="flat" cmpd="sng" algn="ctr">
              <a:solidFill>
                <a:srgbClr val="94B6D2">
                  <a:lumMod val="50000"/>
                </a:srgbClr>
              </a:solidFill>
              <a:prstDash val="solid"/>
              <a:tailEnd type="triangle"/>
            </a:ln>
            <a:effectLst/>
          </p:spPr>
        </p:cxnSp>
        <p:cxnSp>
          <p:nvCxnSpPr>
            <p:cNvPr id="67" name="Straight Arrow Connector 66">
              <a:extLst>
                <a:ext uri="{FF2B5EF4-FFF2-40B4-BE49-F238E27FC236}">
                  <a16:creationId xmlns:a16="http://schemas.microsoft.com/office/drawing/2014/main" id="{4C983A9C-189A-49B8-89BD-3E731CFFB7E5}"/>
                </a:ext>
              </a:extLst>
            </p:cNvPr>
            <p:cNvCxnSpPr>
              <a:cxnSpLocks/>
              <a:stCxn id="88" idx="3"/>
              <a:endCxn id="100" idx="1"/>
            </p:cNvCxnSpPr>
            <p:nvPr/>
          </p:nvCxnSpPr>
          <p:spPr>
            <a:xfrm flipV="1">
              <a:off x="8034191" y="2951940"/>
              <a:ext cx="1184223" cy="4989"/>
            </a:xfrm>
            <a:prstGeom prst="straightConnector1">
              <a:avLst/>
            </a:prstGeom>
            <a:noFill/>
            <a:ln w="28575" cap="flat" cmpd="sng" algn="ctr">
              <a:solidFill>
                <a:srgbClr val="94B6D2">
                  <a:lumMod val="50000"/>
                </a:srgbClr>
              </a:solidFill>
              <a:prstDash val="solid"/>
              <a:tailEnd type="triangle"/>
            </a:ln>
            <a:effectLst/>
          </p:spPr>
        </p:cxnSp>
        <p:cxnSp>
          <p:nvCxnSpPr>
            <p:cNvPr id="68" name="Straight Arrow Connector 67">
              <a:extLst>
                <a:ext uri="{FF2B5EF4-FFF2-40B4-BE49-F238E27FC236}">
                  <a16:creationId xmlns:a16="http://schemas.microsoft.com/office/drawing/2014/main" id="{CE62BABA-5EAA-4363-B958-387FBBF36225}"/>
                </a:ext>
              </a:extLst>
            </p:cNvPr>
            <p:cNvCxnSpPr>
              <a:cxnSpLocks/>
              <a:stCxn id="82" idx="3"/>
              <a:endCxn id="106" idx="1"/>
            </p:cNvCxnSpPr>
            <p:nvPr/>
          </p:nvCxnSpPr>
          <p:spPr>
            <a:xfrm>
              <a:off x="8034191" y="3620437"/>
              <a:ext cx="1184223" cy="16497"/>
            </a:xfrm>
            <a:prstGeom prst="straightConnector1">
              <a:avLst/>
            </a:prstGeom>
            <a:noFill/>
            <a:ln w="28575" cap="flat" cmpd="sng" algn="ctr">
              <a:solidFill>
                <a:srgbClr val="94B6D2">
                  <a:lumMod val="50000"/>
                </a:srgbClr>
              </a:solidFill>
              <a:prstDash val="solid"/>
              <a:tailEnd type="triangle"/>
            </a:ln>
            <a:effectLst/>
          </p:spPr>
        </p:cxnSp>
        <p:cxnSp>
          <p:nvCxnSpPr>
            <p:cNvPr id="69" name="Straight Arrow Connector 68">
              <a:extLst>
                <a:ext uri="{FF2B5EF4-FFF2-40B4-BE49-F238E27FC236}">
                  <a16:creationId xmlns:a16="http://schemas.microsoft.com/office/drawing/2014/main" id="{EB568164-3EFB-443C-BB8A-7EC2958BBA24}"/>
                </a:ext>
              </a:extLst>
            </p:cNvPr>
            <p:cNvCxnSpPr>
              <a:cxnSpLocks/>
              <a:stCxn id="82" idx="3"/>
              <a:endCxn id="112" idx="1"/>
            </p:cNvCxnSpPr>
            <p:nvPr/>
          </p:nvCxnSpPr>
          <p:spPr>
            <a:xfrm>
              <a:off x="8034191" y="3620437"/>
              <a:ext cx="1184223" cy="701490"/>
            </a:xfrm>
            <a:prstGeom prst="straightConnector1">
              <a:avLst/>
            </a:prstGeom>
            <a:noFill/>
            <a:ln w="28575" cap="flat" cmpd="sng" algn="ctr">
              <a:solidFill>
                <a:srgbClr val="94B6D2">
                  <a:lumMod val="50000"/>
                </a:srgbClr>
              </a:solidFill>
              <a:prstDash val="solid"/>
              <a:tailEnd type="triangle"/>
            </a:ln>
            <a:effectLst/>
          </p:spPr>
        </p:cxnSp>
        <p:grpSp>
          <p:nvGrpSpPr>
            <p:cNvPr id="93" name="Group 92">
              <a:extLst>
                <a:ext uri="{FF2B5EF4-FFF2-40B4-BE49-F238E27FC236}">
                  <a16:creationId xmlns:a16="http://schemas.microsoft.com/office/drawing/2014/main" id="{7F5569E7-2E5C-42CC-B79E-CF76F8956A1E}"/>
                </a:ext>
              </a:extLst>
            </p:cNvPr>
            <p:cNvGrpSpPr/>
            <p:nvPr/>
          </p:nvGrpSpPr>
          <p:grpSpPr>
            <a:xfrm>
              <a:off x="9218414" y="2196488"/>
              <a:ext cx="1380980" cy="681602"/>
              <a:chOff x="820538" y="3819199"/>
              <a:chExt cx="1841307" cy="908803"/>
            </a:xfrm>
          </p:grpSpPr>
          <p:sp>
            <p:nvSpPr>
              <p:cNvPr id="94" name="Rectangle 93">
                <a:extLst>
                  <a:ext uri="{FF2B5EF4-FFF2-40B4-BE49-F238E27FC236}">
                    <a16:creationId xmlns:a16="http://schemas.microsoft.com/office/drawing/2014/main" id="{9057D3F4-CD6F-477F-A112-E0294C382693}"/>
                  </a:ext>
                </a:extLst>
              </p:cNvPr>
              <p:cNvSpPr/>
              <p:nvPr/>
            </p:nvSpPr>
            <p:spPr>
              <a:xfrm>
                <a:off x="820538" y="3819199"/>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6</a:t>
                </a:r>
              </a:p>
            </p:txBody>
          </p:sp>
          <p:sp>
            <p:nvSpPr>
              <p:cNvPr id="95" name="Rectangle 94">
                <a:extLst>
                  <a:ext uri="{FF2B5EF4-FFF2-40B4-BE49-F238E27FC236}">
                    <a16:creationId xmlns:a16="http://schemas.microsoft.com/office/drawing/2014/main" id="{9B274654-F1D1-419E-B8B6-A018C17CE7A8}"/>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(6)</a:t>
                </a:r>
              </a:p>
            </p:txBody>
          </p:sp>
          <p:sp>
            <p:nvSpPr>
              <p:cNvPr id="96" name="Rectangle 95">
                <a:extLst>
                  <a:ext uri="{FF2B5EF4-FFF2-40B4-BE49-F238E27FC236}">
                    <a16:creationId xmlns:a16="http://schemas.microsoft.com/office/drawing/2014/main" id="{1A3E28FE-3824-47D4-B02D-947C29D0B62B}"/>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(7)</a:t>
                </a:r>
              </a:p>
            </p:txBody>
          </p:sp>
          <p:cxnSp>
            <p:nvCxnSpPr>
              <p:cNvPr id="97" name="Straight Arrow Connector 96">
                <a:extLst>
                  <a:ext uri="{FF2B5EF4-FFF2-40B4-BE49-F238E27FC236}">
                    <a16:creationId xmlns:a16="http://schemas.microsoft.com/office/drawing/2014/main" id="{E50EE578-D59C-474B-8C9A-037347CAC967}"/>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98" name="Straight Arrow Connector 97">
                <a:extLst>
                  <a:ext uri="{FF2B5EF4-FFF2-40B4-BE49-F238E27FC236}">
                    <a16:creationId xmlns:a16="http://schemas.microsoft.com/office/drawing/2014/main" id="{8756BA86-8172-49F5-A819-CAD6CF474D70}"/>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99" name="Group 98">
              <a:extLst>
                <a:ext uri="{FF2B5EF4-FFF2-40B4-BE49-F238E27FC236}">
                  <a16:creationId xmlns:a16="http://schemas.microsoft.com/office/drawing/2014/main" id="{B4528E39-BE86-4E18-AEE7-67FE55F781CF}"/>
                </a:ext>
              </a:extLst>
            </p:cNvPr>
            <p:cNvGrpSpPr/>
            <p:nvPr/>
          </p:nvGrpSpPr>
          <p:grpSpPr>
            <a:xfrm>
              <a:off x="9218414" y="2857848"/>
              <a:ext cx="1380980" cy="705237"/>
              <a:chOff x="820538" y="3787686"/>
              <a:chExt cx="1841307" cy="940316"/>
            </a:xfrm>
          </p:grpSpPr>
          <p:sp>
            <p:nvSpPr>
              <p:cNvPr id="100" name="Rectangle 99">
                <a:extLst>
                  <a:ext uri="{FF2B5EF4-FFF2-40B4-BE49-F238E27FC236}">
                    <a16:creationId xmlns:a16="http://schemas.microsoft.com/office/drawing/2014/main" id="{72804575-CC81-4AEA-8516-CE5D57FE4706}"/>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10</a:t>
                </a:r>
              </a:p>
            </p:txBody>
          </p:sp>
          <p:sp>
            <p:nvSpPr>
              <p:cNvPr id="101" name="Rectangle 100">
                <a:extLst>
                  <a:ext uri="{FF2B5EF4-FFF2-40B4-BE49-F238E27FC236}">
                    <a16:creationId xmlns:a16="http://schemas.microsoft.com/office/drawing/2014/main" id="{D4D63A4C-3622-4DDB-93BD-D052BF01BA01}"/>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(10)</a:t>
                </a:r>
              </a:p>
            </p:txBody>
          </p:sp>
          <p:sp>
            <p:nvSpPr>
              <p:cNvPr id="102" name="Rectangle 101">
                <a:extLst>
                  <a:ext uri="{FF2B5EF4-FFF2-40B4-BE49-F238E27FC236}">
                    <a16:creationId xmlns:a16="http://schemas.microsoft.com/office/drawing/2014/main" id="{E42E310A-70CB-4865-BA0E-5A63994D9B70}"/>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(11)</a:t>
                </a:r>
              </a:p>
            </p:txBody>
          </p:sp>
          <p:cxnSp>
            <p:nvCxnSpPr>
              <p:cNvPr id="103" name="Straight Arrow Connector 102">
                <a:extLst>
                  <a:ext uri="{FF2B5EF4-FFF2-40B4-BE49-F238E27FC236}">
                    <a16:creationId xmlns:a16="http://schemas.microsoft.com/office/drawing/2014/main" id="{35ABECF7-7999-40F0-B31C-1CC51BD88367}"/>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104" name="Straight Arrow Connector 103">
                <a:extLst>
                  <a:ext uri="{FF2B5EF4-FFF2-40B4-BE49-F238E27FC236}">
                    <a16:creationId xmlns:a16="http://schemas.microsoft.com/office/drawing/2014/main" id="{12B89184-EB9B-42E4-AF6D-C4A29B246CB2}"/>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105" name="Group 104">
              <a:extLst>
                <a:ext uri="{FF2B5EF4-FFF2-40B4-BE49-F238E27FC236}">
                  <a16:creationId xmlns:a16="http://schemas.microsoft.com/office/drawing/2014/main" id="{A9BFCDE2-8B26-49D1-8C8F-04832357B292}"/>
                </a:ext>
              </a:extLst>
            </p:cNvPr>
            <p:cNvGrpSpPr/>
            <p:nvPr/>
          </p:nvGrpSpPr>
          <p:grpSpPr>
            <a:xfrm>
              <a:off x="9218414" y="3542842"/>
              <a:ext cx="1380980" cy="705237"/>
              <a:chOff x="820538" y="3787686"/>
              <a:chExt cx="1841307" cy="940316"/>
            </a:xfrm>
          </p:grpSpPr>
          <p:sp>
            <p:nvSpPr>
              <p:cNvPr id="106" name="Rectangle 105">
                <a:extLst>
                  <a:ext uri="{FF2B5EF4-FFF2-40B4-BE49-F238E27FC236}">
                    <a16:creationId xmlns:a16="http://schemas.microsoft.com/office/drawing/2014/main" id="{3B44D716-7C60-43BD-BCB3-F8A837AABF58}"/>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8</a:t>
                </a:r>
              </a:p>
            </p:txBody>
          </p:sp>
          <p:sp>
            <p:nvSpPr>
              <p:cNvPr id="107" name="Rectangle 106">
                <a:extLst>
                  <a:ext uri="{FF2B5EF4-FFF2-40B4-BE49-F238E27FC236}">
                    <a16:creationId xmlns:a16="http://schemas.microsoft.com/office/drawing/2014/main" id="{2E25ED59-7619-4951-800E-98ACA8073864}"/>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(8)</a:t>
                </a:r>
              </a:p>
            </p:txBody>
          </p:sp>
          <p:sp>
            <p:nvSpPr>
              <p:cNvPr id="108" name="Rectangle 107">
                <a:extLst>
                  <a:ext uri="{FF2B5EF4-FFF2-40B4-BE49-F238E27FC236}">
                    <a16:creationId xmlns:a16="http://schemas.microsoft.com/office/drawing/2014/main" id="{090B5B13-CD75-4F8E-BC66-E3E7DC7538E6}"/>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(9)</a:t>
                </a:r>
              </a:p>
            </p:txBody>
          </p:sp>
          <p:cxnSp>
            <p:nvCxnSpPr>
              <p:cNvPr id="109" name="Straight Arrow Connector 108">
                <a:extLst>
                  <a:ext uri="{FF2B5EF4-FFF2-40B4-BE49-F238E27FC236}">
                    <a16:creationId xmlns:a16="http://schemas.microsoft.com/office/drawing/2014/main" id="{E6EA3D2A-040E-4C3B-8CF2-F360E57A7F61}"/>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110" name="Straight Arrow Connector 109">
                <a:extLst>
                  <a:ext uri="{FF2B5EF4-FFF2-40B4-BE49-F238E27FC236}">
                    <a16:creationId xmlns:a16="http://schemas.microsoft.com/office/drawing/2014/main" id="{D75EAFDB-A3FF-44CC-89FD-D8AE360A7994}"/>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nvGrpSpPr>
            <p:cNvPr id="111" name="Group 110">
              <a:extLst>
                <a:ext uri="{FF2B5EF4-FFF2-40B4-BE49-F238E27FC236}">
                  <a16:creationId xmlns:a16="http://schemas.microsoft.com/office/drawing/2014/main" id="{2D65B350-4DFB-4DB9-9370-9FF7FC0EF4AF}"/>
                </a:ext>
              </a:extLst>
            </p:cNvPr>
            <p:cNvGrpSpPr/>
            <p:nvPr/>
          </p:nvGrpSpPr>
          <p:grpSpPr>
            <a:xfrm>
              <a:off x="9218414" y="4227835"/>
              <a:ext cx="1380980" cy="705237"/>
              <a:chOff x="820538" y="3787686"/>
              <a:chExt cx="1841307" cy="940316"/>
            </a:xfrm>
          </p:grpSpPr>
          <p:sp>
            <p:nvSpPr>
              <p:cNvPr id="112" name="Rectangle 111">
                <a:extLst>
                  <a:ext uri="{FF2B5EF4-FFF2-40B4-BE49-F238E27FC236}">
                    <a16:creationId xmlns:a16="http://schemas.microsoft.com/office/drawing/2014/main" id="{6054FD25-0596-4B63-BCB1-AEF3CA1EC4F7}"/>
                  </a:ext>
                </a:extLst>
              </p:cNvPr>
              <p:cNvSpPr/>
              <p:nvPr/>
            </p:nvSpPr>
            <p:spPr>
              <a:xfrm>
                <a:off x="820538" y="3787686"/>
                <a:ext cx="689589" cy="250912"/>
              </a:xfrm>
              <a:prstGeom prst="rect">
                <a:avLst/>
              </a:prstGeom>
              <a:solidFill>
                <a:srgbClr val="968C8C">
                  <a:lumMod val="40000"/>
                  <a:lumOff val="6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ea typeface="+mn-ea"/>
                    <a:cs typeface="+mn-cs"/>
                  </a:rPr>
                  <a:t>12</a:t>
                </a:r>
              </a:p>
            </p:txBody>
          </p:sp>
          <p:sp>
            <p:nvSpPr>
              <p:cNvPr id="113" name="Rectangle 112">
                <a:extLst>
                  <a:ext uri="{FF2B5EF4-FFF2-40B4-BE49-F238E27FC236}">
                    <a16:creationId xmlns:a16="http://schemas.microsoft.com/office/drawing/2014/main" id="{23006A2A-BAA7-4886-B082-6B589A439329}"/>
                  </a:ext>
                </a:extLst>
              </p:cNvPr>
              <p:cNvSpPr/>
              <p:nvPr/>
            </p:nvSpPr>
            <p:spPr>
              <a:xfrm>
                <a:off x="1595633" y="4153437"/>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(12)</a:t>
                </a:r>
              </a:p>
            </p:txBody>
          </p:sp>
          <p:sp>
            <p:nvSpPr>
              <p:cNvPr id="114" name="Rectangle 113">
                <a:extLst>
                  <a:ext uri="{FF2B5EF4-FFF2-40B4-BE49-F238E27FC236}">
                    <a16:creationId xmlns:a16="http://schemas.microsoft.com/office/drawing/2014/main" id="{A25380F8-AFC8-400A-A3C9-4DCAAF1F064E}"/>
                  </a:ext>
                </a:extLst>
              </p:cNvPr>
              <p:cNvSpPr/>
              <p:nvPr/>
            </p:nvSpPr>
            <p:spPr>
              <a:xfrm>
                <a:off x="1595633" y="4477090"/>
                <a:ext cx="1066212" cy="250912"/>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91440" tIns="0" rIns="9144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Tw Cen MT"/>
                    <a:ea typeface="+mn-ea"/>
                    <a:cs typeface="+mn-cs"/>
                  </a:rPr>
                  <a:t>iter</a:t>
                </a:r>
                <a:r>
                  <a:rPr kumimoji="0" lang="en-US" sz="1600" b="0" i="0" u="none" strike="noStrike" kern="0" cap="none" spc="0" normalizeH="0" baseline="0" noProof="0" dirty="0">
                    <a:ln>
                      <a:noFill/>
                    </a:ln>
                    <a:solidFill>
                      <a:prstClr val="black"/>
                    </a:solidFill>
                    <a:effectLst/>
                    <a:uLnTx/>
                    <a:uFillTx/>
                    <a:latin typeface="Tw Cen MT"/>
                    <a:ea typeface="+mn-ea"/>
                    <a:cs typeface="+mn-cs"/>
                  </a:rPr>
                  <a:t>(13)</a:t>
                </a:r>
              </a:p>
            </p:txBody>
          </p:sp>
          <p:cxnSp>
            <p:nvCxnSpPr>
              <p:cNvPr id="115" name="Straight Arrow Connector 114">
                <a:extLst>
                  <a:ext uri="{FF2B5EF4-FFF2-40B4-BE49-F238E27FC236}">
                    <a16:creationId xmlns:a16="http://schemas.microsoft.com/office/drawing/2014/main" id="{600F312E-3155-41BA-90F6-33B0AA4AF713}"/>
                  </a:ext>
                </a:extLst>
              </p:cNvPr>
              <p:cNvCxnSpPr>
                <a:cxnSpLocks/>
              </p:cNvCxnSpPr>
              <p:nvPr/>
            </p:nvCxnSpPr>
            <p:spPr>
              <a:xfrm>
                <a:off x="1327150" y="3994154"/>
                <a:ext cx="269875" cy="568321"/>
              </a:xfrm>
              <a:prstGeom prst="straightConnector1">
                <a:avLst/>
              </a:prstGeom>
              <a:noFill/>
              <a:ln w="28575" cap="flat" cmpd="sng" algn="ctr">
                <a:solidFill>
                  <a:srgbClr val="94B6D2">
                    <a:lumMod val="50000"/>
                  </a:srgbClr>
                </a:solidFill>
                <a:prstDash val="solid"/>
                <a:tailEnd type="triangle"/>
              </a:ln>
              <a:effectLst/>
            </p:spPr>
          </p:cxnSp>
          <p:cxnSp>
            <p:nvCxnSpPr>
              <p:cNvPr id="116" name="Straight Arrow Connector 115">
                <a:extLst>
                  <a:ext uri="{FF2B5EF4-FFF2-40B4-BE49-F238E27FC236}">
                    <a16:creationId xmlns:a16="http://schemas.microsoft.com/office/drawing/2014/main" id="{50F4FCB7-1BDB-4F53-BE02-DF38AF712A54}"/>
                  </a:ext>
                </a:extLst>
              </p:cNvPr>
              <p:cNvCxnSpPr>
                <a:cxnSpLocks/>
              </p:cNvCxnSpPr>
              <p:nvPr/>
            </p:nvCxnSpPr>
            <p:spPr>
              <a:xfrm>
                <a:off x="1460499" y="3962403"/>
                <a:ext cx="130175" cy="266697"/>
              </a:xfrm>
              <a:prstGeom prst="straightConnector1">
                <a:avLst/>
              </a:prstGeom>
              <a:noFill/>
              <a:ln w="28575" cap="flat" cmpd="sng" algn="ctr">
                <a:solidFill>
                  <a:srgbClr val="94B6D2">
                    <a:lumMod val="50000"/>
                  </a:srgbClr>
                </a:solidFill>
                <a:prstDash val="solid"/>
                <a:tailEnd type="triangle"/>
              </a:ln>
              <a:effectLst/>
            </p:spPr>
          </p:cxnSp>
        </p:grpSp>
      </p:grpSp>
    </p:spTree>
    <p:extLst>
      <p:ext uri="{BB962C8B-B14F-4D97-AF65-F5344CB8AC3E}">
        <p14:creationId xmlns:p14="http://schemas.microsoft.com/office/powerpoint/2010/main" val="297756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4F6C-E059-4815-958D-95D77544B4A5}"/>
              </a:ext>
            </a:extLst>
          </p:cNvPr>
          <p:cNvSpPr>
            <a:spLocks noGrp="1"/>
          </p:cNvSpPr>
          <p:nvPr>
            <p:ph type="title"/>
          </p:nvPr>
        </p:nvSpPr>
        <p:spPr/>
        <p:txBody>
          <a:bodyPr>
            <a:normAutofit/>
          </a:bodyPr>
          <a:lstStyle/>
          <a:p>
            <a:r>
              <a:rPr lang="en-US" sz="4000" dirty="0"/>
              <a:t>Fractal topological ordering for timestamps</a:t>
            </a:r>
          </a:p>
        </p:txBody>
      </p:sp>
      <p:sp>
        <p:nvSpPr>
          <p:cNvPr id="3" name="Content Placeholder 2">
            <a:extLst>
              <a:ext uri="{FF2B5EF4-FFF2-40B4-BE49-F238E27FC236}">
                <a16:creationId xmlns:a16="http://schemas.microsoft.com/office/drawing/2014/main" id="{B54AD78E-60CC-4809-8F61-FF6F07D8985B}"/>
              </a:ext>
            </a:extLst>
          </p:cNvPr>
          <p:cNvSpPr>
            <a:spLocks noGrp="1"/>
          </p:cNvSpPr>
          <p:nvPr>
            <p:ph idx="1"/>
          </p:nvPr>
        </p:nvSpPr>
        <p:spPr>
          <a:xfrm>
            <a:off x="611143" y="3931779"/>
            <a:ext cx="10975114" cy="2455261"/>
          </a:xfrm>
        </p:spPr>
        <p:txBody>
          <a:bodyPr>
            <a:normAutofit/>
          </a:bodyPr>
          <a:lstStyle/>
          <a:p>
            <a:r>
              <a:rPr lang="en-US" dirty="0"/>
              <a:t>T4 assigns timestamps to one function or loop body at a time</a:t>
            </a:r>
          </a:p>
          <a:p>
            <a:pPr lvl="1"/>
            <a:r>
              <a:rPr lang="en-US" dirty="0"/>
              <a:t>Uses topological sorting of the CFG to determine program order</a:t>
            </a:r>
          </a:p>
          <a:p>
            <a:r>
              <a:rPr lang="en-US" dirty="0"/>
              <a:t>Fractal hardware </a:t>
            </a:r>
            <a:r>
              <a:rPr lang="en-US" sz="2600" dirty="0">
                <a:solidFill>
                  <a:schemeClr val="bg1">
                    <a:lumMod val="50000"/>
                  </a:schemeClr>
                </a:solidFill>
              </a:rPr>
              <a:t>[Subramanian et al. ISCA’17] </a:t>
            </a:r>
            <a:r>
              <a:rPr lang="en-US" dirty="0"/>
              <a:t>provides additional timestamp resolution as needed for nested tasks</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id="{A39622D7-E185-43B9-829C-9193A2A12FD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Footer Placeholder 4">
            <a:extLst>
              <a:ext uri="{FF2B5EF4-FFF2-40B4-BE49-F238E27FC236}">
                <a16:creationId xmlns:a16="http://schemas.microsoft.com/office/drawing/2014/main" id="{2B34C454-F536-4A44-A9C6-9DDA02FE3EB9}"/>
              </a:ext>
            </a:extLst>
          </p:cNvPr>
          <p:cNvSpPr>
            <a:spLocks noGrp="1"/>
          </p:cNvSpPr>
          <p:nvPr>
            <p:ph type="ftr" sz="quarter" idx="11"/>
          </p:nvPr>
        </p:nvSpPr>
        <p:spPr/>
        <p:txBody>
          <a:bodyPr/>
          <a:lstStyle/>
          <a:p>
            <a:r>
              <a:rPr lang="en-US"/>
              <a:t>ISCA 2020		T4: Compiling Sequential Code for Effective Speculative Parallelization in Hardware</a:t>
            </a:r>
            <a:endParaRPr lang="en-US" dirty="0"/>
          </a:p>
        </p:txBody>
      </p:sp>
      <p:sp>
        <p:nvSpPr>
          <p:cNvPr id="30" name="Rectangle 29">
            <a:extLst>
              <a:ext uri="{FF2B5EF4-FFF2-40B4-BE49-F238E27FC236}">
                <a16:creationId xmlns:a16="http://schemas.microsoft.com/office/drawing/2014/main" id="{D1B76438-2DFD-44D5-B76B-1E4C52FD848B}"/>
              </a:ext>
            </a:extLst>
          </p:cNvPr>
          <p:cNvSpPr/>
          <p:nvPr/>
        </p:nvSpPr>
        <p:spPr>
          <a:xfrm>
            <a:off x="1083894" y="2316146"/>
            <a:ext cx="4114756" cy="188184"/>
          </a:xfrm>
          <a:prstGeom prst="rect">
            <a:avLst/>
          </a:prstGeom>
          <a:solidFill>
            <a:srgbClr val="94B6D2">
              <a:lumMod val="40000"/>
              <a:lumOff val="6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1" name="Rectangle 30">
            <a:extLst>
              <a:ext uri="{FF2B5EF4-FFF2-40B4-BE49-F238E27FC236}">
                <a16:creationId xmlns:a16="http://schemas.microsoft.com/office/drawing/2014/main" id="{D074C40C-59CB-452A-AC06-EB7864D3B95F}"/>
              </a:ext>
            </a:extLst>
          </p:cNvPr>
          <p:cNvSpPr/>
          <p:nvPr/>
        </p:nvSpPr>
        <p:spPr>
          <a:xfrm>
            <a:off x="4390939" y="2316130"/>
            <a:ext cx="640073" cy="188184"/>
          </a:xfrm>
          <a:prstGeom prst="rect">
            <a:avLst/>
          </a:prstGeom>
          <a:solidFill>
            <a:sysClr val="window" lastClr="FFFFFF">
              <a:lumMod val="95000"/>
            </a:sys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2" name="Rectangle 31">
            <a:extLst>
              <a:ext uri="{FF2B5EF4-FFF2-40B4-BE49-F238E27FC236}">
                <a16:creationId xmlns:a16="http://schemas.microsoft.com/office/drawing/2014/main" id="{C4583ECA-29C2-42B9-AE53-55FBDCAE80A0}"/>
              </a:ext>
            </a:extLst>
          </p:cNvPr>
          <p:cNvSpPr/>
          <p:nvPr/>
        </p:nvSpPr>
        <p:spPr>
          <a:xfrm>
            <a:off x="1083894" y="2064672"/>
            <a:ext cx="3200366" cy="188184"/>
          </a:xfrm>
          <a:prstGeom prst="rect">
            <a:avLst/>
          </a:prstGeom>
          <a:solidFill>
            <a:srgbClr val="DD8047">
              <a:lumMod val="60000"/>
              <a:lumOff val="4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3" name="Rectangle 32">
            <a:extLst>
              <a:ext uri="{FF2B5EF4-FFF2-40B4-BE49-F238E27FC236}">
                <a16:creationId xmlns:a16="http://schemas.microsoft.com/office/drawing/2014/main" id="{F090D4D7-99F5-48A5-8B5C-F70C8EBF4B51}"/>
              </a:ext>
            </a:extLst>
          </p:cNvPr>
          <p:cNvSpPr/>
          <p:nvPr/>
        </p:nvSpPr>
        <p:spPr>
          <a:xfrm>
            <a:off x="1922086" y="2066986"/>
            <a:ext cx="2194536" cy="188184"/>
          </a:xfrm>
          <a:prstGeom prst="rect">
            <a:avLst/>
          </a:prstGeom>
          <a:solidFill>
            <a:srgbClr val="94B6D2">
              <a:lumMod val="40000"/>
              <a:lumOff val="60000"/>
            </a:srgbClr>
          </a:solidFill>
          <a:ln w="1905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w Cen MT"/>
              <a:ea typeface="+mn-ea"/>
              <a:cs typeface="+mn-cs"/>
            </a:endParaRPr>
          </a:p>
        </p:txBody>
      </p:sp>
      <p:sp>
        <p:nvSpPr>
          <p:cNvPr id="36" name="Rectangle 35">
            <a:extLst>
              <a:ext uri="{FF2B5EF4-FFF2-40B4-BE49-F238E27FC236}">
                <a16:creationId xmlns:a16="http://schemas.microsoft.com/office/drawing/2014/main" id="{CFD8D647-D21E-4A56-AAFA-BDBC1B4FA801}"/>
              </a:ext>
            </a:extLst>
          </p:cNvPr>
          <p:cNvSpPr/>
          <p:nvPr/>
        </p:nvSpPr>
        <p:spPr>
          <a:xfrm>
            <a:off x="6324893" y="2451052"/>
            <a:ext cx="517192" cy="188184"/>
          </a:xfrm>
          <a:prstGeom prst="rect">
            <a:avLst/>
          </a:prstGeom>
          <a:solidFill>
            <a:srgbClr val="DD8047">
              <a:lumMod val="60000"/>
              <a:lumOff val="40000"/>
            </a:srgbClr>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f()</a:t>
            </a:r>
          </a:p>
        </p:txBody>
      </p:sp>
      <p:grpSp>
        <p:nvGrpSpPr>
          <p:cNvPr id="66" name="Group 65">
            <a:extLst>
              <a:ext uri="{FF2B5EF4-FFF2-40B4-BE49-F238E27FC236}">
                <a16:creationId xmlns:a16="http://schemas.microsoft.com/office/drawing/2014/main" id="{B3638EDB-FF29-463F-A9C2-24DAD080B137}"/>
              </a:ext>
            </a:extLst>
          </p:cNvPr>
          <p:cNvGrpSpPr/>
          <p:nvPr/>
        </p:nvGrpSpPr>
        <p:grpSpPr>
          <a:xfrm>
            <a:off x="6842085" y="2040903"/>
            <a:ext cx="1311632" cy="1008482"/>
            <a:chOff x="6842085" y="2040903"/>
            <a:chExt cx="1311632" cy="1008482"/>
          </a:xfrm>
        </p:grpSpPr>
        <p:sp>
          <p:nvSpPr>
            <p:cNvPr id="35" name="Rectangle 34">
              <a:extLst>
                <a:ext uri="{FF2B5EF4-FFF2-40B4-BE49-F238E27FC236}">
                  <a16:creationId xmlns:a16="http://schemas.microsoft.com/office/drawing/2014/main" id="{C0D90813-D561-45B7-B916-D6F71E41EB21}"/>
                </a:ext>
              </a:extLst>
            </p:cNvPr>
            <p:cNvSpPr/>
            <p:nvPr/>
          </p:nvSpPr>
          <p:spPr>
            <a:xfrm>
              <a:off x="7605039" y="2040903"/>
              <a:ext cx="548634" cy="188184"/>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g(0)</a:t>
              </a:r>
            </a:p>
          </p:txBody>
        </p:sp>
        <p:cxnSp>
          <p:nvCxnSpPr>
            <p:cNvPr id="37" name="Straight Arrow Connector 36">
              <a:extLst>
                <a:ext uri="{FF2B5EF4-FFF2-40B4-BE49-F238E27FC236}">
                  <a16:creationId xmlns:a16="http://schemas.microsoft.com/office/drawing/2014/main" id="{B604E036-ABC7-4E11-8C7A-CFD44132C7C0}"/>
                </a:ext>
              </a:extLst>
            </p:cNvPr>
            <p:cNvCxnSpPr>
              <a:stCxn id="36" idx="3"/>
              <a:endCxn id="35" idx="1"/>
            </p:cNvCxnSpPr>
            <p:nvPr/>
          </p:nvCxnSpPr>
          <p:spPr>
            <a:xfrm flipV="1">
              <a:off x="6842085" y="2134995"/>
              <a:ext cx="762954" cy="410149"/>
            </a:xfrm>
            <a:prstGeom prst="straightConnector1">
              <a:avLst/>
            </a:prstGeom>
            <a:noFill/>
            <a:ln w="28575" cap="flat" cmpd="sng" algn="ctr">
              <a:solidFill>
                <a:srgbClr val="94B6D2">
                  <a:lumMod val="50000"/>
                </a:srgbClr>
              </a:solidFill>
              <a:prstDash val="solid"/>
              <a:tailEnd type="triangle"/>
            </a:ln>
            <a:effectLst/>
          </p:spPr>
        </p:cxnSp>
        <p:sp>
          <p:nvSpPr>
            <p:cNvPr id="38" name="Rectangle 37">
              <a:extLst>
                <a:ext uri="{FF2B5EF4-FFF2-40B4-BE49-F238E27FC236}">
                  <a16:creationId xmlns:a16="http://schemas.microsoft.com/office/drawing/2014/main" id="{01CDF1A7-C62C-4787-8138-E618177E45B4}"/>
                </a:ext>
              </a:extLst>
            </p:cNvPr>
            <p:cNvSpPr/>
            <p:nvPr/>
          </p:nvSpPr>
          <p:spPr>
            <a:xfrm>
              <a:off x="7605083" y="2314336"/>
              <a:ext cx="548634" cy="188184"/>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g(1)</a:t>
              </a:r>
            </a:p>
          </p:txBody>
        </p:sp>
        <p:sp>
          <p:nvSpPr>
            <p:cNvPr id="39" name="Rectangle 38">
              <a:extLst>
                <a:ext uri="{FF2B5EF4-FFF2-40B4-BE49-F238E27FC236}">
                  <a16:creationId xmlns:a16="http://schemas.microsoft.com/office/drawing/2014/main" id="{FD05EB9D-F283-4B79-97E1-96D4ACD60429}"/>
                </a:ext>
              </a:extLst>
            </p:cNvPr>
            <p:cNvSpPr/>
            <p:nvPr/>
          </p:nvSpPr>
          <p:spPr>
            <a:xfrm>
              <a:off x="7605039" y="2587769"/>
              <a:ext cx="548634" cy="188184"/>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g(42)</a:t>
              </a:r>
            </a:p>
          </p:txBody>
        </p:sp>
        <p:sp>
          <p:nvSpPr>
            <p:cNvPr id="40" name="Rectangle 39">
              <a:extLst>
                <a:ext uri="{FF2B5EF4-FFF2-40B4-BE49-F238E27FC236}">
                  <a16:creationId xmlns:a16="http://schemas.microsoft.com/office/drawing/2014/main" id="{35F6048A-D212-40BD-89CA-EB62DF969F11}"/>
                </a:ext>
              </a:extLst>
            </p:cNvPr>
            <p:cNvSpPr/>
            <p:nvPr/>
          </p:nvSpPr>
          <p:spPr>
            <a:xfrm>
              <a:off x="7605039" y="2861201"/>
              <a:ext cx="548634" cy="188184"/>
            </a:xfrm>
            <a:prstGeom prst="rect">
              <a:avLst/>
            </a:prstGeom>
            <a:solidFill>
              <a:srgbClr val="94B6D2">
                <a:lumMod val="60000"/>
                <a:lumOff val="40000"/>
              </a:srgbClr>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g(43)</a:t>
              </a:r>
            </a:p>
          </p:txBody>
        </p:sp>
        <p:cxnSp>
          <p:nvCxnSpPr>
            <p:cNvPr id="41" name="Straight Arrow Connector 40">
              <a:extLst>
                <a:ext uri="{FF2B5EF4-FFF2-40B4-BE49-F238E27FC236}">
                  <a16:creationId xmlns:a16="http://schemas.microsoft.com/office/drawing/2014/main" id="{8D1761C2-09AA-4961-8603-FEF5D724DDF6}"/>
                </a:ext>
              </a:extLst>
            </p:cNvPr>
            <p:cNvCxnSpPr>
              <a:stCxn id="36" idx="3"/>
              <a:endCxn id="38" idx="1"/>
            </p:cNvCxnSpPr>
            <p:nvPr/>
          </p:nvCxnSpPr>
          <p:spPr>
            <a:xfrm flipV="1">
              <a:off x="6842085" y="2408428"/>
              <a:ext cx="762998" cy="136716"/>
            </a:xfrm>
            <a:prstGeom prst="straightConnector1">
              <a:avLst/>
            </a:prstGeom>
            <a:noFill/>
            <a:ln w="28575" cap="flat" cmpd="sng" algn="ctr">
              <a:solidFill>
                <a:srgbClr val="94B6D2">
                  <a:lumMod val="50000"/>
                </a:srgbClr>
              </a:solidFill>
              <a:prstDash val="solid"/>
              <a:tailEnd type="triangle"/>
            </a:ln>
            <a:effectLst/>
          </p:spPr>
        </p:cxnSp>
        <p:cxnSp>
          <p:nvCxnSpPr>
            <p:cNvPr id="42" name="Straight Arrow Connector 41">
              <a:extLst>
                <a:ext uri="{FF2B5EF4-FFF2-40B4-BE49-F238E27FC236}">
                  <a16:creationId xmlns:a16="http://schemas.microsoft.com/office/drawing/2014/main" id="{E53F5A88-9051-4D7A-94CA-ABE4309280CD}"/>
                </a:ext>
              </a:extLst>
            </p:cNvPr>
            <p:cNvCxnSpPr>
              <a:stCxn id="36" idx="3"/>
              <a:endCxn id="39" idx="1"/>
            </p:cNvCxnSpPr>
            <p:nvPr/>
          </p:nvCxnSpPr>
          <p:spPr>
            <a:xfrm>
              <a:off x="6842085" y="2545144"/>
              <a:ext cx="762954" cy="136717"/>
            </a:xfrm>
            <a:prstGeom prst="straightConnector1">
              <a:avLst/>
            </a:prstGeom>
            <a:noFill/>
            <a:ln w="28575" cap="flat" cmpd="sng" algn="ctr">
              <a:solidFill>
                <a:srgbClr val="94B6D2">
                  <a:lumMod val="50000"/>
                </a:srgbClr>
              </a:solidFill>
              <a:prstDash val="solid"/>
              <a:tailEnd type="triangle"/>
            </a:ln>
            <a:effectLst/>
          </p:spPr>
        </p:cxnSp>
        <p:cxnSp>
          <p:nvCxnSpPr>
            <p:cNvPr id="43" name="Straight Arrow Connector 42">
              <a:extLst>
                <a:ext uri="{FF2B5EF4-FFF2-40B4-BE49-F238E27FC236}">
                  <a16:creationId xmlns:a16="http://schemas.microsoft.com/office/drawing/2014/main" id="{5559AD48-12F5-481F-AAE9-4E4A0FF644D4}"/>
                </a:ext>
              </a:extLst>
            </p:cNvPr>
            <p:cNvCxnSpPr>
              <a:stCxn id="36" idx="3"/>
              <a:endCxn id="40" idx="1"/>
            </p:cNvCxnSpPr>
            <p:nvPr/>
          </p:nvCxnSpPr>
          <p:spPr>
            <a:xfrm>
              <a:off x="6842085" y="2545144"/>
              <a:ext cx="762954" cy="410149"/>
            </a:xfrm>
            <a:prstGeom prst="straightConnector1">
              <a:avLst/>
            </a:prstGeom>
            <a:noFill/>
            <a:ln w="28575" cap="flat" cmpd="sng" algn="ctr">
              <a:solidFill>
                <a:srgbClr val="94B6D2">
                  <a:lumMod val="50000"/>
                </a:srgbClr>
              </a:solidFill>
              <a:prstDash val="solid"/>
              <a:tailEnd type="triangle"/>
            </a:ln>
            <a:effectLst/>
          </p:spPr>
        </p:cxnSp>
      </p:grpSp>
      <p:grpSp>
        <p:nvGrpSpPr>
          <p:cNvPr id="65" name="Group 64">
            <a:extLst>
              <a:ext uri="{FF2B5EF4-FFF2-40B4-BE49-F238E27FC236}">
                <a16:creationId xmlns:a16="http://schemas.microsoft.com/office/drawing/2014/main" id="{995D1CCA-F1FC-4A30-BE47-E02A3CAFE0E8}"/>
              </a:ext>
            </a:extLst>
          </p:cNvPr>
          <p:cNvGrpSpPr/>
          <p:nvPr/>
        </p:nvGrpSpPr>
        <p:grpSpPr>
          <a:xfrm>
            <a:off x="8153673" y="1855372"/>
            <a:ext cx="1920219" cy="1347849"/>
            <a:chOff x="8153673" y="1855372"/>
            <a:chExt cx="1920219" cy="1347849"/>
          </a:xfrm>
        </p:grpSpPr>
        <p:cxnSp>
          <p:nvCxnSpPr>
            <p:cNvPr id="34" name="Straight Arrow Connector 33">
              <a:extLst>
                <a:ext uri="{FF2B5EF4-FFF2-40B4-BE49-F238E27FC236}">
                  <a16:creationId xmlns:a16="http://schemas.microsoft.com/office/drawing/2014/main" id="{77956D9A-1804-4D9F-B6D9-7D2D34F99442}"/>
                </a:ext>
              </a:extLst>
            </p:cNvPr>
            <p:cNvCxnSpPr>
              <a:stCxn id="35" idx="3"/>
              <a:endCxn id="46" idx="1"/>
            </p:cNvCxnSpPr>
            <p:nvPr/>
          </p:nvCxnSpPr>
          <p:spPr>
            <a:xfrm>
              <a:off x="8153673" y="2134995"/>
              <a:ext cx="1371585" cy="0"/>
            </a:xfrm>
            <a:prstGeom prst="straightConnector1">
              <a:avLst/>
            </a:prstGeom>
            <a:noFill/>
            <a:ln w="28575" cap="flat" cmpd="sng" algn="ctr">
              <a:solidFill>
                <a:srgbClr val="94B6D2">
                  <a:lumMod val="50000"/>
                </a:srgbClr>
              </a:solidFill>
              <a:prstDash val="solid"/>
              <a:tailEnd type="triangle"/>
            </a:ln>
            <a:effectLst/>
          </p:spPr>
        </p:cxnSp>
        <p:sp>
          <p:nvSpPr>
            <p:cNvPr id="44" name="Rectangle 43">
              <a:extLst>
                <a:ext uri="{FF2B5EF4-FFF2-40B4-BE49-F238E27FC236}">
                  <a16:creationId xmlns:a16="http://schemas.microsoft.com/office/drawing/2014/main" id="{8CF6644D-F09B-4299-9C91-C22D2D7AAB33}"/>
                </a:ext>
              </a:extLst>
            </p:cNvPr>
            <p:cNvSpPr/>
            <p:nvPr/>
          </p:nvSpPr>
          <p:spPr>
            <a:xfrm>
              <a:off x="8916627" y="1855372"/>
              <a:ext cx="548634" cy="188184"/>
            </a:xfrm>
            <a:prstGeom prst="rect">
              <a:avLst/>
            </a:prstGeom>
            <a:solidFill>
              <a:srgbClr val="EDEEE6"/>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h(0,0)</a:t>
              </a:r>
            </a:p>
          </p:txBody>
        </p:sp>
        <p:cxnSp>
          <p:nvCxnSpPr>
            <p:cNvPr id="45" name="Straight Arrow Connector 44">
              <a:extLst>
                <a:ext uri="{FF2B5EF4-FFF2-40B4-BE49-F238E27FC236}">
                  <a16:creationId xmlns:a16="http://schemas.microsoft.com/office/drawing/2014/main" id="{68B2FF10-E774-4BDB-966D-E3187DAC857A}"/>
                </a:ext>
              </a:extLst>
            </p:cNvPr>
            <p:cNvCxnSpPr>
              <a:stCxn id="35" idx="3"/>
              <a:endCxn id="44" idx="1"/>
            </p:cNvCxnSpPr>
            <p:nvPr/>
          </p:nvCxnSpPr>
          <p:spPr>
            <a:xfrm flipV="1">
              <a:off x="8153673" y="1949464"/>
              <a:ext cx="762954" cy="185531"/>
            </a:xfrm>
            <a:prstGeom prst="straightConnector1">
              <a:avLst/>
            </a:prstGeom>
            <a:noFill/>
            <a:ln w="28575" cap="flat" cmpd="sng" algn="ctr">
              <a:solidFill>
                <a:srgbClr val="94B6D2">
                  <a:lumMod val="50000"/>
                </a:srgbClr>
              </a:solidFill>
              <a:prstDash val="solid"/>
              <a:tailEnd type="triangle"/>
            </a:ln>
            <a:effectLst/>
          </p:spPr>
        </p:cxnSp>
        <p:sp>
          <p:nvSpPr>
            <p:cNvPr id="46" name="Rectangle 45">
              <a:extLst>
                <a:ext uri="{FF2B5EF4-FFF2-40B4-BE49-F238E27FC236}">
                  <a16:creationId xmlns:a16="http://schemas.microsoft.com/office/drawing/2014/main" id="{EBCAE153-9C12-4390-8D6E-1C8DCAF3EB7F}"/>
                </a:ext>
              </a:extLst>
            </p:cNvPr>
            <p:cNvSpPr/>
            <p:nvPr/>
          </p:nvSpPr>
          <p:spPr>
            <a:xfrm>
              <a:off x="9525258" y="2040903"/>
              <a:ext cx="548634" cy="188184"/>
            </a:xfrm>
            <a:prstGeom prst="rect">
              <a:avLst/>
            </a:prstGeom>
            <a:solidFill>
              <a:srgbClr val="EDEEE6"/>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h(0,1)</a:t>
              </a:r>
            </a:p>
          </p:txBody>
        </p:sp>
        <p:sp>
          <p:nvSpPr>
            <p:cNvPr id="47" name="Rectangle 46">
              <a:extLst>
                <a:ext uri="{FF2B5EF4-FFF2-40B4-BE49-F238E27FC236}">
                  <a16:creationId xmlns:a16="http://schemas.microsoft.com/office/drawing/2014/main" id="{FF61C801-EC3E-4F8B-B7FB-DC62E6753A92}"/>
                </a:ext>
              </a:extLst>
            </p:cNvPr>
            <p:cNvSpPr/>
            <p:nvPr/>
          </p:nvSpPr>
          <p:spPr>
            <a:xfrm>
              <a:off x="8916627" y="2215822"/>
              <a:ext cx="548634" cy="188184"/>
            </a:xfrm>
            <a:prstGeom prst="rect">
              <a:avLst/>
            </a:prstGeom>
            <a:solidFill>
              <a:srgbClr val="EDEEE6"/>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h(0,2)</a:t>
              </a:r>
            </a:p>
          </p:txBody>
        </p:sp>
        <p:cxnSp>
          <p:nvCxnSpPr>
            <p:cNvPr id="48" name="Straight Arrow Connector 47">
              <a:extLst>
                <a:ext uri="{FF2B5EF4-FFF2-40B4-BE49-F238E27FC236}">
                  <a16:creationId xmlns:a16="http://schemas.microsoft.com/office/drawing/2014/main" id="{A2FDDAB5-F991-41B4-9717-372C9F98C271}"/>
                </a:ext>
              </a:extLst>
            </p:cNvPr>
            <p:cNvCxnSpPr>
              <a:stCxn id="35" idx="3"/>
              <a:endCxn id="47" idx="1"/>
            </p:cNvCxnSpPr>
            <p:nvPr/>
          </p:nvCxnSpPr>
          <p:spPr>
            <a:xfrm>
              <a:off x="8153673" y="2134995"/>
              <a:ext cx="762954" cy="174919"/>
            </a:xfrm>
            <a:prstGeom prst="straightConnector1">
              <a:avLst/>
            </a:prstGeom>
            <a:noFill/>
            <a:ln w="28575" cap="flat" cmpd="sng" algn="ctr">
              <a:solidFill>
                <a:srgbClr val="94B6D2">
                  <a:lumMod val="50000"/>
                </a:srgbClr>
              </a:solidFill>
              <a:prstDash val="solid"/>
              <a:tailEnd type="triangle"/>
            </a:ln>
            <a:effectLst/>
          </p:spPr>
        </p:cxnSp>
        <p:sp>
          <p:nvSpPr>
            <p:cNvPr id="49" name="Rectangle 48">
              <a:extLst>
                <a:ext uri="{FF2B5EF4-FFF2-40B4-BE49-F238E27FC236}">
                  <a16:creationId xmlns:a16="http://schemas.microsoft.com/office/drawing/2014/main" id="{3F5AAC55-62E8-4006-9293-ECD80EB42073}"/>
                </a:ext>
              </a:extLst>
            </p:cNvPr>
            <p:cNvSpPr/>
            <p:nvPr/>
          </p:nvSpPr>
          <p:spPr>
            <a:xfrm>
              <a:off x="8916627" y="2613575"/>
              <a:ext cx="548634" cy="188184"/>
            </a:xfrm>
            <a:prstGeom prst="rect">
              <a:avLst/>
            </a:prstGeom>
            <a:solidFill>
              <a:srgbClr val="EDEEE6"/>
            </a:solidFill>
            <a:ln w="190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ea typeface="+mn-ea"/>
                  <a:cs typeface="+mn-cs"/>
                </a:rPr>
                <a:t>h(1,0)</a:t>
              </a:r>
            </a:p>
          </p:txBody>
        </p:sp>
        <p:cxnSp>
          <p:nvCxnSpPr>
            <p:cNvPr id="50" name="Straight Arrow Connector 49">
              <a:extLst>
                <a:ext uri="{FF2B5EF4-FFF2-40B4-BE49-F238E27FC236}">
                  <a16:creationId xmlns:a16="http://schemas.microsoft.com/office/drawing/2014/main" id="{D2B295A0-26E5-4F30-B78A-2305FCC3375E}"/>
                </a:ext>
              </a:extLst>
            </p:cNvPr>
            <p:cNvCxnSpPr>
              <a:cxnSpLocks/>
              <a:stCxn id="38" idx="3"/>
              <a:endCxn id="49" idx="1"/>
            </p:cNvCxnSpPr>
            <p:nvPr/>
          </p:nvCxnSpPr>
          <p:spPr>
            <a:xfrm>
              <a:off x="8153717" y="2408428"/>
              <a:ext cx="762910" cy="299239"/>
            </a:xfrm>
            <a:prstGeom prst="straightConnector1">
              <a:avLst/>
            </a:prstGeom>
            <a:noFill/>
            <a:ln w="28575" cap="flat" cmpd="sng" algn="ctr">
              <a:solidFill>
                <a:srgbClr val="94B6D2">
                  <a:lumMod val="50000"/>
                </a:srgbClr>
              </a:solidFill>
              <a:prstDash val="solid"/>
              <a:tailEnd type="triangle"/>
            </a:ln>
            <a:effectLst/>
          </p:spPr>
        </p:cxnSp>
        <p:sp>
          <p:nvSpPr>
            <p:cNvPr id="51" name="TextBox 50">
              <a:extLst>
                <a:ext uri="{FF2B5EF4-FFF2-40B4-BE49-F238E27FC236}">
                  <a16:creationId xmlns:a16="http://schemas.microsoft.com/office/drawing/2014/main" id="{C820CE28-AE68-4C5F-8954-A761ECF5E512}"/>
                </a:ext>
              </a:extLst>
            </p:cNvPr>
            <p:cNvSpPr txBox="1"/>
            <p:nvPr/>
          </p:nvSpPr>
          <p:spPr>
            <a:xfrm rot="16200000">
              <a:off x="8839639" y="2726167"/>
              <a:ext cx="553998" cy="400110"/>
            </a:xfrm>
            <a:prstGeom prst="rect">
              <a:avLst/>
            </a:prstGeom>
            <a:noFill/>
          </p:spPr>
          <p:txBody>
            <a:bodyPr vert="eaVert" wrap="square" rtlCol="0">
              <a:spAutoFit/>
            </a:bodyPr>
            <a:lstStyle/>
            <a:p>
              <a:pPr defTabSz="914400"/>
              <a:r>
                <a:rPr lang="en-US" sz="2400" dirty="0">
                  <a:solidFill>
                    <a:prstClr val="black"/>
                  </a:solidFill>
                  <a:latin typeface="Tw Cen MT"/>
                </a:rPr>
                <a:t>…</a:t>
              </a:r>
            </a:p>
          </p:txBody>
        </p:sp>
        <p:cxnSp>
          <p:nvCxnSpPr>
            <p:cNvPr id="52" name="Straight Arrow Connector 51">
              <a:extLst>
                <a:ext uri="{FF2B5EF4-FFF2-40B4-BE49-F238E27FC236}">
                  <a16:creationId xmlns:a16="http://schemas.microsoft.com/office/drawing/2014/main" id="{6E82FD62-5A51-40AC-864B-D8FA592BBE6E}"/>
                </a:ext>
              </a:extLst>
            </p:cNvPr>
            <p:cNvCxnSpPr>
              <a:cxnSpLocks/>
              <a:stCxn id="38" idx="3"/>
              <a:endCxn id="51" idx="0"/>
            </p:cNvCxnSpPr>
            <p:nvPr/>
          </p:nvCxnSpPr>
          <p:spPr>
            <a:xfrm>
              <a:off x="8153717" y="2408428"/>
              <a:ext cx="762866" cy="517794"/>
            </a:xfrm>
            <a:prstGeom prst="straightConnector1">
              <a:avLst/>
            </a:prstGeom>
            <a:noFill/>
            <a:ln w="28575" cap="flat" cmpd="sng" algn="ctr">
              <a:solidFill>
                <a:srgbClr val="94B6D2">
                  <a:lumMod val="50000"/>
                </a:srgbClr>
              </a:solidFill>
              <a:prstDash val="solid"/>
              <a:tailEnd type="triangle"/>
            </a:ln>
            <a:effectLst/>
          </p:spPr>
        </p:cxnSp>
      </p:grpSp>
      <p:sp>
        <p:nvSpPr>
          <p:cNvPr id="53" name="Rectangle 52">
            <a:extLst>
              <a:ext uri="{FF2B5EF4-FFF2-40B4-BE49-F238E27FC236}">
                <a16:creationId xmlns:a16="http://schemas.microsoft.com/office/drawing/2014/main" id="{5D9D2542-8561-4BD9-B102-96A3477E8EE1}"/>
              </a:ext>
            </a:extLst>
          </p:cNvPr>
          <p:cNvSpPr/>
          <p:nvPr/>
        </p:nvSpPr>
        <p:spPr>
          <a:xfrm>
            <a:off x="1026637" y="2013738"/>
            <a:ext cx="4461570" cy="538609"/>
          </a:xfrm>
          <a:prstGeom prst="rect">
            <a:avLst/>
          </a:prstGeom>
        </p:spPr>
        <p:txBody>
          <a:bodyPr wrap="square">
            <a:spAutoFit/>
          </a:bodyPr>
          <a:lstStyle/>
          <a:p>
            <a:pPr defTabSz="914400"/>
            <a:r>
              <a:rPr lang="en-US" sz="1100" b="1" dirty="0">
                <a:solidFill>
                  <a:prstClr val="black"/>
                </a:solidFill>
                <a:latin typeface="Consolas" panose="020B0609020204030204" pitchFamily="49" charset="0"/>
              </a:rPr>
              <a:t>void</a:t>
            </a:r>
            <a:r>
              <a:rPr lang="en-US" sz="1100" dirty="0">
                <a:solidFill>
                  <a:prstClr val="black"/>
                </a:solidFill>
                <a:latin typeface="Consolas" panose="020B0609020204030204" pitchFamily="49" charset="0"/>
              </a:rPr>
              <a:t> f() { g(0);  g(1);  g(42);  g(43); }</a:t>
            </a:r>
          </a:p>
          <a:p>
            <a:pPr defTabSz="914400"/>
            <a:endParaRPr lang="en-US" sz="700" dirty="0">
              <a:solidFill>
                <a:prstClr val="black"/>
              </a:solidFill>
              <a:latin typeface="Consolas" panose="020B0609020204030204" pitchFamily="49" charset="0"/>
            </a:endParaRPr>
          </a:p>
          <a:p>
            <a:pPr defTabSz="914400"/>
            <a:r>
              <a:rPr lang="en-US" sz="1100" b="1" dirty="0">
                <a:solidFill>
                  <a:prstClr val="black"/>
                </a:solidFill>
                <a:latin typeface="Consolas" panose="020B0609020204030204" pitchFamily="49" charset="0"/>
              </a:rPr>
              <a:t>void</a:t>
            </a:r>
            <a:r>
              <a:rPr lang="en-US" sz="1100" dirty="0">
                <a:solidFill>
                  <a:prstClr val="black"/>
                </a:solidFill>
                <a:latin typeface="Consolas" panose="020B0609020204030204" pitchFamily="49" charset="0"/>
              </a:rPr>
              <a:t> g(</a:t>
            </a:r>
            <a:r>
              <a:rPr lang="en-US" sz="1100" b="1" dirty="0">
                <a:solidFill>
                  <a:prstClr val="black"/>
                </a:solidFill>
                <a:latin typeface="Consolas" panose="020B0609020204030204" pitchFamily="49" charset="0"/>
              </a:rPr>
              <a:t>int</a:t>
            </a:r>
            <a:r>
              <a:rPr lang="en-US" sz="1100" dirty="0">
                <a:solidFill>
                  <a:prstClr val="black"/>
                </a:solidFill>
                <a:latin typeface="Consolas" panose="020B0609020204030204" pitchFamily="49" charset="0"/>
              </a:rPr>
              <a:t> </a:t>
            </a:r>
            <a:r>
              <a:rPr lang="en-US" sz="1100" dirty="0" err="1">
                <a:solidFill>
                  <a:prstClr val="black"/>
                </a:solidFill>
                <a:latin typeface="Consolas" panose="020B0609020204030204" pitchFamily="49" charset="0"/>
              </a:rPr>
              <a:t>i</a:t>
            </a:r>
            <a:r>
              <a:rPr lang="en-US" sz="1100" dirty="0">
                <a:solidFill>
                  <a:prstClr val="black"/>
                </a:solidFill>
                <a:latin typeface="Consolas" panose="020B0609020204030204" pitchFamily="49" charset="0"/>
              </a:rPr>
              <a:t>) { </a:t>
            </a:r>
            <a:r>
              <a:rPr lang="en-US" sz="1100" b="1" dirty="0">
                <a:solidFill>
                  <a:prstClr val="black"/>
                </a:solidFill>
                <a:latin typeface="Consolas" panose="020B0609020204030204" pitchFamily="49" charset="0"/>
              </a:rPr>
              <a:t>for</a:t>
            </a:r>
            <a:r>
              <a:rPr lang="en-US" sz="1100" dirty="0">
                <a:solidFill>
                  <a:prstClr val="black"/>
                </a:solidFill>
                <a:latin typeface="Consolas" panose="020B0609020204030204" pitchFamily="49" charset="0"/>
              </a:rPr>
              <a:t> (</a:t>
            </a:r>
            <a:r>
              <a:rPr lang="en-US" sz="1100" b="1" dirty="0">
                <a:solidFill>
                  <a:prstClr val="black"/>
                </a:solidFill>
                <a:latin typeface="Consolas" panose="020B0609020204030204" pitchFamily="49" charset="0"/>
              </a:rPr>
              <a:t>int</a:t>
            </a:r>
            <a:r>
              <a:rPr lang="en-US" sz="1100" dirty="0">
                <a:solidFill>
                  <a:prstClr val="black"/>
                </a:solidFill>
                <a:latin typeface="Consolas" panose="020B0609020204030204" pitchFamily="49" charset="0"/>
              </a:rPr>
              <a:t> j = 0; j &lt; 3; </a:t>
            </a:r>
            <a:r>
              <a:rPr lang="en-US" sz="1100" dirty="0" err="1">
                <a:solidFill>
                  <a:prstClr val="black"/>
                </a:solidFill>
                <a:latin typeface="Consolas" panose="020B0609020204030204" pitchFamily="49" charset="0"/>
              </a:rPr>
              <a:t>j++</a:t>
            </a:r>
            <a:r>
              <a:rPr lang="en-US" sz="1100" dirty="0">
                <a:solidFill>
                  <a:prstClr val="black"/>
                </a:solidFill>
                <a:latin typeface="Consolas" panose="020B0609020204030204" pitchFamily="49" charset="0"/>
              </a:rPr>
              <a:t>) h(</a:t>
            </a:r>
            <a:r>
              <a:rPr lang="en-US" sz="1100" dirty="0" err="1">
                <a:solidFill>
                  <a:prstClr val="black"/>
                </a:solidFill>
                <a:latin typeface="Consolas" panose="020B0609020204030204" pitchFamily="49" charset="0"/>
              </a:rPr>
              <a:t>i,j</a:t>
            </a:r>
            <a:r>
              <a:rPr lang="en-US" sz="1100" dirty="0">
                <a:solidFill>
                  <a:prstClr val="black"/>
                </a:solidFill>
                <a:latin typeface="Consolas" panose="020B0609020204030204" pitchFamily="49" charset="0"/>
              </a:rPr>
              <a:t>); }</a:t>
            </a:r>
          </a:p>
        </p:txBody>
      </p:sp>
      <p:grpSp>
        <p:nvGrpSpPr>
          <p:cNvPr id="63" name="Group 62">
            <a:extLst>
              <a:ext uri="{FF2B5EF4-FFF2-40B4-BE49-F238E27FC236}">
                <a16:creationId xmlns:a16="http://schemas.microsoft.com/office/drawing/2014/main" id="{E4919C17-8F1E-4F2D-86CA-4C06ADD2B01C}"/>
              </a:ext>
            </a:extLst>
          </p:cNvPr>
          <p:cNvGrpSpPr/>
          <p:nvPr/>
        </p:nvGrpSpPr>
        <p:grpSpPr>
          <a:xfrm>
            <a:off x="7388039" y="1877973"/>
            <a:ext cx="276038" cy="1336277"/>
            <a:chOff x="3834071" y="2449392"/>
            <a:chExt cx="276038" cy="1336277"/>
          </a:xfrm>
        </p:grpSpPr>
        <p:sp>
          <p:nvSpPr>
            <p:cNvPr id="54" name="TextBox 53">
              <a:extLst>
                <a:ext uri="{FF2B5EF4-FFF2-40B4-BE49-F238E27FC236}">
                  <a16:creationId xmlns:a16="http://schemas.microsoft.com/office/drawing/2014/main" id="{BA3007CD-1097-4DE0-9793-A1D9101A2AA0}"/>
                </a:ext>
              </a:extLst>
            </p:cNvPr>
            <p:cNvSpPr txBox="1"/>
            <p:nvPr/>
          </p:nvSpPr>
          <p:spPr>
            <a:xfrm>
              <a:off x="3834071" y="2449392"/>
              <a:ext cx="276038" cy="307777"/>
            </a:xfrm>
            <a:prstGeom prst="rect">
              <a:avLst/>
            </a:prstGeom>
            <a:noFill/>
          </p:spPr>
          <p:txBody>
            <a:bodyPr wrap="none" rtlCol="0">
              <a:spAutoFit/>
            </a:bodyPr>
            <a:lstStyle/>
            <a:p>
              <a:r>
                <a:rPr lang="en-US" sz="1400" dirty="0">
                  <a:highlight>
                    <a:srgbClr val="00FFFF"/>
                  </a:highlight>
                </a:rPr>
                <a:t>1</a:t>
              </a:r>
            </a:p>
          </p:txBody>
        </p:sp>
        <p:sp>
          <p:nvSpPr>
            <p:cNvPr id="55" name="TextBox 54">
              <a:extLst>
                <a:ext uri="{FF2B5EF4-FFF2-40B4-BE49-F238E27FC236}">
                  <a16:creationId xmlns:a16="http://schemas.microsoft.com/office/drawing/2014/main" id="{9B67EA3F-EAB2-40BC-8863-5850C1CF134A}"/>
                </a:ext>
              </a:extLst>
            </p:cNvPr>
            <p:cNvSpPr txBox="1"/>
            <p:nvPr/>
          </p:nvSpPr>
          <p:spPr>
            <a:xfrm>
              <a:off x="3834071" y="2793118"/>
              <a:ext cx="276038" cy="307777"/>
            </a:xfrm>
            <a:prstGeom prst="rect">
              <a:avLst/>
            </a:prstGeom>
            <a:noFill/>
          </p:spPr>
          <p:txBody>
            <a:bodyPr wrap="none" rtlCol="0">
              <a:spAutoFit/>
            </a:bodyPr>
            <a:lstStyle/>
            <a:p>
              <a:r>
                <a:rPr lang="en-US" sz="1400" dirty="0">
                  <a:highlight>
                    <a:srgbClr val="00FFFF"/>
                  </a:highlight>
                </a:rPr>
                <a:t>2</a:t>
              </a:r>
            </a:p>
          </p:txBody>
        </p:sp>
        <p:sp>
          <p:nvSpPr>
            <p:cNvPr id="56" name="TextBox 55">
              <a:extLst>
                <a:ext uri="{FF2B5EF4-FFF2-40B4-BE49-F238E27FC236}">
                  <a16:creationId xmlns:a16="http://schemas.microsoft.com/office/drawing/2014/main" id="{CAECEB2B-4E38-43B1-9443-9DFAF1446803}"/>
                </a:ext>
              </a:extLst>
            </p:cNvPr>
            <p:cNvSpPr txBox="1"/>
            <p:nvPr/>
          </p:nvSpPr>
          <p:spPr>
            <a:xfrm>
              <a:off x="3834071" y="3113866"/>
              <a:ext cx="276038" cy="307777"/>
            </a:xfrm>
            <a:prstGeom prst="rect">
              <a:avLst/>
            </a:prstGeom>
            <a:noFill/>
          </p:spPr>
          <p:txBody>
            <a:bodyPr wrap="square" rtlCol="0">
              <a:spAutoFit/>
            </a:bodyPr>
            <a:lstStyle/>
            <a:p>
              <a:r>
                <a:rPr lang="en-US" sz="1400" dirty="0">
                  <a:highlight>
                    <a:srgbClr val="00FFFF"/>
                  </a:highlight>
                </a:rPr>
                <a:t>3</a:t>
              </a:r>
            </a:p>
          </p:txBody>
        </p:sp>
        <p:sp>
          <p:nvSpPr>
            <p:cNvPr id="57" name="TextBox 56">
              <a:extLst>
                <a:ext uri="{FF2B5EF4-FFF2-40B4-BE49-F238E27FC236}">
                  <a16:creationId xmlns:a16="http://schemas.microsoft.com/office/drawing/2014/main" id="{30E5BFCF-720C-40BB-8E8C-461200E72901}"/>
                </a:ext>
              </a:extLst>
            </p:cNvPr>
            <p:cNvSpPr txBox="1"/>
            <p:nvPr/>
          </p:nvSpPr>
          <p:spPr>
            <a:xfrm>
              <a:off x="3834071" y="3477892"/>
              <a:ext cx="276038" cy="307777"/>
            </a:xfrm>
            <a:prstGeom prst="rect">
              <a:avLst/>
            </a:prstGeom>
            <a:noFill/>
          </p:spPr>
          <p:txBody>
            <a:bodyPr wrap="none" rtlCol="0">
              <a:spAutoFit/>
            </a:bodyPr>
            <a:lstStyle/>
            <a:p>
              <a:r>
                <a:rPr lang="en-US" sz="1400" dirty="0">
                  <a:highlight>
                    <a:srgbClr val="00FFFF"/>
                  </a:highlight>
                </a:rPr>
                <a:t>4</a:t>
              </a:r>
            </a:p>
          </p:txBody>
        </p:sp>
      </p:grpSp>
      <p:grpSp>
        <p:nvGrpSpPr>
          <p:cNvPr id="64" name="Group 63">
            <a:extLst>
              <a:ext uri="{FF2B5EF4-FFF2-40B4-BE49-F238E27FC236}">
                <a16:creationId xmlns:a16="http://schemas.microsoft.com/office/drawing/2014/main" id="{BA1E3FDC-CDFC-4BE6-8B81-CEC6B1F297DD}"/>
              </a:ext>
            </a:extLst>
          </p:cNvPr>
          <p:cNvGrpSpPr/>
          <p:nvPr/>
        </p:nvGrpSpPr>
        <p:grpSpPr>
          <a:xfrm>
            <a:off x="9387283" y="1742834"/>
            <a:ext cx="1086944" cy="1191329"/>
            <a:chOff x="9387283" y="1742834"/>
            <a:chExt cx="1086944" cy="1191329"/>
          </a:xfrm>
        </p:grpSpPr>
        <p:sp>
          <p:nvSpPr>
            <p:cNvPr id="59" name="TextBox 58">
              <a:extLst>
                <a:ext uri="{FF2B5EF4-FFF2-40B4-BE49-F238E27FC236}">
                  <a16:creationId xmlns:a16="http://schemas.microsoft.com/office/drawing/2014/main" id="{EAF9820F-D7DD-479C-B192-E3C29A30716F}"/>
                </a:ext>
              </a:extLst>
            </p:cNvPr>
            <p:cNvSpPr txBox="1"/>
            <p:nvPr/>
          </p:nvSpPr>
          <p:spPr>
            <a:xfrm>
              <a:off x="9428002" y="2626386"/>
              <a:ext cx="412292" cy="307777"/>
            </a:xfrm>
            <a:prstGeom prst="rect">
              <a:avLst/>
            </a:prstGeom>
            <a:noFill/>
          </p:spPr>
          <p:txBody>
            <a:bodyPr wrap="none" rtlCol="0">
              <a:spAutoFit/>
            </a:bodyPr>
            <a:lstStyle/>
            <a:p>
              <a:r>
                <a:rPr lang="en-US" sz="1400" dirty="0">
                  <a:highlight>
                    <a:srgbClr val="00FFFF"/>
                  </a:highlight>
                </a:rPr>
                <a:t>2</a:t>
              </a:r>
              <a:r>
                <a:rPr lang="en-US" sz="1400" dirty="0"/>
                <a:t>.</a:t>
              </a:r>
              <a:r>
                <a:rPr lang="en-US" sz="1400" dirty="0">
                  <a:highlight>
                    <a:srgbClr val="00FF00"/>
                  </a:highlight>
                </a:rPr>
                <a:t>1</a:t>
              </a:r>
            </a:p>
          </p:txBody>
        </p:sp>
        <p:sp>
          <p:nvSpPr>
            <p:cNvPr id="60" name="TextBox 59">
              <a:extLst>
                <a:ext uri="{FF2B5EF4-FFF2-40B4-BE49-F238E27FC236}">
                  <a16:creationId xmlns:a16="http://schemas.microsoft.com/office/drawing/2014/main" id="{FE99E228-C95E-4CCD-B212-AA11EC6ACE59}"/>
                </a:ext>
              </a:extLst>
            </p:cNvPr>
            <p:cNvSpPr txBox="1"/>
            <p:nvPr/>
          </p:nvSpPr>
          <p:spPr>
            <a:xfrm>
              <a:off x="9428002" y="1742834"/>
              <a:ext cx="412292" cy="307777"/>
            </a:xfrm>
            <a:prstGeom prst="rect">
              <a:avLst/>
            </a:prstGeom>
            <a:noFill/>
          </p:spPr>
          <p:txBody>
            <a:bodyPr wrap="none" rtlCol="0">
              <a:spAutoFit/>
            </a:bodyPr>
            <a:lstStyle/>
            <a:p>
              <a:r>
                <a:rPr lang="en-US" sz="1400" dirty="0">
                  <a:highlight>
                    <a:srgbClr val="00FFFF"/>
                  </a:highlight>
                </a:rPr>
                <a:t>1</a:t>
              </a:r>
              <a:r>
                <a:rPr lang="en-US" sz="1400" dirty="0"/>
                <a:t>.</a:t>
              </a:r>
              <a:r>
                <a:rPr lang="en-US" sz="1400" dirty="0">
                  <a:highlight>
                    <a:srgbClr val="FFFF00"/>
                  </a:highlight>
                </a:rPr>
                <a:t>1</a:t>
              </a:r>
            </a:p>
          </p:txBody>
        </p:sp>
        <p:sp>
          <p:nvSpPr>
            <p:cNvPr id="61" name="TextBox 60">
              <a:extLst>
                <a:ext uri="{FF2B5EF4-FFF2-40B4-BE49-F238E27FC236}">
                  <a16:creationId xmlns:a16="http://schemas.microsoft.com/office/drawing/2014/main" id="{F6AD3D94-F158-4EA6-A293-6F6BECDF53F1}"/>
                </a:ext>
              </a:extLst>
            </p:cNvPr>
            <p:cNvSpPr txBox="1"/>
            <p:nvPr/>
          </p:nvSpPr>
          <p:spPr>
            <a:xfrm>
              <a:off x="10061935" y="1981106"/>
              <a:ext cx="412292" cy="307777"/>
            </a:xfrm>
            <a:prstGeom prst="rect">
              <a:avLst/>
            </a:prstGeom>
            <a:noFill/>
          </p:spPr>
          <p:txBody>
            <a:bodyPr wrap="none" rtlCol="0">
              <a:spAutoFit/>
            </a:bodyPr>
            <a:lstStyle/>
            <a:p>
              <a:r>
                <a:rPr lang="en-US" sz="1400" dirty="0">
                  <a:highlight>
                    <a:srgbClr val="00FFFF"/>
                  </a:highlight>
                </a:rPr>
                <a:t>1</a:t>
              </a:r>
              <a:r>
                <a:rPr lang="en-US" sz="1400" dirty="0"/>
                <a:t>.</a:t>
              </a:r>
              <a:r>
                <a:rPr lang="en-US" sz="1400" dirty="0">
                  <a:highlight>
                    <a:srgbClr val="FFFF00"/>
                  </a:highlight>
                </a:rPr>
                <a:t>2</a:t>
              </a:r>
            </a:p>
          </p:txBody>
        </p:sp>
        <p:sp>
          <p:nvSpPr>
            <p:cNvPr id="62" name="TextBox 61">
              <a:extLst>
                <a:ext uri="{FF2B5EF4-FFF2-40B4-BE49-F238E27FC236}">
                  <a16:creationId xmlns:a16="http://schemas.microsoft.com/office/drawing/2014/main" id="{D4C221BA-6BAA-48A1-B7CA-896BD5585CD5}"/>
                </a:ext>
              </a:extLst>
            </p:cNvPr>
            <p:cNvSpPr txBox="1"/>
            <p:nvPr/>
          </p:nvSpPr>
          <p:spPr>
            <a:xfrm>
              <a:off x="9387283" y="2241898"/>
              <a:ext cx="412292" cy="307777"/>
            </a:xfrm>
            <a:prstGeom prst="rect">
              <a:avLst/>
            </a:prstGeom>
            <a:noFill/>
          </p:spPr>
          <p:txBody>
            <a:bodyPr wrap="none" rtlCol="0">
              <a:spAutoFit/>
            </a:bodyPr>
            <a:lstStyle/>
            <a:p>
              <a:r>
                <a:rPr lang="en-US" sz="1400" dirty="0">
                  <a:highlight>
                    <a:srgbClr val="00FFFF"/>
                  </a:highlight>
                </a:rPr>
                <a:t>1</a:t>
              </a:r>
              <a:r>
                <a:rPr lang="en-US" sz="1400" dirty="0"/>
                <a:t>.</a:t>
              </a:r>
              <a:r>
                <a:rPr lang="en-US" sz="1400" dirty="0">
                  <a:highlight>
                    <a:srgbClr val="FFFF00"/>
                  </a:highlight>
                </a:rPr>
                <a:t>3</a:t>
              </a:r>
            </a:p>
          </p:txBody>
        </p:sp>
      </p:grpSp>
    </p:spTree>
    <p:extLst>
      <p:ext uri="{BB962C8B-B14F-4D97-AF65-F5344CB8AC3E}">
        <p14:creationId xmlns:p14="http://schemas.microsoft.com/office/powerpoint/2010/main" val="151571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6"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51712</TotalTime>
  <Words>1851</Words>
  <Application>Microsoft Office PowerPoint</Application>
  <PresentationFormat>Widescreen</PresentationFormat>
  <Paragraphs>215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Calibri Light</vt:lpstr>
      <vt:lpstr>Consolas</vt:lpstr>
      <vt:lpstr>Helvetica</vt:lpstr>
      <vt:lpstr>Tw Cen MT</vt:lpstr>
      <vt:lpstr>Wingdings</vt:lpstr>
      <vt:lpstr>Retrospect</vt:lpstr>
      <vt:lpstr>T4: Compiling Sequential Code for Effective Speculative Parallelization in Hardware</vt:lpstr>
      <vt:lpstr>Key idea: Task trees for effective parallelization</vt:lpstr>
      <vt:lpstr>T4: Trees of Tiny Timestamped Tasks</vt:lpstr>
      <vt:lpstr>Parallelizing entire real-world programs</vt:lpstr>
      <vt:lpstr>Backup Slides</vt:lpstr>
      <vt:lpstr>Progressive expansion of unknown-tripcount loops</vt:lpstr>
      <vt:lpstr>Fractal topological ordering for timestamps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Data-Centric Execution of  Speculative Parallel Programs</dc:title>
  <dc:creator>Microsoft Office User</dc:creator>
  <cp:lastModifiedBy>Victor Ying</cp:lastModifiedBy>
  <cp:revision>3947</cp:revision>
  <cp:lastPrinted>2017-06-14T21:41:31Z</cp:lastPrinted>
  <dcterms:created xsi:type="dcterms:W3CDTF">2016-09-24T07:03:05Z</dcterms:created>
  <dcterms:modified xsi:type="dcterms:W3CDTF">2020-06-01T16:43:49Z</dcterms:modified>
</cp:coreProperties>
</file>