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937" r:id="rId1"/>
  </p:sldMasterIdLst>
  <p:notesMasterIdLst>
    <p:notesMasterId r:id="rId26"/>
  </p:notesMasterIdLst>
  <p:handoutMasterIdLst>
    <p:handoutMasterId r:id="rId27"/>
  </p:handoutMasterIdLst>
  <p:sldIdLst>
    <p:sldId id="429" r:id="rId2"/>
    <p:sldId id="458" r:id="rId3"/>
    <p:sldId id="457" r:id="rId4"/>
    <p:sldId id="437" r:id="rId5"/>
    <p:sldId id="364" r:id="rId6"/>
    <p:sldId id="431" r:id="rId7"/>
    <p:sldId id="432" r:id="rId8"/>
    <p:sldId id="433" r:id="rId9"/>
    <p:sldId id="434" r:id="rId10"/>
    <p:sldId id="436" r:id="rId11"/>
    <p:sldId id="459" r:id="rId12"/>
    <p:sldId id="451" r:id="rId13"/>
    <p:sldId id="454" r:id="rId14"/>
    <p:sldId id="441" r:id="rId15"/>
    <p:sldId id="453" r:id="rId16"/>
    <p:sldId id="443" r:id="rId17"/>
    <p:sldId id="448" r:id="rId18"/>
    <p:sldId id="444" r:id="rId19"/>
    <p:sldId id="442" r:id="rId20"/>
    <p:sldId id="455" r:id="rId21"/>
    <p:sldId id="456" r:id="rId22"/>
    <p:sldId id="447" r:id="rId23"/>
    <p:sldId id="439" r:id="rId24"/>
    <p:sldId id="44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B0F0"/>
    <a:srgbClr val="944A1C"/>
    <a:srgbClr val="D5D1D1"/>
    <a:srgbClr val="27648B"/>
    <a:srgbClr val="FCF2EC"/>
    <a:srgbClr val="F8E6DA"/>
    <a:srgbClr val="B95B22"/>
    <a:srgbClr val="01B050"/>
    <a:srgbClr val="A1DDCB"/>
    <a:srgbClr val="FF9E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1" autoAdjust="0"/>
    <p:restoredTop sz="95878" autoAdjust="0"/>
  </p:normalViewPr>
  <p:slideViewPr>
    <p:cSldViewPr snapToGrid="0" snapToObjects="1">
      <p:cViewPr varScale="1">
        <p:scale>
          <a:sx n="99" d="100"/>
          <a:sy n="99" d="100"/>
        </p:scale>
        <p:origin x="282"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829221-8312-D64B-BA02-0589B1C402AD}" type="datetimeFigureOut">
              <a:rPr lang="en-US" smtClean="0"/>
              <a:t>6/25/2019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CE517C-B0CA-5746-9EB6-B082E8E60568}" type="slidenum">
              <a:rPr lang="en-US" smtClean="0"/>
              <a:t>‹#›</a:t>
            </a:fld>
            <a:endParaRPr lang="en-US"/>
          </a:p>
        </p:txBody>
      </p:sp>
    </p:spTree>
    <p:extLst>
      <p:ext uri="{BB962C8B-B14F-4D97-AF65-F5344CB8AC3E}">
        <p14:creationId xmlns:p14="http://schemas.microsoft.com/office/powerpoint/2010/main" val="1046130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677D0-9EA9-4245-9236-97D014D07C4B}"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DED96-BC7D-054D-932B-8EDBDD6F739B}" type="slidenum">
              <a:rPr lang="en-US" smtClean="0"/>
              <a:t>‹#›</a:t>
            </a:fld>
            <a:endParaRPr lang="en-US"/>
          </a:p>
        </p:txBody>
      </p:sp>
    </p:spTree>
    <p:extLst>
      <p:ext uri="{BB962C8B-B14F-4D97-AF65-F5344CB8AC3E}">
        <p14:creationId xmlns:p14="http://schemas.microsoft.com/office/powerpoint/2010/main" val="52350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Victor Ying, and I’m presenting SCC …</a:t>
            </a:r>
            <a:br>
              <a:rPr lang="en-US" dirty="0"/>
            </a:br>
            <a:r>
              <a:rPr lang="en-US" dirty="0"/>
              <a:t>This is joint work with my collaborators Mark Jeffrey and Prof. Daniel Sanchez at MIT.</a:t>
            </a:r>
          </a:p>
          <a:p>
            <a:endParaRPr lang="en-US" dirty="0"/>
          </a:p>
        </p:txBody>
      </p:sp>
      <p:sp>
        <p:nvSpPr>
          <p:cNvPr id="4" name="Slide Number Placeholder 3"/>
          <p:cNvSpPr>
            <a:spLocks noGrp="1"/>
          </p:cNvSpPr>
          <p:nvPr>
            <p:ph type="sldNum" sz="quarter" idx="5"/>
          </p:nvPr>
        </p:nvSpPr>
        <p:spPr/>
        <p:txBody>
          <a:bodyPr/>
          <a:lstStyle/>
          <a:p>
            <a:fld id="{743DED96-BC7D-054D-932B-8EDBDD6F739B}" type="slidenum">
              <a:rPr lang="en-US" smtClean="0"/>
              <a:t>1</a:t>
            </a:fld>
            <a:endParaRPr lang="en-US"/>
          </a:p>
        </p:txBody>
      </p:sp>
    </p:spTree>
    <p:extLst>
      <p:ext uri="{BB962C8B-B14F-4D97-AF65-F5344CB8AC3E}">
        <p14:creationId xmlns:p14="http://schemas.microsoft.com/office/powerpoint/2010/main" val="63014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SCC achieves </a:t>
            </a:r>
            <a:r>
              <a:rPr lang="en-US" dirty="0" err="1"/>
              <a:t>gmean</a:t>
            </a:r>
            <a:r>
              <a:rPr lang="en-US" dirty="0"/>
              <a:t> 6.7x</a:t>
            </a:r>
            <a:r>
              <a:rPr lang="en-US" baseline="0" dirty="0"/>
              <a:t> speedup on 36 cores. Notice that on some applications with high parallelism SCC scales linearly.</a:t>
            </a:r>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12</a:t>
            </a:fld>
            <a:endParaRPr lang="en-US"/>
          </a:p>
        </p:txBody>
      </p:sp>
    </p:spTree>
    <p:extLst>
      <p:ext uri="{BB962C8B-B14F-4D97-AF65-F5344CB8AC3E}">
        <p14:creationId xmlns:p14="http://schemas.microsoft.com/office/powerpoint/2010/main" val="382832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present an alternate view of the data, I’ll show you a plot of execution time, so lower</a:t>
            </a:r>
            <a:r>
              <a:rPr lang="en-US" baseline="0" dirty="0"/>
              <a:t> is better.</a:t>
            </a:r>
          </a:p>
          <a:p>
            <a:r>
              <a:rPr lang="en-US" baseline="0" dirty="0"/>
              <a:t>Here, we again compare the original serial code compiled with -O3, which are the light green bars,</a:t>
            </a:r>
          </a:p>
          <a:p>
            <a:r>
              <a:rPr lang="en-US" baseline="0" dirty="0"/>
              <a:t>With the “parallelized” code generated by SCC, which is then run on a single core. Compared to prior work, SCC adds relatively low overheads (</a:t>
            </a:r>
            <a:r>
              <a:rPr lang="en-US" baseline="0" dirty="0" err="1"/>
              <a:t>gmean</a:t>
            </a:r>
            <a:r>
              <a:rPr lang="en-US" baseline="0" dirty="0"/>
              <a:t> 31%) to the serial code due to our efforts to ensure SCC’s parallelization passes do not impede ordinary compiler optimizations.</a:t>
            </a:r>
          </a:p>
        </p:txBody>
      </p:sp>
      <p:sp>
        <p:nvSpPr>
          <p:cNvPr id="4" name="Slide Number Placeholder 3"/>
          <p:cNvSpPr>
            <a:spLocks noGrp="1"/>
          </p:cNvSpPr>
          <p:nvPr>
            <p:ph type="sldNum" sz="quarter" idx="10"/>
          </p:nvPr>
        </p:nvSpPr>
        <p:spPr/>
        <p:txBody>
          <a:bodyPr/>
          <a:lstStyle/>
          <a:p>
            <a:fld id="{743DED96-BC7D-054D-932B-8EDBDD6F739B}" type="slidenum">
              <a:rPr lang="en-US" smtClean="0"/>
              <a:t>13</a:t>
            </a:fld>
            <a:endParaRPr lang="en-US"/>
          </a:p>
        </p:txBody>
      </p:sp>
    </p:spTree>
    <p:extLst>
      <p:ext uri="{BB962C8B-B14F-4D97-AF65-F5344CB8AC3E}">
        <p14:creationId xmlns:p14="http://schemas.microsoft.com/office/powerpoint/2010/main" val="59718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add the execution time of SCC-parallelized code on</a:t>
            </a:r>
            <a:r>
              <a:rPr lang="en-US" baseline="0" dirty="0"/>
              <a:t> 4 cores. Within each bar, I’ve broken down execution time to how cores spend time, averaged across the 4 cores.</a:t>
            </a:r>
          </a:p>
          <a:p>
            <a:r>
              <a:rPr lang="en-US" baseline="0" dirty="0"/>
              <a:t>Notice that SCC-parallelized code spends most of it’s time executing useful work in tasks that commit! This stands in sharp contrast to prior work,</a:t>
            </a:r>
          </a:p>
          <a:p>
            <a:r>
              <a:rPr lang="en-US" baseline="0" dirty="0"/>
              <a:t>where inefficient task spawn or commit, or expensive mass aborts, took up most of execution time.</a:t>
            </a:r>
          </a:p>
        </p:txBody>
      </p:sp>
      <p:sp>
        <p:nvSpPr>
          <p:cNvPr id="4" name="Slide Number Placeholder 3"/>
          <p:cNvSpPr>
            <a:spLocks noGrp="1"/>
          </p:cNvSpPr>
          <p:nvPr>
            <p:ph type="sldNum" sz="quarter" idx="10"/>
          </p:nvPr>
        </p:nvSpPr>
        <p:spPr/>
        <p:txBody>
          <a:bodyPr/>
          <a:lstStyle/>
          <a:p>
            <a:fld id="{743DED96-BC7D-054D-932B-8EDBDD6F739B}" type="slidenum">
              <a:rPr lang="en-US" smtClean="0"/>
              <a:t>14</a:t>
            </a:fld>
            <a:endParaRPr lang="en-US"/>
          </a:p>
        </p:txBody>
      </p:sp>
    </p:spTree>
    <p:extLst>
      <p:ext uri="{BB962C8B-B14F-4D97-AF65-F5344CB8AC3E}">
        <p14:creationId xmlns:p14="http://schemas.microsoft.com/office/powerpoint/2010/main" val="233622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further look at the execution time breakdown at 36 cores, and see that in the four benchmarks on the left, more time is still spent executing tasks that commit than is wasted on aborted tasks.</a:t>
            </a:r>
          </a:p>
          <a:p>
            <a:r>
              <a:rPr lang="en-US" baseline="0" dirty="0"/>
              <a:t>Across all benchmarks, very little time is spent idle, waiting for tasks to become available to run, because of SCC use of efficient </a:t>
            </a:r>
            <a:r>
              <a:rPr lang="en-US" baseline="0" dirty="0" err="1"/>
              <a:t>spawner</a:t>
            </a:r>
            <a:r>
              <a:rPr lang="en-US" baseline="0" dirty="0"/>
              <a:t> tasks.</a:t>
            </a:r>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15</a:t>
            </a:fld>
            <a:endParaRPr lang="en-US"/>
          </a:p>
        </p:txBody>
      </p:sp>
    </p:spTree>
    <p:extLst>
      <p:ext uri="{BB962C8B-B14F-4D97-AF65-F5344CB8AC3E}">
        <p14:creationId xmlns:p14="http://schemas.microsoft.com/office/powerpoint/2010/main" val="3641512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these two benchmarks,</a:t>
            </a:r>
            <a:r>
              <a:rPr lang="en-US" baseline="0" dirty="0"/>
              <a:t> we can continue to run the same code on systems with more cores, and achieve </a:t>
            </a:r>
            <a:r>
              <a:rPr lang="en-US" baseline="0" dirty="0" err="1"/>
              <a:t>rougly</a:t>
            </a:r>
            <a:r>
              <a:rPr lang="en-US" baseline="0" dirty="0"/>
              <a:t> linear speedup all the way to 100 cores. This demonstrates how SCC’s balanced </a:t>
            </a:r>
            <a:r>
              <a:rPr lang="en-US" baseline="0" dirty="0" err="1"/>
              <a:t>spawner</a:t>
            </a:r>
            <a:r>
              <a:rPr lang="en-US" baseline="0" dirty="0"/>
              <a:t> trees enable distributing work efficiently, in contrast to prior speculative systems that could only scale to 4 or 8 cores.</a:t>
            </a:r>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19</a:t>
            </a:fld>
            <a:endParaRPr lang="en-US"/>
          </a:p>
        </p:txBody>
      </p:sp>
    </p:spTree>
    <p:extLst>
      <p:ext uri="{BB962C8B-B14F-4D97-AF65-F5344CB8AC3E}">
        <p14:creationId xmlns:p14="http://schemas.microsoft.com/office/powerpoint/2010/main" val="3483983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Prior systems cannot parallelize loops where each iteration must run to completion to determine whether to run the next iteration.</a:t>
            </a:r>
          </a:p>
          <a:p>
            <a:endParaRPr lang="en-US" dirty="0"/>
          </a:p>
        </p:txBody>
      </p:sp>
      <p:sp>
        <p:nvSpPr>
          <p:cNvPr id="4" name="Slide Number Placeholder 3"/>
          <p:cNvSpPr>
            <a:spLocks noGrp="1"/>
          </p:cNvSpPr>
          <p:nvPr>
            <p:ph type="sldNum" sz="quarter" idx="5"/>
          </p:nvPr>
        </p:nvSpPr>
        <p:spPr/>
        <p:txBody>
          <a:bodyPr/>
          <a:lstStyle/>
          <a:p>
            <a:fld id="{743DED96-BC7D-054D-932B-8EDBDD6F739B}" type="slidenum">
              <a:rPr lang="en-US" smtClean="0"/>
              <a:t>22</a:t>
            </a:fld>
            <a:endParaRPr lang="en-US"/>
          </a:p>
        </p:txBody>
      </p:sp>
    </p:spTree>
    <p:extLst>
      <p:ext uri="{BB962C8B-B14F-4D97-AF65-F5344CB8AC3E}">
        <p14:creationId xmlns:p14="http://schemas.microsoft.com/office/powerpoint/2010/main" val="1943830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do all this</a:t>
            </a:r>
            <a:r>
              <a:rPr lang="en-US" baseline="0" dirty="0"/>
              <a:t>, SCC must first preserve the program’s sequential semantics.</a:t>
            </a:r>
          </a:p>
          <a:p>
            <a:r>
              <a:rPr lang="en-US" baseline="0" dirty="0"/>
              <a:t>We do this with a general algorithm that can generate timestamps that record program order given the control-flow graph of any function.</a:t>
            </a:r>
          </a:p>
          <a:p>
            <a:r>
              <a:rPr lang="en-US" baseline="0" dirty="0"/>
              <a:t>First, consider the control flow graph of the function foo, and suppose we want to break it into three tasks: the load, the conditional call to another function bar, and a store.</a:t>
            </a:r>
          </a:p>
          <a:p>
            <a:r>
              <a:rPr lang="en-US" baseline="0" dirty="0"/>
              <a:t>A simple topological sort of this acyclic control flow graph can be used to generate unique timestamps 1, 2, and 3, that will </a:t>
            </a:r>
          </a:p>
          <a:p>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23</a:t>
            </a:fld>
            <a:endParaRPr lang="en-US"/>
          </a:p>
        </p:txBody>
      </p:sp>
    </p:spTree>
    <p:extLst>
      <p:ext uri="{BB962C8B-B14F-4D97-AF65-F5344CB8AC3E}">
        <p14:creationId xmlns:p14="http://schemas.microsoft.com/office/powerpoint/2010/main" val="342625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years, we have had multicore machines, but </a:t>
            </a:r>
            <a:r>
              <a:rPr lang="en-US" dirty="0" smtClean="0"/>
              <a:t>most</a:t>
            </a:r>
            <a:r>
              <a:rPr lang="en-US" baseline="0" dirty="0" smtClean="0"/>
              <a:t> programmers struggle to use multicore parallelism</a:t>
            </a:r>
            <a:endParaRPr lang="en-US" dirty="0" smtClean="0"/>
          </a:p>
          <a:p>
            <a:r>
              <a:rPr lang="en-US" baseline="0" dirty="0" smtClean="0"/>
              <a:t>The Swarm hardware architecture was recently proposed to enable parallelization of programs that are hard to parallelize.</a:t>
            </a:r>
          </a:p>
          <a:p>
            <a:r>
              <a:rPr lang="en-US" baseline="0" dirty="0" smtClean="0"/>
              <a:t>These programs were hard to parallelize due to having many indirect memory references</a:t>
            </a:r>
          </a:p>
          <a:p>
            <a:r>
              <a:rPr lang="en-US" baseline="0" dirty="0" smtClean="0"/>
              <a:t>and they also requiring tasks to execute in a certain order.</a:t>
            </a:r>
          </a:p>
          <a:p>
            <a:r>
              <a:rPr lang="en-US" baseline="0" dirty="0" smtClean="0"/>
              <a:t>Swarm was able to provide order-of-magnitude speedups over prior work in these programs</a:t>
            </a:r>
          </a:p>
          <a:p>
            <a:r>
              <a:rPr lang="en-US" baseline="0" dirty="0" smtClean="0"/>
              <a:t>while providing apparent sequential execution,</a:t>
            </a:r>
          </a:p>
          <a:p>
            <a:r>
              <a:rPr lang="en-US" baseline="0" dirty="0" smtClean="0"/>
              <a:t>But it required painstaking manual rewrites of these programs.</a:t>
            </a:r>
          </a:p>
        </p:txBody>
      </p:sp>
      <p:sp>
        <p:nvSpPr>
          <p:cNvPr id="4" name="Slide Number Placeholder 3"/>
          <p:cNvSpPr>
            <a:spLocks noGrp="1"/>
          </p:cNvSpPr>
          <p:nvPr>
            <p:ph type="sldNum" sz="quarter" idx="10"/>
          </p:nvPr>
        </p:nvSpPr>
        <p:spPr/>
        <p:txBody>
          <a:bodyPr/>
          <a:lstStyle/>
          <a:p>
            <a:fld id="{743DED96-BC7D-054D-932B-8EDBDD6F739B}" type="slidenum">
              <a:rPr lang="en-US" smtClean="0"/>
              <a:t>3</a:t>
            </a:fld>
            <a:endParaRPr lang="en-US"/>
          </a:p>
        </p:txBody>
      </p:sp>
    </p:spTree>
    <p:extLst>
      <p:ext uri="{BB962C8B-B14F-4D97-AF65-F5344CB8AC3E}">
        <p14:creationId xmlns:p14="http://schemas.microsoft.com/office/powerpoint/2010/main" val="50798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Swarm hardware</a:t>
            </a:r>
            <a:r>
              <a:rPr lang="en-US" baseline="0" dirty="0" smtClean="0"/>
              <a:t> exposes a task-based execution model.</a:t>
            </a:r>
          </a:p>
          <a:p>
            <a:r>
              <a:rPr lang="en-US" baseline="0" dirty="0" smtClean="0"/>
              <a:t>To run on Swarm, programs must be broken into tasks,</a:t>
            </a:r>
          </a:p>
          <a:p>
            <a:r>
              <a:rPr lang="en-US" baseline="0" dirty="0" smtClean="0"/>
              <a:t>And each task must be tagged with a timestamp when it is spawned.</a:t>
            </a:r>
          </a:p>
          <a:p>
            <a:r>
              <a:rPr lang="en-US" baseline="0" dirty="0" smtClean="0"/>
              <a:t>Tasks can spawn children tasks with timestamp &gt;= their own.</a:t>
            </a:r>
          </a:p>
          <a:p>
            <a:r>
              <a:rPr lang="en-US" baseline="0" dirty="0" smtClean="0"/>
              <a:t>Hardware guarantees that tasks appear to execute sequentially, in timestamp order.</a:t>
            </a:r>
          </a:p>
          <a:p>
            <a:r>
              <a:rPr lang="en-US" baseline="0" dirty="0" smtClean="0"/>
              <a:t>To exploit parallelism, Swarm executes many tasks speculatively and out of order on many cores.</a:t>
            </a:r>
          </a:p>
          <a:p>
            <a:r>
              <a:rPr lang="en-US" baseline="0" dirty="0" smtClean="0"/>
              <a:t>Swarm requires modest changes to a standard shared-memory multicore chip.</a:t>
            </a:r>
          </a:p>
          <a:p>
            <a:r>
              <a:rPr lang="en-US" baseline="0" dirty="0" smtClean="0"/>
              <a:t>We add task queuing units, distributed throughout the chip, so that each core can spawn more tasks</a:t>
            </a:r>
          </a:p>
          <a:p>
            <a:r>
              <a:rPr lang="en-US" baseline="0" dirty="0" smtClean="0"/>
              <a:t>by communicating cheaply with its nearest task queuing unit.</a:t>
            </a:r>
          </a:p>
          <a:p>
            <a:r>
              <a:rPr lang="en-US" baseline="0" dirty="0" smtClean="0"/>
              <a:t>(These task units autonomously distribute tasks across the system,</a:t>
            </a:r>
          </a:p>
          <a:p>
            <a:r>
              <a:rPr lang="en-US" baseline="0" dirty="0" smtClean="0"/>
              <a:t>and can queue hundreds of tasks as short as tens of instructions each.)</a:t>
            </a:r>
          </a:p>
          <a:p>
            <a:endParaRPr lang="en-US" baseline="0" dirty="0" smtClean="0"/>
          </a:p>
        </p:txBody>
      </p:sp>
      <p:sp>
        <p:nvSpPr>
          <p:cNvPr id="4" name="Slide Number Placeholder 3"/>
          <p:cNvSpPr>
            <a:spLocks noGrp="1"/>
          </p:cNvSpPr>
          <p:nvPr>
            <p:ph type="sldNum" sz="quarter" idx="10"/>
          </p:nvPr>
        </p:nvSpPr>
        <p:spPr/>
        <p:txBody>
          <a:bodyPr/>
          <a:lstStyle/>
          <a:p>
            <a:fld id="{743DED96-BC7D-054D-932B-8EDBDD6F739B}" type="slidenum">
              <a:rPr lang="en-US" smtClean="0"/>
              <a:t>4</a:t>
            </a:fld>
            <a:endParaRPr lang="en-US"/>
          </a:p>
        </p:txBody>
      </p:sp>
    </p:spTree>
    <p:extLst>
      <p:ext uri="{BB962C8B-B14F-4D97-AF65-F5344CB8AC3E}">
        <p14:creationId xmlns:p14="http://schemas.microsoft.com/office/powerpoint/2010/main" val="146691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 </a:t>
            </a:r>
            <a:r>
              <a:rPr lang="en-US" baseline="0" dirty="0"/>
              <a:t>me show you how this works through the example of parallelizing a simple graph algorithm</a:t>
            </a:r>
          </a:p>
          <a:p>
            <a:r>
              <a:rPr lang="en-US" baseline="0" dirty="0"/>
              <a:t>[click] Each iteration of outer loop, highlighted in blue, reads and possibly updates the state of a vertex.</a:t>
            </a:r>
          </a:p>
          <a:p>
            <a:r>
              <a:rPr lang="en-US" baseline="0" dirty="0"/>
              <a:t>[click] Notice that it may also iterate through the vertex’s neighbors through indirect memory references to update their states in the body of the inner loop, highlighted here in orange.</a:t>
            </a:r>
          </a:p>
          <a:p>
            <a:r>
              <a:rPr lang="en-US" baseline="0" dirty="0"/>
              <a:t>[click] We shall attempt to parallelize the iterations of the outer loop, so each outer loop iteration is a task.</a:t>
            </a:r>
          </a:p>
          <a:p>
            <a:r>
              <a:rPr lang="en-US" baseline="0" dirty="0"/>
              <a:t>Here, task A will run the first iteration of the loop, but first it spawns task B, which is responsible for running the second iteration of the loop, and so on.</a:t>
            </a:r>
          </a:p>
          <a:p>
            <a:r>
              <a:rPr lang="en-US" baseline="0" dirty="0"/>
              <a:t>Notice that no more than one task is being spawned at a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That’s not the worst of our problems…</a:t>
            </a:r>
          </a:p>
          <a:p>
            <a:endParaRPr lang="en-US" baseline="0" dirty="0"/>
          </a:p>
          <a:p>
            <a:r>
              <a:rPr lang="en-US" baseline="0" dirty="0"/>
              <a:t>[click] If we imagine that these tasks take 100 cycles to execute on average, and we have a 100-core system, we must sustain an average spawn rate of one task per cycle. No system could do this!</a:t>
            </a:r>
          </a:p>
        </p:txBody>
      </p:sp>
      <p:sp>
        <p:nvSpPr>
          <p:cNvPr id="4" name="Slide Number Placeholder 3"/>
          <p:cNvSpPr>
            <a:spLocks noGrp="1"/>
          </p:cNvSpPr>
          <p:nvPr>
            <p:ph type="sldNum" sz="quarter" idx="10"/>
          </p:nvPr>
        </p:nvSpPr>
        <p:spPr/>
        <p:txBody>
          <a:bodyPr/>
          <a:lstStyle/>
          <a:p>
            <a:fld id="{743DED96-BC7D-054D-932B-8EDBDD6F739B}" type="slidenum">
              <a:rPr lang="en-US" smtClean="0"/>
              <a:t>5</a:t>
            </a:fld>
            <a:endParaRPr lang="en-US"/>
          </a:p>
        </p:txBody>
      </p:sp>
    </p:spTree>
    <p:extLst>
      <p:ext uri="{BB962C8B-B14F-4D97-AF65-F5344CB8AC3E}">
        <p14:creationId xmlns:p14="http://schemas.microsoft.com/office/powerpoint/2010/main" val="202100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Suppose task C writes to a location read by task D, so task D must abort.</a:t>
            </a:r>
          </a:p>
          <a:p>
            <a:r>
              <a:rPr lang="en-US" baseline="0" dirty="0"/>
              <a:t>[click] When aborting task D, we must undo its effects, including aborting other tasks that D spawned or passed data to, such as task E and F.</a:t>
            </a:r>
          </a:p>
          <a:p>
            <a:r>
              <a:rPr lang="en-US" baseline="0" dirty="0"/>
              <a:t>[click] In general, prior TLS systems always recover from misspeculation by aborting all later tasks across the system,</a:t>
            </a:r>
          </a:p>
          <a:p>
            <a:r>
              <a:rPr lang="en-US" baseline="0" dirty="0"/>
              <a:t>Bringing the whole system to a halt. Then, it would take some time after execution resumes for later tasks like E’ or F’ to be spawned again.</a:t>
            </a:r>
          </a:p>
          <a:p>
            <a:r>
              <a:rPr lang="en-US" baseline="0" dirty="0"/>
              <a:t>Notice how this single misspeculation delays the ultimate execution of *all* later tasks,</a:t>
            </a:r>
          </a:p>
          <a:p>
            <a:r>
              <a:rPr lang="en-US" baseline="0" dirty="0"/>
              <a:t>even if task E and F are not dependent on data from task D.</a:t>
            </a:r>
          </a:p>
        </p:txBody>
      </p:sp>
      <p:sp>
        <p:nvSpPr>
          <p:cNvPr id="4" name="Slide Number Placeholder 3"/>
          <p:cNvSpPr>
            <a:spLocks noGrp="1"/>
          </p:cNvSpPr>
          <p:nvPr>
            <p:ph type="sldNum" sz="quarter" idx="10"/>
          </p:nvPr>
        </p:nvSpPr>
        <p:spPr/>
        <p:txBody>
          <a:bodyPr/>
          <a:lstStyle/>
          <a:p>
            <a:fld id="{743DED96-BC7D-054D-932B-8EDBDD6F739B}" type="slidenum">
              <a:rPr lang="en-US" smtClean="0"/>
              <a:t>6</a:t>
            </a:fld>
            <a:endParaRPr lang="en-US"/>
          </a:p>
        </p:txBody>
      </p:sp>
    </p:spTree>
    <p:extLst>
      <p:ext uri="{BB962C8B-B14F-4D97-AF65-F5344CB8AC3E}">
        <p14:creationId xmlns:p14="http://schemas.microsoft.com/office/powerpoint/2010/main" val="38651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SCC, we introduce a simple solution to the problem that aborting tasks must also abort their children:</a:t>
            </a:r>
          </a:p>
          <a:p>
            <a:r>
              <a:rPr lang="en-US" baseline="0" dirty="0"/>
              <a:t>We implement a compiler transformation that splits the work of executing loop iterations into worker tasks, separate from </a:t>
            </a:r>
            <a:r>
              <a:rPr lang="en-US" baseline="0" dirty="0" err="1"/>
              <a:t>spawner</a:t>
            </a:r>
            <a:r>
              <a:rPr lang="en-US" baseline="0" dirty="0"/>
              <a:t> tasks whose only job is to do the computation necessary to spawn other tasks.</a:t>
            </a:r>
          </a:p>
          <a:p>
            <a:r>
              <a:rPr lang="en-US" baseline="0" dirty="0"/>
              <a:t>Now, the majority of computation time is in the leaves of a task tree, so task D can abort and re-execute cheaply, without affecting the execution of later tasks E and F.</a:t>
            </a:r>
          </a:p>
          <a:p>
            <a:r>
              <a:rPr lang="en-US" baseline="0" dirty="0"/>
              <a:t>Once we’ve split worker tasks from </a:t>
            </a:r>
            <a:r>
              <a:rPr lang="en-US" baseline="0" dirty="0" err="1"/>
              <a:t>spawners</a:t>
            </a:r>
            <a:r>
              <a:rPr lang="en-US" baseline="0" dirty="0"/>
              <a:t>, we can perform additional optimizations to the </a:t>
            </a:r>
            <a:r>
              <a:rPr lang="en-US" baseline="0" dirty="0" err="1"/>
              <a:t>spawners</a:t>
            </a:r>
            <a:r>
              <a:rPr lang="en-US" baseline="0" dirty="0"/>
              <a:t>, which might still account for a significant portion of work if each worker task is very short.</a:t>
            </a:r>
          </a:p>
        </p:txBody>
      </p:sp>
      <p:sp>
        <p:nvSpPr>
          <p:cNvPr id="4" name="Slide Number Placeholder 3"/>
          <p:cNvSpPr>
            <a:spLocks noGrp="1"/>
          </p:cNvSpPr>
          <p:nvPr>
            <p:ph type="sldNum" sz="quarter" idx="10"/>
          </p:nvPr>
        </p:nvSpPr>
        <p:spPr/>
        <p:txBody>
          <a:bodyPr/>
          <a:lstStyle/>
          <a:p>
            <a:fld id="{743DED96-BC7D-054D-932B-8EDBDD6F739B}" type="slidenum">
              <a:rPr lang="en-US" smtClean="0"/>
              <a:t>7</a:t>
            </a:fld>
            <a:endParaRPr lang="en-US"/>
          </a:p>
        </p:txBody>
      </p:sp>
    </p:spTree>
    <p:extLst>
      <p:ext uri="{BB962C8B-B14F-4D97-AF65-F5344CB8AC3E}">
        <p14:creationId xmlns:p14="http://schemas.microsoft.com/office/powerpoint/2010/main" val="313433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en-US" baseline="0" dirty="0"/>
              <a:t> we can transform the </a:t>
            </a:r>
            <a:r>
              <a:rPr lang="en-US" baseline="0" dirty="0" err="1"/>
              <a:t>spawners</a:t>
            </a:r>
            <a:r>
              <a:rPr lang="en-US" baseline="0" dirty="0"/>
              <a:t> from a serial chain into a balanced tree, where each </a:t>
            </a:r>
            <a:r>
              <a:rPr lang="en-US" baseline="0" dirty="0" err="1"/>
              <a:t>spawner</a:t>
            </a:r>
            <a:r>
              <a:rPr lang="en-US" baseline="0" dirty="0"/>
              <a:t> recursively divides the range of loop iterations among its children.</a:t>
            </a:r>
          </a:p>
          <a:p>
            <a:r>
              <a:rPr lang="en-US" baseline="0" dirty="0"/>
              <a:t>This asymptotically increases parallelism and enables scalability even with fine-grain worker tasks.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Prior systems cannot parallelize loops where each iteration must run to completion to determine whether to run the next iteration.</a:t>
            </a:r>
          </a:p>
          <a:p>
            <a:endParaRPr lang="en-US" dirty="0"/>
          </a:p>
          <a:p>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8</a:t>
            </a:fld>
            <a:endParaRPr lang="en-US"/>
          </a:p>
        </p:txBody>
      </p:sp>
    </p:spTree>
    <p:extLst>
      <p:ext uri="{BB962C8B-B14F-4D97-AF65-F5344CB8AC3E}">
        <p14:creationId xmlns:p14="http://schemas.microsoft.com/office/powerpoint/2010/main" val="22314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consider this loop, which contains a break statement, so it is impossible</a:t>
            </a:r>
            <a:r>
              <a:rPr lang="en-US" baseline="0" dirty="0"/>
              <a:t> to know how many iterations it runs before it terminates.</a:t>
            </a:r>
          </a:p>
          <a:p>
            <a:r>
              <a:rPr lang="en-US" baseline="0" dirty="0"/>
              <a:t>[click] To parallelize this loop, SCC generates a progressively expanding tree of speculative </a:t>
            </a:r>
            <a:r>
              <a:rPr lang="en-US" baseline="0" dirty="0" err="1"/>
              <a:t>spawners</a:t>
            </a:r>
            <a:r>
              <a:rPr lang="en-US" baseline="0" dirty="0"/>
              <a:t>, with each </a:t>
            </a:r>
            <a:r>
              <a:rPr lang="en-US" baseline="0" dirty="0" err="1"/>
              <a:t>spawner</a:t>
            </a:r>
            <a:r>
              <a:rPr lang="en-US" baseline="0" dirty="0"/>
              <a:t> spawning a few workers to run iterations of the loop.</a:t>
            </a:r>
          </a:p>
          <a:p>
            <a:r>
              <a:rPr lang="en-US" baseline="0" dirty="0"/>
              <a:t>[click] SCC reuses Swarm’s mechanisms for data-dependence speculation to perform control speculation by creating a new variable named done, and transforming each task’s code to start by checking the variable to see whether to exit early, and also modifying any control flow path that would exit from the loop to set the done variable.</a:t>
            </a:r>
          </a:p>
          <a:p>
            <a:r>
              <a:rPr lang="en-US" baseline="0" dirty="0"/>
              <a:t>Progressive expansion enables high scalability for loops that might terminate on any iteration.</a:t>
            </a:r>
            <a:endParaRPr lang="en-US" dirty="0"/>
          </a:p>
        </p:txBody>
      </p:sp>
      <p:sp>
        <p:nvSpPr>
          <p:cNvPr id="4" name="Slide Number Placeholder 3"/>
          <p:cNvSpPr>
            <a:spLocks noGrp="1"/>
          </p:cNvSpPr>
          <p:nvPr>
            <p:ph type="sldNum" sz="quarter" idx="5"/>
          </p:nvPr>
        </p:nvSpPr>
        <p:spPr/>
        <p:txBody>
          <a:bodyPr/>
          <a:lstStyle/>
          <a:p>
            <a:fld id="{743DED96-BC7D-054D-932B-8EDBDD6F739B}" type="slidenum">
              <a:rPr lang="en-US" smtClean="0"/>
              <a:t>9</a:t>
            </a:fld>
            <a:endParaRPr lang="en-US"/>
          </a:p>
        </p:txBody>
      </p:sp>
    </p:spTree>
    <p:extLst>
      <p:ext uri="{BB962C8B-B14F-4D97-AF65-F5344CB8AC3E}">
        <p14:creationId xmlns:p14="http://schemas.microsoft.com/office/powerpoint/2010/main" val="151201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a:t>
            </a:r>
            <a:r>
              <a:rPr lang="en-US" baseline="0" dirty="0"/>
              <a:t> SCC by modifying the popular LLVM/Clang compiler.</a:t>
            </a:r>
          </a:p>
          <a:p>
            <a:r>
              <a:rPr lang="en-US" baseline="0" dirty="0"/>
              <a:t>Our implementation simply splits loop iterations into tasks, as well as splitting all non-</a:t>
            </a:r>
            <a:r>
              <a:rPr lang="en-US" baseline="0" dirty="0" err="1"/>
              <a:t>inlined</a:t>
            </a:r>
            <a:r>
              <a:rPr lang="en-US" baseline="0" dirty="0"/>
              <a:t> function calls and their continuations into separate tasks.</a:t>
            </a:r>
          </a:p>
          <a:p>
            <a:r>
              <a:rPr lang="en-US" dirty="0"/>
              <a:t>In</a:t>
            </a:r>
            <a:r>
              <a:rPr lang="en-US" baseline="0" dirty="0"/>
              <a:t> some cases, we find it profitable to further split straight-line code into finer grained tasks, and for now we annotate the code to suggest these additional task boundaries to the compiler. Note that these annotations have no effects and convey no information to the compiler about program semantics.</a:t>
            </a:r>
          </a:p>
          <a:p>
            <a:r>
              <a:rPr lang="en-US" baseline="0" dirty="0"/>
              <a:t>We expect that some simple heuristics can automate the selection of fine-grain tasks in the future.</a:t>
            </a:r>
          </a:p>
          <a:p>
            <a:r>
              <a:rPr lang="en-US" baseline="0" dirty="0"/>
              <a:t>[click] SCC is implemented by splitting the code into parallel tasks and generating </a:t>
            </a:r>
            <a:r>
              <a:rPr lang="en-US" baseline="0" dirty="0" err="1"/>
              <a:t>spawner</a:t>
            </a:r>
            <a:r>
              <a:rPr lang="en-US" baseline="0" dirty="0"/>
              <a:t> trees after most compiler optimizations, so parallelization does not impede code optimization.</a:t>
            </a:r>
          </a:p>
          <a:p>
            <a:r>
              <a:rPr lang="en-US" baseline="0" dirty="0"/>
              <a:t>[click] In addition, all of our compiler passes are intra-procedural, that is, they act on one function at a time without requiring information on other functions. Thus, compile times stay proportional to code size.</a:t>
            </a:r>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10</a:t>
            </a:fld>
            <a:endParaRPr lang="en-US"/>
          </a:p>
        </p:txBody>
      </p:sp>
    </p:spTree>
    <p:extLst>
      <p:ext uri="{BB962C8B-B14F-4D97-AF65-F5344CB8AC3E}">
        <p14:creationId xmlns:p14="http://schemas.microsoft.com/office/powerpoint/2010/main" val="413851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p:cNvCxnSpPr>
            <a:cxnSpLocks/>
          </p:cNvCxnSpPr>
          <p:nvPr/>
        </p:nvCxnSpPr>
        <p:spPr>
          <a:xfrm>
            <a:off x="1097280" y="4343400"/>
            <a:ext cx="1006117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130C29A8-7E46-464D-BF22-188937A698EF}" type="datetime1">
              <a:rPr lang="en-CA" smtClean="0"/>
              <a:t>2019-06-25</a:t>
            </a:fld>
            <a:endParaRPr lang="en-US" dirty="0"/>
          </a:p>
        </p:txBody>
      </p:sp>
      <p:sp>
        <p:nvSpPr>
          <p:cNvPr id="5" name="Footer Placeholder 4"/>
          <p:cNvSpPr>
            <a:spLocks noGrp="1"/>
          </p:cNvSpPr>
          <p:nvPr>
            <p:ph type="ftr" sz="quarter" idx="11"/>
          </p:nvPr>
        </p:nvSpPr>
        <p:spPr/>
        <p:txBody>
          <a:bodyPr/>
          <a:lstStyle/>
          <a:p>
            <a:r>
              <a:rPr lang="en-US"/>
              <a:t>Fractal: an execution model for fine-grain nested speculative parallelism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3E999DC5-0503-3043-A8BF-B2AFB6C70BB5}" type="datetime1">
              <a:rPr lang="en-CA" smtClean="0"/>
              <a:t>2019-06-25</a:t>
            </a:fld>
            <a:endParaRPr lang="en-US" dirty="0"/>
          </a:p>
        </p:txBody>
      </p:sp>
      <p:sp>
        <p:nvSpPr>
          <p:cNvPr id="5" name="Footer Placeholder 4"/>
          <p:cNvSpPr>
            <a:spLocks noGrp="1"/>
          </p:cNvSpPr>
          <p:nvPr>
            <p:ph type="ftr" sz="quarter" idx="11"/>
          </p:nvPr>
        </p:nvSpPr>
        <p:spPr/>
        <p:txBody>
          <a:bodyPr/>
          <a:lstStyle/>
          <a:p>
            <a:r>
              <a:rPr lang="en-US"/>
              <a:t>Fractal: an execution model for fine-grain nested speculative parallelism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5" name="Footer Placeholder 4"/>
          <p:cNvSpPr>
            <a:spLocks noGrp="1"/>
          </p:cNvSpPr>
          <p:nvPr>
            <p:ph type="ftr" sz="quarter" idx="11"/>
          </p:nvPr>
        </p:nvSpPr>
        <p:spPr>
          <a:xfrm>
            <a:off x="611143" y="6446837"/>
            <a:ext cx="7560934" cy="365125"/>
          </a:xfrm>
        </p:spPr>
        <p:txBody>
          <a:bodyPr/>
          <a:lstStyle>
            <a:lvl1pPr>
              <a:defRPr/>
            </a:lvl1pPr>
          </a:lstStyle>
          <a:p>
            <a:r>
              <a:rPr lang="en-US" dirty="0" smtClean="0"/>
              <a:t>SCC: Compiling Sequential Code for a Speculative Parallel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FE444524-6C29-344E-BC26-9AA4155FFA86}" type="datetime1">
              <a:rPr lang="en-CA" smtClean="0"/>
              <a:t>2019-06-25</a:t>
            </a:fld>
            <a:endParaRPr lang="en-US" dirty="0"/>
          </a:p>
        </p:txBody>
      </p:sp>
      <p:sp>
        <p:nvSpPr>
          <p:cNvPr id="5" name="Footer Placeholder 4"/>
          <p:cNvSpPr>
            <a:spLocks noGrp="1"/>
          </p:cNvSpPr>
          <p:nvPr>
            <p:ph type="ftr" sz="quarter" idx="11"/>
          </p:nvPr>
        </p:nvSpPr>
        <p:spPr/>
        <p:txBody>
          <a:bodyPr/>
          <a:lstStyle/>
          <a:p>
            <a:r>
              <a:rPr lang="en-US"/>
              <a:t>Fractal: an execution model for fine-grain nested speculative parallelism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25034" y="263454"/>
            <a:ext cx="10972799"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5034" y="1845735"/>
            <a:ext cx="5347503"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42927" y="1845735"/>
            <a:ext cx="5254906"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81DD500-890D-B246-828D-CA413FDC1D6E}" type="datetime1">
              <a:rPr lang="en-CA" smtClean="0"/>
              <a:t>2019-06-25</a:t>
            </a:fld>
            <a:endParaRPr lang="en-US" dirty="0"/>
          </a:p>
        </p:txBody>
      </p:sp>
      <p:sp>
        <p:nvSpPr>
          <p:cNvPr id="6" name="Footer Placeholder 5"/>
          <p:cNvSpPr>
            <a:spLocks noGrp="1"/>
          </p:cNvSpPr>
          <p:nvPr>
            <p:ph type="ftr" sz="quarter" idx="11"/>
          </p:nvPr>
        </p:nvSpPr>
        <p:spPr/>
        <p:txBody>
          <a:bodyPr/>
          <a:lstStyle/>
          <a:p>
            <a:r>
              <a:rPr lang="en-US"/>
              <a:t>Fractal: an execution model for fine-grain nested speculative parallelism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25033" y="286603"/>
            <a:ext cx="10972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5033" y="1846051"/>
            <a:ext cx="525490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5033" y="2582334"/>
            <a:ext cx="5254906"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2927" y="1846051"/>
            <a:ext cx="525490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2927" y="2582333"/>
            <a:ext cx="5254906"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7BD38BA0-5817-1C49-929B-66823B9F0BBF}" type="datetime1">
              <a:rPr lang="en-CA" smtClean="0"/>
              <a:t>2019-06-25</a:t>
            </a:fld>
            <a:endParaRPr lang="en-US" dirty="0"/>
          </a:p>
        </p:txBody>
      </p:sp>
      <p:sp>
        <p:nvSpPr>
          <p:cNvPr id="8" name="Footer Placeholder 7"/>
          <p:cNvSpPr>
            <a:spLocks noGrp="1"/>
          </p:cNvSpPr>
          <p:nvPr>
            <p:ph type="ftr" sz="quarter" idx="11"/>
          </p:nvPr>
        </p:nvSpPr>
        <p:spPr/>
        <p:txBody>
          <a:bodyPr/>
          <a:lstStyle/>
          <a:p>
            <a:r>
              <a:rPr lang="en-US"/>
              <a:t>Fractal: an execution model for fine-grain nested speculative parallelism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4D4F994-0DFC-5042-8906-93747FF3FE5E}" type="datetime1">
              <a:rPr lang="en-CA" smtClean="0"/>
              <a:t>2019-06-25</a:t>
            </a:fld>
            <a:endParaRPr lang="en-US" dirty="0"/>
          </a:p>
        </p:txBody>
      </p:sp>
      <p:sp>
        <p:nvSpPr>
          <p:cNvPr id="4" name="Footer Placeholder 3"/>
          <p:cNvSpPr>
            <a:spLocks noGrp="1"/>
          </p:cNvSpPr>
          <p:nvPr>
            <p:ph type="ftr" sz="quarter" idx="11"/>
          </p:nvPr>
        </p:nvSpPr>
        <p:spPr/>
        <p:txBody>
          <a:bodyPr/>
          <a:lstStyle/>
          <a:p>
            <a:r>
              <a:rPr lang="en-US"/>
              <a:t>Fractal: an execution model for fine-grain nested speculative parallelism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4746E519-A0CD-9841-BD96-68CE1DC6B81F}" type="datetime1">
              <a:rPr lang="en-CA" smtClean="0"/>
              <a:t>2019-06-25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Fractal: an execution model for fine-grain nested speculative parallelism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FA70914B-A290-BA4B-A7E6-C252E7C1CD4F}" type="datetime1">
              <a:rPr lang="en-CA" smtClean="0"/>
              <a:t>2019-06-25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Fractal: an execution model for fine-grain nested speculative parallelism</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2D91BBD-319D-BB45-8F4B-64CF3A89026F}" type="datetime1">
              <a:rPr lang="en-CA" smtClean="0"/>
              <a:t>2019-06-25</a:t>
            </a:fld>
            <a:endParaRPr lang="en-US" dirty="0"/>
          </a:p>
        </p:txBody>
      </p:sp>
      <p:sp>
        <p:nvSpPr>
          <p:cNvPr id="6" name="Footer Placeholder 5"/>
          <p:cNvSpPr>
            <a:spLocks noGrp="1"/>
          </p:cNvSpPr>
          <p:nvPr>
            <p:ph type="ftr" sz="quarter" idx="11"/>
          </p:nvPr>
        </p:nvSpPr>
        <p:spPr/>
        <p:txBody>
          <a:bodyPr/>
          <a:lstStyle/>
          <a:p>
            <a:r>
              <a:rPr lang="en-US"/>
              <a:t>Fractal: an execution model for fine-grain nested speculative parallelism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11142" y="497307"/>
            <a:ext cx="10975115" cy="90317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11143" y="1508852"/>
            <a:ext cx="10975114" cy="461923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11142" y="6446837"/>
            <a:ext cx="7560934" cy="365125"/>
          </a:xfrm>
          <a:prstGeom prst="rect">
            <a:avLst/>
          </a:prstGeom>
        </p:spPr>
        <p:txBody>
          <a:bodyPr vert="horz" lIns="91440" tIns="45720" rIns="91440" bIns="45720" rtlCol="0" anchor="ctr"/>
          <a:lstStyle>
            <a:lvl1pPr algn="l">
              <a:defRPr sz="1600" cap="all" baseline="0">
                <a:solidFill>
                  <a:srgbClr val="FFFFFF"/>
                </a:solidFill>
              </a:defRPr>
            </a:lvl1pPr>
          </a:lstStyle>
          <a:p>
            <a:r>
              <a:rPr lang="en-US" dirty="0"/>
              <a:t>Fractal: an execution model for fine-grain nested speculative parallelism</a:t>
            </a:r>
          </a:p>
        </p:txBody>
      </p:sp>
      <p:sp>
        <p:nvSpPr>
          <p:cNvPr id="6" name="Slide Number Placeholder 5"/>
          <p:cNvSpPr>
            <a:spLocks noGrp="1"/>
          </p:cNvSpPr>
          <p:nvPr>
            <p:ph type="sldNum" sz="quarter" idx="4"/>
          </p:nvPr>
        </p:nvSpPr>
        <p:spPr>
          <a:xfrm>
            <a:off x="10274232" y="6446837"/>
            <a:ext cx="1312025" cy="365125"/>
          </a:xfrm>
          <a:prstGeom prst="rect">
            <a:avLst/>
          </a:prstGeom>
        </p:spPr>
        <p:txBody>
          <a:bodyPr vert="horz" lIns="91440" tIns="45720" rIns="91440" bIns="45720" rtlCol="0" anchor="ctr"/>
          <a:lstStyle>
            <a:lvl1pPr algn="r">
              <a:defRPr sz="160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611143" y="1400478"/>
            <a:ext cx="1097511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32432"/>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9175-6CDB-4BDC-9254-4234FF77919D}"/>
              </a:ext>
            </a:extLst>
          </p:cNvPr>
          <p:cNvSpPr>
            <a:spLocks noGrp="1"/>
          </p:cNvSpPr>
          <p:nvPr>
            <p:ph type="ctrTitle"/>
          </p:nvPr>
        </p:nvSpPr>
        <p:spPr/>
        <p:txBody>
          <a:bodyPr>
            <a:normAutofit/>
          </a:bodyPr>
          <a:lstStyle/>
          <a:p>
            <a:r>
              <a:rPr lang="en-US" dirty="0" smtClean="0"/>
              <a:t>Compiling </a:t>
            </a:r>
            <a:r>
              <a:rPr lang="en-US" dirty="0"/>
              <a:t>Sequential Code for a Speculative Parallel Architecture</a:t>
            </a:r>
          </a:p>
        </p:txBody>
      </p:sp>
      <p:sp>
        <p:nvSpPr>
          <p:cNvPr id="3" name="Subtitle 2">
            <a:extLst>
              <a:ext uri="{FF2B5EF4-FFF2-40B4-BE49-F238E27FC236}">
                <a16:creationId xmlns:a16="http://schemas.microsoft.com/office/drawing/2014/main" id="{82B21F7B-AE04-4FE7-9018-6BAF41913A36}"/>
              </a:ext>
            </a:extLst>
          </p:cNvPr>
          <p:cNvSpPr>
            <a:spLocks noGrp="1"/>
          </p:cNvSpPr>
          <p:nvPr>
            <p:ph type="subTitle" idx="1"/>
          </p:nvPr>
        </p:nvSpPr>
        <p:spPr>
          <a:xfrm>
            <a:off x="1100051" y="4455619"/>
            <a:ext cx="10058400" cy="1935655"/>
          </a:xfrm>
        </p:spPr>
        <p:txBody>
          <a:bodyPr>
            <a:normAutofit/>
          </a:bodyPr>
          <a:lstStyle/>
          <a:p>
            <a:r>
              <a:rPr lang="en-US" b="1" dirty="0">
                <a:solidFill>
                  <a:schemeClr val="tx2">
                    <a:lumMod val="50000"/>
                  </a:schemeClr>
                </a:solidFill>
              </a:rPr>
              <a:t>Victor A. Ying</a:t>
            </a:r>
            <a:r>
              <a:rPr lang="en-US" dirty="0"/>
              <a:t/>
            </a:r>
            <a:br>
              <a:rPr lang="en-US" dirty="0"/>
            </a:br>
            <a:r>
              <a:rPr lang="en-US" dirty="0"/>
              <a:t>mark c. </a:t>
            </a:r>
            <a:r>
              <a:rPr lang="en-US" dirty="0" err="1"/>
              <a:t>jeffrey</a:t>
            </a:r>
            <a:r>
              <a:rPr lang="en-US" dirty="0"/>
              <a:t/>
            </a:r>
            <a:br>
              <a:rPr lang="en-US" dirty="0"/>
            </a:br>
            <a:r>
              <a:rPr lang="en-US" dirty="0"/>
              <a:t>Daniel Sanchez</a:t>
            </a:r>
            <a:br>
              <a:rPr lang="en-US" dirty="0"/>
            </a:br>
            <a:endParaRPr lang="en-US" dirty="0"/>
          </a:p>
          <a:p>
            <a:r>
              <a:rPr lang="en-US" b="1" dirty="0">
                <a:solidFill>
                  <a:schemeClr val="tx2">
                    <a:lumMod val="50000"/>
                  </a:schemeClr>
                </a:solidFill>
              </a:rPr>
              <a:t>ACM Student Research Competition @ PLDI 2019</a:t>
            </a:r>
          </a:p>
        </p:txBody>
      </p:sp>
      <p:pic>
        <p:nvPicPr>
          <p:cNvPr id="4" name="Picture 3" descr="M:\CSAIL\FINAL LOGOS\CMYK non-vector\PC\csail.2C-notext.pc.tif">
            <a:extLst>
              <a:ext uri="{FF2B5EF4-FFF2-40B4-BE49-F238E27FC236}">
                <a16:creationId xmlns:a16="http://schemas.microsoft.com/office/drawing/2014/main" id="{44967B06-27F5-4152-A627-D87D626A1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5833" y="4401648"/>
            <a:ext cx="1831720" cy="1249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4827875-863C-47F9-B093-6EDB4E6ED8A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53309" y="4543008"/>
            <a:ext cx="1831719" cy="966740"/>
          </a:xfrm>
          <a:prstGeom prst="rect">
            <a:avLst/>
          </a:prstGeom>
        </p:spPr>
      </p:pic>
    </p:spTree>
    <p:extLst>
      <p:ext uri="{BB962C8B-B14F-4D97-AF65-F5344CB8AC3E}">
        <p14:creationId xmlns:p14="http://schemas.microsoft.com/office/powerpoint/2010/main" val="2395399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7807-B5F1-4F5C-9C85-4ED3064AF890}"/>
              </a:ext>
            </a:extLst>
          </p:cNvPr>
          <p:cNvSpPr>
            <a:spLocks noGrp="1"/>
          </p:cNvSpPr>
          <p:nvPr>
            <p:ph type="title"/>
          </p:nvPr>
        </p:nvSpPr>
        <p:spPr/>
        <p:txBody>
          <a:bodyPr/>
          <a:lstStyle/>
          <a:p>
            <a:r>
              <a:rPr lang="en-US" dirty="0"/>
              <a:t>SCC implementation in LLVM/Clang</a:t>
            </a:r>
          </a:p>
        </p:txBody>
      </p:sp>
      <p:sp>
        <p:nvSpPr>
          <p:cNvPr id="5" name="Slide Number Placeholder 4">
            <a:extLst>
              <a:ext uri="{FF2B5EF4-FFF2-40B4-BE49-F238E27FC236}">
                <a16:creationId xmlns:a16="http://schemas.microsoft.com/office/drawing/2014/main" id="{F2984C62-4006-46CF-998D-220A18EE75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3" name="Oval 42">
            <a:extLst>
              <a:ext uri="{FF2B5EF4-FFF2-40B4-BE49-F238E27FC236}">
                <a16:creationId xmlns:a16="http://schemas.microsoft.com/office/drawing/2014/main" id="{96DB54C2-3CCC-474E-9C56-5205F4CD92F4}"/>
              </a:ext>
            </a:extLst>
          </p:cNvPr>
          <p:cNvSpPr/>
          <p:nvPr/>
        </p:nvSpPr>
        <p:spPr>
          <a:xfrm rot="5400000">
            <a:off x="10016745" y="2842324"/>
            <a:ext cx="1230572" cy="1234550"/>
          </a:xfrm>
          <a:prstGeom prst="ellipse">
            <a:avLst/>
          </a:prstGeom>
          <a:solidFill>
            <a:srgbClr val="D8B25C">
              <a:lumMod val="20000"/>
              <a:lumOff val="80000"/>
            </a:srgbClr>
          </a:solidFill>
          <a:ln w="19050" cap="flat" cmpd="sng" algn="ctr">
            <a:solidFill>
              <a:srgbClr val="94B6D2">
                <a:shade val="50000"/>
              </a:srgbClr>
            </a:solidFill>
            <a:prstDash val="solid"/>
          </a:ln>
          <a:effectLst/>
        </p:spPr>
        <p:txBody>
          <a:bodyPr vert="vert270"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Object file</a:t>
            </a:r>
          </a:p>
        </p:txBody>
      </p:sp>
      <p:sp>
        <p:nvSpPr>
          <p:cNvPr id="44" name="Rectangle 43">
            <a:extLst>
              <a:ext uri="{FF2B5EF4-FFF2-40B4-BE49-F238E27FC236}">
                <a16:creationId xmlns:a16="http://schemas.microsoft.com/office/drawing/2014/main" id="{B3FF6DA4-6833-44D4-95F2-6F5557F0C258}"/>
              </a:ext>
            </a:extLst>
          </p:cNvPr>
          <p:cNvSpPr/>
          <p:nvPr/>
        </p:nvSpPr>
        <p:spPr>
          <a:xfrm>
            <a:off x="2437529" y="2328087"/>
            <a:ext cx="1192285" cy="2272528"/>
          </a:xfrm>
          <a:prstGeom prst="rect">
            <a:avLst/>
          </a:prstGeom>
          <a:solidFill>
            <a:srgbClr val="94B6D2">
              <a:lumMod val="20000"/>
              <a:lumOff val="80000"/>
            </a:srgbClr>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Clang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frontend</a:t>
            </a:r>
          </a:p>
        </p:txBody>
      </p:sp>
      <p:sp>
        <p:nvSpPr>
          <p:cNvPr id="46" name="Rectangle 45">
            <a:extLst>
              <a:ext uri="{FF2B5EF4-FFF2-40B4-BE49-F238E27FC236}">
                <a16:creationId xmlns:a16="http://schemas.microsoft.com/office/drawing/2014/main" id="{5B6004D1-09E4-4EFD-94CB-5A441FDDD3D6}"/>
              </a:ext>
            </a:extLst>
          </p:cNvPr>
          <p:cNvSpPr/>
          <p:nvPr/>
        </p:nvSpPr>
        <p:spPr>
          <a:xfrm>
            <a:off x="3961937" y="2328087"/>
            <a:ext cx="5720697" cy="2272528"/>
          </a:xfrm>
          <a:prstGeom prst="rect">
            <a:avLst/>
          </a:prstGeom>
          <a:solidFill>
            <a:srgbClr val="94B6D2">
              <a:lumMod val="20000"/>
              <a:lumOff val="80000"/>
            </a:srgbClr>
          </a:solidFill>
          <a:ln w="19050" cap="flat" cmpd="sng" algn="ctr">
            <a:solidFill>
              <a:srgbClr val="94B6D2">
                <a:shade val="50000"/>
              </a:srgbClr>
            </a:solidFill>
            <a:prstDash val="solid"/>
          </a:ln>
          <a:effectLst/>
        </p:spPr>
        <p:txBody>
          <a:bodyPr vert="horz"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strike="noStrike" kern="0" cap="none" spc="0" normalizeH="0" baseline="0" noProof="0" dirty="0">
                <a:ln>
                  <a:noFill/>
                </a:ln>
                <a:solidFill>
                  <a:prstClr val="black"/>
                </a:solidFill>
                <a:effectLst/>
                <a:uLnTx/>
                <a:uFillTx/>
                <a:latin typeface="Tw Cen MT"/>
                <a:ea typeface="+mn-ea"/>
                <a:cs typeface="+mn-cs"/>
              </a:rPr>
              <a:t>LLVM backend</a:t>
            </a:r>
          </a:p>
        </p:txBody>
      </p:sp>
      <p:sp>
        <p:nvSpPr>
          <p:cNvPr id="47" name="Rectangle 46">
            <a:extLst>
              <a:ext uri="{FF2B5EF4-FFF2-40B4-BE49-F238E27FC236}">
                <a16:creationId xmlns:a16="http://schemas.microsoft.com/office/drawing/2014/main" id="{22B41E90-510A-458B-A910-7D8AA584E9A2}"/>
              </a:ext>
            </a:extLst>
          </p:cNvPr>
          <p:cNvSpPr/>
          <p:nvPr/>
        </p:nvSpPr>
        <p:spPr>
          <a:xfrm>
            <a:off x="4283091" y="2732497"/>
            <a:ext cx="1601488" cy="1463710"/>
          </a:xfrm>
          <a:prstGeom prst="rect">
            <a:avLst/>
          </a:prstGeom>
          <a:solidFill>
            <a:srgbClr val="94B6D2">
              <a:lumMod val="40000"/>
              <a:lumOff val="60000"/>
            </a:srgbClr>
          </a:solidFill>
          <a:ln w="19050" cap="flat" cmpd="sng" algn="ctr">
            <a:solidFill>
              <a:srgbClr val="94B6D2">
                <a:shade val="50000"/>
              </a:srgbClr>
            </a:solidFill>
            <a:prstDash val="solid"/>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Tw Cen MT"/>
                <a:ea typeface="+mn-ea"/>
                <a:cs typeface="+mn-cs"/>
              </a:rPr>
              <a:t>Optimizations</a:t>
            </a:r>
            <a:endParaRPr kumimoji="0" lang="en-US" sz="1600" b="0" i="0" u="none" strike="noStrike" kern="0" cap="none" spc="0" normalizeH="0" baseline="0" noProof="0" dirty="0">
              <a:ln>
                <a:noFill/>
              </a:ln>
              <a:solidFill>
                <a:prstClr val="black"/>
              </a:solidFill>
              <a:effectLst/>
              <a:uLnTx/>
              <a:uFillTx/>
              <a:latin typeface="Tw Cen MT"/>
              <a:ea typeface="+mn-ea"/>
              <a:cs typeface="+mn-cs"/>
            </a:endParaRPr>
          </a:p>
          <a:p>
            <a:pPr lvl="0" algn="ctr" defTabSz="914400">
              <a:defRPr/>
            </a:pPr>
            <a:r>
              <a:rPr lang="en-US" sz="1600" dirty="0"/>
              <a:t>(e.g., -O3)</a:t>
            </a:r>
            <a:endParaRPr kumimoji="0" lang="en-US" sz="1600" b="0" i="0" u="none" strike="noStrike" kern="0" cap="none" spc="0" normalizeH="0" baseline="0" noProof="0" dirty="0">
              <a:ln>
                <a:noFill/>
              </a:ln>
              <a:solidFill>
                <a:prstClr val="black"/>
              </a:solidFill>
              <a:effectLst/>
              <a:uLnTx/>
              <a:uFillTx/>
              <a:latin typeface="Tw Cen MT"/>
              <a:ea typeface="+mn-ea"/>
              <a:cs typeface="+mn-cs"/>
            </a:endParaRPr>
          </a:p>
        </p:txBody>
      </p:sp>
      <p:sp>
        <p:nvSpPr>
          <p:cNvPr id="48" name="Rectangle 47">
            <a:extLst>
              <a:ext uri="{FF2B5EF4-FFF2-40B4-BE49-F238E27FC236}">
                <a16:creationId xmlns:a16="http://schemas.microsoft.com/office/drawing/2014/main" id="{D087BBC2-8EAB-4103-AA1B-9F8A82215630}"/>
              </a:ext>
            </a:extLst>
          </p:cNvPr>
          <p:cNvSpPr/>
          <p:nvPr/>
        </p:nvSpPr>
        <p:spPr>
          <a:xfrm>
            <a:off x="8263494" y="2732496"/>
            <a:ext cx="1118785" cy="1463709"/>
          </a:xfrm>
          <a:prstGeom prst="rect">
            <a:avLst/>
          </a:prstGeom>
          <a:solidFill>
            <a:srgbClr val="94B6D2">
              <a:lumMod val="40000"/>
              <a:lumOff val="60000"/>
            </a:srgbClr>
          </a:solidFill>
          <a:ln w="19050" cap="flat" cmpd="sng" algn="ctr">
            <a:solidFill>
              <a:srgbClr val="94B6D2">
                <a:shade val="50000"/>
              </a:srgbClr>
            </a:solidFill>
            <a:prstDash val="solid"/>
          </a:ln>
          <a:effectLst/>
        </p:spPr>
        <p:txBody>
          <a:bodyPr vert="horz" lIns="0" tIns="0" rIns="0" bIns="0" rtlCol="0" anchor="ctr"/>
          <a:lstStyle/>
          <a:p>
            <a:pPr lvl="0" algn="ctr" defTabSz="914400">
              <a:defRPr/>
            </a:pPr>
            <a:r>
              <a:rPr lang="en-US" sz="1600" kern="0" dirty="0">
                <a:solidFill>
                  <a:prstClr val="black"/>
                </a:solidFill>
                <a:latin typeface="Tw Cen MT"/>
              </a:rPr>
              <a:t>x86_64 </a:t>
            </a:r>
            <a:r>
              <a:rPr lang="en-US" sz="1600" kern="0" dirty="0" err="1">
                <a:solidFill>
                  <a:prstClr val="black"/>
                </a:solidFill>
                <a:latin typeface="Tw Cen MT"/>
              </a:rPr>
              <a:t>codegen</a:t>
            </a:r>
            <a:endParaRPr lang="en-US" sz="1600" kern="0" dirty="0">
              <a:solidFill>
                <a:prstClr val="black"/>
              </a:solidFill>
              <a:latin typeface="Tw Cen MT"/>
            </a:endParaRPr>
          </a:p>
        </p:txBody>
      </p:sp>
      <p:cxnSp>
        <p:nvCxnSpPr>
          <p:cNvPr id="57" name="Straight Arrow Connector 56">
            <a:extLst>
              <a:ext uri="{FF2B5EF4-FFF2-40B4-BE49-F238E27FC236}">
                <a16:creationId xmlns:a16="http://schemas.microsoft.com/office/drawing/2014/main" id="{97FCA7CD-2C82-41F7-8734-795151AA4AB2}"/>
              </a:ext>
            </a:extLst>
          </p:cNvPr>
          <p:cNvCxnSpPr>
            <a:cxnSpLocks/>
            <a:stCxn id="47" idx="3"/>
          </p:cNvCxnSpPr>
          <p:nvPr/>
        </p:nvCxnSpPr>
        <p:spPr>
          <a:xfrm>
            <a:off x="5884579" y="3464352"/>
            <a:ext cx="457603" cy="0"/>
          </a:xfrm>
          <a:prstGeom prst="straightConnector1">
            <a:avLst/>
          </a:prstGeom>
          <a:noFill/>
          <a:ln w="10000" cap="flat" cmpd="sng" algn="ctr">
            <a:solidFill>
              <a:sysClr val="windowText" lastClr="000000"/>
            </a:solidFill>
            <a:prstDash val="solid"/>
            <a:tailEnd type="triangle"/>
          </a:ln>
          <a:effectLst/>
        </p:spPr>
      </p:cxnSp>
      <p:cxnSp>
        <p:nvCxnSpPr>
          <p:cNvPr id="58" name="Straight Arrow Connector 57">
            <a:extLst>
              <a:ext uri="{FF2B5EF4-FFF2-40B4-BE49-F238E27FC236}">
                <a16:creationId xmlns:a16="http://schemas.microsoft.com/office/drawing/2014/main" id="{50AE6952-FD0F-44AD-BD37-56A9ED850278}"/>
              </a:ext>
            </a:extLst>
          </p:cNvPr>
          <p:cNvCxnSpPr>
            <a:cxnSpLocks/>
            <a:endCxn id="48" idx="1"/>
          </p:cNvCxnSpPr>
          <p:nvPr/>
        </p:nvCxnSpPr>
        <p:spPr>
          <a:xfrm flipV="1">
            <a:off x="7805891" y="3464351"/>
            <a:ext cx="457603" cy="1"/>
          </a:xfrm>
          <a:prstGeom prst="straightConnector1">
            <a:avLst/>
          </a:prstGeom>
          <a:noFill/>
          <a:ln w="10000" cap="flat" cmpd="sng" algn="ctr">
            <a:solidFill>
              <a:sysClr val="windowText" lastClr="000000"/>
            </a:solidFill>
            <a:prstDash val="solid"/>
            <a:tailEnd type="triangle"/>
          </a:ln>
          <a:effectLst/>
        </p:spPr>
      </p:cxnSp>
      <p:cxnSp>
        <p:nvCxnSpPr>
          <p:cNvPr id="59" name="Straight Arrow Connector 58">
            <a:extLst>
              <a:ext uri="{FF2B5EF4-FFF2-40B4-BE49-F238E27FC236}">
                <a16:creationId xmlns:a16="http://schemas.microsoft.com/office/drawing/2014/main" id="{EB2E4F62-6D0A-4306-83B5-34E8CB5BA667}"/>
              </a:ext>
            </a:extLst>
          </p:cNvPr>
          <p:cNvCxnSpPr>
            <a:cxnSpLocks/>
            <a:stCxn id="77" idx="0"/>
            <a:endCxn id="44" idx="1"/>
          </p:cNvCxnSpPr>
          <p:nvPr/>
        </p:nvCxnSpPr>
        <p:spPr>
          <a:xfrm>
            <a:off x="2105406" y="3459599"/>
            <a:ext cx="332123" cy="4752"/>
          </a:xfrm>
          <a:prstGeom prst="straightConnector1">
            <a:avLst/>
          </a:prstGeom>
          <a:noFill/>
          <a:ln w="10000" cap="flat" cmpd="sng" algn="ctr">
            <a:solidFill>
              <a:sysClr val="windowText" lastClr="000000"/>
            </a:solidFill>
            <a:prstDash val="solid"/>
            <a:tailEnd type="triangle"/>
          </a:ln>
          <a:effectLst/>
        </p:spPr>
      </p:cxnSp>
      <p:cxnSp>
        <p:nvCxnSpPr>
          <p:cNvPr id="61" name="Straight Arrow Connector 60">
            <a:extLst>
              <a:ext uri="{FF2B5EF4-FFF2-40B4-BE49-F238E27FC236}">
                <a16:creationId xmlns:a16="http://schemas.microsoft.com/office/drawing/2014/main" id="{9DA3DB32-21AC-4DC7-920D-C0D7F8F7D01D}"/>
              </a:ext>
            </a:extLst>
          </p:cNvPr>
          <p:cNvCxnSpPr>
            <a:cxnSpLocks/>
            <a:stCxn id="48" idx="3"/>
            <a:endCxn id="43" idx="4"/>
          </p:cNvCxnSpPr>
          <p:nvPr/>
        </p:nvCxnSpPr>
        <p:spPr>
          <a:xfrm flipV="1">
            <a:off x="9382279" y="3459599"/>
            <a:ext cx="632477" cy="4752"/>
          </a:xfrm>
          <a:prstGeom prst="straightConnector1">
            <a:avLst/>
          </a:prstGeom>
          <a:noFill/>
          <a:ln w="10000" cap="flat" cmpd="sng" algn="ctr">
            <a:solidFill>
              <a:sysClr val="windowText" lastClr="000000"/>
            </a:solidFill>
            <a:prstDash val="solid"/>
            <a:tailEnd type="triangle"/>
          </a:ln>
          <a:effectLst/>
        </p:spPr>
      </p:cxnSp>
      <p:cxnSp>
        <p:nvCxnSpPr>
          <p:cNvPr id="62" name="Straight Arrow Connector 61">
            <a:extLst>
              <a:ext uri="{FF2B5EF4-FFF2-40B4-BE49-F238E27FC236}">
                <a16:creationId xmlns:a16="http://schemas.microsoft.com/office/drawing/2014/main" id="{F98CCA43-4584-44DB-947B-2FB60635FAE2}"/>
              </a:ext>
            </a:extLst>
          </p:cNvPr>
          <p:cNvCxnSpPr>
            <a:cxnSpLocks/>
            <a:stCxn id="44" idx="3"/>
            <a:endCxn id="47" idx="1"/>
          </p:cNvCxnSpPr>
          <p:nvPr/>
        </p:nvCxnSpPr>
        <p:spPr>
          <a:xfrm>
            <a:off x="3629814" y="3464351"/>
            <a:ext cx="653277" cy="1"/>
          </a:xfrm>
          <a:prstGeom prst="straightConnector1">
            <a:avLst/>
          </a:prstGeom>
          <a:noFill/>
          <a:ln w="10000" cap="flat" cmpd="sng" algn="ctr">
            <a:solidFill>
              <a:sysClr val="windowText" lastClr="000000"/>
            </a:solidFill>
            <a:prstDash val="solid"/>
            <a:tailEnd type="triangle"/>
          </a:ln>
          <a:effectLst/>
        </p:spPr>
      </p:cxnSp>
      <p:sp>
        <p:nvSpPr>
          <p:cNvPr id="77" name="Oval 76">
            <a:extLst>
              <a:ext uri="{FF2B5EF4-FFF2-40B4-BE49-F238E27FC236}">
                <a16:creationId xmlns:a16="http://schemas.microsoft.com/office/drawing/2014/main" id="{97761DFD-18FF-49A6-84F0-D180CCBA7F65}"/>
              </a:ext>
            </a:extLst>
          </p:cNvPr>
          <p:cNvSpPr/>
          <p:nvPr/>
        </p:nvSpPr>
        <p:spPr>
          <a:xfrm rot="5400000">
            <a:off x="872845" y="2842324"/>
            <a:ext cx="1230572" cy="1234550"/>
          </a:xfrm>
          <a:prstGeom prst="ellipse">
            <a:avLst/>
          </a:prstGeom>
          <a:solidFill>
            <a:srgbClr val="D8B25C">
              <a:lumMod val="20000"/>
              <a:lumOff val="80000"/>
            </a:srgbClr>
          </a:solidFill>
          <a:ln w="19050" cap="flat" cmpd="sng" algn="ctr">
            <a:solidFill>
              <a:srgbClr val="94B6D2">
                <a:shade val="50000"/>
              </a:srgbClr>
            </a:solidFill>
            <a:prstDash val="solid"/>
          </a:ln>
          <a:effectLst/>
        </p:spPr>
        <p:txBody>
          <a:bodyPr vert="vert270"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C/C++ source code</a:t>
            </a:r>
          </a:p>
        </p:txBody>
      </p:sp>
      <p:sp>
        <p:nvSpPr>
          <p:cNvPr id="18" name="Rectangle 17">
            <a:extLst>
              <a:ext uri="{FF2B5EF4-FFF2-40B4-BE49-F238E27FC236}">
                <a16:creationId xmlns:a16="http://schemas.microsoft.com/office/drawing/2014/main" id="{F38C65DB-D6F2-4676-811E-4CCF41E6A574}"/>
              </a:ext>
            </a:extLst>
          </p:cNvPr>
          <p:cNvSpPr/>
          <p:nvPr/>
        </p:nvSpPr>
        <p:spPr>
          <a:xfrm>
            <a:off x="6342182" y="2736177"/>
            <a:ext cx="1463708" cy="1463710"/>
          </a:xfrm>
          <a:prstGeom prst="rect">
            <a:avLst/>
          </a:prstGeom>
          <a:solidFill>
            <a:srgbClr val="F8E6DA"/>
          </a:solidFill>
          <a:ln w="19050" cap="flat" cmpd="sng" algn="ctr">
            <a:solidFill>
              <a:srgbClr val="944A1C"/>
            </a:solidFill>
            <a:prstDash val="solid"/>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Tw Cen MT"/>
                <a:ea typeface="+mn-ea"/>
                <a:cs typeface="+mn-cs"/>
              </a:rPr>
              <a:t>Parallelization</a:t>
            </a:r>
            <a:endParaRPr kumimoji="0" lang="en-US" sz="1600" b="0" i="0" u="none" strike="noStrike" kern="0" cap="none" spc="0" normalizeH="0" baseline="0" noProof="0" dirty="0">
              <a:ln>
                <a:noFill/>
              </a:ln>
              <a:solidFill>
                <a:prstClr val="black"/>
              </a:solidFill>
              <a:effectLst/>
              <a:uLnTx/>
              <a:uFillTx/>
              <a:latin typeface="Tw Cen MT"/>
              <a:ea typeface="+mn-ea"/>
              <a:cs typeface="+mn-cs"/>
            </a:endParaRPr>
          </a:p>
        </p:txBody>
      </p:sp>
      <p:sp>
        <p:nvSpPr>
          <p:cNvPr id="17"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2745913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a:xfrm>
            <a:off x="611143" y="1508851"/>
            <a:ext cx="10975114" cy="4863373"/>
          </a:xfrm>
        </p:spPr>
        <p:txBody>
          <a:bodyPr>
            <a:normAutofit/>
          </a:bodyPr>
          <a:lstStyle/>
          <a:p>
            <a:r>
              <a:rPr lang="en-US" dirty="0" smtClean="0"/>
              <a:t>Simulated 1-, 4-, and 36-core systems.</a:t>
            </a:r>
          </a:p>
          <a:p>
            <a:endParaRPr lang="en-US" dirty="0"/>
          </a:p>
          <a:p>
            <a:endParaRPr lang="en-US" dirty="0" smtClean="0"/>
          </a:p>
          <a:p>
            <a:endParaRPr lang="en-US" dirty="0"/>
          </a:p>
          <a:p>
            <a:pPr marL="0" indent="0">
              <a:buNone/>
            </a:pPr>
            <a:endParaRPr lang="en-US" dirty="0" smtClean="0"/>
          </a:p>
          <a:p>
            <a:pPr marL="0" indent="0">
              <a:buNone/>
            </a:pPr>
            <a:endParaRPr lang="en-US" dirty="0" smtClean="0"/>
          </a:p>
          <a:p>
            <a:r>
              <a:rPr lang="en-US" dirty="0" smtClean="0"/>
              <a:t>Simulated </a:t>
            </a:r>
            <a:r>
              <a:rPr lang="en-US" dirty="0"/>
              <a:t>hardware consistent with prior work [Jeffrey et al. MICRO’15</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SCC: Compiling Sequential Code for a Speculative Parallel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6" name="Group 5"/>
          <p:cNvGrpSpPr/>
          <p:nvPr/>
        </p:nvGrpSpPr>
        <p:grpSpPr>
          <a:xfrm>
            <a:off x="2876077" y="2046125"/>
            <a:ext cx="6445243" cy="3026995"/>
            <a:chOff x="5489929" y="3122979"/>
            <a:chExt cx="6445243" cy="3026995"/>
          </a:xfrm>
        </p:grpSpPr>
        <p:grpSp>
          <p:nvGrpSpPr>
            <p:cNvPr id="8" name="Group 7">
              <a:extLst>
                <a:ext uri="{FF2B5EF4-FFF2-40B4-BE49-F238E27FC236}">
                  <a16:creationId xmlns:a16="http://schemas.microsoft.com/office/drawing/2014/main" id="{3C96CDEA-C5AA-4C3A-8B16-90B2CB0345AE}"/>
                </a:ext>
              </a:extLst>
            </p:cNvPr>
            <p:cNvGrpSpPr/>
            <p:nvPr/>
          </p:nvGrpSpPr>
          <p:grpSpPr>
            <a:xfrm>
              <a:off x="5489929" y="3592985"/>
              <a:ext cx="2921086" cy="2556989"/>
              <a:chOff x="1138054" y="767472"/>
              <a:chExt cx="3095986" cy="2796714"/>
            </a:xfrm>
          </p:grpSpPr>
          <p:sp>
            <p:nvSpPr>
              <p:cNvPr id="23" name="Rectangle 22">
                <a:extLst>
                  <a:ext uri="{FF2B5EF4-FFF2-40B4-BE49-F238E27FC236}">
                    <a16:creationId xmlns:a16="http://schemas.microsoft.com/office/drawing/2014/main" id="{524E522B-A2AC-4EC6-B603-C93779CED6EE}"/>
                  </a:ext>
                </a:extLst>
              </p:cNvPr>
              <p:cNvSpPr/>
              <p:nvPr/>
            </p:nvSpPr>
            <p:spPr>
              <a:xfrm rot="5400000">
                <a:off x="2701395" y="2049120"/>
                <a:ext cx="2099471"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cxnSp>
            <p:nvCxnSpPr>
              <p:cNvPr id="24" name="Straight Connector 23">
                <a:extLst>
                  <a:ext uri="{FF2B5EF4-FFF2-40B4-BE49-F238E27FC236}">
                    <a16:creationId xmlns:a16="http://schemas.microsoft.com/office/drawing/2014/main" id="{1F8237CF-7AC2-42F7-9E61-6328C28A2C21}"/>
                  </a:ext>
                </a:extLst>
              </p:cNvPr>
              <p:cNvCxnSpPr/>
              <p:nvPr/>
            </p:nvCxnSpPr>
            <p:spPr>
              <a:xfrm flipV="1">
                <a:off x="1767192" y="1553222"/>
                <a:ext cx="0" cy="1366301"/>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30E32DDC-0E25-42A5-987D-7ECF5BA3B19E}"/>
                  </a:ext>
                </a:extLst>
              </p:cNvPr>
              <p:cNvCxnSpPr/>
              <p:nvPr/>
            </p:nvCxnSpPr>
            <p:spPr>
              <a:xfrm flipV="1">
                <a:off x="2499935" y="1553222"/>
                <a:ext cx="0" cy="1382579"/>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1E17B210-4237-4A2A-A2B0-870770E7B2D4}"/>
                  </a:ext>
                </a:extLst>
              </p:cNvPr>
              <p:cNvCxnSpPr/>
              <p:nvPr/>
            </p:nvCxnSpPr>
            <p:spPr>
              <a:xfrm flipV="1">
                <a:off x="3264987" y="1553222"/>
                <a:ext cx="0" cy="147255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C97D7F96-D19A-4575-B24E-8B6E53A26574}"/>
                  </a:ext>
                </a:extLst>
              </p:cNvPr>
              <p:cNvCxnSpPr/>
              <p:nvPr/>
            </p:nvCxnSpPr>
            <p:spPr>
              <a:xfrm flipH="1">
                <a:off x="1767192" y="2935802"/>
                <a:ext cx="1462440" cy="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0E15CD30-02E1-418E-A06A-F39563FFABBA}"/>
                  </a:ext>
                </a:extLst>
              </p:cNvPr>
              <p:cNvCxnSpPr/>
              <p:nvPr/>
            </p:nvCxnSpPr>
            <p:spPr>
              <a:xfrm flipH="1">
                <a:off x="1767192" y="2167703"/>
                <a:ext cx="1500845" cy="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8C17F2BE-A096-478F-A80A-ED38723D7402}"/>
                  </a:ext>
                </a:extLst>
              </p:cNvPr>
              <p:cNvCxnSpPr/>
              <p:nvPr/>
            </p:nvCxnSpPr>
            <p:spPr>
              <a:xfrm flipH="1">
                <a:off x="1767192" y="1476412"/>
                <a:ext cx="1500845" cy="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grpSp>
            <p:nvGrpSpPr>
              <p:cNvPr id="30" name="Group 29">
                <a:extLst>
                  <a:ext uri="{FF2B5EF4-FFF2-40B4-BE49-F238E27FC236}">
                    <a16:creationId xmlns:a16="http://schemas.microsoft.com/office/drawing/2014/main" id="{759FB414-5306-4996-853B-BCE470F174AA}"/>
                  </a:ext>
                </a:extLst>
              </p:cNvPr>
              <p:cNvGrpSpPr/>
              <p:nvPr/>
            </p:nvGrpSpPr>
            <p:grpSpPr>
              <a:xfrm>
                <a:off x="1463000" y="1130767"/>
                <a:ext cx="2099470" cy="2099470"/>
                <a:chOff x="5764360" y="471815"/>
                <a:chExt cx="2099470" cy="2099470"/>
              </a:xfrm>
            </p:grpSpPr>
            <p:sp>
              <p:nvSpPr>
                <p:cNvPr id="37" name="Rectangle 36">
                  <a:extLst>
                    <a:ext uri="{FF2B5EF4-FFF2-40B4-BE49-F238E27FC236}">
                      <a16:creationId xmlns:a16="http://schemas.microsoft.com/office/drawing/2014/main" id="{E7A5A715-96D3-4083-B957-4A6F6B7EB805}"/>
                    </a:ext>
                  </a:extLst>
                </p:cNvPr>
                <p:cNvSpPr/>
                <p:nvPr/>
              </p:nvSpPr>
              <p:spPr>
                <a:xfrm>
                  <a:off x="5764360" y="193120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38" name="Rectangle 37">
                  <a:extLst>
                    <a:ext uri="{FF2B5EF4-FFF2-40B4-BE49-F238E27FC236}">
                      <a16:creationId xmlns:a16="http://schemas.microsoft.com/office/drawing/2014/main" id="{EBA91B83-7304-43B4-A39B-87F5532B4A83}"/>
                    </a:ext>
                  </a:extLst>
                </p:cNvPr>
                <p:cNvSpPr/>
                <p:nvPr/>
              </p:nvSpPr>
              <p:spPr>
                <a:xfrm>
                  <a:off x="5764360" y="1201510"/>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39" name="Rectangle 38">
                  <a:extLst>
                    <a:ext uri="{FF2B5EF4-FFF2-40B4-BE49-F238E27FC236}">
                      <a16:creationId xmlns:a16="http://schemas.microsoft.com/office/drawing/2014/main" id="{663DD30E-4E9A-4B34-940B-B9D7FA27097B}"/>
                    </a:ext>
                  </a:extLst>
                </p:cNvPr>
                <p:cNvSpPr/>
                <p:nvPr/>
              </p:nvSpPr>
              <p:spPr>
                <a:xfrm>
                  <a:off x="5764360" y="47181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40" name="Rectangle 39">
                  <a:extLst>
                    <a:ext uri="{FF2B5EF4-FFF2-40B4-BE49-F238E27FC236}">
                      <a16:creationId xmlns:a16="http://schemas.microsoft.com/office/drawing/2014/main" id="{10DD8EF4-25D6-4B7D-A7C9-D20D61BAEB5D}"/>
                    </a:ext>
                  </a:extLst>
                </p:cNvPr>
                <p:cNvSpPr/>
                <p:nvPr/>
              </p:nvSpPr>
              <p:spPr>
                <a:xfrm>
                  <a:off x="6494055" y="193120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41" name="Rectangle 40">
                  <a:extLst>
                    <a:ext uri="{FF2B5EF4-FFF2-40B4-BE49-F238E27FC236}">
                      <a16:creationId xmlns:a16="http://schemas.microsoft.com/office/drawing/2014/main" id="{1E357A71-2859-4329-9B4E-09B94875F74E}"/>
                    </a:ext>
                  </a:extLst>
                </p:cNvPr>
                <p:cNvSpPr/>
                <p:nvPr/>
              </p:nvSpPr>
              <p:spPr>
                <a:xfrm>
                  <a:off x="7223750" y="193120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42" name="Rectangle 41">
                  <a:extLst>
                    <a:ext uri="{FF2B5EF4-FFF2-40B4-BE49-F238E27FC236}">
                      <a16:creationId xmlns:a16="http://schemas.microsoft.com/office/drawing/2014/main" id="{2E550AA5-6DD6-496F-BAA9-01EF0A33ECFF}"/>
                    </a:ext>
                  </a:extLst>
                </p:cNvPr>
                <p:cNvSpPr/>
                <p:nvPr/>
              </p:nvSpPr>
              <p:spPr>
                <a:xfrm>
                  <a:off x="6494055" y="1201510"/>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43" name="Rectangle 42">
                  <a:extLst>
                    <a:ext uri="{FF2B5EF4-FFF2-40B4-BE49-F238E27FC236}">
                      <a16:creationId xmlns:a16="http://schemas.microsoft.com/office/drawing/2014/main" id="{756DA53C-7F7D-41AC-80B6-E042F72A5729}"/>
                    </a:ext>
                  </a:extLst>
                </p:cNvPr>
                <p:cNvSpPr/>
                <p:nvPr/>
              </p:nvSpPr>
              <p:spPr>
                <a:xfrm>
                  <a:off x="7223750" y="1201510"/>
                  <a:ext cx="640080" cy="640080"/>
                </a:xfrm>
                <a:prstGeom prst="rect">
                  <a:avLst/>
                </a:prstGeom>
                <a:solidFill>
                  <a:schemeClr val="accent1">
                    <a:lumMod val="60000"/>
                    <a:lumOff val="4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44" name="Rectangle 43">
                  <a:extLst>
                    <a:ext uri="{FF2B5EF4-FFF2-40B4-BE49-F238E27FC236}">
                      <a16:creationId xmlns:a16="http://schemas.microsoft.com/office/drawing/2014/main" id="{9DB5AA76-5D29-4B28-8A3E-85D33466A94A}"/>
                    </a:ext>
                  </a:extLst>
                </p:cNvPr>
                <p:cNvSpPr/>
                <p:nvPr/>
              </p:nvSpPr>
              <p:spPr>
                <a:xfrm>
                  <a:off x="6494055" y="47181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45" name="Rectangle 44">
                  <a:extLst>
                    <a:ext uri="{FF2B5EF4-FFF2-40B4-BE49-F238E27FC236}">
                      <a16:creationId xmlns:a16="http://schemas.microsoft.com/office/drawing/2014/main" id="{F13BD7BE-586A-4108-AC99-DDC7A41F4CC8}"/>
                    </a:ext>
                  </a:extLst>
                </p:cNvPr>
                <p:cNvSpPr/>
                <p:nvPr/>
              </p:nvSpPr>
              <p:spPr>
                <a:xfrm>
                  <a:off x="7223750" y="47181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grpSp>
          <p:sp>
            <p:nvSpPr>
              <p:cNvPr id="31" name="Rectangle 30">
                <a:extLst>
                  <a:ext uri="{FF2B5EF4-FFF2-40B4-BE49-F238E27FC236}">
                    <a16:creationId xmlns:a16="http://schemas.microsoft.com/office/drawing/2014/main" id="{17375CB9-9F29-4582-B2D2-C368E9B3F68F}"/>
                  </a:ext>
                </a:extLst>
              </p:cNvPr>
              <p:cNvSpPr/>
              <p:nvPr/>
            </p:nvSpPr>
            <p:spPr>
              <a:xfrm>
                <a:off x="1463000" y="823527"/>
                <a:ext cx="2112275"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sp>
            <p:nvSpPr>
              <p:cNvPr id="32" name="Rectangle 31">
                <a:extLst>
                  <a:ext uri="{FF2B5EF4-FFF2-40B4-BE49-F238E27FC236}">
                    <a16:creationId xmlns:a16="http://schemas.microsoft.com/office/drawing/2014/main" id="{6F4C5DBD-EB7B-4760-82AE-75FF1B6B8922}"/>
                  </a:ext>
                </a:extLst>
              </p:cNvPr>
              <p:cNvSpPr/>
              <p:nvPr/>
            </p:nvSpPr>
            <p:spPr>
              <a:xfrm>
                <a:off x="1463000" y="3301418"/>
                <a:ext cx="2112275"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sp>
            <p:nvSpPr>
              <p:cNvPr id="33" name="Rectangle 32">
                <a:extLst>
                  <a:ext uri="{FF2B5EF4-FFF2-40B4-BE49-F238E27FC236}">
                    <a16:creationId xmlns:a16="http://schemas.microsoft.com/office/drawing/2014/main" id="{C5BD447A-B7C4-4A80-976A-169BC4012404}"/>
                  </a:ext>
                </a:extLst>
              </p:cNvPr>
              <p:cNvSpPr/>
              <p:nvPr/>
            </p:nvSpPr>
            <p:spPr>
              <a:xfrm rot="16200000">
                <a:off x="219703" y="2049118"/>
                <a:ext cx="2099469"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sp>
            <p:nvSpPr>
              <p:cNvPr id="34" name="Rectangle 33">
                <a:extLst>
                  <a:ext uri="{FF2B5EF4-FFF2-40B4-BE49-F238E27FC236}">
                    <a16:creationId xmlns:a16="http://schemas.microsoft.com/office/drawing/2014/main" id="{72C2FE57-25E1-4D94-9A68-A8199973843D}"/>
                  </a:ext>
                </a:extLst>
              </p:cNvPr>
              <p:cNvSpPr/>
              <p:nvPr/>
            </p:nvSpPr>
            <p:spPr>
              <a:xfrm>
                <a:off x="3060807" y="1941156"/>
                <a:ext cx="404358" cy="437621"/>
              </a:xfrm>
              <a:prstGeom prst="rect">
                <a:avLst/>
              </a:prstGeom>
            </p:spPr>
            <p:txBody>
              <a:bodyPr wrap="none" lIns="0" rIns="0">
                <a:spAutoFit/>
              </a:bodyPr>
              <a:lstStyle/>
              <a:p>
                <a:pPr algn="ctr"/>
                <a:r>
                  <a:rPr lang="en-US" sz="2000" b="1" dirty="0"/>
                  <a:t>Tile</a:t>
                </a:r>
              </a:p>
            </p:txBody>
          </p:sp>
          <p:cxnSp>
            <p:nvCxnSpPr>
              <p:cNvPr id="35" name="Straight Connector 34">
                <a:extLst>
                  <a:ext uri="{FF2B5EF4-FFF2-40B4-BE49-F238E27FC236}">
                    <a16:creationId xmlns:a16="http://schemas.microsoft.com/office/drawing/2014/main" id="{30D40693-364C-4291-B93A-071B52ACF7CC}"/>
                  </a:ext>
                </a:extLst>
              </p:cNvPr>
              <p:cNvCxnSpPr>
                <a:cxnSpLocks/>
              </p:cNvCxnSpPr>
              <p:nvPr/>
            </p:nvCxnSpPr>
            <p:spPr>
              <a:xfrm>
                <a:off x="3575275" y="2500542"/>
                <a:ext cx="658764" cy="102329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DCAB3A-2167-40DB-835E-8A854CFCDEB8}"/>
                  </a:ext>
                </a:extLst>
              </p:cNvPr>
              <p:cNvCxnSpPr>
                <a:cxnSpLocks/>
              </p:cNvCxnSpPr>
              <p:nvPr/>
            </p:nvCxnSpPr>
            <p:spPr>
              <a:xfrm flipV="1">
                <a:off x="3562470" y="767472"/>
                <a:ext cx="671570" cy="110378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308410B-C4F9-4570-A24E-0056BC116B92}"/>
                </a:ext>
              </a:extLst>
            </p:cNvPr>
            <p:cNvGrpSpPr/>
            <p:nvPr/>
          </p:nvGrpSpPr>
          <p:grpSpPr>
            <a:xfrm>
              <a:off x="8396606" y="3592985"/>
              <a:ext cx="3538566" cy="2520102"/>
              <a:chOff x="4937811" y="817459"/>
              <a:chExt cx="4023316" cy="2880377"/>
            </a:xfrm>
          </p:grpSpPr>
          <p:sp>
            <p:nvSpPr>
              <p:cNvPr id="11" name="Rectangle 10">
                <a:extLst>
                  <a:ext uri="{FF2B5EF4-FFF2-40B4-BE49-F238E27FC236}">
                    <a16:creationId xmlns:a16="http://schemas.microsoft.com/office/drawing/2014/main" id="{DCCE5699-FA13-47DD-B222-A9164CB8F2D4}"/>
                  </a:ext>
                </a:extLst>
              </p:cNvPr>
              <p:cNvSpPr/>
              <p:nvPr/>
            </p:nvSpPr>
            <p:spPr>
              <a:xfrm>
                <a:off x="4954193"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12" name="Rectangle 11">
                <a:extLst>
                  <a:ext uri="{FF2B5EF4-FFF2-40B4-BE49-F238E27FC236}">
                    <a16:creationId xmlns:a16="http://schemas.microsoft.com/office/drawing/2014/main" id="{1A36FF32-496B-4D3E-BE20-DC3BEE83A1FD}"/>
                  </a:ext>
                </a:extLst>
              </p:cNvPr>
              <p:cNvSpPr/>
              <p:nvPr/>
            </p:nvSpPr>
            <p:spPr>
              <a:xfrm>
                <a:off x="5991129"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13" name="Rectangle 12">
                <a:extLst>
                  <a:ext uri="{FF2B5EF4-FFF2-40B4-BE49-F238E27FC236}">
                    <a16:creationId xmlns:a16="http://schemas.microsoft.com/office/drawing/2014/main" id="{C075C4F0-E1F7-4B5D-8269-E6AB31AF79A9}"/>
                  </a:ext>
                </a:extLst>
              </p:cNvPr>
              <p:cNvSpPr/>
              <p:nvPr/>
            </p:nvSpPr>
            <p:spPr>
              <a:xfrm>
                <a:off x="7028065"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14" name="Rectangle 13">
                <a:extLst>
                  <a:ext uri="{FF2B5EF4-FFF2-40B4-BE49-F238E27FC236}">
                    <a16:creationId xmlns:a16="http://schemas.microsoft.com/office/drawing/2014/main" id="{3402E4A8-11BB-4CB0-BB92-68DBB38BAA0D}"/>
                  </a:ext>
                </a:extLst>
              </p:cNvPr>
              <p:cNvSpPr/>
              <p:nvPr/>
            </p:nvSpPr>
            <p:spPr>
              <a:xfrm>
                <a:off x="8064999"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15" name="Rectangle 14">
                <a:extLst>
                  <a:ext uri="{FF2B5EF4-FFF2-40B4-BE49-F238E27FC236}">
                    <a16:creationId xmlns:a16="http://schemas.microsoft.com/office/drawing/2014/main" id="{73DD4FD0-B498-4298-9C5B-92B44C4F2A2B}"/>
                  </a:ext>
                </a:extLst>
              </p:cNvPr>
              <p:cNvSpPr/>
              <p:nvPr/>
            </p:nvSpPr>
            <p:spPr>
              <a:xfrm>
                <a:off x="4954192"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16" name="Rectangle 15">
                <a:extLst>
                  <a:ext uri="{FF2B5EF4-FFF2-40B4-BE49-F238E27FC236}">
                    <a16:creationId xmlns:a16="http://schemas.microsoft.com/office/drawing/2014/main" id="{1A6D3F46-81DF-4279-A6D5-E8CDCFD6D373}"/>
                  </a:ext>
                </a:extLst>
              </p:cNvPr>
              <p:cNvSpPr/>
              <p:nvPr/>
            </p:nvSpPr>
            <p:spPr>
              <a:xfrm>
                <a:off x="5991128"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17" name="Rectangle 16">
                <a:extLst>
                  <a:ext uri="{FF2B5EF4-FFF2-40B4-BE49-F238E27FC236}">
                    <a16:creationId xmlns:a16="http://schemas.microsoft.com/office/drawing/2014/main" id="{336BE045-F163-49AB-A13D-C793C9EC5B9C}"/>
                  </a:ext>
                </a:extLst>
              </p:cNvPr>
              <p:cNvSpPr/>
              <p:nvPr/>
            </p:nvSpPr>
            <p:spPr>
              <a:xfrm>
                <a:off x="7028064"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18" name="Rectangle 17">
                <a:extLst>
                  <a:ext uri="{FF2B5EF4-FFF2-40B4-BE49-F238E27FC236}">
                    <a16:creationId xmlns:a16="http://schemas.microsoft.com/office/drawing/2014/main" id="{806A6E87-E6B9-4EBA-8A12-98F5B76441E9}"/>
                  </a:ext>
                </a:extLst>
              </p:cNvPr>
              <p:cNvSpPr/>
              <p:nvPr/>
            </p:nvSpPr>
            <p:spPr>
              <a:xfrm>
                <a:off x="8064998"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19" name="Rectangle 18">
                <a:extLst>
                  <a:ext uri="{FF2B5EF4-FFF2-40B4-BE49-F238E27FC236}">
                    <a16:creationId xmlns:a16="http://schemas.microsoft.com/office/drawing/2014/main" id="{3EFFD8A4-4B53-427A-8225-995F4CDF2F78}"/>
                  </a:ext>
                </a:extLst>
              </p:cNvPr>
              <p:cNvSpPr/>
              <p:nvPr/>
            </p:nvSpPr>
            <p:spPr>
              <a:xfrm>
                <a:off x="4954194" y="1777586"/>
                <a:ext cx="3993387" cy="42245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L2</a:t>
                </a:r>
              </a:p>
            </p:txBody>
          </p:sp>
          <p:sp>
            <p:nvSpPr>
              <p:cNvPr id="20" name="Rectangle 19">
                <a:extLst>
                  <a:ext uri="{FF2B5EF4-FFF2-40B4-BE49-F238E27FC236}">
                    <a16:creationId xmlns:a16="http://schemas.microsoft.com/office/drawing/2014/main" id="{195167E6-0917-4E7A-A5AC-7625FEAD1141}"/>
                  </a:ext>
                </a:extLst>
              </p:cNvPr>
              <p:cNvSpPr/>
              <p:nvPr/>
            </p:nvSpPr>
            <p:spPr>
              <a:xfrm>
                <a:off x="4953827" y="817459"/>
                <a:ext cx="2918780" cy="874200"/>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L3 &amp; Dir Bank</a:t>
                </a:r>
              </a:p>
            </p:txBody>
          </p:sp>
          <p:sp>
            <p:nvSpPr>
              <p:cNvPr id="21" name="Rectangle 20">
                <a:extLst>
                  <a:ext uri="{FF2B5EF4-FFF2-40B4-BE49-F238E27FC236}">
                    <a16:creationId xmlns:a16="http://schemas.microsoft.com/office/drawing/2014/main" id="{3C56055D-4219-4FC3-8705-EE36BEEE634A}"/>
                  </a:ext>
                </a:extLst>
              </p:cNvPr>
              <p:cNvSpPr/>
              <p:nvPr/>
            </p:nvSpPr>
            <p:spPr>
              <a:xfrm>
                <a:off x="7949417" y="817459"/>
                <a:ext cx="998163" cy="874200"/>
              </a:xfrm>
              <a:prstGeom prst="rect">
                <a:avLst/>
              </a:prstGeom>
              <a:solidFill>
                <a:srgbClr val="ED675D"/>
              </a:solidFill>
              <a:ln>
                <a:solidFill>
                  <a:srgbClr val="CB2B2B"/>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Router</a:t>
                </a:r>
              </a:p>
            </p:txBody>
          </p:sp>
          <p:sp>
            <p:nvSpPr>
              <p:cNvPr id="22" name="Rectangle 21">
                <a:extLst>
                  <a:ext uri="{FF2B5EF4-FFF2-40B4-BE49-F238E27FC236}">
                    <a16:creationId xmlns:a16="http://schemas.microsoft.com/office/drawing/2014/main" id="{4ED03C7C-66A2-4089-823D-A60B896E1EE7}"/>
                  </a:ext>
                </a:extLst>
              </p:cNvPr>
              <p:cNvSpPr/>
              <p:nvPr/>
            </p:nvSpPr>
            <p:spPr>
              <a:xfrm>
                <a:off x="4937811" y="3294583"/>
                <a:ext cx="4023316" cy="403253"/>
              </a:xfrm>
              <a:prstGeom prst="rect">
                <a:avLst/>
              </a:prstGeom>
              <a:solidFill>
                <a:srgbClr val="AD8BC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Task </a:t>
                </a:r>
                <a:r>
                  <a:rPr lang="en-US" sz="2400" b="1" dirty="0" smtClean="0">
                    <a:solidFill>
                      <a:schemeClr val="tx1"/>
                    </a:solidFill>
                  </a:rPr>
                  <a:t>Queuing Unit</a:t>
                </a:r>
                <a:endParaRPr lang="en-US" sz="2400" b="1" dirty="0">
                  <a:solidFill>
                    <a:schemeClr val="tx1"/>
                  </a:solidFill>
                </a:endParaRPr>
              </a:p>
            </p:txBody>
          </p:sp>
        </p:grpSp>
        <p:sp>
          <p:nvSpPr>
            <p:cNvPr id="10" name="TextBox 9">
              <a:extLst>
                <a:ext uri="{FF2B5EF4-FFF2-40B4-BE49-F238E27FC236}">
                  <a16:creationId xmlns:a16="http://schemas.microsoft.com/office/drawing/2014/main" id="{1425A10E-4917-4EAC-AF20-DE07FF8527C7}"/>
                </a:ext>
              </a:extLst>
            </p:cNvPr>
            <p:cNvSpPr txBox="1"/>
            <p:nvPr/>
          </p:nvSpPr>
          <p:spPr>
            <a:xfrm>
              <a:off x="8758635" y="3122979"/>
              <a:ext cx="2904888" cy="523220"/>
            </a:xfrm>
            <a:prstGeom prst="rect">
              <a:avLst/>
            </a:prstGeom>
            <a:noFill/>
          </p:spPr>
          <p:txBody>
            <a:bodyPr wrap="square" lIns="0" rIns="0" rtlCol="0">
              <a:spAutoFit/>
            </a:bodyPr>
            <a:lstStyle/>
            <a:p>
              <a:pPr algn="ctr"/>
              <a:r>
                <a:rPr lang="en-US" sz="2800" b="1" dirty="0" smtClean="0"/>
                <a:t>Tile:</a:t>
              </a:r>
              <a:endParaRPr lang="en-US" sz="2800" b="1" dirty="0"/>
            </a:p>
          </p:txBody>
        </p:sp>
      </p:grpSp>
    </p:spTree>
    <p:extLst>
      <p:ext uri="{BB962C8B-B14F-4D97-AF65-F5344CB8AC3E}">
        <p14:creationId xmlns:p14="http://schemas.microsoft.com/office/powerpoint/2010/main" val="859139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4B7F-9C9D-4843-B99E-3F64428AD0AF}"/>
              </a:ext>
            </a:extLst>
          </p:cNvPr>
          <p:cNvSpPr>
            <a:spLocks noGrp="1"/>
          </p:cNvSpPr>
          <p:nvPr>
            <p:ph type="title"/>
          </p:nvPr>
        </p:nvSpPr>
        <p:spPr/>
        <p:txBody>
          <a:bodyPr/>
          <a:lstStyle/>
          <a:p>
            <a:r>
              <a:rPr lang="en-US" dirty="0"/>
              <a:t>Results</a:t>
            </a:r>
          </a:p>
        </p:txBody>
      </p:sp>
      <p:pic>
        <p:nvPicPr>
          <p:cNvPr id="8" name="Content Placeholder 7">
            <a:extLst>
              <a:ext uri="{FF2B5EF4-FFF2-40B4-BE49-F238E27FC236}">
                <a16:creationId xmlns:a16="http://schemas.microsoft.com/office/drawing/2014/main" id="{440FF8CB-3E3E-4327-AA34-4A41CD712251}"/>
              </a:ext>
            </a:extLst>
          </p:cNvPr>
          <p:cNvPicPr>
            <a:picLocks noGrp="1" noChangeAspect="1"/>
          </p:cNvPicPr>
          <p:nvPr>
            <p:ph idx="1"/>
          </p:nvPr>
        </p:nvPicPr>
        <p:blipFill>
          <a:blip r:embed="rId3"/>
          <a:stretch>
            <a:fillRect/>
          </a:stretch>
        </p:blipFill>
        <p:spPr>
          <a:xfrm>
            <a:off x="1307089" y="1906262"/>
            <a:ext cx="9582584" cy="3823352"/>
          </a:xfrm>
        </p:spPr>
      </p:pic>
      <p:sp>
        <p:nvSpPr>
          <p:cNvPr id="5" name="Slide Number Placeholder 4">
            <a:extLst>
              <a:ext uri="{FF2B5EF4-FFF2-40B4-BE49-F238E27FC236}">
                <a16:creationId xmlns:a16="http://schemas.microsoft.com/office/drawing/2014/main" id="{A63EA777-16FC-481C-96E1-D3C16FBD246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6BE7DBE8-1298-4E43-B2F3-8A595E6D5DE1}"/>
              </a:ext>
            </a:extLst>
          </p:cNvPr>
          <p:cNvSpPr txBox="1"/>
          <p:nvPr/>
        </p:nvSpPr>
        <p:spPr>
          <a:xfrm>
            <a:off x="10574443" y="2519362"/>
            <a:ext cx="1194558" cy="584775"/>
          </a:xfrm>
          <a:prstGeom prst="rect">
            <a:avLst/>
          </a:prstGeom>
          <a:noFill/>
        </p:spPr>
        <p:txBody>
          <a:bodyPr wrap="none" rtlCol="0">
            <a:spAutoFit/>
          </a:bodyPr>
          <a:lstStyle/>
          <a:p>
            <a:r>
              <a:rPr lang="en-US" sz="3200" b="1" u="sng" dirty="0" smtClean="0">
                <a:solidFill>
                  <a:schemeClr val="tx2"/>
                </a:solidFill>
              </a:rPr>
              <a:t>   6.7</a:t>
            </a:r>
            <a:r>
              <a:rPr lang="en-US" sz="3200" b="1" u="sng" dirty="0">
                <a:solidFill>
                  <a:schemeClr val="tx2"/>
                </a:solidFill>
              </a:rPr>
              <a:t>×</a:t>
            </a:r>
          </a:p>
        </p:txBody>
      </p:sp>
      <p:sp>
        <p:nvSpPr>
          <p:cNvPr id="19" name="Content Placeholder 2">
            <a:extLst>
              <a:ext uri="{FF2B5EF4-FFF2-40B4-BE49-F238E27FC236}">
                <a16:creationId xmlns:a16="http://schemas.microsoft.com/office/drawing/2014/main" id="{AD60AE78-4B19-4351-A863-D25675C60703}"/>
              </a:ext>
            </a:extLst>
          </p:cNvPr>
          <p:cNvSpPr txBox="1">
            <a:spLocks/>
          </p:cNvSpPr>
          <p:nvPr/>
        </p:nvSpPr>
        <p:spPr>
          <a:xfrm>
            <a:off x="611143" y="1508852"/>
            <a:ext cx="10975114" cy="5580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SPEC CPU2006 C/C++ benchmarks compiled with -O3.</a:t>
            </a:r>
          </a:p>
        </p:txBody>
      </p:sp>
      <p:sp>
        <p:nvSpPr>
          <p:cNvPr id="3" name="Left Brace 2"/>
          <p:cNvSpPr/>
          <p:nvPr/>
        </p:nvSpPr>
        <p:spPr>
          <a:xfrm rot="16200000">
            <a:off x="3554572" y="4228778"/>
            <a:ext cx="184969" cy="3305937"/>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p:cNvSpPr/>
          <p:nvPr/>
        </p:nvSpPr>
        <p:spPr>
          <a:xfrm rot="16200000">
            <a:off x="7449488" y="3905067"/>
            <a:ext cx="184969" cy="39533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TextBox 3"/>
          <p:cNvSpPr txBox="1"/>
          <p:nvPr/>
        </p:nvSpPr>
        <p:spPr>
          <a:xfrm>
            <a:off x="476127" y="5910403"/>
            <a:ext cx="5103833" cy="461665"/>
          </a:xfrm>
          <a:prstGeom prst="rect">
            <a:avLst/>
          </a:prstGeom>
          <a:noFill/>
        </p:spPr>
        <p:txBody>
          <a:bodyPr wrap="none" rtlCol="0">
            <a:spAutoFit/>
          </a:bodyPr>
          <a:lstStyle/>
          <a:p>
            <a:r>
              <a:rPr lang="en-US" sz="2400" dirty="0" smtClean="0"/>
              <a:t>Rare data dependences, high scalability</a:t>
            </a:r>
            <a:endParaRPr lang="en-US" sz="2400" dirty="0"/>
          </a:p>
        </p:txBody>
      </p:sp>
      <p:sp>
        <p:nvSpPr>
          <p:cNvPr id="13" name="TextBox 12"/>
          <p:cNvSpPr txBox="1"/>
          <p:nvPr/>
        </p:nvSpPr>
        <p:spPr>
          <a:xfrm>
            <a:off x="5502466" y="5936901"/>
            <a:ext cx="6073714" cy="461665"/>
          </a:xfrm>
          <a:prstGeom prst="rect">
            <a:avLst/>
          </a:prstGeom>
          <a:noFill/>
        </p:spPr>
        <p:txBody>
          <a:bodyPr wrap="none" rtlCol="0">
            <a:spAutoFit/>
          </a:bodyPr>
          <a:lstStyle/>
          <a:p>
            <a:r>
              <a:rPr lang="en-US" sz="2400" dirty="0" smtClean="0"/>
              <a:t>Frequent data dependences, modest scalability</a:t>
            </a:r>
            <a:endParaRPr lang="en-US" sz="2400" dirty="0"/>
          </a:p>
        </p:txBody>
      </p:sp>
      <p:sp>
        <p:nvSpPr>
          <p:cNvPr id="14"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
        <p:nvSpPr>
          <p:cNvPr id="16" name="TextBox 15">
            <a:extLst>
              <a:ext uri="{FF2B5EF4-FFF2-40B4-BE49-F238E27FC236}">
                <a16:creationId xmlns:a16="http://schemas.microsoft.com/office/drawing/2014/main" id="{7D67520E-9AC6-42F8-BC72-E4FE2E1E64E4}"/>
              </a:ext>
            </a:extLst>
          </p:cNvPr>
          <p:cNvSpPr txBox="1"/>
          <p:nvPr/>
        </p:nvSpPr>
        <p:spPr>
          <a:xfrm>
            <a:off x="9705423" y="3955492"/>
            <a:ext cx="915635" cy="584775"/>
          </a:xfrm>
          <a:prstGeom prst="rect">
            <a:avLst/>
          </a:prstGeom>
          <a:noFill/>
        </p:spPr>
        <p:txBody>
          <a:bodyPr wrap="none" rtlCol="0">
            <a:spAutoFit/>
          </a:bodyPr>
          <a:lstStyle/>
          <a:p>
            <a:r>
              <a:rPr lang="en-US" sz="3200" b="1" u="sng" dirty="0">
                <a:solidFill>
                  <a:srgbClr val="27648B"/>
                </a:solidFill>
              </a:rPr>
              <a:t>2.4×</a:t>
            </a:r>
          </a:p>
        </p:txBody>
      </p:sp>
    </p:spTree>
    <p:extLst>
      <p:ext uri="{BB962C8B-B14F-4D97-AF65-F5344CB8AC3E}">
        <p14:creationId xmlns:p14="http://schemas.microsoft.com/office/powerpoint/2010/main" val="173870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0" grpId="0" animBg="1"/>
      <p:bldP spid="4" grpId="0"/>
      <p:bldP spid="13"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5F20-FD65-4E9F-9FE4-F43D5BF1EB32}"/>
              </a:ext>
            </a:extLst>
          </p:cNvPr>
          <p:cNvSpPr>
            <a:spLocks noGrp="1"/>
          </p:cNvSpPr>
          <p:nvPr>
            <p:ph type="title"/>
          </p:nvPr>
        </p:nvSpPr>
        <p:spPr/>
        <p:txBody>
          <a:bodyPr/>
          <a:lstStyle/>
          <a:p>
            <a:r>
              <a:rPr lang="en-US" dirty="0"/>
              <a:t>Results: </a:t>
            </a:r>
            <a:r>
              <a:rPr lang="en-US" dirty="0" smtClean="0"/>
              <a:t>Overheads are moderate</a:t>
            </a:r>
            <a:endParaRPr lang="en-US" dirty="0"/>
          </a:p>
        </p:txBody>
      </p:sp>
      <p:pic>
        <p:nvPicPr>
          <p:cNvPr id="7" name="Content Placeholder 6">
            <a:extLst>
              <a:ext uri="{FF2B5EF4-FFF2-40B4-BE49-F238E27FC236}">
                <a16:creationId xmlns:a16="http://schemas.microsoft.com/office/drawing/2014/main" id="{5864F541-1C2B-4445-B761-A6D7D133527C}"/>
              </a:ext>
            </a:extLst>
          </p:cNvPr>
          <p:cNvPicPr>
            <a:picLocks noGrp="1" noChangeAspect="1"/>
          </p:cNvPicPr>
          <p:nvPr>
            <p:ph idx="1"/>
          </p:nvPr>
        </p:nvPicPr>
        <p:blipFill>
          <a:blip r:embed="rId3"/>
          <a:stretch>
            <a:fillRect/>
          </a:stretch>
        </p:blipFill>
        <p:spPr>
          <a:xfrm>
            <a:off x="2339100" y="1909817"/>
            <a:ext cx="7518562" cy="3816240"/>
          </a:xfrm>
        </p:spPr>
      </p:pic>
      <p:sp>
        <p:nvSpPr>
          <p:cNvPr id="5" name="Slide Number Placeholder 4">
            <a:extLst>
              <a:ext uri="{FF2B5EF4-FFF2-40B4-BE49-F238E27FC236}">
                <a16:creationId xmlns:a16="http://schemas.microsoft.com/office/drawing/2014/main" id="{5D8B8EC6-A730-45A8-B672-6850706D4C6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Rectangle 7">
            <a:extLst>
              <a:ext uri="{FF2B5EF4-FFF2-40B4-BE49-F238E27FC236}">
                <a16:creationId xmlns:a16="http://schemas.microsoft.com/office/drawing/2014/main" id="{672CC659-C6D3-4C90-AB3B-11719A800D48}"/>
              </a:ext>
            </a:extLst>
          </p:cNvPr>
          <p:cNvSpPr/>
          <p:nvPr/>
        </p:nvSpPr>
        <p:spPr>
          <a:xfrm>
            <a:off x="9391650" y="4184650"/>
            <a:ext cx="372267"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B9D2E4-68E5-4477-90B8-53164469D8B1}"/>
              </a:ext>
            </a:extLst>
          </p:cNvPr>
          <p:cNvSpPr/>
          <p:nvPr/>
        </p:nvSpPr>
        <p:spPr>
          <a:xfrm>
            <a:off x="8426450" y="4184650"/>
            <a:ext cx="460375"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6C4644-3D10-4E54-B072-BE338B8EC712}"/>
              </a:ext>
            </a:extLst>
          </p:cNvPr>
          <p:cNvSpPr/>
          <p:nvPr/>
        </p:nvSpPr>
        <p:spPr>
          <a:xfrm>
            <a:off x="7461250" y="3968750"/>
            <a:ext cx="460375" cy="1098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E161DC-E862-47AD-84DE-27FDE548F18F}"/>
              </a:ext>
            </a:extLst>
          </p:cNvPr>
          <p:cNvSpPr/>
          <p:nvPr/>
        </p:nvSpPr>
        <p:spPr>
          <a:xfrm>
            <a:off x="6496050" y="4076700"/>
            <a:ext cx="460375"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4DA804B-C68E-48AA-ADDE-648853EDCBAD}"/>
              </a:ext>
            </a:extLst>
          </p:cNvPr>
          <p:cNvSpPr/>
          <p:nvPr/>
        </p:nvSpPr>
        <p:spPr>
          <a:xfrm>
            <a:off x="5530850" y="4184650"/>
            <a:ext cx="460375"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B68A98-1BAE-48E6-95A2-37CD59FB8431}"/>
              </a:ext>
            </a:extLst>
          </p:cNvPr>
          <p:cNvSpPr/>
          <p:nvPr/>
        </p:nvSpPr>
        <p:spPr>
          <a:xfrm>
            <a:off x="4565650" y="4184650"/>
            <a:ext cx="460375"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D86223-C083-45D5-8B91-C2E6EC8EE8DD}"/>
              </a:ext>
            </a:extLst>
          </p:cNvPr>
          <p:cNvSpPr/>
          <p:nvPr/>
        </p:nvSpPr>
        <p:spPr>
          <a:xfrm>
            <a:off x="3600450" y="4184650"/>
            <a:ext cx="460375"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3E88D2-2351-4018-A0FA-F089837E8DA3}"/>
              </a:ext>
            </a:extLst>
          </p:cNvPr>
          <p:cNvSpPr/>
          <p:nvPr/>
        </p:nvSpPr>
        <p:spPr>
          <a:xfrm>
            <a:off x="5761037" y="1982842"/>
            <a:ext cx="4316413" cy="679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D6264CC-83D0-4EBE-ADDF-DDDEF6D63358}"/>
              </a:ext>
            </a:extLst>
          </p:cNvPr>
          <p:cNvSpPr txBox="1">
            <a:spLocks/>
          </p:cNvSpPr>
          <p:nvPr/>
        </p:nvSpPr>
        <p:spPr>
          <a:xfrm>
            <a:off x="5530850" y="1481831"/>
            <a:ext cx="6665957" cy="5580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Serial </a:t>
            </a:r>
            <a:r>
              <a:rPr lang="en-US" sz="2800" dirty="0" smtClean="0"/>
              <a:t>code, </a:t>
            </a:r>
            <a:r>
              <a:rPr lang="en-US" sz="2800" dirty="0"/>
              <a:t>-O3.   </a:t>
            </a:r>
            <a:r>
              <a:rPr lang="en-US" sz="2800" dirty="0" smtClean="0"/>
              <a:t>     Parallelized with </a:t>
            </a:r>
            <a:r>
              <a:rPr lang="en-US" sz="2800" dirty="0"/>
              <a:t>SCC.</a:t>
            </a:r>
          </a:p>
        </p:txBody>
      </p:sp>
      <p:cxnSp>
        <p:nvCxnSpPr>
          <p:cNvPr id="6" name="Straight Arrow Connector 5">
            <a:extLst>
              <a:ext uri="{FF2B5EF4-FFF2-40B4-BE49-F238E27FC236}">
                <a16:creationId xmlns:a16="http://schemas.microsoft.com/office/drawing/2014/main" id="{84416D33-4F1E-4724-A7EC-6E77912CB10F}"/>
              </a:ext>
            </a:extLst>
          </p:cNvPr>
          <p:cNvCxnSpPr/>
          <p:nvPr/>
        </p:nvCxnSpPr>
        <p:spPr>
          <a:xfrm>
            <a:off x="7461250" y="1909817"/>
            <a:ext cx="635000" cy="1433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8806A4E-920A-4D0F-AA36-96A33FF6FFF9}"/>
              </a:ext>
            </a:extLst>
          </p:cNvPr>
          <p:cNvCxnSpPr>
            <a:cxnSpLocks/>
          </p:cNvCxnSpPr>
          <p:nvPr/>
        </p:nvCxnSpPr>
        <p:spPr>
          <a:xfrm flipH="1">
            <a:off x="8437970" y="1875140"/>
            <a:ext cx="1039406" cy="12382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43568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5F20-FD65-4E9F-9FE4-F43D5BF1EB32}"/>
              </a:ext>
            </a:extLst>
          </p:cNvPr>
          <p:cNvSpPr>
            <a:spLocks noGrp="1"/>
          </p:cNvSpPr>
          <p:nvPr>
            <p:ph type="title"/>
          </p:nvPr>
        </p:nvSpPr>
        <p:spPr/>
        <p:txBody>
          <a:bodyPr/>
          <a:lstStyle/>
          <a:p>
            <a:r>
              <a:rPr lang="en-US" dirty="0"/>
              <a:t>Results: Cores busy most of the time</a:t>
            </a:r>
          </a:p>
        </p:txBody>
      </p:sp>
      <p:pic>
        <p:nvPicPr>
          <p:cNvPr id="7" name="Content Placeholder 6">
            <a:extLst>
              <a:ext uri="{FF2B5EF4-FFF2-40B4-BE49-F238E27FC236}">
                <a16:creationId xmlns:a16="http://schemas.microsoft.com/office/drawing/2014/main" id="{5864F541-1C2B-4445-B761-A6D7D133527C}"/>
              </a:ext>
            </a:extLst>
          </p:cNvPr>
          <p:cNvPicPr>
            <a:picLocks noGrp="1" noChangeAspect="1"/>
          </p:cNvPicPr>
          <p:nvPr>
            <p:ph idx="1"/>
          </p:nvPr>
        </p:nvPicPr>
        <p:blipFill>
          <a:blip r:embed="rId3"/>
          <a:stretch>
            <a:fillRect/>
          </a:stretch>
        </p:blipFill>
        <p:spPr>
          <a:xfrm>
            <a:off x="2339100" y="1909817"/>
            <a:ext cx="7518562" cy="3816240"/>
          </a:xfrm>
        </p:spPr>
      </p:pic>
      <p:sp>
        <p:nvSpPr>
          <p:cNvPr id="5" name="Slide Number Placeholder 4">
            <a:extLst>
              <a:ext uri="{FF2B5EF4-FFF2-40B4-BE49-F238E27FC236}">
                <a16:creationId xmlns:a16="http://schemas.microsoft.com/office/drawing/2014/main" id="{5D8B8EC6-A730-45A8-B672-6850706D4C6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Rectangle 7">
            <a:extLst>
              <a:ext uri="{FF2B5EF4-FFF2-40B4-BE49-F238E27FC236}">
                <a16:creationId xmlns:a16="http://schemas.microsoft.com/office/drawing/2014/main" id="{672CC659-C6D3-4C90-AB3B-11719A800D48}"/>
              </a:ext>
            </a:extLst>
          </p:cNvPr>
          <p:cNvSpPr/>
          <p:nvPr/>
        </p:nvSpPr>
        <p:spPr>
          <a:xfrm>
            <a:off x="9594056" y="4184650"/>
            <a:ext cx="169861"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B9D2E4-68E5-4477-90B8-53164469D8B1}"/>
              </a:ext>
            </a:extLst>
          </p:cNvPr>
          <p:cNvSpPr/>
          <p:nvPr/>
        </p:nvSpPr>
        <p:spPr>
          <a:xfrm>
            <a:off x="8628856" y="4184650"/>
            <a:ext cx="257969"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6C4644-3D10-4E54-B072-BE338B8EC712}"/>
              </a:ext>
            </a:extLst>
          </p:cNvPr>
          <p:cNvSpPr/>
          <p:nvPr/>
        </p:nvSpPr>
        <p:spPr>
          <a:xfrm>
            <a:off x="7663656" y="4184650"/>
            <a:ext cx="257969"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E161DC-E862-47AD-84DE-27FDE548F18F}"/>
              </a:ext>
            </a:extLst>
          </p:cNvPr>
          <p:cNvSpPr/>
          <p:nvPr/>
        </p:nvSpPr>
        <p:spPr>
          <a:xfrm>
            <a:off x="6698456" y="4184650"/>
            <a:ext cx="257969"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4DA804B-C68E-48AA-ADDE-648853EDCBAD}"/>
              </a:ext>
            </a:extLst>
          </p:cNvPr>
          <p:cNvSpPr/>
          <p:nvPr/>
        </p:nvSpPr>
        <p:spPr>
          <a:xfrm>
            <a:off x="5733256" y="4184650"/>
            <a:ext cx="257969"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B68A98-1BAE-48E6-95A2-37CD59FB8431}"/>
              </a:ext>
            </a:extLst>
          </p:cNvPr>
          <p:cNvSpPr/>
          <p:nvPr/>
        </p:nvSpPr>
        <p:spPr>
          <a:xfrm>
            <a:off x="4768056" y="4184650"/>
            <a:ext cx="257969"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D86223-C083-45D5-8B91-C2E6EC8EE8DD}"/>
              </a:ext>
            </a:extLst>
          </p:cNvPr>
          <p:cNvSpPr/>
          <p:nvPr/>
        </p:nvSpPr>
        <p:spPr>
          <a:xfrm>
            <a:off x="3802856" y="4184650"/>
            <a:ext cx="257969" cy="88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0553" y="5684422"/>
            <a:ext cx="11031042"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200" dirty="0" smtClean="0"/>
              <a:t>Cores spend most time executing useful work, not aborting.</a:t>
            </a:r>
            <a:endParaRPr lang="en-US" sz="3200" dirty="0"/>
          </a:p>
        </p:txBody>
      </p:sp>
      <p:sp>
        <p:nvSpPr>
          <p:cNvPr id="15"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36148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5F20-FD65-4E9F-9FE4-F43D5BF1EB32}"/>
              </a:ext>
            </a:extLst>
          </p:cNvPr>
          <p:cNvSpPr>
            <a:spLocks noGrp="1"/>
          </p:cNvSpPr>
          <p:nvPr>
            <p:ph type="title"/>
          </p:nvPr>
        </p:nvSpPr>
        <p:spPr/>
        <p:txBody>
          <a:bodyPr/>
          <a:lstStyle/>
          <a:p>
            <a:r>
              <a:rPr lang="en-US" dirty="0"/>
              <a:t>Results: Cores busy most of the time</a:t>
            </a:r>
          </a:p>
        </p:txBody>
      </p:sp>
      <p:pic>
        <p:nvPicPr>
          <p:cNvPr id="7" name="Content Placeholder 6">
            <a:extLst>
              <a:ext uri="{FF2B5EF4-FFF2-40B4-BE49-F238E27FC236}">
                <a16:creationId xmlns:a16="http://schemas.microsoft.com/office/drawing/2014/main" id="{5864F541-1C2B-4445-B761-A6D7D133527C}"/>
              </a:ext>
            </a:extLst>
          </p:cNvPr>
          <p:cNvPicPr>
            <a:picLocks noGrp="1" noChangeAspect="1"/>
          </p:cNvPicPr>
          <p:nvPr>
            <p:ph idx="1"/>
          </p:nvPr>
        </p:nvPicPr>
        <p:blipFill>
          <a:blip r:embed="rId3"/>
          <a:stretch>
            <a:fillRect/>
          </a:stretch>
        </p:blipFill>
        <p:spPr>
          <a:xfrm>
            <a:off x="2339100" y="1909817"/>
            <a:ext cx="7518562" cy="3816240"/>
          </a:xfrm>
        </p:spPr>
      </p:pic>
      <p:sp>
        <p:nvSpPr>
          <p:cNvPr id="5" name="Slide Number Placeholder 4">
            <a:extLst>
              <a:ext uri="{FF2B5EF4-FFF2-40B4-BE49-F238E27FC236}">
                <a16:creationId xmlns:a16="http://schemas.microsoft.com/office/drawing/2014/main" id="{5D8B8EC6-A730-45A8-B672-6850706D4C6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TextBox 5"/>
          <p:cNvSpPr txBox="1"/>
          <p:nvPr/>
        </p:nvSpPr>
        <p:spPr>
          <a:xfrm>
            <a:off x="710553" y="5684422"/>
            <a:ext cx="11031042"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200" dirty="0" smtClean="0"/>
              <a:t>Cores spend most time executing useful work, not aborting.</a:t>
            </a:r>
            <a:endParaRPr lang="en-US" sz="3200" dirty="0"/>
          </a:p>
        </p:txBody>
      </p:sp>
      <p:sp>
        <p:nvSpPr>
          <p:cNvPr id="8"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1388114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B97F-A7C1-4094-8EB2-1A1D8B12DFB7}"/>
              </a:ext>
            </a:extLst>
          </p:cNvPr>
          <p:cNvSpPr>
            <a:spLocks noGrp="1"/>
          </p:cNvSpPr>
          <p:nvPr>
            <p:ph type="title"/>
          </p:nvPr>
        </p:nvSpPr>
        <p:spPr/>
        <p:txBody>
          <a:bodyPr/>
          <a:lstStyle/>
          <a:p>
            <a:r>
              <a:rPr lang="en-US" dirty="0" smtClean="0"/>
              <a:t>Contributions</a:t>
            </a:r>
            <a:endParaRPr lang="en-US" dirty="0"/>
          </a:p>
        </p:txBody>
      </p:sp>
      <p:sp>
        <p:nvSpPr>
          <p:cNvPr id="3" name="Content Placeholder 2">
            <a:extLst>
              <a:ext uri="{FF2B5EF4-FFF2-40B4-BE49-F238E27FC236}">
                <a16:creationId xmlns:a16="http://schemas.microsoft.com/office/drawing/2014/main" id="{D5C3AA8D-982E-46FB-A7BC-D1D044742AE8}"/>
              </a:ext>
            </a:extLst>
          </p:cNvPr>
          <p:cNvSpPr>
            <a:spLocks noGrp="1"/>
          </p:cNvSpPr>
          <p:nvPr>
            <p:ph idx="1"/>
          </p:nvPr>
        </p:nvSpPr>
        <p:spPr/>
        <p:txBody>
          <a:bodyPr>
            <a:normAutofit/>
          </a:bodyPr>
          <a:lstStyle/>
          <a:p>
            <a:r>
              <a:rPr lang="en-US" dirty="0" smtClean="0"/>
              <a:t>Parallel programming is hard. Sequential code has </a:t>
            </a:r>
            <a:r>
              <a:rPr lang="en-US" dirty="0" smtClean="0"/>
              <a:t>latent </a:t>
            </a:r>
            <a:r>
              <a:rPr lang="en-US" dirty="0" smtClean="0"/>
              <a:t>parallelism.</a:t>
            </a:r>
          </a:p>
          <a:p>
            <a:r>
              <a:rPr lang="en-US" dirty="0" smtClean="0"/>
              <a:t>We present SCC</a:t>
            </a:r>
            <a:r>
              <a:rPr lang="en-US" dirty="0"/>
              <a:t>: A C/C++ compiler that effectively parallelizes sequential code by </a:t>
            </a:r>
            <a:r>
              <a:rPr lang="en-US" dirty="0" smtClean="0"/>
              <a:t>exploiting the recent Swarm architecture.</a:t>
            </a:r>
          </a:p>
          <a:p>
            <a:pPr lvl="1"/>
            <a:r>
              <a:rPr lang="en-US" dirty="0" smtClean="0"/>
              <a:t>Speedups </a:t>
            </a:r>
            <a:r>
              <a:rPr lang="en-US" dirty="0"/>
              <a:t>of 6.7× </a:t>
            </a:r>
            <a:r>
              <a:rPr lang="en-US" dirty="0" err="1"/>
              <a:t>gmean</a:t>
            </a:r>
            <a:r>
              <a:rPr lang="en-US" dirty="0"/>
              <a:t> and up to 29× on 36 cores</a:t>
            </a:r>
            <a:r>
              <a:rPr lang="en-US" dirty="0" smtClean="0"/>
              <a:t>.</a:t>
            </a:r>
          </a:p>
          <a:p>
            <a:r>
              <a:rPr lang="en-US" dirty="0" smtClean="0"/>
              <a:t>Techniques:</a:t>
            </a:r>
          </a:p>
          <a:p>
            <a:pPr lvl="1"/>
            <a:r>
              <a:rPr lang="en-US" dirty="0" smtClean="0"/>
              <a:t>Balanced </a:t>
            </a:r>
            <a:r>
              <a:rPr lang="en-US" dirty="0" err="1"/>
              <a:t>spawner</a:t>
            </a:r>
            <a:r>
              <a:rPr lang="en-US" dirty="0"/>
              <a:t> trees: decouple task spawn from most </a:t>
            </a:r>
            <a:r>
              <a:rPr lang="en-US" dirty="0" smtClean="0"/>
              <a:t>work.</a:t>
            </a:r>
          </a:p>
          <a:p>
            <a:pPr lvl="1"/>
            <a:r>
              <a:rPr lang="en-US" dirty="0" smtClean="0"/>
              <a:t>Progressive </a:t>
            </a:r>
            <a:r>
              <a:rPr lang="en-US" dirty="0"/>
              <a:t>expansion: speculative </a:t>
            </a:r>
            <a:r>
              <a:rPr lang="en-US" dirty="0" err="1"/>
              <a:t>spawners</a:t>
            </a:r>
            <a:r>
              <a:rPr lang="en-US" dirty="0"/>
              <a:t> for irregular loops</a:t>
            </a:r>
            <a:r>
              <a:rPr lang="en-US" dirty="0" smtClean="0"/>
              <a:t>.</a:t>
            </a:r>
            <a:endParaRPr lang="en-US" dirty="0"/>
          </a:p>
        </p:txBody>
      </p:sp>
      <p:sp>
        <p:nvSpPr>
          <p:cNvPr id="5" name="Slide Number Placeholder 4">
            <a:extLst>
              <a:ext uri="{FF2B5EF4-FFF2-40B4-BE49-F238E27FC236}">
                <a16:creationId xmlns:a16="http://schemas.microsoft.com/office/drawing/2014/main" id="{FEDE85CC-A6DD-4B3B-B514-336A1CE4216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172249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B97F-A7C1-4094-8EB2-1A1D8B12DFB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5C3AA8D-982E-46FB-A7BC-D1D044742AE8}"/>
              </a:ext>
            </a:extLst>
          </p:cNvPr>
          <p:cNvSpPr>
            <a:spLocks noGrp="1"/>
          </p:cNvSpPr>
          <p:nvPr>
            <p:ph idx="1"/>
          </p:nvPr>
        </p:nvSpPr>
        <p:spPr/>
        <p:txBody>
          <a:bodyPr>
            <a:normAutofit/>
          </a:bodyPr>
          <a:lstStyle/>
          <a:p>
            <a:r>
              <a:rPr lang="en-US" dirty="0"/>
              <a:t>Parallel programming is </a:t>
            </a:r>
            <a:r>
              <a:rPr lang="en-US" dirty="0" smtClean="0"/>
              <a:t>hard</a:t>
            </a:r>
            <a:r>
              <a:rPr lang="en-US" dirty="0"/>
              <a:t>. Sequential code has latent parallelism.</a:t>
            </a:r>
            <a:endParaRPr lang="en-US" dirty="0"/>
          </a:p>
          <a:p>
            <a:r>
              <a:rPr lang="en-US" dirty="0"/>
              <a:t>We present SCC: A C/C++ compiler that effectively parallelizes sequential code by exploiting recent Swarm architecture.</a:t>
            </a:r>
          </a:p>
          <a:p>
            <a:pPr lvl="1"/>
            <a:r>
              <a:rPr lang="en-US" dirty="0"/>
              <a:t>Speedups of 6.7× </a:t>
            </a:r>
            <a:r>
              <a:rPr lang="en-US" dirty="0" err="1"/>
              <a:t>gmean</a:t>
            </a:r>
            <a:r>
              <a:rPr lang="en-US" dirty="0"/>
              <a:t> and up to 29× on 36 cores.</a:t>
            </a:r>
          </a:p>
          <a:p>
            <a:r>
              <a:rPr lang="en-US" dirty="0"/>
              <a:t>Techniques:</a:t>
            </a:r>
          </a:p>
          <a:p>
            <a:pPr lvl="1"/>
            <a:r>
              <a:rPr lang="en-US" dirty="0"/>
              <a:t>Balanced </a:t>
            </a:r>
            <a:r>
              <a:rPr lang="en-US" dirty="0" err="1"/>
              <a:t>spawner</a:t>
            </a:r>
            <a:r>
              <a:rPr lang="en-US" dirty="0"/>
              <a:t> trees: decouple task spawn from most work.</a:t>
            </a:r>
          </a:p>
          <a:p>
            <a:pPr lvl="1"/>
            <a:r>
              <a:rPr lang="en-US" dirty="0"/>
              <a:t>Progressive expansion: speculative </a:t>
            </a:r>
            <a:r>
              <a:rPr lang="en-US" dirty="0" err="1"/>
              <a:t>spawners</a:t>
            </a:r>
            <a:r>
              <a:rPr lang="en-US" dirty="0"/>
              <a:t> for irregular loops.</a:t>
            </a:r>
          </a:p>
        </p:txBody>
      </p:sp>
      <p:sp>
        <p:nvSpPr>
          <p:cNvPr id="5" name="Slide Number Placeholder 4">
            <a:extLst>
              <a:ext uri="{FF2B5EF4-FFF2-40B4-BE49-F238E27FC236}">
                <a16:creationId xmlns:a16="http://schemas.microsoft.com/office/drawing/2014/main" id="{FEDE85CC-A6DD-4B3B-B514-336A1CE4216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4" name="Rectangle 3"/>
          <p:cNvSpPr/>
          <p:nvPr/>
        </p:nvSpPr>
        <p:spPr>
          <a:xfrm>
            <a:off x="3006803" y="5700481"/>
            <a:ext cx="6183792" cy="58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Email: victory@csail.mit.edu</a:t>
            </a:r>
            <a:endParaRPr lang="en-US" sz="3600" b="1" dirty="0"/>
          </a:p>
        </p:txBody>
      </p:sp>
      <p:sp>
        <p:nvSpPr>
          <p:cNvPr id="6"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3653978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F12A64-C4C6-4A21-96E3-3B3DDA9F11D0}"/>
              </a:ext>
            </a:extLst>
          </p:cNvPr>
          <p:cNvSpPr>
            <a:spLocks noGrp="1"/>
          </p:cNvSpPr>
          <p:nvPr>
            <p:ph type="title"/>
          </p:nvPr>
        </p:nvSpPr>
        <p:spPr/>
        <p:txBody>
          <a:bodyPr/>
          <a:lstStyle/>
          <a:p>
            <a:r>
              <a:rPr lang="en-US" dirty="0"/>
              <a:t>Backup Slides</a:t>
            </a:r>
          </a:p>
        </p:txBody>
      </p:sp>
      <p:sp>
        <p:nvSpPr>
          <p:cNvPr id="5" name="Slide Number Placeholder 4">
            <a:extLst>
              <a:ext uri="{FF2B5EF4-FFF2-40B4-BE49-F238E27FC236}">
                <a16:creationId xmlns:a16="http://schemas.microsoft.com/office/drawing/2014/main" id="{441F0C71-8F44-459C-8A0C-D63BC1196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4131837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3E1A-06C0-492B-9F18-313E8071F074}"/>
              </a:ext>
            </a:extLst>
          </p:cNvPr>
          <p:cNvSpPr>
            <a:spLocks noGrp="1"/>
          </p:cNvSpPr>
          <p:nvPr>
            <p:ph type="title"/>
          </p:nvPr>
        </p:nvSpPr>
        <p:spPr/>
        <p:txBody>
          <a:bodyPr/>
          <a:lstStyle/>
          <a:p>
            <a:r>
              <a:rPr lang="en-US" dirty="0"/>
              <a:t>Results: Scalability</a:t>
            </a:r>
          </a:p>
        </p:txBody>
      </p:sp>
      <p:sp>
        <p:nvSpPr>
          <p:cNvPr id="5" name="Slide Number Placeholder 4">
            <a:extLst>
              <a:ext uri="{FF2B5EF4-FFF2-40B4-BE49-F238E27FC236}">
                <a16:creationId xmlns:a16="http://schemas.microsoft.com/office/drawing/2014/main" id="{FFFFB789-4E6B-4FC0-A5F0-A8E40D0DFE6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3" name="Content Placeholder 2">
            <a:extLst>
              <a:ext uri="{FF2B5EF4-FFF2-40B4-BE49-F238E27FC236}">
                <a16:creationId xmlns:a16="http://schemas.microsoft.com/office/drawing/2014/main" id="{4E2EF0AC-B922-4C77-B36D-8BA6315127CA}"/>
              </a:ext>
            </a:extLst>
          </p:cNvPr>
          <p:cNvSpPr>
            <a:spLocks noGrp="1"/>
          </p:cNvSpPr>
          <p:nvPr>
            <p:ph idx="1"/>
          </p:nvPr>
        </p:nvSpPr>
        <p:spPr>
          <a:xfrm>
            <a:off x="7315201" y="2876550"/>
            <a:ext cx="4271056" cy="3251534"/>
          </a:xfrm>
        </p:spPr>
        <p:txBody>
          <a:bodyPr/>
          <a:lstStyle/>
          <a:p>
            <a:r>
              <a:rPr lang="en-US" dirty="0"/>
              <a:t>Linear scalability in 462.libquantum and 470.lbm up to 100 cores!</a:t>
            </a:r>
          </a:p>
        </p:txBody>
      </p:sp>
      <p:pic>
        <p:nvPicPr>
          <p:cNvPr id="7" name="Content Placeholder 14">
            <a:extLst>
              <a:ext uri="{FF2B5EF4-FFF2-40B4-BE49-F238E27FC236}">
                <a16:creationId xmlns:a16="http://schemas.microsoft.com/office/drawing/2014/main" id="{19D606F1-EC69-40FE-8323-5C8B591BC4AE}"/>
              </a:ext>
            </a:extLst>
          </p:cNvPr>
          <p:cNvPicPr>
            <a:picLocks noChangeAspect="1"/>
          </p:cNvPicPr>
          <p:nvPr/>
        </p:nvPicPr>
        <p:blipFill>
          <a:blip r:embed="rId3"/>
          <a:stretch>
            <a:fillRect/>
          </a:stretch>
        </p:blipFill>
        <p:spPr>
          <a:xfrm>
            <a:off x="2144985" y="1626688"/>
            <a:ext cx="4573042" cy="4382498"/>
          </a:xfrm>
          <a:prstGeom prst="rect">
            <a:avLst/>
          </a:prstGeom>
        </p:spPr>
      </p:pic>
      <p:sp>
        <p:nvSpPr>
          <p:cNvPr id="8" name="TextBox 7">
            <a:extLst>
              <a:ext uri="{FF2B5EF4-FFF2-40B4-BE49-F238E27FC236}">
                <a16:creationId xmlns:a16="http://schemas.microsoft.com/office/drawing/2014/main" id="{04A259C3-87C6-4A4B-9B82-1192A9D843D9}"/>
              </a:ext>
            </a:extLst>
          </p:cNvPr>
          <p:cNvSpPr txBox="1"/>
          <p:nvPr/>
        </p:nvSpPr>
        <p:spPr>
          <a:xfrm>
            <a:off x="6469168" y="2424786"/>
            <a:ext cx="806631" cy="584775"/>
          </a:xfrm>
          <a:prstGeom prst="rect">
            <a:avLst/>
          </a:prstGeom>
          <a:noFill/>
        </p:spPr>
        <p:txBody>
          <a:bodyPr wrap="none" rtlCol="0">
            <a:spAutoFit/>
          </a:bodyPr>
          <a:lstStyle/>
          <a:p>
            <a:r>
              <a:rPr lang="en-US" sz="3200" b="1" dirty="0">
                <a:solidFill>
                  <a:schemeClr val="accent5"/>
                </a:solidFill>
              </a:rPr>
              <a:t>69×</a:t>
            </a:r>
          </a:p>
        </p:txBody>
      </p:sp>
      <p:sp>
        <p:nvSpPr>
          <p:cNvPr id="9"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926987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parallelize sequential code?</a:t>
            </a:r>
            <a:endParaRPr lang="en-US" dirty="0"/>
          </a:p>
        </p:txBody>
      </p:sp>
      <p:sp>
        <p:nvSpPr>
          <p:cNvPr id="3" name="Content Placeholder 2"/>
          <p:cNvSpPr>
            <a:spLocks noGrp="1"/>
          </p:cNvSpPr>
          <p:nvPr>
            <p:ph idx="1"/>
          </p:nvPr>
        </p:nvSpPr>
        <p:spPr/>
        <p:txBody>
          <a:bodyPr/>
          <a:lstStyle/>
          <a:p>
            <a:pPr marL="0" indent="0">
              <a:buNone/>
            </a:pPr>
            <a:r>
              <a:rPr lang="en-US" dirty="0" smtClean="0"/>
              <a:t>Multicores are everywhere.</a:t>
            </a:r>
          </a:p>
          <a:p>
            <a:pPr marL="0" indent="0">
              <a:buNone/>
            </a:pPr>
            <a:endParaRPr lang="en-US" dirty="0" smtClean="0"/>
          </a:p>
          <a:p>
            <a:pPr marL="0" indent="0">
              <a:buNone/>
            </a:pPr>
            <a:r>
              <a:rPr lang="en-US" dirty="0" smtClean="0"/>
              <a:t>Parallel programming is hard.</a:t>
            </a:r>
          </a:p>
          <a:p>
            <a:pPr marL="0" indent="0">
              <a:buNone/>
            </a:pPr>
            <a:endParaRPr lang="en-US" dirty="0"/>
          </a:p>
          <a:p>
            <a:pPr marL="0" indent="0">
              <a:buNone/>
            </a:pPr>
            <a:r>
              <a:rPr lang="en-US" dirty="0" smtClean="0"/>
              <a:t>We should parallelize sequential code to use multicores.</a:t>
            </a:r>
            <a:endParaRPr lang="en-US" dirty="0"/>
          </a:p>
        </p:txBody>
      </p:sp>
      <p:sp>
        <p:nvSpPr>
          <p:cNvPr id="4" name="Footer Placeholder 3"/>
          <p:cNvSpPr>
            <a:spLocks noGrp="1"/>
          </p:cNvSpPr>
          <p:nvPr>
            <p:ph type="ftr" sz="quarter" idx="11"/>
          </p:nvPr>
        </p:nvSpPr>
        <p:spPr/>
        <p:txBody>
          <a:bodyPr/>
          <a:lstStyle/>
          <a:p>
            <a:r>
              <a:rPr lang="en-US" smtClean="0"/>
              <a:t>SCC: Compiling Sequential Code for a Speculative Parallel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65675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a:t>
            </a:r>
            <a:r>
              <a:rPr lang="en-US" dirty="0" err="1" smtClean="0"/>
              <a:t>spawner</a:t>
            </a:r>
            <a:r>
              <a:rPr lang="en-US" dirty="0" smtClean="0"/>
              <a:t> trees are key to scalability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grpSp>
        <p:nvGrpSpPr>
          <p:cNvPr id="7" name="Group 6"/>
          <p:cNvGrpSpPr/>
          <p:nvPr/>
        </p:nvGrpSpPr>
        <p:grpSpPr>
          <a:xfrm>
            <a:off x="2795245" y="2761717"/>
            <a:ext cx="5725565" cy="2672263"/>
            <a:chOff x="2894257" y="2027869"/>
            <a:chExt cx="4550949" cy="2184898"/>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699" y="2027869"/>
              <a:ext cx="1346507" cy="21848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257" y="2027869"/>
              <a:ext cx="2908963" cy="2184898"/>
            </a:xfrm>
            <a:prstGeom prst="rect">
              <a:avLst/>
            </a:prstGeom>
          </p:spPr>
        </p:pic>
      </p:grpSp>
      <p:sp>
        <p:nvSpPr>
          <p:cNvPr id="8" name="TextBox 7"/>
          <p:cNvSpPr txBox="1"/>
          <p:nvPr/>
        </p:nvSpPr>
        <p:spPr>
          <a:xfrm>
            <a:off x="4421103" y="5509694"/>
            <a:ext cx="1268361" cy="523220"/>
          </a:xfrm>
          <a:prstGeom prst="rect">
            <a:avLst/>
          </a:prstGeom>
          <a:noFill/>
        </p:spPr>
        <p:txBody>
          <a:bodyPr wrap="none" rtlCol="0">
            <a:spAutoFit/>
          </a:bodyPr>
          <a:lstStyle/>
          <a:p>
            <a:pPr algn="ctr"/>
            <a:r>
              <a:rPr lang="en-US" sz="2800" dirty="0" smtClean="0"/>
              <a:t>4 Cores</a:t>
            </a:r>
            <a:endParaRPr lang="en-US" sz="2800" dirty="0"/>
          </a:p>
        </p:txBody>
      </p:sp>
      <p:sp>
        <p:nvSpPr>
          <p:cNvPr id="9" name="TextBox 8"/>
          <p:cNvSpPr txBox="1"/>
          <p:nvPr/>
        </p:nvSpPr>
        <p:spPr>
          <a:xfrm>
            <a:off x="7167090" y="5509694"/>
            <a:ext cx="1451103" cy="523220"/>
          </a:xfrm>
          <a:prstGeom prst="rect">
            <a:avLst/>
          </a:prstGeom>
          <a:noFill/>
        </p:spPr>
        <p:txBody>
          <a:bodyPr wrap="none" rtlCol="0">
            <a:spAutoFit/>
          </a:bodyPr>
          <a:lstStyle/>
          <a:p>
            <a:pPr algn="ctr"/>
            <a:r>
              <a:rPr lang="en-US" sz="2800" dirty="0" smtClean="0"/>
              <a:t>36 Cores</a:t>
            </a:r>
            <a:endParaRPr lang="en-US" sz="2800" dirty="0"/>
          </a:p>
        </p:txBody>
      </p:sp>
      <p:pic>
        <p:nvPicPr>
          <p:cNvPr id="10" name="Content Placeholder 6">
            <a:extLst>
              <a:ext uri="{FF2B5EF4-FFF2-40B4-BE49-F238E27FC236}">
                <a16:creationId xmlns:a16="http://schemas.microsoft.com/office/drawing/2014/main" id="{5864F541-1C2B-4445-B761-A6D7D133527C}"/>
              </a:ext>
            </a:extLst>
          </p:cNvPr>
          <p:cNvPicPr>
            <a:picLocks noChangeAspect="1"/>
          </p:cNvPicPr>
          <p:nvPr/>
        </p:nvPicPr>
        <p:blipFill rotWithShape="1">
          <a:blip r:embed="rId4"/>
          <a:srcRect t="2" b="80829"/>
          <a:stretch/>
        </p:blipFill>
        <p:spPr>
          <a:xfrm>
            <a:off x="2012946" y="1618607"/>
            <a:ext cx="7518562" cy="731520"/>
          </a:xfrm>
          <a:prstGeom prst="rect">
            <a:avLst/>
          </a:prstGeom>
        </p:spPr>
      </p:pic>
      <p:sp>
        <p:nvSpPr>
          <p:cNvPr id="11"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237013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Fine-Grained Task Selection</a:t>
            </a:r>
            <a:endParaRPr lang="en-US" dirty="0"/>
          </a:p>
        </p:txBody>
      </p:sp>
      <p:sp>
        <p:nvSpPr>
          <p:cNvPr id="3" name="Content Placeholder 2"/>
          <p:cNvSpPr>
            <a:spLocks noGrp="1"/>
          </p:cNvSpPr>
          <p:nvPr>
            <p:ph idx="1"/>
          </p:nvPr>
        </p:nvSpPr>
        <p:spPr/>
        <p:txBody>
          <a:bodyPr/>
          <a:lstStyle/>
          <a:p>
            <a:r>
              <a:rPr lang="en-US" dirty="0"/>
              <a:t>Task </a:t>
            </a:r>
            <a:r>
              <a:rPr lang="en-US" dirty="0" smtClean="0"/>
              <a:t>heuristics:</a:t>
            </a:r>
          </a:p>
          <a:p>
            <a:pPr lvl="1"/>
            <a:r>
              <a:rPr lang="en-US" dirty="0" smtClean="0"/>
              <a:t>Split </a:t>
            </a:r>
            <a:r>
              <a:rPr lang="en-US" dirty="0"/>
              <a:t>loop </a:t>
            </a:r>
            <a:r>
              <a:rPr lang="en-US" dirty="0" smtClean="0"/>
              <a:t>iterations</a:t>
            </a:r>
          </a:p>
          <a:p>
            <a:pPr lvl="1"/>
            <a:r>
              <a:rPr lang="en-US" dirty="0" smtClean="0"/>
              <a:t>Split non-</a:t>
            </a:r>
            <a:r>
              <a:rPr lang="en-US" dirty="0" err="1" smtClean="0"/>
              <a:t>inlined</a:t>
            </a:r>
            <a:r>
              <a:rPr lang="en-US" dirty="0" smtClean="0"/>
              <a:t> </a:t>
            </a:r>
            <a:r>
              <a:rPr lang="en-US" dirty="0"/>
              <a:t>function calls and their continuations.</a:t>
            </a:r>
          </a:p>
          <a:p>
            <a:r>
              <a:rPr lang="en-US" dirty="0"/>
              <a:t>Manual annotations suggest additional task boundaries without affecting semantics.</a:t>
            </a:r>
          </a:p>
          <a:p>
            <a:pPr lvl="1"/>
            <a:r>
              <a:rPr lang="en-US" dirty="0"/>
              <a:t>Ongoing work: heuristics to fully automate task selection</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Footer Placeholder 3"/>
          <p:cNvSpPr>
            <a:spLocks noGrp="1"/>
          </p:cNvSpPr>
          <p:nvPr>
            <p:ph type="ftr" sz="quarter" idx="11"/>
          </p:nvPr>
        </p:nvSpPr>
        <p:spPr>
          <a:xfrm>
            <a:off x="611143" y="6451600"/>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3010296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058E-C473-460F-B4F8-B4D298941812}"/>
              </a:ext>
            </a:extLst>
          </p:cNvPr>
          <p:cNvSpPr>
            <a:spLocks noGrp="1"/>
          </p:cNvSpPr>
          <p:nvPr>
            <p:ph type="title"/>
          </p:nvPr>
        </p:nvSpPr>
        <p:spPr/>
        <p:txBody>
          <a:bodyPr>
            <a:normAutofit fontScale="90000"/>
          </a:bodyPr>
          <a:lstStyle/>
          <a:p>
            <a:r>
              <a:rPr lang="en-US" dirty="0"/>
              <a:t>Progressive expansion: parallelizing irregular loops</a:t>
            </a:r>
          </a:p>
        </p:txBody>
      </p:sp>
      <p:sp>
        <p:nvSpPr>
          <p:cNvPr id="3" name="Content Placeholder 2">
            <a:extLst>
              <a:ext uri="{FF2B5EF4-FFF2-40B4-BE49-F238E27FC236}">
                <a16:creationId xmlns:a16="http://schemas.microsoft.com/office/drawing/2014/main" id="{FA2ED903-3A8B-4641-B885-CAE5F337E862}"/>
              </a:ext>
            </a:extLst>
          </p:cNvPr>
          <p:cNvSpPr>
            <a:spLocks noGrp="1"/>
          </p:cNvSpPr>
          <p:nvPr>
            <p:ph idx="1"/>
          </p:nvPr>
        </p:nvSpPr>
        <p:spPr>
          <a:xfrm>
            <a:off x="611143" y="1652041"/>
            <a:ext cx="4386884" cy="2463274"/>
          </a:xfrm>
        </p:spPr>
        <p:txBody>
          <a:bodyPr>
            <a:normAutofit/>
          </a:bodyPr>
          <a:lstStyle/>
          <a:p>
            <a:r>
              <a:rPr lang="en-US" b="1" dirty="0"/>
              <a:t>Progressive expansion</a:t>
            </a:r>
            <a:r>
              <a:rPr lang="en-US" dirty="0"/>
              <a:t> generates balanced </a:t>
            </a:r>
            <a:r>
              <a:rPr lang="en-US" dirty="0" err="1"/>
              <a:t>spawner</a:t>
            </a:r>
            <a:r>
              <a:rPr lang="en-US" dirty="0"/>
              <a:t> trees </a:t>
            </a:r>
            <a:r>
              <a:rPr lang="en-US" dirty="0" smtClean="0"/>
              <a:t>for loops with unknown </a:t>
            </a:r>
            <a:r>
              <a:rPr lang="en-US" dirty="0" err="1" smtClean="0"/>
              <a:t>tripcount</a:t>
            </a:r>
            <a:r>
              <a:rPr lang="en-US" dirty="0" smtClean="0"/>
              <a:t>.</a:t>
            </a:r>
            <a:endParaRPr lang="en-US" dirty="0"/>
          </a:p>
        </p:txBody>
      </p:sp>
      <p:sp>
        <p:nvSpPr>
          <p:cNvPr id="5" name="Slide Number Placeholder 4">
            <a:extLst>
              <a:ext uri="{FF2B5EF4-FFF2-40B4-BE49-F238E27FC236}">
                <a16:creationId xmlns:a16="http://schemas.microsoft.com/office/drawing/2014/main" id="{19E903A1-4BFC-4010-8DD2-76934E32EF08}"/>
              </a:ext>
            </a:extLst>
          </p:cNvPr>
          <p:cNvSpPr>
            <a:spLocks noGrp="1"/>
          </p:cNvSpPr>
          <p:nvPr>
            <p:ph type="sldNum" sz="quarter" idx="12"/>
          </p:nvPr>
        </p:nvSpPr>
        <p:spPr/>
        <p:txBody>
          <a:bodyPr/>
          <a:lstStyle/>
          <a:p>
            <a:fld id="{D57F1E4F-1CFF-5643-939E-217C01CDF565}" type="slidenum">
              <a:rPr lang="en-US" smtClean="0"/>
              <a:pPr/>
              <a:t>22</a:t>
            </a:fld>
            <a:endParaRPr lang="en-US" dirty="0"/>
          </a:p>
        </p:txBody>
      </p:sp>
      <p:cxnSp>
        <p:nvCxnSpPr>
          <p:cNvPr id="64" name="Straight Arrow Connector 63">
            <a:extLst>
              <a:ext uri="{FF2B5EF4-FFF2-40B4-BE49-F238E27FC236}">
                <a16:creationId xmlns:a16="http://schemas.microsoft.com/office/drawing/2014/main" id="{CC23C129-E6C6-43AF-B8AE-FA1E857A2EFD}"/>
              </a:ext>
            </a:extLst>
          </p:cNvPr>
          <p:cNvCxnSpPr>
            <a:cxnSpLocks/>
            <a:stCxn id="75" idx="3"/>
            <a:endCxn id="88" idx="1"/>
          </p:cNvCxnSpPr>
          <p:nvPr/>
        </p:nvCxnSpPr>
        <p:spPr>
          <a:xfrm flipV="1">
            <a:off x="6728843" y="4026212"/>
            <a:ext cx="1153484" cy="608493"/>
          </a:xfrm>
          <a:prstGeom prst="straightConnector1">
            <a:avLst/>
          </a:prstGeom>
          <a:noFill/>
          <a:ln w="28575" cap="flat" cmpd="sng" algn="ctr">
            <a:solidFill>
              <a:srgbClr val="94B6D2">
                <a:lumMod val="50000"/>
              </a:srgbClr>
            </a:solidFill>
            <a:prstDash val="solid"/>
            <a:tailEnd type="triangle"/>
          </a:ln>
          <a:effectLst/>
        </p:spPr>
      </p:cxnSp>
      <p:cxnSp>
        <p:nvCxnSpPr>
          <p:cNvPr id="65" name="Straight Arrow Connector 64">
            <a:extLst>
              <a:ext uri="{FF2B5EF4-FFF2-40B4-BE49-F238E27FC236}">
                <a16:creationId xmlns:a16="http://schemas.microsoft.com/office/drawing/2014/main" id="{482CDD9E-2BBB-4628-9A27-47CEFE7A2BD3}"/>
              </a:ext>
            </a:extLst>
          </p:cNvPr>
          <p:cNvCxnSpPr>
            <a:cxnSpLocks/>
            <a:stCxn id="75" idx="3"/>
            <a:endCxn id="82" idx="1"/>
          </p:cNvCxnSpPr>
          <p:nvPr/>
        </p:nvCxnSpPr>
        <p:spPr>
          <a:xfrm>
            <a:off x="6728843" y="4634705"/>
            <a:ext cx="1153484" cy="55015"/>
          </a:xfrm>
          <a:prstGeom prst="straightConnector1">
            <a:avLst/>
          </a:prstGeom>
          <a:noFill/>
          <a:ln w="28575" cap="flat" cmpd="sng" algn="ctr">
            <a:solidFill>
              <a:srgbClr val="94B6D2">
                <a:lumMod val="50000"/>
              </a:srgbClr>
            </a:solidFill>
            <a:prstDash val="solid"/>
            <a:tailEnd type="triangle"/>
          </a:ln>
          <a:effectLst/>
        </p:spPr>
      </p:cxnSp>
      <p:cxnSp>
        <p:nvCxnSpPr>
          <p:cNvPr id="66" name="Straight Arrow Connector 65">
            <a:extLst>
              <a:ext uri="{FF2B5EF4-FFF2-40B4-BE49-F238E27FC236}">
                <a16:creationId xmlns:a16="http://schemas.microsoft.com/office/drawing/2014/main" id="{75973EF6-91F3-45C4-B492-60C10FE5E396}"/>
              </a:ext>
            </a:extLst>
          </p:cNvPr>
          <p:cNvCxnSpPr>
            <a:cxnSpLocks/>
            <a:stCxn id="88" idx="3"/>
            <a:endCxn id="94" idx="1"/>
          </p:cNvCxnSpPr>
          <p:nvPr/>
        </p:nvCxnSpPr>
        <p:spPr>
          <a:xfrm flipV="1">
            <a:off x="8399519" y="3359863"/>
            <a:ext cx="1184223" cy="666349"/>
          </a:xfrm>
          <a:prstGeom prst="straightConnector1">
            <a:avLst/>
          </a:prstGeom>
          <a:noFill/>
          <a:ln w="28575" cap="flat" cmpd="sng" algn="ctr">
            <a:solidFill>
              <a:srgbClr val="94B6D2">
                <a:lumMod val="50000"/>
              </a:srgbClr>
            </a:solidFill>
            <a:prstDash val="solid"/>
            <a:tailEnd type="triangle"/>
          </a:ln>
          <a:effectLst/>
        </p:spPr>
      </p:cxnSp>
      <p:cxnSp>
        <p:nvCxnSpPr>
          <p:cNvPr id="67" name="Straight Arrow Connector 66">
            <a:extLst>
              <a:ext uri="{FF2B5EF4-FFF2-40B4-BE49-F238E27FC236}">
                <a16:creationId xmlns:a16="http://schemas.microsoft.com/office/drawing/2014/main" id="{4C983A9C-189A-49B8-89BD-3E731CFFB7E5}"/>
              </a:ext>
            </a:extLst>
          </p:cNvPr>
          <p:cNvCxnSpPr>
            <a:cxnSpLocks/>
            <a:stCxn id="88" idx="3"/>
            <a:endCxn id="100" idx="1"/>
          </p:cNvCxnSpPr>
          <p:nvPr/>
        </p:nvCxnSpPr>
        <p:spPr>
          <a:xfrm flipV="1">
            <a:off x="8399519" y="4021223"/>
            <a:ext cx="1184223" cy="4989"/>
          </a:xfrm>
          <a:prstGeom prst="straightConnector1">
            <a:avLst/>
          </a:prstGeom>
          <a:noFill/>
          <a:ln w="28575" cap="flat" cmpd="sng" algn="ctr">
            <a:solidFill>
              <a:srgbClr val="94B6D2">
                <a:lumMod val="50000"/>
              </a:srgbClr>
            </a:solidFill>
            <a:prstDash val="solid"/>
            <a:tailEnd type="triangle"/>
          </a:ln>
          <a:effectLst/>
        </p:spPr>
      </p:cxnSp>
      <p:cxnSp>
        <p:nvCxnSpPr>
          <p:cNvPr id="68" name="Straight Arrow Connector 67">
            <a:extLst>
              <a:ext uri="{FF2B5EF4-FFF2-40B4-BE49-F238E27FC236}">
                <a16:creationId xmlns:a16="http://schemas.microsoft.com/office/drawing/2014/main" id="{CE62BABA-5EAA-4363-B958-387FBBF36225}"/>
              </a:ext>
            </a:extLst>
          </p:cNvPr>
          <p:cNvCxnSpPr>
            <a:cxnSpLocks/>
            <a:stCxn id="82" idx="3"/>
            <a:endCxn id="106" idx="1"/>
          </p:cNvCxnSpPr>
          <p:nvPr/>
        </p:nvCxnSpPr>
        <p:spPr>
          <a:xfrm>
            <a:off x="8399519" y="4689720"/>
            <a:ext cx="1184223" cy="16497"/>
          </a:xfrm>
          <a:prstGeom prst="straightConnector1">
            <a:avLst/>
          </a:prstGeom>
          <a:noFill/>
          <a:ln w="28575" cap="flat" cmpd="sng" algn="ctr">
            <a:solidFill>
              <a:srgbClr val="94B6D2">
                <a:lumMod val="50000"/>
              </a:srgbClr>
            </a:solidFill>
            <a:prstDash val="solid"/>
            <a:tailEnd type="triangle"/>
          </a:ln>
          <a:effectLst/>
        </p:spPr>
      </p:cxnSp>
      <p:cxnSp>
        <p:nvCxnSpPr>
          <p:cNvPr id="69" name="Straight Arrow Connector 68">
            <a:extLst>
              <a:ext uri="{FF2B5EF4-FFF2-40B4-BE49-F238E27FC236}">
                <a16:creationId xmlns:a16="http://schemas.microsoft.com/office/drawing/2014/main" id="{EB568164-3EFB-443C-BB8A-7EC2958BBA24}"/>
              </a:ext>
            </a:extLst>
          </p:cNvPr>
          <p:cNvCxnSpPr>
            <a:cxnSpLocks/>
            <a:stCxn id="82" idx="3"/>
            <a:endCxn id="112" idx="1"/>
          </p:cNvCxnSpPr>
          <p:nvPr/>
        </p:nvCxnSpPr>
        <p:spPr>
          <a:xfrm>
            <a:off x="8399519" y="4689720"/>
            <a:ext cx="1184223" cy="701490"/>
          </a:xfrm>
          <a:prstGeom prst="straightConnector1">
            <a:avLst/>
          </a:prstGeom>
          <a:noFill/>
          <a:ln w="28575" cap="flat" cmpd="sng" algn="ctr">
            <a:solidFill>
              <a:srgbClr val="94B6D2">
                <a:lumMod val="50000"/>
              </a:srgbClr>
            </a:solidFill>
            <a:prstDash val="solid"/>
            <a:tailEnd type="triangle"/>
          </a:ln>
          <a:effectLst/>
        </p:spPr>
      </p:cxnSp>
      <p:sp>
        <p:nvSpPr>
          <p:cNvPr id="70" name="Rectangle 69">
            <a:extLst>
              <a:ext uri="{FF2B5EF4-FFF2-40B4-BE49-F238E27FC236}">
                <a16:creationId xmlns:a16="http://schemas.microsoft.com/office/drawing/2014/main" id="{797E8CBF-CC70-4E47-A35B-5538F2A9CDF4}"/>
              </a:ext>
            </a:extLst>
          </p:cNvPr>
          <p:cNvSpPr/>
          <p:nvPr/>
        </p:nvSpPr>
        <p:spPr>
          <a:xfrm>
            <a:off x="1053161" y="4807771"/>
            <a:ext cx="4514648" cy="830997"/>
          </a:xfrm>
          <a:prstGeom prst="rect">
            <a:avLst/>
          </a:prstGeom>
        </p:spPr>
        <p:txBody>
          <a:bodyPr wrap="square">
            <a:spAutoFit/>
          </a:bodyPr>
          <a:lstStyle/>
          <a:p>
            <a:pPr defTabSz="914400"/>
            <a:r>
              <a:rPr lang="en-US" sz="2400" b="1" dirty="0">
                <a:solidFill>
                  <a:prstClr val="black"/>
                </a:solidFill>
                <a:latin typeface="Consolas" panose="020B0609020204030204" pitchFamily="49" charset="0"/>
              </a:rPr>
              <a:t>for</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 = 0; ;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a:t>
            </a:r>
          </a:p>
          <a:p>
            <a:pPr defTabSz="914400"/>
            <a:r>
              <a:rPr lang="en-US" sz="2400" dirty="0">
                <a:solidFill>
                  <a:prstClr val="black"/>
                </a:solidFill>
                <a:latin typeface="Consolas" panose="020B0609020204030204" pitchFamily="49" charset="0"/>
              </a:rPr>
              <a:t>   </a:t>
            </a:r>
            <a:r>
              <a:rPr lang="en-US" sz="2400" b="1" dirty="0">
                <a:solidFill>
                  <a:prstClr val="black"/>
                </a:solidFill>
                <a:latin typeface="Consolas" panose="020B0609020204030204" pitchFamily="49" charset="0"/>
              </a:rPr>
              <a:t>if</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(foo(</a:t>
            </a:r>
            <a:r>
              <a:rPr lang="en-US" sz="2400" dirty="0" err="1" smtClean="0">
                <a:solidFill>
                  <a:prstClr val="black"/>
                </a:solidFill>
                <a:latin typeface="Consolas" panose="020B0609020204030204" pitchFamily="49" charset="0"/>
              </a:rPr>
              <a:t>i</a:t>
            </a:r>
            <a:r>
              <a:rPr lang="en-US" sz="2400" dirty="0" smtClean="0">
                <a:solidFill>
                  <a:prstClr val="black"/>
                </a:solidFill>
                <a:latin typeface="Consolas" panose="020B0609020204030204" pitchFamily="49" charset="0"/>
              </a:rPr>
              <a:t>)) </a:t>
            </a:r>
            <a:r>
              <a:rPr lang="en-US" sz="2400" b="1" dirty="0">
                <a:solidFill>
                  <a:prstClr val="black"/>
                </a:solidFill>
                <a:latin typeface="Consolas" panose="020B0609020204030204" pitchFamily="49" charset="0"/>
              </a:rPr>
              <a:t>break</a:t>
            </a:r>
            <a:r>
              <a:rPr lang="en-US" sz="2400" dirty="0">
                <a:solidFill>
                  <a:prstClr val="black"/>
                </a:solidFill>
                <a:latin typeface="Consolas" panose="020B0609020204030204" pitchFamily="49" charset="0"/>
              </a:rPr>
              <a:t>;</a:t>
            </a:r>
          </a:p>
        </p:txBody>
      </p:sp>
      <p:sp>
        <p:nvSpPr>
          <p:cNvPr id="71" name="Rectangle 70">
            <a:extLst>
              <a:ext uri="{FF2B5EF4-FFF2-40B4-BE49-F238E27FC236}">
                <a16:creationId xmlns:a16="http://schemas.microsoft.com/office/drawing/2014/main" id="{4C11D38B-7372-4A25-A22D-D5E57A08D196}"/>
              </a:ext>
            </a:extLst>
          </p:cNvPr>
          <p:cNvSpPr/>
          <p:nvPr/>
        </p:nvSpPr>
        <p:spPr>
          <a:xfrm>
            <a:off x="6080111" y="5433067"/>
            <a:ext cx="2286061" cy="762207"/>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void</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iter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(Timestamp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b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b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if</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(!done)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if</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(foo(</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done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p:txBody>
      </p:sp>
      <p:cxnSp>
        <p:nvCxnSpPr>
          <p:cNvPr id="72" name="Straight Connector 71">
            <a:extLst>
              <a:ext uri="{FF2B5EF4-FFF2-40B4-BE49-F238E27FC236}">
                <a16:creationId xmlns:a16="http://schemas.microsoft.com/office/drawing/2014/main" id="{61FC31BA-CD72-4DCA-B04A-4F1C5067DFAD}"/>
              </a:ext>
            </a:extLst>
          </p:cNvPr>
          <p:cNvCxnSpPr>
            <a:cxnSpLocks/>
          </p:cNvCxnSpPr>
          <p:nvPr/>
        </p:nvCxnSpPr>
        <p:spPr>
          <a:xfrm flipH="1" flipV="1">
            <a:off x="7608012" y="5226484"/>
            <a:ext cx="753380" cy="217089"/>
          </a:xfrm>
          <a:prstGeom prst="line">
            <a:avLst/>
          </a:prstGeom>
          <a:noFill/>
          <a:ln w="28575" cap="flat" cmpd="sng" algn="ctr">
            <a:solidFill>
              <a:srgbClr val="6B859A"/>
            </a:solidFill>
            <a:prstDash val="sysDash"/>
          </a:ln>
          <a:effectLst/>
        </p:spPr>
      </p:cxnSp>
      <p:cxnSp>
        <p:nvCxnSpPr>
          <p:cNvPr id="73" name="Straight Connector 72">
            <a:extLst>
              <a:ext uri="{FF2B5EF4-FFF2-40B4-BE49-F238E27FC236}">
                <a16:creationId xmlns:a16="http://schemas.microsoft.com/office/drawing/2014/main" id="{049F81AC-9AD9-483B-9752-0FAFD6B6C9B7}"/>
              </a:ext>
            </a:extLst>
          </p:cNvPr>
          <p:cNvCxnSpPr>
            <a:cxnSpLocks/>
          </p:cNvCxnSpPr>
          <p:nvPr/>
        </p:nvCxnSpPr>
        <p:spPr>
          <a:xfrm flipV="1">
            <a:off x="6075331" y="5231722"/>
            <a:ext cx="740116" cy="211851"/>
          </a:xfrm>
          <a:prstGeom prst="line">
            <a:avLst/>
          </a:prstGeom>
          <a:noFill/>
          <a:ln w="28575" cap="flat" cmpd="sng" algn="ctr">
            <a:solidFill>
              <a:srgbClr val="6B859A"/>
            </a:solidFill>
            <a:prstDash val="sysDash"/>
          </a:ln>
          <a:effectLst/>
        </p:spPr>
      </p:cxnSp>
      <p:grpSp>
        <p:nvGrpSpPr>
          <p:cNvPr id="74" name="Group 73">
            <a:extLst>
              <a:ext uri="{FF2B5EF4-FFF2-40B4-BE49-F238E27FC236}">
                <a16:creationId xmlns:a16="http://schemas.microsoft.com/office/drawing/2014/main" id="{171F651B-1726-432E-8783-C6877EC96B47}"/>
              </a:ext>
            </a:extLst>
          </p:cNvPr>
          <p:cNvGrpSpPr/>
          <p:nvPr/>
        </p:nvGrpSpPr>
        <p:grpSpPr>
          <a:xfrm>
            <a:off x="6211651" y="4540613"/>
            <a:ext cx="1380980" cy="705237"/>
            <a:chOff x="820538" y="3787686"/>
            <a:chExt cx="1841307" cy="940316"/>
          </a:xfrm>
        </p:grpSpPr>
        <p:sp>
          <p:nvSpPr>
            <p:cNvPr id="75" name="Rectangle 74">
              <a:extLst>
                <a:ext uri="{FF2B5EF4-FFF2-40B4-BE49-F238E27FC236}">
                  <a16:creationId xmlns:a16="http://schemas.microsoft.com/office/drawing/2014/main" id="{25580F46-E186-4E62-BAAC-6AB9169FC9FF}"/>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0</a:t>
              </a:r>
            </a:p>
          </p:txBody>
        </p:sp>
        <p:sp>
          <p:nvSpPr>
            <p:cNvPr id="76" name="Rectangle 75">
              <a:extLst>
                <a:ext uri="{FF2B5EF4-FFF2-40B4-BE49-F238E27FC236}">
                  <a16:creationId xmlns:a16="http://schemas.microsoft.com/office/drawing/2014/main" id="{440EBF75-A39C-4F25-9C34-E082AAA0C128}"/>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(0)</a:t>
              </a:r>
            </a:p>
          </p:txBody>
        </p:sp>
        <p:sp>
          <p:nvSpPr>
            <p:cNvPr id="77" name="Rectangle 76">
              <a:extLst>
                <a:ext uri="{FF2B5EF4-FFF2-40B4-BE49-F238E27FC236}">
                  <a16:creationId xmlns:a16="http://schemas.microsoft.com/office/drawing/2014/main" id="{887DA533-B116-45B6-950A-16DB40444396}"/>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a:t>
              </a:r>
            </a:p>
          </p:txBody>
        </p:sp>
        <p:cxnSp>
          <p:nvCxnSpPr>
            <p:cNvPr id="78" name="Straight Arrow Connector 77">
              <a:extLst>
                <a:ext uri="{FF2B5EF4-FFF2-40B4-BE49-F238E27FC236}">
                  <a16:creationId xmlns:a16="http://schemas.microsoft.com/office/drawing/2014/main" id="{F59136FD-64AC-4F43-96A3-8FD2E74FCEBE}"/>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79" name="Straight Arrow Connector 78">
              <a:extLst>
                <a:ext uri="{FF2B5EF4-FFF2-40B4-BE49-F238E27FC236}">
                  <a16:creationId xmlns:a16="http://schemas.microsoft.com/office/drawing/2014/main" id="{40B2CAAA-24F6-4616-BE58-8E1A5C1BC69C}"/>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sp>
        <p:nvSpPr>
          <p:cNvPr id="80" name="TextBox 79">
            <a:extLst>
              <a:ext uri="{FF2B5EF4-FFF2-40B4-BE49-F238E27FC236}">
                <a16:creationId xmlns:a16="http://schemas.microsoft.com/office/drawing/2014/main" id="{AEBE6B8F-0988-4AFD-A97F-F830F92B982D}"/>
              </a:ext>
            </a:extLst>
          </p:cNvPr>
          <p:cNvSpPr txBox="1"/>
          <p:nvPr/>
        </p:nvSpPr>
        <p:spPr>
          <a:xfrm>
            <a:off x="1053161" y="4258192"/>
            <a:ext cx="2638770" cy="523220"/>
          </a:xfrm>
          <a:prstGeom prst="rect">
            <a:avLst/>
          </a:prstGeom>
          <a:noFill/>
        </p:spPr>
        <p:txBody>
          <a:bodyPr wrap="square" rtlCol="0">
            <a:spAutoFit/>
          </a:bodyPr>
          <a:lstStyle/>
          <a:p>
            <a:pPr defTabSz="914400"/>
            <a:r>
              <a:rPr lang="en-US" sz="2800" u="sng" dirty="0">
                <a:solidFill>
                  <a:prstClr val="black"/>
                </a:solidFill>
                <a:latin typeface="Tw Cen MT"/>
              </a:rPr>
              <a:t>Source code:</a:t>
            </a:r>
          </a:p>
        </p:txBody>
      </p:sp>
      <p:grpSp>
        <p:nvGrpSpPr>
          <p:cNvPr id="81" name="Group 80">
            <a:extLst>
              <a:ext uri="{FF2B5EF4-FFF2-40B4-BE49-F238E27FC236}">
                <a16:creationId xmlns:a16="http://schemas.microsoft.com/office/drawing/2014/main" id="{C063A2A6-A86E-47EF-B402-C005046403B8}"/>
              </a:ext>
            </a:extLst>
          </p:cNvPr>
          <p:cNvGrpSpPr/>
          <p:nvPr/>
        </p:nvGrpSpPr>
        <p:grpSpPr>
          <a:xfrm>
            <a:off x="7882327" y="4595628"/>
            <a:ext cx="1380980" cy="705237"/>
            <a:chOff x="820538" y="3787686"/>
            <a:chExt cx="1841307" cy="940316"/>
          </a:xfrm>
        </p:grpSpPr>
        <p:sp>
          <p:nvSpPr>
            <p:cNvPr id="82" name="Rectangle 81">
              <a:extLst>
                <a:ext uri="{FF2B5EF4-FFF2-40B4-BE49-F238E27FC236}">
                  <a16:creationId xmlns:a16="http://schemas.microsoft.com/office/drawing/2014/main" id="{8A432668-156A-4174-B137-B0D6BF684DD1}"/>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4</a:t>
              </a:r>
            </a:p>
          </p:txBody>
        </p:sp>
        <p:sp>
          <p:nvSpPr>
            <p:cNvPr id="83" name="Rectangle 82">
              <a:extLst>
                <a:ext uri="{FF2B5EF4-FFF2-40B4-BE49-F238E27FC236}">
                  <a16:creationId xmlns:a16="http://schemas.microsoft.com/office/drawing/2014/main" id="{65BC5353-2DA9-43DE-AE78-5B408EE7B466}"/>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(4)</a:t>
              </a:r>
            </a:p>
          </p:txBody>
        </p:sp>
        <p:sp>
          <p:nvSpPr>
            <p:cNvPr id="84" name="Rectangle 83">
              <a:extLst>
                <a:ext uri="{FF2B5EF4-FFF2-40B4-BE49-F238E27FC236}">
                  <a16:creationId xmlns:a16="http://schemas.microsoft.com/office/drawing/2014/main" id="{8CC5C0F6-74A2-4D61-864C-048E4E816BF9}"/>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(5)</a:t>
              </a:r>
            </a:p>
          </p:txBody>
        </p:sp>
        <p:cxnSp>
          <p:nvCxnSpPr>
            <p:cNvPr id="85" name="Straight Arrow Connector 84">
              <a:extLst>
                <a:ext uri="{FF2B5EF4-FFF2-40B4-BE49-F238E27FC236}">
                  <a16:creationId xmlns:a16="http://schemas.microsoft.com/office/drawing/2014/main" id="{B6579CDB-A33C-43C2-A2E2-9D476598602B}"/>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86" name="Straight Arrow Connector 85">
              <a:extLst>
                <a:ext uri="{FF2B5EF4-FFF2-40B4-BE49-F238E27FC236}">
                  <a16:creationId xmlns:a16="http://schemas.microsoft.com/office/drawing/2014/main" id="{39FF0F9D-19D4-4828-8A67-45DB4B26CE3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87" name="Group 86">
            <a:extLst>
              <a:ext uri="{FF2B5EF4-FFF2-40B4-BE49-F238E27FC236}">
                <a16:creationId xmlns:a16="http://schemas.microsoft.com/office/drawing/2014/main" id="{7E8C2A2E-B035-4586-A38B-8A4802FEE98D}"/>
              </a:ext>
            </a:extLst>
          </p:cNvPr>
          <p:cNvGrpSpPr/>
          <p:nvPr/>
        </p:nvGrpSpPr>
        <p:grpSpPr>
          <a:xfrm>
            <a:off x="7882327" y="3932120"/>
            <a:ext cx="1380980" cy="705237"/>
            <a:chOff x="820538" y="3787686"/>
            <a:chExt cx="1841307" cy="940316"/>
          </a:xfrm>
        </p:grpSpPr>
        <p:sp>
          <p:nvSpPr>
            <p:cNvPr id="88" name="Rectangle 87">
              <a:extLst>
                <a:ext uri="{FF2B5EF4-FFF2-40B4-BE49-F238E27FC236}">
                  <a16:creationId xmlns:a16="http://schemas.microsoft.com/office/drawing/2014/main" id="{08D0E706-961D-48ED-89E0-E99A7442F507}"/>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2</a:t>
              </a:r>
            </a:p>
          </p:txBody>
        </p:sp>
        <p:sp>
          <p:nvSpPr>
            <p:cNvPr id="89" name="Rectangle 88">
              <a:extLst>
                <a:ext uri="{FF2B5EF4-FFF2-40B4-BE49-F238E27FC236}">
                  <a16:creationId xmlns:a16="http://schemas.microsoft.com/office/drawing/2014/main" id="{A05A3FB3-6514-459F-9B72-79117E2D26AE}"/>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(2)</a:t>
              </a:r>
            </a:p>
          </p:txBody>
        </p:sp>
        <p:sp>
          <p:nvSpPr>
            <p:cNvPr id="90" name="Rectangle 89">
              <a:extLst>
                <a:ext uri="{FF2B5EF4-FFF2-40B4-BE49-F238E27FC236}">
                  <a16:creationId xmlns:a16="http://schemas.microsoft.com/office/drawing/2014/main" id="{09CED070-52A8-4DD5-B3B2-C50EAEB031CA}"/>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(3)</a:t>
              </a:r>
            </a:p>
          </p:txBody>
        </p:sp>
        <p:cxnSp>
          <p:nvCxnSpPr>
            <p:cNvPr id="91" name="Straight Arrow Connector 90">
              <a:extLst>
                <a:ext uri="{FF2B5EF4-FFF2-40B4-BE49-F238E27FC236}">
                  <a16:creationId xmlns:a16="http://schemas.microsoft.com/office/drawing/2014/main" id="{CF61CB35-D583-4927-A532-4C05D65C6971}"/>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92" name="Straight Arrow Connector 91">
              <a:extLst>
                <a:ext uri="{FF2B5EF4-FFF2-40B4-BE49-F238E27FC236}">
                  <a16:creationId xmlns:a16="http://schemas.microsoft.com/office/drawing/2014/main" id="{5A86C790-57EB-432F-8CBD-2B104D748EFD}"/>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93" name="Group 92">
            <a:extLst>
              <a:ext uri="{FF2B5EF4-FFF2-40B4-BE49-F238E27FC236}">
                <a16:creationId xmlns:a16="http://schemas.microsoft.com/office/drawing/2014/main" id="{7F5569E7-2E5C-42CC-B79E-CF76F8956A1E}"/>
              </a:ext>
            </a:extLst>
          </p:cNvPr>
          <p:cNvGrpSpPr/>
          <p:nvPr/>
        </p:nvGrpSpPr>
        <p:grpSpPr>
          <a:xfrm>
            <a:off x="9583742" y="3265771"/>
            <a:ext cx="1380980" cy="681602"/>
            <a:chOff x="820538" y="3819199"/>
            <a:chExt cx="1841307" cy="908803"/>
          </a:xfrm>
        </p:grpSpPr>
        <p:sp>
          <p:nvSpPr>
            <p:cNvPr id="94" name="Rectangle 93">
              <a:extLst>
                <a:ext uri="{FF2B5EF4-FFF2-40B4-BE49-F238E27FC236}">
                  <a16:creationId xmlns:a16="http://schemas.microsoft.com/office/drawing/2014/main" id="{9057D3F4-CD6F-477F-A112-E0294C382693}"/>
                </a:ext>
              </a:extLst>
            </p:cNvPr>
            <p:cNvSpPr/>
            <p:nvPr/>
          </p:nvSpPr>
          <p:spPr>
            <a:xfrm>
              <a:off x="820538" y="3819199"/>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6</a:t>
              </a:r>
            </a:p>
          </p:txBody>
        </p:sp>
        <p:sp>
          <p:nvSpPr>
            <p:cNvPr id="95" name="Rectangle 94">
              <a:extLst>
                <a:ext uri="{FF2B5EF4-FFF2-40B4-BE49-F238E27FC236}">
                  <a16:creationId xmlns:a16="http://schemas.microsoft.com/office/drawing/2014/main" id="{9B274654-F1D1-419E-B8B6-A018C17CE7A8}"/>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(6)</a:t>
              </a:r>
            </a:p>
          </p:txBody>
        </p:sp>
        <p:sp>
          <p:nvSpPr>
            <p:cNvPr id="96" name="Rectangle 95">
              <a:extLst>
                <a:ext uri="{FF2B5EF4-FFF2-40B4-BE49-F238E27FC236}">
                  <a16:creationId xmlns:a16="http://schemas.microsoft.com/office/drawing/2014/main" id="{1A3E28FE-3824-47D4-B02D-947C29D0B62B}"/>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(7)</a:t>
              </a:r>
            </a:p>
          </p:txBody>
        </p:sp>
        <p:cxnSp>
          <p:nvCxnSpPr>
            <p:cNvPr id="97" name="Straight Arrow Connector 96">
              <a:extLst>
                <a:ext uri="{FF2B5EF4-FFF2-40B4-BE49-F238E27FC236}">
                  <a16:creationId xmlns:a16="http://schemas.microsoft.com/office/drawing/2014/main" id="{E50EE578-D59C-474B-8C9A-037347CAC967}"/>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98" name="Straight Arrow Connector 97">
              <a:extLst>
                <a:ext uri="{FF2B5EF4-FFF2-40B4-BE49-F238E27FC236}">
                  <a16:creationId xmlns:a16="http://schemas.microsoft.com/office/drawing/2014/main" id="{8756BA86-8172-49F5-A819-CAD6CF474D70}"/>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99" name="Group 98">
            <a:extLst>
              <a:ext uri="{FF2B5EF4-FFF2-40B4-BE49-F238E27FC236}">
                <a16:creationId xmlns:a16="http://schemas.microsoft.com/office/drawing/2014/main" id="{B4528E39-BE86-4E18-AEE7-67FE55F781CF}"/>
              </a:ext>
            </a:extLst>
          </p:cNvPr>
          <p:cNvGrpSpPr/>
          <p:nvPr/>
        </p:nvGrpSpPr>
        <p:grpSpPr>
          <a:xfrm>
            <a:off x="9583742" y="3927131"/>
            <a:ext cx="1380980" cy="705237"/>
            <a:chOff x="820538" y="3787686"/>
            <a:chExt cx="1841307" cy="940316"/>
          </a:xfrm>
        </p:grpSpPr>
        <p:sp>
          <p:nvSpPr>
            <p:cNvPr id="100" name="Rectangle 99">
              <a:extLst>
                <a:ext uri="{FF2B5EF4-FFF2-40B4-BE49-F238E27FC236}">
                  <a16:creationId xmlns:a16="http://schemas.microsoft.com/office/drawing/2014/main" id="{72804575-CC81-4AEA-8516-CE5D57FE4706}"/>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10</a:t>
              </a:r>
            </a:p>
          </p:txBody>
        </p:sp>
        <p:sp>
          <p:nvSpPr>
            <p:cNvPr id="101" name="Rectangle 100">
              <a:extLst>
                <a:ext uri="{FF2B5EF4-FFF2-40B4-BE49-F238E27FC236}">
                  <a16:creationId xmlns:a16="http://schemas.microsoft.com/office/drawing/2014/main" id="{D4D63A4C-3622-4DDB-93BD-D052BF01BA01}"/>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(10)</a:t>
              </a:r>
            </a:p>
          </p:txBody>
        </p:sp>
        <p:sp>
          <p:nvSpPr>
            <p:cNvPr id="102" name="Rectangle 101">
              <a:extLst>
                <a:ext uri="{FF2B5EF4-FFF2-40B4-BE49-F238E27FC236}">
                  <a16:creationId xmlns:a16="http://schemas.microsoft.com/office/drawing/2014/main" id="{E42E310A-70CB-4865-BA0E-5A63994D9B70}"/>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(11)</a:t>
              </a:r>
            </a:p>
          </p:txBody>
        </p:sp>
        <p:cxnSp>
          <p:nvCxnSpPr>
            <p:cNvPr id="103" name="Straight Arrow Connector 102">
              <a:extLst>
                <a:ext uri="{FF2B5EF4-FFF2-40B4-BE49-F238E27FC236}">
                  <a16:creationId xmlns:a16="http://schemas.microsoft.com/office/drawing/2014/main" id="{35ABECF7-7999-40F0-B31C-1CC51BD88367}"/>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04" name="Straight Arrow Connector 103">
              <a:extLst>
                <a:ext uri="{FF2B5EF4-FFF2-40B4-BE49-F238E27FC236}">
                  <a16:creationId xmlns:a16="http://schemas.microsoft.com/office/drawing/2014/main" id="{12B89184-EB9B-42E4-AF6D-C4A29B246CB2}"/>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105" name="Group 104">
            <a:extLst>
              <a:ext uri="{FF2B5EF4-FFF2-40B4-BE49-F238E27FC236}">
                <a16:creationId xmlns:a16="http://schemas.microsoft.com/office/drawing/2014/main" id="{A9BFCDE2-8B26-49D1-8C8F-04832357B292}"/>
              </a:ext>
            </a:extLst>
          </p:cNvPr>
          <p:cNvGrpSpPr/>
          <p:nvPr/>
        </p:nvGrpSpPr>
        <p:grpSpPr>
          <a:xfrm>
            <a:off x="9583742" y="4612125"/>
            <a:ext cx="1380980" cy="705237"/>
            <a:chOff x="820538" y="3787686"/>
            <a:chExt cx="1841307" cy="940316"/>
          </a:xfrm>
        </p:grpSpPr>
        <p:sp>
          <p:nvSpPr>
            <p:cNvPr id="106" name="Rectangle 105">
              <a:extLst>
                <a:ext uri="{FF2B5EF4-FFF2-40B4-BE49-F238E27FC236}">
                  <a16:creationId xmlns:a16="http://schemas.microsoft.com/office/drawing/2014/main" id="{3B44D716-7C60-43BD-BCB3-F8A837AABF58}"/>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8</a:t>
              </a:r>
            </a:p>
          </p:txBody>
        </p:sp>
        <p:sp>
          <p:nvSpPr>
            <p:cNvPr id="107" name="Rectangle 106">
              <a:extLst>
                <a:ext uri="{FF2B5EF4-FFF2-40B4-BE49-F238E27FC236}">
                  <a16:creationId xmlns:a16="http://schemas.microsoft.com/office/drawing/2014/main" id="{2E25ED59-7619-4951-800E-98ACA8073864}"/>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(8)</a:t>
              </a:r>
            </a:p>
          </p:txBody>
        </p:sp>
        <p:sp>
          <p:nvSpPr>
            <p:cNvPr id="108" name="Rectangle 107">
              <a:extLst>
                <a:ext uri="{FF2B5EF4-FFF2-40B4-BE49-F238E27FC236}">
                  <a16:creationId xmlns:a16="http://schemas.microsoft.com/office/drawing/2014/main" id="{090B5B13-CD75-4F8E-BC66-E3E7DC7538E6}"/>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(9)</a:t>
              </a:r>
            </a:p>
          </p:txBody>
        </p:sp>
        <p:cxnSp>
          <p:nvCxnSpPr>
            <p:cNvPr id="109" name="Straight Arrow Connector 108">
              <a:extLst>
                <a:ext uri="{FF2B5EF4-FFF2-40B4-BE49-F238E27FC236}">
                  <a16:creationId xmlns:a16="http://schemas.microsoft.com/office/drawing/2014/main" id="{E6EA3D2A-040E-4C3B-8CF2-F360E57A7F61}"/>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10" name="Straight Arrow Connector 109">
              <a:extLst>
                <a:ext uri="{FF2B5EF4-FFF2-40B4-BE49-F238E27FC236}">
                  <a16:creationId xmlns:a16="http://schemas.microsoft.com/office/drawing/2014/main" id="{D75EAFDB-A3FF-44CC-89FD-D8AE360A799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111" name="Group 110">
            <a:extLst>
              <a:ext uri="{FF2B5EF4-FFF2-40B4-BE49-F238E27FC236}">
                <a16:creationId xmlns:a16="http://schemas.microsoft.com/office/drawing/2014/main" id="{2D65B350-4DFB-4DB9-9370-9FF7FC0EF4AF}"/>
              </a:ext>
            </a:extLst>
          </p:cNvPr>
          <p:cNvGrpSpPr/>
          <p:nvPr/>
        </p:nvGrpSpPr>
        <p:grpSpPr>
          <a:xfrm>
            <a:off x="9583742" y="5297118"/>
            <a:ext cx="1380980" cy="705237"/>
            <a:chOff x="820538" y="3787686"/>
            <a:chExt cx="1841307" cy="940316"/>
          </a:xfrm>
        </p:grpSpPr>
        <p:sp>
          <p:nvSpPr>
            <p:cNvPr id="112" name="Rectangle 111">
              <a:extLst>
                <a:ext uri="{FF2B5EF4-FFF2-40B4-BE49-F238E27FC236}">
                  <a16:creationId xmlns:a16="http://schemas.microsoft.com/office/drawing/2014/main" id="{6054FD25-0596-4B63-BCB1-AEF3CA1EC4F7}"/>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12</a:t>
              </a:r>
            </a:p>
          </p:txBody>
        </p:sp>
        <p:sp>
          <p:nvSpPr>
            <p:cNvPr id="113" name="Rectangle 112">
              <a:extLst>
                <a:ext uri="{FF2B5EF4-FFF2-40B4-BE49-F238E27FC236}">
                  <a16:creationId xmlns:a16="http://schemas.microsoft.com/office/drawing/2014/main" id="{23006A2A-BAA7-4886-B082-6B589A439329}"/>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(12)</a:t>
              </a:r>
            </a:p>
          </p:txBody>
        </p:sp>
        <p:sp>
          <p:nvSpPr>
            <p:cNvPr id="114" name="Rectangle 113">
              <a:extLst>
                <a:ext uri="{FF2B5EF4-FFF2-40B4-BE49-F238E27FC236}">
                  <a16:creationId xmlns:a16="http://schemas.microsoft.com/office/drawing/2014/main" id="{A25380F8-AFC8-400A-A3C9-4DCAAF1F064E}"/>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(13)</a:t>
              </a:r>
            </a:p>
          </p:txBody>
        </p:sp>
        <p:cxnSp>
          <p:nvCxnSpPr>
            <p:cNvPr id="115" name="Straight Arrow Connector 114">
              <a:extLst>
                <a:ext uri="{FF2B5EF4-FFF2-40B4-BE49-F238E27FC236}">
                  <a16:creationId xmlns:a16="http://schemas.microsoft.com/office/drawing/2014/main" id="{600F312E-3155-41BA-90F6-33B0AA4AF713}"/>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16" name="Straight Arrow Connector 115">
              <a:extLst>
                <a:ext uri="{FF2B5EF4-FFF2-40B4-BE49-F238E27FC236}">
                  <a16:creationId xmlns:a16="http://schemas.microsoft.com/office/drawing/2014/main" id="{50F4FCB7-1BDB-4F53-BE02-DF38AF712A5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sp>
        <p:nvSpPr>
          <p:cNvPr id="117" name="Rectangle 116">
            <a:extLst>
              <a:ext uri="{FF2B5EF4-FFF2-40B4-BE49-F238E27FC236}">
                <a16:creationId xmlns:a16="http://schemas.microsoft.com/office/drawing/2014/main" id="{CAC3501B-7920-45A7-83E5-52C11359E9B1}"/>
              </a:ext>
            </a:extLst>
          </p:cNvPr>
          <p:cNvSpPr/>
          <p:nvPr/>
        </p:nvSpPr>
        <p:spPr>
          <a:xfrm>
            <a:off x="5176989" y="1764025"/>
            <a:ext cx="4324709" cy="1501747"/>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void</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spawner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(Timestamp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int</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stride)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if</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(!done)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swarm_spawn</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iter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swarm_spawn</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iter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swarm_spawn</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spawner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stride, 2*stride);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swarm_spawn</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spawner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+ 2*stride, 2*stride);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p:txBody>
      </p:sp>
      <p:cxnSp>
        <p:nvCxnSpPr>
          <p:cNvPr id="118" name="Straight Connector 117">
            <a:extLst>
              <a:ext uri="{FF2B5EF4-FFF2-40B4-BE49-F238E27FC236}">
                <a16:creationId xmlns:a16="http://schemas.microsoft.com/office/drawing/2014/main" id="{F8E20DF8-E18B-4863-AA48-1621B0E43163}"/>
              </a:ext>
            </a:extLst>
          </p:cNvPr>
          <p:cNvCxnSpPr>
            <a:cxnSpLocks/>
          </p:cNvCxnSpPr>
          <p:nvPr/>
        </p:nvCxnSpPr>
        <p:spPr>
          <a:xfrm flipH="1" flipV="1">
            <a:off x="5172226" y="3265771"/>
            <a:ext cx="2710101" cy="661360"/>
          </a:xfrm>
          <a:prstGeom prst="line">
            <a:avLst/>
          </a:prstGeom>
          <a:noFill/>
          <a:ln w="28575" cap="flat" cmpd="sng" algn="ctr">
            <a:solidFill>
              <a:srgbClr val="968C8C">
                <a:lumMod val="75000"/>
              </a:srgbClr>
            </a:solidFill>
            <a:prstDash val="sysDash"/>
          </a:ln>
          <a:effectLst/>
        </p:spPr>
      </p:cxnSp>
      <p:cxnSp>
        <p:nvCxnSpPr>
          <p:cNvPr id="119" name="Straight Connector 118">
            <a:extLst>
              <a:ext uri="{FF2B5EF4-FFF2-40B4-BE49-F238E27FC236}">
                <a16:creationId xmlns:a16="http://schemas.microsoft.com/office/drawing/2014/main" id="{38E283D9-DE71-4C95-82A9-416CE50B34CA}"/>
              </a:ext>
            </a:extLst>
          </p:cNvPr>
          <p:cNvCxnSpPr>
            <a:cxnSpLocks/>
          </p:cNvCxnSpPr>
          <p:nvPr/>
        </p:nvCxnSpPr>
        <p:spPr>
          <a:xfrm flipH="1">
            <a:off x="8394842" y="3248918"/>
            <a:ext cx="1091269" cy="689308"/>
          </a:xfrm>
          <a:prstGeom prst="line">
            <a:avLst/>
          </a:prstGeom>
          <a:noFill/>
          <a:ln w="28575" cap="flat" cmpd="sng" algn="ctr">
            <a:solidFill>
              <a:srgbClr val="968C8C">
                <a:lumMod val="75000"/>
              </a:srgbClr>
            </a:solidFill>
            <a:prstDash val="sysDash"/>
          </a:ln>
          <a:effectLst/>
        </p:spPr>
      </p:cxnSp>
      <p:sp>
        <p:nvSpPr>
          <p:cNvPr id="61"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4260776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9890-AEFB-46D9-BF2E-4D4999844EBE}"/>
              </a:ext>
            </a:extLst>
          </p:cNvPr>
          <p:cNvSpPr>
            <a:spLocks noGrp="1"/>
          </p:cNvSpPr>
          <p:nvPr>
            <p:ph type="title"/>
          </p:nvPr>
        </p:nvSpPr>
        <p:spPr/>
        <p:txBody>
          <a:bodyPr>
            <a:normAutofit fontScale="90000"/>
          </a:bodyPr>
          <a:lstStyle/>
          <a:p>
            <a:r>
              <a:rPr lang="en-US" dirty="0"/>
              <a:t>Hierarchical timestamps preserve program order</a:t>
            </a:r>
          </a:p>
        </p:txBody>
      </p:sp>
      <p:sp>
        <p:nvSpPr>
          <p:cNvPr id="3" name="Content Placeholder 2">
            <a:extLst>
              <a:ext uri="{FF2B5EF4-FFF2-40B4-BE49-F238E27FC236}">
                <a16:creationId xmlns:a16="http://schemas.microsoft.com/office/drawing/2014/main" id="{6F6BC870-AF35-4598-9936-BF50E6B3E0E0}"/>
              </a:ext>
            </a:extLst>
          </p:cNvPr>
          <p:cNvSpPr>
            <a:spLocks noGrp="1"/>
          </p:cNvSpPr>
          <p:nvPr>
            <p:ph idx="1"/>
          </p:nvPr>
        </p:nvSpPr>
        <p:spPr>
          <a:xfrm>
            <a:off x="611142" y="1508852"/>
            <a:ext cx="5926751" cy="4619232"/>
          </a:xfrm>
        </p:spPr>
        <p:txBody>
          <a:bodyPr>
            <a:normAutofit fontScale="92500" lnSpcReduction="20000"/>
          </a:bodyPr>
          <a:lstStyle/>
          <a:p>
            <a:r>
              <a:rPr lang="en-US" dirty="0"/>
              <a:t>Must generate timestamps for arbitrary control-flow graph.</a:t>
            </a:r>
          </a:p>
          <a:p>
            <a:r>
              <a:rPr lang="en-US" dirty="0"/>
              <a:t>Topological sorting gives timestamps for acyclic control-flow (sub)graphs.</a:t>
            </a:r>
          </a:p>
          <a:p>
            <a:r>
              <a:rPr lang="en-US" dirty="0"/>
              <a:t>Targeting Fractal extension of Swarm hardware architecture [ISCA’17].</a:t>
            </a:r>
          </a:p>
          <a:p>
            <a:r>
              <a:rPr lang="en-US" dirty="0"/>
              <a:t>Loops, function calls handled by creating subdomains of timestamps.</a:t>
            </a:r>
          </a:p>
          <a:p>
            <a:r>
              <a:rPr lang="en-US" dirty="0"/>
              <a:t>Fractal hardware tracks hierarchy of timestamps, preserves apparent sequential </a:t>
            </a:r>
            <a:r>
              <a:rPr lang="en-US" dirty="0" smtClean="0"/>
              <a:t>execution. </a:t>
            </a:r>
            <a:endParaRPr lang="en-US" dirty="0"/>
          </a:p>
          <a:p>
            <a:endParaRPr lang="en-US" dirty="0"/>
          </a:p>
        </p:txBody>
      </p:sp>
      <p:sp>
        <p:nvSpPr>
          <p:cNvPr id="5" name="Slide Number Placeholder 4">
            <a:extLst>
              <a:ext uri="{FF2B5EF4-FFF2-40B4-BE49-F238E27FC236}">
                <a16:creationId xmlns:a16="http://schemas.microsoft.com/office/drawing/2014/main" id="{360B35C5-5131-497D-AD0F-90B22D61CF32}"/>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Rectangle 6">
            <a:extLst>
              <a:ext uri="{FF2B5EF4-FFF2-40B4-BE49-F238E27FC236}">
                <a16:creationId xmlns:a16="http://schemas.microsoft.com/office/drawing/2014/main" id="{421ED542-D011-47D7-A68C-920078214A88}"/>
              </a:ext>
            </a:extLst>
          </p:cNvPr>
          <p:cNvSpPr/>
          <p:nvPr/>
        </p:nvSpPr>
        <p:spPr>
          <a:xfrm>
            <a:off x="6831188" y="1921267"/>
            <a:ext cx="2439821" cy="3767998"/>
          </a:xfrm>
          <a:prstGeom prst="rect">
            <a:avLst/>
          </a:prstGeom>
          <a:solidFill>
            <a:srgbClr val="94B6D2">
              <a:lumMod val="20000"/>
              <a:lumOff val="80000"/>
            </a:srgbClr>
          </a:solidFill>
          <a:ln w="19050" cap="flat" cmpd="sng" algn="ctr">
            <a:solidFill>
              <a:srgbClr val="94B6D2">
                <a:shade val="50000"/>
              </a:srgbClr>
            </a:solidFill>
            <a:prstDash val="solid"/>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foo(</a:t>
            </a:r>
            <a:r>
              <a:rPr kumimoji="0" lang="en-US" sz="1600" b="0" i="0" u="none" strike="noStrike" kern="0" cap="none" spc="0" normalizeH="0" baseline="0" noProof="0" dirty="0" err="1">
                <a:ln>
                  <a:noFill/>
                </a:ln>
                <a:solidFill>
                  <a:prstClr val="black"/>
                </a:solidFill>
                <a:effectLst/>
                <a:uLnTx/>
                <a:uFillTx/>
                <a:latin typeface="Tw Cen MT"/>
                <a:ea typeface="+mn-ea"/>
                <a:cs typeface="+mn-cs"/>
              </a:rPr>
              <a:t>ptr</a:t>
            </a:r>
            <a:r>
              <a:rPr kumimoji="0" lang="en-US" sz="1600" b="0" i="0" u="none" strike="noStrike" kern="0" cap="none" spc="0" normalizeH="0" baseline="0" noProof="0" dirty="0">
                <a:ln>
                  <a:noFill/>
                </a:ln>
                <a:solidFill>
                  <a:prstClr val="black"/>
                </a:solidFill>
                <a:effectLst/>
                <a:uLnTx/>
                <a:uFillTx/>
                <a:latin typeface="Tw Cen MT"/>
                <a:ea typeface="+mn-ea"/>
                <a:cs typeface="+mn-cs"/>
              </a:rPr>
              <a:t>)</a:t>
            </a:r>
          </a:p>
        </p:txBody>
      </p:sp>
      <p:sp>
        <p:nvSpPr>
          <p:cNvPr id="8" name="Rectangle 7">
            <a:extLst>
              <a:ext uri="{FF2B5EF4-FFF2-40B4-BE49-F238E27FC236}">
                <a16:creationId xmlns:a16="http://schemas.microsoft.com/office/drawing/2014/main" id="{BB482FDC-5CCF-4397-A9AF-33CB0257B3E9}"/>
              </a:ext>
            </a:extLst>
          </p:cNvPr>
          <p:cNvSpPr/>
          <p:nvPr/>
        </p:nvSpPr>
        <p:spPr>
          <a:xfrm>
            <a:off x="7061863" y="2461237"/>
            <a:ext cx="1297085" cy="802069"/>
          </a:xfrm>
          <a:prstGeom prst="rect">
            <a:avLst/>
          </a:prstGeom>
          <a:solidFill>
            <a:srgbClr val="94B6D2">
              <a:lumMod val="40000"/>
              <a:lumOff val="60000"/>
            </a:srgbClr>
          </a:solidFill>
          <a:ln w="19050" cap="flat" cmpd="sng" algn="ctr">
            <a:solidFill>
              <a:srgbClr val="94B6D2">
                <a:shade val="50000"/>
              </a:srgbClr>
            </a:solidFill>
            <a:prstDash val="solid"/>
          </a:ln>
          <a:effectLst/>
        </p:spPr>
        <p:txBody>
          <a:bodyPr vert="horz" lIns="0" tIns="0" rIns="0" bIns="0" rtlCol="0" anchor="ctr"/>
          <a:lstStyle/>
          <a:p>
            <a:pPr lvl="0" defTabSz="914400">
              <a:defRPr/>
            </a:pPr>
            <a:r>
              <a:rPr lang="en-US" sz="1600" kern="0" dirty="0">
                <a:solidFill>
                  <a:prstClr val="black"/>
                </a:solidFill>
                <a:latin typeface="Tw Cen MT"/>
              </a:rPr>
              <a:t>entry:</a:t>
            </a:r>
          </a:p>
          <a:p>
            <a:pPr lvl="0" defTabSz="914400">
              <a:defRPr/>
            </a:pPr>
            <a:r>
              <a:rPr lang="en-US" sz="1600" kern="0" dirty="0">
                <a:solidFill>
                  <a:prstClr val="black"/>
                </a:solidFill>
                <a:latin typeface="Tw Cen MT"/>
              </a:rPr>
              <a:t>  x = </a:t>
            </a:r>
            <a:r>
              <a:rPr lang="en-US" sz="1600" b="1" kern="0" dirty="0">
                <a:solidFill>
                  <a:prstClr val="black"/>
                </a:solidFill>
                <a:latin typeface="Tw Cen MT"/>
              </a:rPr>
              <a:t>load</a:t>
            </a:r>
            <a:r>
              <a:rPr lang="en-US" sz="1600" kern="0" dirty="0">
                <a:solidFill>
                  <a:prstClr val="black"/>
                </a:solidFill>
                <a:latin typeface="Tw Cen MT"/>
              </a:rPr>
              <a:t> </a:t>
            </a:r>
            <a:r>
              <a:rPr lang="en-US" sz="1600" kern="0" dirty="0" err="1">
                <a:solidFill>
                  <a:prstClr val="black"/>
                </a:solidFill>
                <a:latin typeface="Tw Cen MT"/>
              </a:rPr>
              <a:t>ptr</a:t>
            </a:r>
            <a:endParaRPr lang="en-US" sz="1600" kern="0" dirty="0">
              <a:solidFill>
                <a:prstClr val="black"/>
              </a:solidFill>
              <a:latin typeface="Tw Cen MT"/>
            </a:endParaRPr>
          </a:p>
          <a:p>
            <a:pPr lvl="0" defTabSz="914400">
              <a:defRPr/>
            </a:pPr>
            <a:r>
              <a:rPr lang="en-US" sz="1600" kern="0" dirty="0">
                <a:solidFill>
                  <a:prstClr val="black"/>
                </a:solidFill>
                <a:latin typeface="Tw Cen MT"/>
              </a:rPr>
              <a:t>  </a:t>
            </a:r>
            <a:r>
              <a:rPr lang="en-US" sz="1600" b="1" kern="0" dirty="0" err="1">
                <a:solidFill>
                  <a:prstClr val="black"/>
                </a:solidFill>
                <a:latin typeface="Tw Cen MT"/>
              </a:rPr>
              <a:t>br</a:t>
            </a:r>
            <a:r>
              <a:rPr lang="en-US" sz="1600" kern="0" dirty="0">
                <a:solidFill>
                  <a:prstClr val="black"/>
                </a:solidFill>
                <a:latin typeface="Tw Cen MT"/>
              </a:rPr>
              <a:t> x, then, end</a:t>
            </a:r>
          </a:p>
        </p:txBody>
      </p:sp>
      <p:sp>
        <p:nvSpPr>
          <p:cNvPr id="9" name="Rectangle 8">
            <a:extLst>
              <a:ext uri="{FF2B5EF4-FFF2-40B4-BE49-F238E27FC236}">
                <a16:creationId xmlns:a16="http://schemas.microsoft.com/office/drawing/2014/main" id="{35DA3275-7441-4EED-8EA5-99A266357235}"/>
              </a:ext>
            </a:extLst>
          </p:cNvPr>
          <p:cNvSpPr/>
          <p:nvPr/>
        </p:nvSpPr>
        <p:spPr>
          <a:xfrm>
            <a:off x="7471636" y="3589457"/>
            <a:ext cx="1601488" cy="802069"/>
          </a:xfrm>
          <a:prstGeom prst="rect">
            <a:avLst/>
          </a:prstGeom>
          <a:solidFill>
            <a:srgbClr val="94B6D2">
              <a:lumMod val="40000"/>
              <a:lumOff val="60000"/>
            </a:srgbClr>
          </a:solidFill>
          <a:ln w="19050" cap="flat" cmpd="sng" algn="ctr">
            <a:solidFill>
              <a:srgbClr val="94B6D2">
                <a:shade val="50000"/>
              </a:srgbClr>
            </a:solidFill>
            <a:prstDash val="solid"/>
          </a:ln>
          <a:effectLst/>
        </p:spPr>
        <p:txBody>
          <a:bodyPr vert="horz" lIns="0" tIns="0" rIns="0" bIns="0" rtlCol="0" anchor="ctr"/>
          <a:lstStyle/>
          <a:p>
            <a:pPr lvl="0" defTabSz="914400">
              <a:defRPr/>
            </a:pPr>
            <a:r>
              <a:rPr lang="en-US" sz="1600" kern="0" dirty="0">
                <a:solidFill>
                  <a:prstClr val="black"/>
                </a:solidFill>
                <a:latin typeface="Tw Cen MT"/>
              </a:rPr>
              <a:t>then:</a:t>
            </a:r>
          </a:p>
          <a:p>
            <a:pPr lvl="0" defTabSz="914400">
              <a:defRPr/>
            </a:pPr>
            <a:r>
              <a:rPr lang="en-US" sz="1600" b="1" kern="0" dirty="0">
                <a:solidFill>
                  <a:prstClr val="black"/>
                </a:solidFill>
                <a:latin typeface="Tw Cen MT"/>
              </a:rPr>
              <a:t>  call</a:t>
            </a:r>
            <a:r>
              <a:rPr lang="en-US" sz="1600" kern="0" dirty="0">
                <a:solidFill>
                  <a:prstClr val="black"/>
                </a:solidFill>
                <a:latin typeface="Tw Cen MT"/>
              </a:rPr>
              <a:t> bar()</a:t>
            </a:r>
          </a:p>
          <a:p>
            <a:pPr lvl="0" defTabSz="914400">
              <a:defRPr/>
            </a:pPr>
            <a:r>
              <a:rPr lang="en-US" sz="1600" kern="0" dirty="0">
                <a:solidFill>
                  <a:prstClr val="black"/>
                </a:solidFill>
                <a:latin typeface="Tw Cen MT"/>
              </a:rPr>
              <a:t>  </a:t>
            </a:r>
            <a:r>
              <a:rPr lang="en-US" sz="1600" kern="0" dirty="0" err="1">
                <a:solidFill>
                  <a:prstClr val="black"/>
                </a:solidFill>
                <a:latin typeface="Tw Cen MT"/>
              </a:rPr>
              <a:t>br</a:t>
            </a:r>
            <a:r>
              <a:rPr lang="en-US" sz="1600" kern="0" dirty="0">
                <a:solidFill>
                  <a:prstClr val="black"/>
                </a:solidFill>
                <a:latin typeface="Tw Cen MT"/>
              </a:rPr>
              <a:t> end</a:t>
            </a:r>
          </a:p>
        </p:txBody>
      </p:sp>
      <p:sp>
        <p:nvSpPr>
          <p:cNvPr id="10" name="Rectangle 9">
            <a:extLst>
              <a:ext uri="{FF2B5EF4-FFF2-40B4-BE49-F238E27FC236}">
                <a16:creationId xmlns:a16="http://schemas.microsoft.com/office/drawing/2014/main" id="{54198D62-F342-4ECE-995A-5D622DC4E9C7}"/>
              </a:ext>
            </a:extLst>
          </p:cNvPr>
          <p:cNvSpPr/>
          <p:nvPr/>
        </p:nvSpPr>
        <p:spPr>
          <a:xfrm>
            <a:off x="7061863" y="4717677"/>
            <a:ext cx="1054592" cy="729186"/>
          </a:xfrm>
          <a:prstGeom prst="rect">
            <a:avLst/>
          </a:prstGeom>
          <a:solidFill>
            <a:srgbClr val="94B6D2">
              <a:lumMod val="40000"/>
              <a:lumOff val="60000"/>
            </a:srgbClr>
          </a:solidFill>
          <a:ln w="19050" cap="flat" cmpd="sng" algn="ctr">
            <a:solidFill>
              <a:srgbClr val="94B6D2">
                <a:shade val="50000"/>
              </a:srgbClr>
            </a:solidFill>
            <a:prstDash val="solid"/>
          </a:ln>
          <a:effectLst/>
        </p:spPr>
        <p:txBody>
          <a:bodyPr vert="horz" lIns="0" tIns="0" rIns="0" bIns="0" rtlCol="0" anchor="ctr"/>
          <a:lstStyle/>
          <a:p>
            <a:pPr lvl="0" defTabSz="914400">
              <a:defRPr/>
            </a:pPr>
            <a:r>
              <a:rPr lang="en-US" sz="1600" kern="0" dirty="0">
                <a:solidFill>
                  <a:prstClr val="black"/>
                </a:solidFill>
                <a:latin typeface="Tw Cen MT"/>
              </a:rPr>
              <a:t>end:</a:t>
            </a:r>
          </a:p>
          <a:p>
            <a:pPr lvl="0" defTabSz="914400">
              <a:defRPr/>
            </a:pPr>
            <a:r>
              <a:rPr lang="en-US" sz="1600" b="1" kern="0" dirty="0">
                <a:solidFill>
                  <a:prstClr val="black"/>
                </a:solidFill>
                <a:latin typeface="Tw Cen MT"/>
              </a:rPr>
              <a:t>  store</a:t>
            </a:r>
            <a:r>
              <a:rPr lang="en-US" sz="1600" kern="0" dirty="0">
                <a:solidFill>
                  <a:prstClr val="black"/>
                </a:solidFill>
                <a:latin typeface="Tw Cen MT"/>
              </a:rPr>
              <a:t> </a:t>
            </a:r>
            <a:r>
              <a:rPr lang="en-US" sz="1600" kern="0" dirty="0" err="1">
                <a:solidFill>
                  <a:prstClr val="black"/>
                </a:solidFill>
                <a:latin typeface="Tw Cen MT"/>
              </a:rPr>
              <a:t>ptr</a:t>
            </a:r>
            <a:r>
              <a:rPr lang="en-US" sz="1600" kern="0" dirty="0">
                <a:solidFill>
                  <a:prstClr val="black"/>
                </a:solidFill>
                <a:latin typeface="Tw Cen MT"/>
              </a:rPr>
              <a:t>, 0</a:t>
            </a:r>
          </a:p>
          <a:p>
            <a:pPr lvl="0" defTabSz="914400">
              <a:defRPr/>
            </a:pPr>
            <a:r>
              <a:rPr lang="en-US" sz="1600" b="1" kern="0" dirty="0">
                <a:solidFill>
                  <a:prstClr val="black"/>
                </a:solidFill>
                <a:latin typeface="Tw Cen MT"/>
              </a:rPr>
              <a:t>  ret</a:t>
            </a:r>
          </a:p>
        </p:txBody>
      </p:sp>
      <p:grpSp>
        <p:nvGrpSpPr>
          <p:cNvPr id="82" name="Group 81">
            <a:extLst>
              <a:ext uri="{FF2B5EF4-FFF2-40B4-BE49-F238E27FC236}">
                <a16:creationId xmlns:a16="http://schemas.microsoft.com/office/drawing/2014/main" id="{3D186AA6-6BE6-4150-A73A-85A88F0FFCDB}"/>
              </a:ext>
            </a:extLst>
          </p:cNvPr>
          <p:cNvGrpSpPr/>
          <p:nvPr/>
        </p:nvGrpSpPr>
        <p:grpSpPr>
          <a:xfrm>
            <a:off x="9425940" y="1859974"/>
            <a:ext cx="2613660" cy="3990108"/>
            <a:chOff x="9425940" y="1859974"/>
            <a:chExt cx="2613660" cy="3990108"/>
          </a:xfrm>
        </p:grpSpPr>
        <p:sp>
          <p:nvSpPr>
            <p:cNvPr id="11" name="Rectangle 10">
              <a:extLst>
                <a:ext uri="{FF2B5EF4-FFF2-40B4-BE49-F238E27FC236}">
                  <a16:creationId xmlns:a16="http://schemas.microsoft.com/office/drawing/2014/main" id="{D4B9CAA3-94AE-4D0F-A67F-05F13F79BE3A}"/>
                </a:ext>
              </a:extLst>
            </p:cNvPr>
            <p:cNvSpPr/>
            <p:nvPr/>
          </p:nvSpPr>
          <p:spPr>
            <a:xfrm>
              <a:off x="9425940" y="1859974"/>
              <a:ext cx="2613660" cy="3990108"/>
            </a:xfrm>
            <a:prstGeom prst="rect">
              <a:avLst/>
            </a:prstGeom>
            <a:solidFill>
              <a:srgbClr val="FCF2EC"/>
            </a:solidFill>
            <a:ln w="19050" cap="flat" cmpd="sng" algn="ctr">
              <a:solidFill>
                <a:srgbClr val="944A1C"/>
              </a:solidFill>
              <a:prstDash val="solid"/>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bar()</a:t>
              </a:r>
            </a:p>
          </p:txBody>
        </p:sp>
        <p:sp>
          <p:nvSpPr>
            <p:cNvPr id="12" name="Rectangle 11">
              <a:extLst>
                <a:ext uri="{FF2B5EF4-FFF2-40B4-BE49-F238E27FC236}">
                  <a16:creationId xmlns:a16="http://schemas.microsoft.com/office/drawing/2014/main" id="{D6F39EC1-6FD6-476B-B620-A99352A8CF77}"/>
                </a:ext>
              </a:extLst>
            </p:cNvPr>
            <p:cNvSpPr/>
            <p:nvPr/>
          </p:nvSpPr>
          <p:spPr>
            <a:xfrm>
              <a:off x="10333784" y="2367273"/>
              <a:ext cx="1045952" cy="552331"/>
            </a:xfrm>
            <a:prstGeom prst="rect">
              <a:avLst/>
            </a:prstGeom>
            <a:solidFill>
              <a:srgbClr val="F8E6DA"/>
            </a:solidFill>
            <a:ln w="19050" cap="flat" cmpd="sng" algn="ctr">
              <a:solidFill>
                <a:srgbClr val="944A1C"/>
              </a:solidFill>
              <a:prstDash val="solid"/>
            </a:ln>
            <a:effectLst/>
          </p:spPr>
          <p:txBody>
            <a:bodyPr vert="horz" lIns="0" tIns="0" rIns="0" bIns="0" rtlCol="0" anchor="ctr"/>
            <a:lstStyle/>
            <a:p>
              <a:pPr lvl="0" defTabSz="914400">
                <a:defRPr/>
              </a:pPr>
              <a:r>
                <a:rPr lang="en-US" sz="1600" kern="0" dirty="0">
                  <a:solidFill>
                    <a:prstClr val="black"/>
                  </a:solidFill>
                  <a:latin typeface="Tw Cen MT"/>
                </a:rPr>
                <a:t>entry:</a:t>
              </a:r>
            </a:p>
            <a:p>
              <a:pPr lvl="0" defTabSz="914400">
                <a:defRPr/>
              </a:pPr>
              <a:r>
                <a:rPr lang="en-US" sz="1600" b="1" kern="0" dirty="0">
                  <a:solidFill>
                    <a:prstClr val="black"/>
                  </a:solidFill>
                  <a:latin typeface="Tw Cen MT"/>
                </a:rPr>
                <a:t>  </a:t>
              </a:r>
              <a:r>
                <a:rPr lang="en-US" sz="1600" b="1" kern="0" dirty="0" err="1">
                  <a:solidFill>
                    <a:prstClr val="black"/>
                  </a:solidFill>
                  <a:latin typeface="Tw Cen MT"/>
                </a:rPr>
                <a:t>br</a:t>
              </a:r>
              <a:r>
                <a:rPr lang="en-US" sz="1600" kern="0" dirty="0">
                  <a:solidFill>
                    <a:prstClr val="black"/>
                  </a:solidFill>
                  <a:latin typeface="Tw Cen MT"/>
                </a:rPr>
                <a:t> loop</a:t>
              </a:r>
            </a:p>
          </p:txBody>
        </p:sp>
        <p:sp>
          <p:nvSpPr>
            <p:cNvPr id="15" name="Rectangle 14">
              <a:extLst>
                <a:ext uri="{FF2B5EF4-FFF2-40B4-BE49-F238E27FC236}">
                  <a16:creationId xmlns:a16="http://schemas.microsoft.com/office/drawing/2014/main" id="{222F9D17-65AE-4D38-A4FF-59CD41707B13}"/>
                </a:ext>
              </a:extLst>
            </p:cNvPr>
            <p:cNvSpPr/>
            <p:nvPr/>
          </p:nvSpPr>
          <p:spPr>
            <a:xfrm>
              <a:off x="10333784" y="5101566"/>
              <a:ext cx="1045951" cy="563945"/>
            </a:xfrm>
            <a:prstGeom prst="rect">
              <a:avLst/>
            </a:prstGeom>
            <a:solidFill>
              <a:srgbClr val="F8E6DA"/>
            </a:solidFill>
            <a:ln w="19050" cap="flat" cmpd="sng" algn="ctr">
              <a:solidFill>
                <a:srgbClr val="944A1C"/>
              </a:solidFill>
              <a:prstDash val="solid"/>
            </a:ln>
            <a:effectLst/>
          </p:spPr>
          <p:txBody>
            <a:bodyPr vert="horz" lIns="0" tIns="0" rIns="0" bIns="0" rtlCol="0" anchor="ctr"/>
            <a:lstStyle/>
            <a:p>
              <a:pPr lvl="0" defTabSz="914400">
                <a:defRPr/>
              </a:pPr>
              <a:r>
                <a:rPr lang="en-US" sz="1600" kern="0" dirty="0">
                  <a:solidFill>
                    <a:prstClr val="black"/>
                  </a:solidFill>
                  <a:latin typeface="Tw Cen MT"/>
                </a:rPr>
                <a:t>exit:</a:t>
              </a:r>
            </a:p>
            <a:p>
              <a:pPr lvl="0" defTabSz="914400">
                <a:defRPr/>
              </a:pPr>
              <a:r>
                <a:rPr lang="en-US" sz="1600" b="1" kern="0" dirty="0">
                  <a:solidFill>
                    <a:prstClr val="black"/>
                  </a:solidFill>
                  <a:latin typeface="Tw Cen MT"/>
                </a:rPr>
                <a:t>  ret</a:t>
              </a:r>
              <a:endParaRPr lang="en-US" sz="1600" kern="0" dirty="0">
                <a:solidFill>
                  <a:prstClr val="black"/>
                </a:solidFill>
                <a:latin typeface="Tw Cen MT"/>
              </a:endParaRPr>
            </a:p>
          </p:txBody>
        </p:sp>
        <p:cxnSp>
          <p:nvCxnSpPr>
            <p:cNvPr id="17" name="Straight Arrow Connector 16">
              <a:extLst>
                <a:ext uri="{FF2B5EF4-FFF2-40B4-BE49-F238E27FC236}">
                  <a16:creationId xmlns:a16="http://schemas.microsoft.com/office/drawing/2014/main" id="{E745F372-48CD-4585-B8F2-64930745B7FC}"/>
                </a:ext>
              </a:extLst>
            </p:cNvPr>
            <p:cNvCxnSpPr>
              <a:cxnSpLocks/>
              <a:stCxn id="12" idx="2"/>
              <a:endCxn id="13" idx="0"/>
            </p:cNvCxnSpPr>
            <p:nvPr/>
          </p:nvCxnSpPr>
          <p:spPr>
            <a:xfrm>
              <a:off x="10856760" y="2919604"/>
              <a:ext cx="0" cy="3297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6FF304-7389-48AA-8BE8-122D8D5E5B19}"/>
                </a:ext>
              </a:extLst>
            </p:cNvPr>
            <p:cNvCxnSpPr>
              <a:cxnSpLocks/>
              <a:stCxn id="13" idx="2"/>
              <a:endCxn id="15" idx="0"/>
            </p:cNvCxnSpPr>
            <p:nvPr/>
          </p:nvCxnSpPr>
          <p:spPr>
            <a:xfrm>
              <a:off x="10856760" y="4638707"/>
              <a:ext cx="0" cy="4628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36CDFF3-3EC8-4A07-AC17-8547A00D5AF6}"/>
                </a:ext>
              </a:extLst>
            </p:cNvPr>
            <p:cNvCxnSpPr>
              <a:cxnSpLocks/>
            </p:cNvCxnSpPr>
            <p:nvPr/>
          </p:nvCxnSpPr>
          <p:spPr>
            <a:xfrm rot="10800000">
              <a:off x="9793987" y="3473091"/>
              <a:ext cx="1390106" cy="1031720"/>
            </a:xfrm>
            <a:prstGeom prst="bentConnector3">
              <a:avLst>
                <a:gd name="adj1" fmla="val 1144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12B7DC-FBA4-41E4-B487-405B4549AC41}"/>
                </a:ext>
              </a:extLst>
            </p:cNvPr>
            <p:cNvSpPr/>
            <p:nvPr/>
          </p:nvSpPr>
          <p:spPr>
            <a:xfrm>
              <a:off x="9793984" y="3249340"/>
              <a:ext cx="2125552" cy="1389367"/>
            </a:xfrm>
            <a:prstGeom prst="rect">
              <a:avLst/>
            </a:prstGeom>
            <a:solidFill>
              <a:srgbClr val="F8E6DA"/>
            </a:solidFill>
            <a:ln w="19050" cap="flat" cmpd="sng" algn="ctr">
              <a:solidFill>
                <a:srgbClr val="944A1C"/>
              </a:solidFill>
              <a:prstDash val="solid"/>
            </a:ln>
            <a:effectLst/>
          </p:spPr>
          <p:txBody>
            <a:bodyPr vert="horz" lIns="0" tIns="0" rIns="0" bIns="0" rtlCol="0" anchor="ctr"/>
            <a:lstStyle/>
            <a:p>
              <a:pPr lvl="0" defTabSz="914400">
                <a:defRPr/>
              </a:pPr>
              <a:r>
                <a:rPr lang="en-US" sz="1600" kern="0" dirty="0">
                  <a:solidFill>
                    <a:prstClr val="black"/>
                  </a:solidFill>
                  <a:latin typeface="Tw Cen MT"/>
                </a:rPr>
                <a:t>loop:</a:t>
              </a:r>
            </a:p>
            <a:p>
              <a:pPr lvl="0" defTabSz="914400">
                <a:defRPr/>
              </a:pPr>
              <a:r>
                <a:rPr lang="en-US" sz="1600" kern="0" dirty="0">
                  <a:solidFill>
                    <a:prstClr val="black"/>
                  </a:solidFill>
                  <a:latin typeface="Tw Cen MT"/>
                </a:rPr>
                <a:t>  </a:t>
              </a:r>
              <a:r>
                <a:rPr lang="en-US" sz="1600" kern="0" dirty="0" err="1">
                  <a:solidFill>
                    <a:prstClr val="black"/>
                  </a:solidFill>
                  <a:latin typeface="Tw Cen MT"/>
                </a:rPr>
                <a:t>i</a:t>
              </a:r>
              <a:r>
                <a:rPr lang="en-US" sz="1600" kern="0" dirty="0">
                  <a:solidFill>
                    <a:prstClr val="black"/>
                  </a:solidFill>
                  <a:latin typeface="Tw Cen MT"/>
                </a:rPr>
                <a:t> = </a:t>
              </a:r>
              <a:r>
                <a:rPr lang="el-GR" sz="1600" b="1" kern="0" dirty="0">
                  <a:solidFill>
                    <a:prstClr val="black"/>
                  </a:solidFill>
                  <a:latin typeface="Tw Cen MT"/>
                </a:rPr>
                <a:t>φ</a:t>
              </a:r>
              <a:r>
                <a:rPr lang="en-US" sz="1600" kern="0" dirty="0">
                  <a:solidFill>
                    <a:prstClr val="black"/>
                  </a:solidFill>
                  <a:latin typeface="Tw Cen MT"/>
                </a:rPr>
                <a:t>([0,entry];[</a:t>
              </a:r>
              <a:r>
                <a:rPr lang="en-US" sz="1600" kern="0" dirty="0" err="1">
                  <a:solidFill>
                    <a:prstClr val="black"/>
                  </a:solidFill>
                  <a:latin typeface="Tw Cen MT"/>
                </a:rPr>
                <a:t>inc,loop</a:t>
              </a:r>
              <a:r>
                <a:rPr lang="en-US" sz="1600" kern="0" dirty="0">
                  <a:solidFill>
                    <a:prstClr val="black"/>
                  </a:solidFill>
                  <a:latin typeface="Tw Cen MT"/>
                </a:rPr>
                <a:t>])</a:t>
              </a:r>
            </a:p>
            <a:p>
              <a:pPr lvl="0" defTabSz="914400">
                <a:defRPr/>
              </a:pPr>
              <a:r>
                <a:rPr lang="en-US" sz="1600" kern="0" dirty="0">
                  <a:solidFill>
                    <a:prstClr val="black"/>
                  </a:solidFill>
                  <a:latin typeface="Tw Cen MT"/>
                </a:rPr>
                <a:t>  </a:t>
              </a:r>
              <a:r>
                <a:rPr lang="en-US" sz="1600" b="1" kern="0" dirty="0">
                  <a:solidFill>
                    <a:prstClr val="black"/>
                  </a:solidFill>
                  <a:latin typeface="Tw Cen MT"/>
                </a:rPr>
                <a:t>store</a:t>
              </a:r>
              <a:r>
                <a:rPr lang="en-US" sz="1600" kern="0" dirty="0">
                  <a:solidFill>
                    <a:prstClr val="black"/>
                  </a:solidFill>
                  <a:latin typeface="Tw Cen MT"/>
                </a:rPr>
                <a:t> </a:t>
              </a:r>
              <a:r>
                <a:rPr lang="en-US" sz="1600" kern="0" dirty="0" err="1">
                  <a:solidFill>
                    <a:prstClr val="black"/>
                  </a:solidFill>
                  <a:latin typeface="Tw Cen MT"/>
                </a:rPr>
                <a:t>arr</a:t>
              </a:r>
              <a:r>
                <a:rPr lang="en-US" sz="1600" kern="0" dirty="0">
                  <a:solidFill>
                    <a:prstClr val="black"/>
                  </a:solidFill>
                  <a:latin typeface="Tw Cen MT"/>
                </a:rPr>
                <a:t>[</a:t>
              </a:r>
              <a:r>
                <a:rPr lang="en-US" sz="1600" kern="0" dirty="0" err="1">
                  <a:solidFill>
                    <a:prstClr val="black"/>
                  </a:solidFill>
                  <a:latin typeface="Tw Cen MT"/>
                </a:rPr>
                <a:t>i</a:t>
              </a:r>
              <a:r>
                <a:rPr lang="en-US" sz="1600" kern="0" dirty="0">
                  <a:solidFill>
                    <a:prstClr val="black"/>
                  </a:solidFill>
                  <a:latin typeface="Tw Cen MT"/>
                </a:rPr>
                <a:t>], 42 </a:t>
              </a:r>
            </a:p>
            <a:p>
              <a:pPr lvl="0" defTabSz="914400">
                <a:defRPr/>
              </a:pPr>
              <a:r>
                <a:rPr lang="en-US" sz="1600" kern="0" dirty="0">
                  <a:solidFill>
                    <a:prstClr val="black"/>
                  </a:solidFill>
                  <a:latin typeface="Tw Cen MT"/>
                </a:rPr>
                <a:t>  </a:t>
              </a:r>
              <a:r>
                <a:rPr lang="en-US" sz="1600" kern="0" dirty="0" err="1">
                  <a:solidFill>
                    <a:prstClr val="black"/>
                  </a:solidFill>
                  <a:latin typeface="Tw Cen MT"/>
                </a:rPr>
                <a:t>inc</a:t>
              </a:r>
              <a:r>
                <a:rPr lang="en-US" sz="1600" kern="0" dirty="0">
                  <a:solidFill>
                    <a:prstClr val="black"/>
                  </a:solidFill>
                  <a:latin typeface="Tw Cen MT"/>
                </a:rPr>
                <a:t> = </a:t>
              </a:r>
              <a:r>
                <a:rPr lang="en-US" sz="1600" kern="0" dirty="0" err="1">
                  <a:solidFill>
                    <a:prstClr val="black"/>
                  </a:solidFill>
                  <a:latin typeface="Tw Cen MT"/>
                </a:rPr>
                <a:t>i</a:t>
              </a:r>
              <a:r>
                <a:rPr lang="en-US" sz="1600" kern="0" dirty="0">
                  <a:solidFill>
                    <a:prstClr val="black"/>
                  </a:solidFill>
                  <a:latin typeface="Tw Cen MT"/>
                </a:rPr>
                <a:t> + 1</a:t>
              </a:r>
            </a:p>
            <a:p>
              <a:pPr lvl="0" defTabSz="914400">
                <a:defRPr/>
              </a:pPr>
              <a:r>
                <a:rPr lang="en-US" sz="1600" kern="0" dirty="0">
                  <a:solidFill>
                    <a:prstClr val="black"/>
                  </a:solidFill>
                  <a:latin typeface="Tw Cen MT"/>
                </a:rPr>
                <a:t>  </a:t>
              </a:r>
              <a:r>
                <a:rPr lang="en-US" sz="1600" b="1" i="1" kern="0" dirty="0" err="1">
                  <a:solidFill>
                    <a:prstClr val="black"/>
                  </a:solidFill>
                  <a:latin typeface="Tw Cen MT"/>
                </a:rPr>
                <a:t>br</a:t>
              </a:r>
              <a:r>
                <a:rPr lang="en-US" sz="1600" kern="0" dirty="0">
                  <a:solidFill>
                    <a:prstClr val="black"/>
                  </a:solidFill>
                  <a:latin typeface="Tw Cen MT"/>
                </a:rPr>
                <a:t> (</a:t>
              </a:r>
              <a:r>
                <a:rPr lang="en-US" sz="1600" kern="0" dirty="0" err="1">
                  <a:solidFill>
                    <a:prstClr val="black"/>
                  </a:solidFill>
                  <a:latin typeface="Tw Cen MT"/>
                </a:rPr>
                <a:t>i</a:t>
              </a:r>
              <a:r>
                <a:rPr lang="en-US" sz="1600" kern="0" dirty="0">
                  <a:solidFill>
                    <a:prstClr val="black"/>
                  </a:solidFill>
                  <a:latin typeface="Tw Cen MT"/>
                </a:rPr>
                <a:t> &lt; N), loop, exit</a:t>
              </a:r>
            </a:p>
          </p:txBody>
        </p:sp>
      </p:grpSp>
      <p:cxnSp>
        <p:nvCxnSpPr>
          <p:cNvPr id="55" name="Straight Arrow Connector 54">
            <a:extLst>
              <a:ext uri="{FF2B5EF4-FFF2-40B4-BE49-F238E27FC236}">
                <a16:creationId xmlns:a16="http://schemas.microsoft.com/office/drawing/2014/main" id="{ED04AF75-390B-434E-908B-108FDBE37F3E}"/>
              </a:ext>
            </a:extLst>
          </p:cNvPr>
          <p:cNvCxnSpPr>
            <a:cxnSpLocks/>
            <a:endCxn id="10" idx="0"/>
          </p:cNvCxnSpPr>
          <p:nvPr/>
        </p:nvCxnSpPr>
        <p:spPr>
          <a:xfrm flipH="1">
            <a:off x="7589159" y="4391526"/>
            <a:ext cx="683222" cy="3261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030BB90-820D-4A45-866B-DA8B0E70664A}"/>
              </a:ext>
            </a:extLst>
          </p:cNvPr>
          <p:cNvCxnSpPr>
            <a:cxnSpLocks/>
            <a:stCxn id="8" idx="2"/>
            <a:endCxn id="9" idx="0"/>
          </p:cNvCxnSpPr>
          <p:nvPr/>
        </p:nvCxnSpPr>
        <p:spPr>
          <a:xfrm>
            <a:off x="7710406" y="3263306"/>
            <a:ext cx="561974" cy="3261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16510B3-C885-4ECB-BAE6-7CE8789BB0B8}"/>
              </a:ext>
            </a:extLst>
          </p:cNvPr>
          <p:cNvCxnSpPr>
            <a:cxnSpLocks/>
          </p:cNvCxnSpPr>
          <p:nvPr/>
        </p:nvCxnSpPr>
        <p:spPr>
          <a:xfrm>
            <a:off x="7308337" y="3240793"/>
            <a:ext cx="0" cy="14768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C5F572EE-75CC-40F2-BB3B-232EBC258C6E}"/>
              </a:ext>
            </a:extLst>
          </p:cNvPr>
          <p:cNvSpPr/>
          <p:nvPr/>
        </p:nvSpPr>
        <p:spPr>
          <a:xfrm>
            <a:off x="6982691" y="2691245"/>
            <a:ext cx="2090431" cy="329659"/>
          </a:xfrm>
          <a:prstGeom prst="roundRect">
            <a:avLst/>
          </a:prstGeom>
          <a:noFill/>
          <a:ln w="381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tx2"/>
                </a:solidFill>
              </a:rPr>
              <a:t>TS=1</a:t>
            </a:r>
          </a:p>
        </p:txBody>
      </p:sp>
      <p:sp>
        <p:nvSpPr>
          <p:cNvPr id="65" name="Rectangle: Rounded Corners 64">
            <a:extLst>
              <a:ext uri="{FF2B5EF4-FFF2-40B4-BE49-F238E27FC236}">
                <a16:creationId xmlns:a16="http://schemas.microsoft.com/office/drawing/2014/main" id="{EF62A0B9-646A-48BD-9388-36255B3408FE}"/>
              </a:ext>
            </a:extLst>
          </p:cNvPr>
          <p:cNvSpPr/>
          <p:nvPr/>
        </p:nvSpPr>
        <p:spPr>
          <a:xfrm>
            <a:off x="7471637" y="3860596"/>
            <a:ext cx="1525194" cy="329659"/>
          </a:xfrm>
          <a:prstGeom prst="roundRect">
            <a:avLst/>
          </a:prstGeom>
          <a:noFill/>
          <a:ln w="381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tx2"/>
                </a:solidFill>
              </a:rPr>
              <a:t>TS=2</a:t>
            </a:r>
          </a:p>
        </p:txBody>
      </p:sp>
      <p:sp>
        <p:nvSpPr>
          <p:cNvPr id="66" name="Rectangle: Rounded Corners 65">
            <a:extLst>
              <a:ext uri="{FF2B5EF4-FFF2-40B4-BE49-F238E27FC236}">
                <a16:creationId xmlns:a16="http://schemas.microsoft.com/office/drawing/2014/main" id="{C7C1C618-A55E-4BD5-9E0B-4B1CBEE9BFD6}"/>
              </a:ext>
            </a:extLst>
          </p:cNvPr>
          <p:cNvSpPr/>
          <p:nvPr/>
        </p:nvSpPr>
        <p:spPr>
          <a:xfrm>
            <a:off x="7067095" y="4947827"/>
            <a:ext cx="1698980" cy="329659"/>
          </a:xfrm>
          <a:prstGeom prst="roundRect">
            <a:avLst/>
          </a:prstGeom>
          <a:noFill/>
          <a:ln w="381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tx2"/>
                </a:solidFill>
              </a:rPr>
              <a:t>TS=3</a:t>
            </a:r>
          </a:p>
        </p:txBody>
      </p:sp>
      <p:sp>
        <p:nvSpPr>
          <p:cNvPr id="67" name="Rectangle: Rounded Corners 66">
            <a:extLst>
              <a:ext uri="{FF2B5EF4-FFF2-40B4-BE49-F238E27FC236}">
                <a16:creationId xmlns:a16="http://schemas.microsoft.com/office/drawing/2014/main" id="{1A2BB5F5-A74B-4247-B773-648F092DFB80}"/>
              </a:ext>
            </a:extLst>
          </p:cNvPr>
          <p:cNvSpPr/>
          <p:nvPr/>
        </p:nvSpPr>
        <p:spPr>
          <a:xfrm>
            <a:off x="9732274" y="3814405"/>
            <a:ext cx="1993001" cy="329659"/>
          </a:xfrm>
          <a:prstGeom prst="roundRect">
            <a:avLst/>
          </a:prstGeom>
          <a:noFill/>
          <a:ln w="38100">
            <a:solidFill>
              <a:srgbClr val="B95B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944A1C"/>
                </a:solidFill>
              </a:rPr>
              <a:t>TS=</a:t>
            </a:r>
            <a:r>
              <a:rPr lang="en-US" b="1" dirty="0" err="1">
                <a:solidFill>
                  <a:srgbClr val="944A1C"/>
                </a:solidFill>
              </a:rPr>
              <a:t>i</a:t>
            </a:r>
            <a:endParaRPr lang="en-US" b="1" dirty="0">
              <a:solidFill>
                <a:srgbClr val="944A1C"/>
              </a:solidFill>
            </a:endParaRPr>
          </a:p>
        </p:txBody>
      </p:sp>
      <p:sp>
        <p:nvSpPr>
          <p:cNvPr id="24"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2855472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5993-3896-4411-8E08-3F9FC7E010A8}"/>
              </a:ext>
            </a:extLst>
          </p:cNvPr>
          <p:cNvSpPr>
            <a:spLocks noGrp="1"/>
          </p:cNvSpPr>
          <p:nvPr>
            <p:ph type="title"/>
          </p:nvPr>
        </p:nvSpPr>
        <p:spPr/>
        <p:txBody>
          <a:bodyPr/>
          <a:lstStyle/>
          <a:p>
            <a:r>
              <a:rPr lang="en-US" dirty="0"/>
              <a:t>Hardware Configuration</a:t>
            </a:r>
          </a:p>
        </p:txBody>
      </p:sp>
      <p:sp>
        <p:nvSpPr>
          <p:cNvPr id="4" name="Slide Number Placeholder 3">
            <a:extLst>
              <a:ext uri="{FF2B5EF4-FFF2-40B4-BE49-F238E27FC236}">
                <a16:creationId xmlns:a16="http://schemas.microsoft.com/office/drawing/2014/main" id="{952CDB9E-C253-4377-A278-679F3C2D2A8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4">
            <a:extLst>
              <a:ext uri="{FF2B5EF4-FFF2-40B4-BE49-F238E27FC236}">
                <a16:creationId xmlns:a16="http://schemas.microsoft.com/office/drawing/2014/main" id="{68D7E416-26E5-46EC-87FB-D6D0B019B76E}"/>
              </a:ext>
            </a:extLst>
          </p:cNvPr>
          <p:cNvPicPr>
            <a:picLocks noChangeAspect="1"/>
          </p:cNvPicPr>
          <p:nvPr/>
        </p:nvPicPr>
        <p:blipFill>
          <a:blip r:embed="rId2"/>
          <a:stretch>
            <a:fillRect/>
          </a:stretch>
        </p:blipFill>
        <p:spPr>
          <a:xfrm>
            <a:off x="3002973" y="1339735"/>
            <a:ext cx="6972301" cy="5020958"/>
          </a:xfrm>
          <a:prstGeom prst="rect">
            <a:avLst/>
          </a:prstGeom>
        </p:spPr>
      </p:pic>
      <p:sp>
        <p:nvSpPr>
          <p:cNvPr id="7"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2261280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08914" y="2693647"/>
            <a:ext cx="9052560" cy="2014935"/>
            <a:chOff x="47039" y="4343400"/>
            <a:chExt cx="9052560" cy="2014935"/>
          </a:xfrm>
        </p:grpSpPr>
        <p:pic>
          <p:nvPicPr>
            <p:cNvPr id="9" name="Picture 8" descr="speedup-serial-relative.pdf"/>
            <p:cNvPicPr>
              <a:picLocks noChangeAspect="1"/>
            </p:cNvPicPr>
            <p:nvPr/>
          </p:nvPicPr>
          <p:blipFill rotWithShape="1">
            <a:blip r:embed="rId3">
              <a:extLst>
                <a:ext uri="{28A0092B-C50C-407E-A947-70E740481C1C}">
                  <a14:useLocalDpi xmlns:a14="http://schemas.microsoft.com/office/drawing/2010/main" val="0"/>
                </a:ext>
              </a:extLst>
            </a:blip>
            <a:srcRect r="16956"/>
            <a:stretch/>
          </p:blipFill>
          <p:spPr>
            <a:xfrm>
              <a:off x="47039" y="4646844"/>
              <a:ext cx="9052560" cy="1711491"/>
            </a:xfrm>
            <a:prstGeom prst="rect">
              <a:avLst/>
            </a:prstGeom>
          </p:spPr>
        </p:pic>
        <p:pic>
          <p:nvPicPr>
            <p:cNvPr id="10" name="Picture 2" descr="L:\2015_06_29-swarm_csail_talk\retreat_graphs\speedup-serial-relative-1.png"/>
            <p:cNvPicPr>
              <a:picLocks noChangeAspect="1" noChangeArrowheads="1"/>
            </p:cNvPicPr>
            <p:nvPr/>
          </p:nvPicPr>
          <p:blipFill rotWithShape="1">
            <a:blip r:embed="rId4" cstate="print"/>
            <a:srcRect l="28434" r="28161" b="87368"/>
            <a:stretch/>
          </p:blipFill>
          <p:spPr bwMode="auto">
            <a:xfrm>
              <a:off x="2632853" y="4343400"/>
              <a:ext cx="3902816" cy="261293"/>
            </a:xfrm>
            <a:prstGeom prst="rect">
              <a:avLst/>
            </a:prstGeom>
            <a:noFill/>
          </p:spPr>
        </p:pic>
      </p:grpSp>
      <p:sp>
        <p:nvSpPr>
          <p:cNvPr id="2" name="Title 1"/>
          <p:cNvSpPr>
            <a:spLocks noGrp="1"/>
          </p:cNvSpPr>
          <p:nvPr>
            <p:ph type="title"/>
          </p:nvPr>
        </p:nvSpPr>
        <p:spPr/>
        <p:txBody>
          <a:bodyPr/>
          <a:lstStyle/>
          <a:p>
            <a:r>
              <a:rPr lang="en-US" dirty="0" smtClean="0"/>
              <a:t>Background: Swarm architecture</a:t>
            </a:r>
            <a:endParaRPr lang="en-US" dirty="0"/>
          </a:p>
        </p:txBody>
      </p:sp>
      <p:sp>
        <p:nvSpPr>
          <p:cNvPr id="3" name="Content Placeholder 2"/>
          <p:cNvSpPr>
            <a:spLocks noGrp="1"/>
          </p:cNvSpPr>
          <p:nvPr>
            <p:ph idx="1"/>
          </p:nvPr>
        </p:nvSpPr>
        <p:spPr>
          <a:xfrm>
            <a:off x="763543" y="1427316"/>
            <a:ext cx="10975114" cy="2305999"/>
          </a:xfrm>
        </p:spPr>
        <p:txBody>
          <a:bodyPr>
            <a:normAutofit/>
          </a:bodyPr>
          <a:lstStyle/>
          <a:p>
            <a:r>
              <a:rPr lang="en-US" dirty="0" smtClean="0"/>
              <a:t>Recent </a:t>
            </a:r>
            <a:r>
              <a:rPr lang="en-US" b="1" dirty="0" smtClean="0"/>
              <a:t>Swarm architecture </a:t>
            </a:r>
            <a:r>
              <a:rPr lang="en-US" dirty="0" smtClean="0"/>
              <a:t>[MICRO’15, MICRO’16, ISCA’17] parallelizes programs that were hard to parallelize</a:t>
            </a:r>
            <a:endParaRPr lang="en-US" dirty="0"/>
          </a:p>
        </p:txBody>
      </p:sp>
      <p:sp>
        <p:nvSpPr>
          <p:cNvPr id="4" name="Footer Placeholder 3"/>
          <p:cNvSpPr>
            <a:spLocks noGrp="1"/>
          </p:cNvSpPr>
          <p:nvPr>
            <p:ph type="ftr" sz="quarter" idx="11"/>
          </p:nvPr>
        </p:nvSpPr>
        <p:spPr/>
        <p:txBody>
          <a:bodyPr/>
          <a:lstStyle/>
          <a:p>
            <a:r>
              <a:rPr lang="en-US" dirty="0" smtClean="0"/>
              <a:t>SCC: Compiling Sequential Code for a Speculative Parallel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Content Placeholder 2"/>
          <p:cNvSpPr txBox="1">
            <a:spLocks/>
          </p:cNvSpPr>
          <p:nvPr/>
        </p:nvSpPr>
        <p:spPr>
          <a:xfrm>
            <a:off x="763543" y="5553525"/>
            <a:ext cx="10975114" cy="6361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SCC: compile sequential C/C++ to exploit parallelism on Swarm.</a:t>
            </a:r>
            <a:endParaRPr lang="en-US" b="1" dirty="0"/>
          </a:p>
        </p:txBody>
      </p:sp>
    </p:spTree>
    <p:extLst>
      <p:ext uri="{BB962C8B-B14F-4D97-AF65-F5344CB8AC3E}">
        <p14:creationId xmlns:p14="http://schemas.microsoft.com/office/powerpoint/2010/main" val="306537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8524-EB2D-4CBA-8BD6-2B3E5E0133B7}"/>
              </a:ext>
            </a:extLst>
          </p:cNvPr>
          <p:cNvSpPr>
            <a:spLocks noGrp="1"/>
          </p:cNvSpPr>
          <p:nvPr>
            <p:ph type="title"/>
          </p:nvPr>
        </p:nvSpPr>
        <p:spPr/>
        <p:txBody>
          <a:bodyPr/>
          <a:lstStyle/>
          <a:p>
            <a:r>
              <a:rPr lang="en-US" dirty="0" smtClean="0"/>
              <a:t>Swarm hardware attributes </a:t>
            </a:r>
            <a:r>
              <a:rPr lang="en-US" sz="2800" dirty="0" smtClean="0"/>
              <a:t>[Jeffrey et al. MICRO’15]</a:t>
            </a:r>
            <a:endParaRPr lang="en-US" sz="2800" dirty="0"/>
          </a:p>
        </p:txBody>
      </p:sp>
      <p:sp>
        <p:nvSpPr>
          <p:cNvPr id="3" name="Content Placeholder 2">
            <a:extLst>
              <a:ext uri="{FF2B5EF4-FFF2-40B4-BE49-F238E27FC236}">
                <a16:creationId xmlns:a16="http://schemas.microsoft.com/office/drawing/2014/main" id="{B668FA77-F9B6-4A1D-942F-5322838504AC}"/>
              </a:ext>
            </a:extLst>
          </p:cNvPr>
          <p:cNvSpPr>
            <a:spLocks noGrp="1"/>
          </p:cNvSpPr>
          <p:nvPr>
            <p:ph idx="1"/>
          </p:nvPr>
        </p:nvSpPr>
        <p:spPr>
          <a:xfrm>
            <a:off x="635349" y="3488698"/>
            <a:ext cx="4812926" cy="2791786"/>
          </a:xfrm>
        </p:spPr>
        <p:txBody>
          <a:bodyPr>
            <a:normAutofit/>
          </a:bodyPr>
          <a:lstStyle/>
          <a:p>
            <a:r>
              <a:rPr lang="en-US" dirty="0" smtClean="0"/>
              <a:t>Executes </a:t>
            </a:r>
            <a:r>
              <a:rPr lang="en-US" dirty="0"/>
              <a:t>tasks speculatively and out of order.</a:t>
            </a:r>
          </a:p>
          <a:p>
            <a:r>
              <a:rPr lang="en-US" dirty="0" smtClean="0"/>
              <a:t>Task </a:t>
            </a:r>
            <a:r>
              <a:rPr lang="en-US" dirty="0"/>
              <a:t>units manage hundreds of </a:t>
            </a:r>
            <a:r>
              <a:rPr lang="en-US" dirty="0" smtClean="0"/>
              <a:t>tiny speculative tasks.</a:t>
            </a:r>
          </a:p>
        </p:txBody>
      </p:sp>
      <p:sp>
        <p:nvSpPr>
          <p:cNvPr id="5" name="Slide Number Placeholder 4">
            <a:extLst>
              <a:ext uri="{FF2B5EF4-FFF2-40B4-BE49-F238E27FC236}">
                <a16:creationId xmlns:a16="http://schemas.microsoft.com/office/drawing/2014/main" id="{CF799325-D635-489C-A2E7-AC07D39AC67F}"/>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pSp>
        <p:nvGrpSpPr>
          <p:cNvPr id="47" name="Group 46"/>
          <p:cNvGrpSpPr/>
          <p:nvPr/>
        </p:nvGrpSpPr>
        <p:grpSpPr>
          <a:xfrm>
            <a:off x="5222370" y="3121299"/>
            <a:ext cx="6712802" cy="3028675"/>
            <a:chOff x="5222370" y="3121299"/>
            <a:chExt cx="6712802" cy="3028675"/>
          </a:xfrm>
        </p:grpSpPr>
        <p:sp>
          <p:nvSpPr>
            <p:cNvPr id="6" name="TextBox 5">
              <a:extLst>
                <a:ext uri="{FF2B5EF4-FFF2-40B4-BE49-F238E27FC236}">
                  <a16:creationId xmlns:a16="http://schemas.microsoft.com/office/drawing/2014/main" id="{A9A4F98E-D3C2-44FA-BCB9-0C42546AF5AA}"/>
                </a:ext>
              </a:extLst>
            </p:cNvPr>
            <p:cNvSpPr txBox="1"/>
            <p:nvPr/>
          </p:nvSpPr>
          <p:spPr>
            <a:xfrm>
              <a:off x="5222370" y="3121299"/>
              <a:ext cx="3302830" cy="523220"/>
            </a:xfrm>
            <a:prstGeom prst="rect">
              <a:avLst/>
            </a:prstGeom>
            <a:noFill/>
          </p:spPr>
          <p:txBody>
            <a:bodyPr wrap="square" rtlCol="0">
              <a:spAutoFit/>
            </a:bodyPr>
            <a:lstStyle/>
            <a:p>
              <a:pPr algn="ctr"/>
              <a:r>
                <a:rPr lang="en-US" sz="2800" b="1" dirty="0"/>
                <a:t>9-tile, 36-core </a:t>
              </a:r>
              <a:r>
                <a:rPr lang="en-US" sz="2800" b="1" dirty="0" smtClean="0"/>
                <a:t>chip</a:t>
              </a:r>
              <a:endParaRPr lang="en-US" sz="2800" b="1" dirty="0"/>
            </a:p>
          </p:txBody>
        </p:sp>
        <p:grpSp>
          <p:nvGrpSpPr>
            <p:cNvPr id="7" name="Group 6">
              <a:extLst>
                <a:ext uri="{FF2B5EF4-FFF2-40B4-BE49-F238E27FC236}">
                  <a16:creationId xmlns:a16="http://schemas.microsoft.com/office/drawing/2014/main" id="{3C96CDEA-C5AA-4C3A-8B16-90B2CB0345AE}"/>
                </a:ext>
              </a:extLst>
            </p:cNvPr>
            <p:cNvGrpSpPr/>
            <p:nvPr/>
          </p:nvGrpSpPr>
          <p:grpSpPr>
            <a:xfrm>
              <a:off x="5489929" y="3592985"/>
              <a:ext cx="2921086" cy="2556989"/>
              <a:chOff x="1138054" y="767472"/>
              <a:chExt cx="3095986" cy="2796714"/>
            </a:xfrm>
          </p:grpSpPr>
          <p:sp>
            <p:nvSpPr>
              <p:cNvPr id="8" name="Rectangle 7">
                <a:extLst>
                  <a:ext uri="{FF2B5EF4-FFF2-40B4-BE49-F238E27FC236}">
                    <a16:creationId xmlns:a16="http://schemas.microsoft.com/office/drawing/2014/main" id="{524E522B-A2AC-4EC6-B603-C93779CED6EE}"/>
                  </a:ext>
                </a:extLst>
              </p:cNvPr>
              <p:cNvSpPr/>
              <p:nvPr/>
            </p:nvSpPr>
            <p:spPr>
              <a:xfrm rot="5400000">
                <a:off x="2701395" y="2049120"/>
                <a:ext cx="2099471"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cxnSp>
            <p:nvCxnSpPr>
              <p:cNvPr id="9" name="Straight Connector 8">
                <a:extLst>
                  <a:ext uri="{FF2B5EF4-FFF2-40B4-BE49-F238E27FC236}">
                    <a16:creationId xmlns:a16="http://schemas.microsoft.com/office/drawing/2014/main" id="{1F8237CF-7AC2-42F7-9E61-6328C28A2C21}"/>
                  </a:ext>
                </a:extLst>
              </p:cNvPr>
              <p:cNvCxnSpPr/>
              <p:nvPr/>
            </p:nvCxnSpPr>
            <p:spPr>
              <a:xfrm flipV="1">
                <a:off x="1767192" y="1553222"/>
                <a:ext cx="0" cy="1366301"/>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30E32DDC-0E25-42A5-987D-7ECF5BA3B19E}"/>
                  </a:ext>
                </a:extLst>
              </p:cNvPr>
              <p:cNvCxnSpPr/>
              <p:nvPr/>
            </p:nvCxnSpPr>
            <p:spPr>
              <a:xfrm flipV="1">
                <a:off x="2499935" y="1553222"/>
                <a:ext cx="0" cy="1382579"/>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1E17B210-4237-4A2A-A2B0-870770E7B2D4}"/>
                  </a:ext>
                </a:extLst>
              </p:cNvPr>
              <p:cNvCxnSpPr/>
              <p:nvPr/>
            </p:nvCxnSpPr>
            <p:spPr>
              <a:xfrm flipV="1">
                <a:off x="3264987" y="1553222"/>
                <a:ext cx="0" cy="147255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C97D7F96-D19A-4575-B24E-8B6E53A26574}"/>
                  </a:ext>
                </a:extLst>
              </p:cNvPr>
              <p:cNvCxnSpPr/>
              <p:nvPr/>
            </p:nvCxnSpPr>
            <p:spPr>
              <a:xfrm flipH="1">
                <a:off x="1767192" y="2935802"/>
                <a:ext cx="1462440" cy="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0E15CD30-02E1-418E-A06A-F39563FFABBA}"/>
                  </a:ext>
                </a:extLst>
              </p:cNvPr>
              <p:cNvCxnSpPr/>
              <p:nvPr/>
            </p:nvCxnSpPr>
            <p:spPr>
              <a:xfrm flipH="1">
                <a:off x="1767192" y="2167703"/>
                <a:ext cx="1500845" cy="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8C17F2BE-A096-478F-A80A-ED38723D7402}"/>
                  </a:ext>
                </a:extLst>
              </p:cNvPr>
              <p:cNvCxnSpPr/>
              <p:nvPr/>
            </p:nvCxnSpPr>
            <p:spPr>
              <a:xfrm flipH="1">
                <a:off x="1767192" y="1476412"/>
                <a:ext cx="1500845" cy="0"/>
              </a:xfrm>
              <a:prstGeom prst="line">
                <a:avLst/>
              </a:prstGeom>
              <a:ln w="76200">
                <a:solidFill>
                  <a:srgbClr val="C00000"/>
                </a:solidFill>
              </a:ln>
            </p:spPr>
            <p:style>
              <a:lnRef idx="1">
                <a:schemeClr val="accent2"/>
              </a:lnRef>
              <a:fillRef idx="0">
                <a:schemeClr val="accent2"/>
              </a:fillRef>
              <a:effectRef idx="0">
                <a:schemeClr val="accent2"/>
              </a:effectRef>
              <a:fontRef idx="minor">
                <a:schemeClr val="tx1"/>
              </a:fontRef>
            </p:style>
          </p:cxnSp>
          <p:grpSp>
            <p:nvGrpSpPr>
              <p:cNvPr id="15" name="Group 14">
                <a:extLst>
                  <a:ext uri="{FF2B5EF4-FFF2-40B4-BE49-F238E27FC236}">
                    <a16:creationId xmlns:a16="http://schemas.microsoft.com/office/drawing/2014/main" id="{759FB414-5306-4996-853B-BCE470F174AA}"/>
                  </a:ext>
                </a:extLst>
              </p:cNvPr>
              <p:cNvGrpSpPr/>
              <p:nvPr/>
            </p:nvGrpSpPr>
            <p:grpSpPr>
              <a:xfrm>
                <a:off x="1463000" y="1130767"/>
                <a:ext cx="2099470" cy="2099470"/>
                <a:chOff x="5764360" y="471815"/>
                <a:chExt cx="2099470" cy="2099470"/>
              </a:xfrm>
            </p:grpSpPr>
            <p:sp>
              <p:nvSpPr>
                <p:cNvPr id="22" name="Rectangle 21">
                  <a:extLst>
                    <a:ext uri="{FF2B5EF4-FFF2-40B4-BE49-F238E27FC236}">
                      <a16:creationId xmlns:a16="http://schemas.microsoft.com/office/drawing/2014/main" id="{E7A5A715-96D3-4083-B957-4A6F6B7EB805}"/>
                    </a:ext>
                  </a:extLst>
                </p:cNvPr>
                <p:cNvSpPr/>
                <p:nvPr/>
              </p:nvSpPr>
              <p:spPr>
                <a:xfrm>
                  <a:off x="5764360" y="193120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3" name="Rectangle 22">
                  <a:extLst>
                    <a:ext uri="{FF2B5EF4-FFF2-40B4-BE49-F238E27FC236}">
                      <a16:creationId xmlns:a16="http://schemas.microsoft.com/office/drawing/2014/main" id="{EBA91B83-7304-43B4-A39B-87F5532B4A83}"/>
                    </a:ext>
                  </a:extLst>
                </p:cNvPr>
                <p:cNvSpPr/>
                <p:nvPr/>
              </p:nvSpPr>
              <p:spPr>
                <a:xfrm>
                  <a:off x="5764360" y="1201510"/>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4" name="Rectangle 23">
                  <a:extLst>
                    <a:ext uri="{FF2B5EF4-FFF2-40B4-BE49-F238E27FC236}">
                      <a16:creationId xmlns:a16="http://schemas.microsoft.com/office/drawing/2014/main" id="{663DD30E-4E9A-4B34-940B-B9D7FA27097B}"/>
                    </a:ext>
                  </a:extLst>
                </p:cNvPr>
                <p:cNvSpPr/>
                <p:nvPr/>
              </p:nvSpPr>
              <p:spPr>
                <a:xfrm>
                  <a:off x="5764360" y="47181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5" name="Rectangle 24">
                  <a:extLst>
                    <a:ext uri="{FF2B5EF4-FFF2-40B4-BE49-F238E27FC236}">
                      <a16:creationId xmlns:a16="http://schemas.microsoft.com/office/drawing/2014/main" id="{10DD8EF4-25D6-4B7D-A7C9-D20D61BAEB5D}"/>
                    </a:ext>
                  </a:extLst>
                </p:cNvPr>
                <p:cNvSpPr/>
                <p:nvPr/>
              </p:nvSpPr>
              <p:spPr>
                <a:xfrm>
                  <a:off x="6494055" y="193120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6" name="Rectangle 25">
                  <a:extLst>
                    <a:ext uri="{FF2B5EF4-FFF2-40B4-BE49-F238E27FC236}">
                      <a16:creationId xmlns:a16="http://schemas.microsoft.com/office/drawing/2014/main" id="{1E357A71-2859-4329-9B4E-09B94875F74E}"/>
                    </a:ext>
                  </a:extLst>
                </p:cNvPr>
                <p:cNvSpPr/>
                <p:nvPr/>
              </p:nvSpPr>
              <p:spPr>
                <a:xfrm>
                  <a:off x="7223750" y="193120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7" name="Rectangle 26">
                  <a:extLst>
                    <a:ext uri="{FF2B5EF4-FFF2-40B4-BE49-F238E27FC236}">
                      <a16:creationId xmlns:a16="http://schemas.microsoft.com/office/drawing/2014/main" id="{2E550AA5-6DD6-496F-BAA9-01EF0A33ECFF}"/>
                    </a:ext>
                  </a:extLst>
                </p:cNvPr>
                <p:cNvSpPr/>
                <p:nvPr/>
              </p:nvSpPr>
              <p:spPr>
                <a:xfrm>
                  <a:off x="6494055" y="1201510"/>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8" name="Rectangle 27">
                  <a:extLst>
                    <a:ext uri="{FF2B5EF4-FFF2-40B4-BE49-F238E27FC236}">
                      <a16:creationId xmlns:a16="http://schemas.microsoft.com/office/drawing/2014/main" id="{756DA53C-7F7D-41AC-80B6-E042F72A5729}"/>
                    </a:ext>
                  </a:extLst>
                </p:cNvPr>
                <p:cNvSpPr/>
                <p:nvPr/>
              </p:nvSpPr>
              <p:spPr>
                <a:xfrm>
                  <a:off x="7223750" y="1201510"/>
                  <a:ext cx="640080" cy="640080"/>
                </a:xfrm>
                <a:prstGeom prst="rect">
                  <a:avLst/>
                </a:prstGeom>
                <a:solidFill>
                  <a:schemeClr val="accent1">
                    <a:lumMod val="60000"/>
                    <a:lumOff val="4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29" name="Rectangle 28">
                  <a:extLst>
                    <a:ext uri="{FF2B5EF4-FFF2-40B4-BE49-F238E27FC236}">
                      <a16:creationId xmlns:a16="http://schemas.microsoft.com/office/drawing/2014/main" id="{9DB5AA76-5D29-4B28-8A3E-85D33466A94A}"/>
                    </a:ext>
                  </a:extLst>
                </p:cNvPr>
                <p:cNvSpPr/>
                <p:nvPr/>
              </p:nvSpPr>
              <p:spPr>
                <a:xfrm>
                  <a:off x="6494055" y="47181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sp>
              <p:nvSpPr>
                <p:cNvPr id="30" name="Rectangle 29">
                  <a:extLst>
                    <a:ext uri="{FF2B5EF4-FFF2-40B4-BE49-F238E27FC236}">
                      <a16:creationId xmlns:a16="http://schemas.microsoft.com/office/drawing/2014/main" id="{F13BD7BE-586A-4108-AC99-DDC7A41F4CC8}"/>
                    </a:ext>
                  </a:extLst>
                </p:cNvPr>
                <p:cNvSpPr/>
                <p:nvPr/>
              </p:nvSpPr>
              <p:spPr>
                <a:xfrm>
                  <a:off x="7223750" y="471815"/>
                  <a:ext cx="640080" cy="640080"/>
                </a:xfrm>
                <a:prstGeom prst="rect">
                  <a:avLst/>
                </a:prstGeom>
                <a:solidFill>
                  <a:schemeClr val="accent1">
                    <a:lumMod val="20000"/>
                    <a:lumOff val="8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en-US"/>
                </a:p>
              </p:txBody>
            </p:sp>
          </p:grpSp>
          <p:sp>
            <p:nvSpPr>
              <p:cNvPr id="16" name="Rectangle 15">
                <a:extLst>
                  <a:ext uri="{FF2B5EF4-FFF2-40B4-BE49-F238E27FC236}">
                    <a16:creationId xmlns:a16="http://schemas.microsoft.com/office/drawing/2014/main" id="{17375CB9-9F29-4582-B2D2-C368E9B3F68F}"/>
                  </a:ext>
                </a:extLst>
              </p:cNvPr>
              <p:cNvSpPr/>
              <p:nvPr/>
            </p:nvSpPr>
            <p:spPr>
              <a:xfrm>
                <a:off x="1463000" y="823527"/>
                <a:ext cx="2112275"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sp>
            <p:nvSpPr>
              <p:cNvPr id="17" name="Rectangle 16">
                <a:extLst>
                  <a:ext uri="{FF2B5EF4-FFF2-40B4-BE49-F238E27FC236}">
                    <a16:creationId xmlns:a16="http://schemas.microsoft.com/office/drawing/2014/main" id="{6F4C5DBD-EB7B-4760-82AE-75FF1B6B8922}"/>
                  </a:ext>
                </a:extLst>
              </p:cNvPr>
              <p:cNvSpPr/>
              <p:nvPr/>
            </p:nvSpPr>
            <p:spPr>
              <a:xfrm>
                <a:off x="1463000" y="3301418"/>
                <a:ext cx="2112275"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sp>
            <p:nvSpPr>
              <p:cNvPr id="18" name="Rectangle 17">
                <a:extLst>
                  <a:ext uri="{FF2B5EF4-FFF2-40B4-BE49-F238E27FC236}">
                    <a16:creationId xmlns:a16="http://schemas.microsoft.com/office/drawing/2014/main" id="{C5BD447A-B7C4-4A80-976A-169BC4012404}"/>
                  </a:ext>
                </a:extLst>
              </p:cNvPr>
              <p:cNvSpPr/>
              <p:nvPr/>
            </p:nvSpPr>
            <p:spPr>
              <a:xfrm rot="16200000">
                <a:off x="219703" y="2049118"/>
                <a:ext cx="2099469" cy="26276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lumMod val="65000"/>
                        <a:lumOff val="35000"/>
                      </a:schemeClr>
                    </a:solidFill>
                  </a:rPr>
                  <a:t>Mem controller/IO</a:t>
                </a:r>
              </a:p>
            </p:txBody>
          </p:sp>
          <p:sp>
            <p:nvSpPr>
              <p:cNvPr id="19" name="Rectangle 18">
                <a:extLst>
                  <a:ext uri="{FF2B5EF4-FFF2-40B4-BE49-F238E27FC236}">
                    <a16:creationId xmlns:a16="http://schemas.microsoft.com/office/drawing/2014/main" id="{72C2FE57-25E1-4D94-9A68-A8199973843D}"/>
                  </a:ext>
                </a:extLst>
              </p:cNvPr>
              <p:cNvSpPr/>
              <p:nvPr/>
            </p:nvSpPr>
            <p:spPr>
              <a:xfrm>
                <a:off x="3060807" y="1941156"/>
                <a:ext cx="404358" cy="437621"/>
              </a:xfrm>
              <a:prstGeom prst="rect">
                <a:avLst/>
              </a:prstGeom>
            </p:spPr>
            <p:txBody>
              <a:bodyPr wrap="none" lIns="0" rIns="0">
                <a:spAutoFit/>
              </a:bodyPr>
              <a:lstStyle/>
              <a:p>
                <a:pPr algn="ctr"/>
                <a:r>
                  <a:rPr lang="en-US" sz="2000" b="1" dirty="0"/>
                  <a:t>Tile</a:t>
                </a:r>
              </a:p>
            </p:txBody>
          </p:sp>
          <p:cxnSp>
            <p:nvCxnSpPr>
              <p:cNvPr id="20" name="Straight Connector 19">
                <a:extLst>
                  <a:ext uri="{FF2B5EF4-FFF2-40B4-BE49-F238E27FC236}">
                    <a16:creationId xmlns:a16="http://schemas.microsoft.com/office/drawing/2014/main" id="{30D40693-364C-4291-B93A-071B52ACF7CC}"/>
                  </a:ext>
                </a:extLst>
              </p:cNvPr>
              <p:cNvCxnSpPr>
                <a:cxnSpLocks/>
              </p:cNvCxnSpPr>
              <p:nvPr/>
            </p:nvCxnSpPr>
            <p:spPr>
              <a:xfrm>
                <a:off x="3575275" y="2500542"/>
                <a:ext cx="658764" cy="102329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DCAB3A-2167-40DB-835E-8A854CFCDEB8}"/>
                  </a:ext>
                </a:extLst>
              </p:cNvPr>
              <p:cNvCxnSpPr>
                <a:cxnSpLocks/>
              </p:cNvCxnSpPr>
              <p:nvPr/>
            </p:nvCxnSpPr>
            <p:spPr>
              <a:xfrm flipV="1">
                <a:off x="3562470" y="767472"/>
                <a:ext cx="671570" cy="110378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308410B-C4F9-4570-A24E-0056BC116B92}"/>
                </a:ext>
              </a:extLst>
            </p:cNvPr>
            <p:cNvGrpSpPr/>
            <p:nvPr/>
          </p:nvGrpSpPr>
          <p:grpSpPr>
            <a:xfrm>
              <a:off x="8396606" y="3592985"/>
              <a:ext cx="3538566" cy="2520102"/>
              <a:chOff x="4937811" y="817459"/>
              <a:chExt cx="4023316" cy="2880377"/>
            </a:xfrm>
          </p:grpSpPr>
          <p:sp>
            <p:nvSpPr>
              <p:cNvPr id="32" name="Rectangle 31">
                <a:extLst>
                  <a:ext uri="{FF2B5EF4-FFF2-40B4-BE49-F238E27FC236}">
                    <a16:creationId xmlns:a16="http://schemas.microsoft.com/office/drawing/2014/main" id="{DCCE5699-FA13-47DD-B222-A9164CB8F2D4}"/>
                  </a:ext>
                </a:extLst>
              </p:cNvPr>
              <p:cNvSpPr/>
              <p:nvPr/>
            </p:nvSpPr>
            <p:spPr>
              <a:xfrm>
                <a:off x="4954193"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33" name="Rectangle 32">
                <a:extLst>
                  <a:ext uri="{FF2B5EF4-FFF2-40B4-BE49-F238E27FC236}">
                    <a16:creationId xmlns:a16="http://schemas.microsoft.com/office/drawing/2014/main" id="{1A36FF32-496B-4D3E-BE20-DC3BEE83A1FD}"/>
                  </a:ext>
                </a:extLst>
              </p:cNvPr>
              <p:cNvSpPr/>
              <p:nvPr/>
            </p:nvSpPr>
            <p:spPr>
              <a:xfrm>
                <a:off x="5991129"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34" name="Rectangle 33">
                <a:extLst>
                  <a:ext uri="{FF2B5EF4-FFF2-40B4-BE49-F238E27FC236}">
                    <a16:creationId xmlns:a16="http://schemas.microsoft.com/office/drawing/2014/main" id="{C075C4F0-E1F7-4B5D-8269-E6AB31AF79A9}"/>
                  </a:ext>
                </a:extLst>
              </p:cNvPr>
              <p:cNvSpPr/>
              <p:nvPr/>
            </p:nvSpPr>
            <p:spPr>
              <a:xfrm>
                <a:off x="7028065"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35" name="Rectangle 34">
                <a:extLst>
                  <a:ext uri="{FF2B5EF4-FFF2-40B4-BE49-F238E27FC236}">
                    <a16:creationId xmlns:a16="http://schemas.microsoft.com/office/drawing/2014/main" id="{3402E4A8-11BB-4CB0-BB92-68DBB38BAA0D}"/>
                  </a:ext>
                </a:extLst>
              </p:cNvPr>
              <p:cNvSpPr/>
              <p:nvPr/>
            </p:nvSpPr>
            <p:spPr>
              <a:xfrm>
                <a:off x="8064999" y="2699307"/>
                <a:ext cx="883316" cy="49926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Core</a:t>
                </a:r>
              </a:p>
            </p:txBody>
          </p:sp>
          <p:sp>
            <p:nvSpPr>
              <p:cNvPr id="36" name="Rectangle 35">
                <a:extLst>
                  <a:ext uri="{FF2B5EF4-FFF2-40B4-BE49-F238E27FC236}">
                    <a16:creationId xmlns:a16="http://schemas.microsoft.com/office/drawing/2014/main" id="{73DD4FD0-B498-4298-9C5B-92B44C4F2A2B}"/>
                  </a:ext>
                </a:extLst>
              </p:cNvPr>
              <p:cNvSpPr/>
              <p:nvPr/>
            </p:nvSpPr>
            <p:spPr>
              <a:xfrm>
                <a:off x="4954192"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37" name="Rectangle 36">
                <a:extLst>
                  <a:ext uri="{FF2B5EF4-FFF2-40B4-BE49-F238E27FC236}">
                    <a16:creationId xmlns:a16="http://schemas.microsoft.com/office/drawing/2014/main" id="{1A6D3F46-81DF-4279-A6D5-E8CDCFD6D373}"/>
                  </a:ext>
                </a:extLst>
              </p:cNvPr>
              <p:cNvSpPr/>
              <p:nvPr/>
            </p:nvSpPr>
            <p:spPr>
              <a:xfrm>
                <a:off x="5991128"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38" name="Rectangle 37">
                <a:extLst>
                  <a:ext uri="{FF2B5EF4-FFF2-40B4-BE49-F238E27FC236}">
                    <a16:creationId xmlns:a16="http://schemas.microsoft.com/office/drawing/2014/main" id="{336BE045-F163-49AB-A13D-C793C9EC5B9C}"/>
                  </a:ext>
                </a:extLst>
              </p:cNvPr>
              <p:cNvSpPr/>
              <p:nvPr/>
            </p:nvSpPr>
            <p:spPr>
              <a:xfrm>
                <a:off x="7028064"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39" name="Rectangle 38">
                <a:extLst>
                  <a:ext uri="{FF2B5EF4-FFF2-40B4-BE49-F238E27FC236}">
                    <a16:creationId xmlns:a16="http://schemas.microsoft.com/office/drawing/2014/main" id="{806A6E87-E6B9-4EBA-8A12-98F5B76441E9}"/>
                  </a:ext>
                </a:extLst>
              </p:cNvPr>
              <p:cNvSpPr/>
              <p:nvPr/>
            </p:nvSpPr>
            <p:spPr>
              <a:xfrm>
                <a:off x="8064998" y="2276852"/>
                <a:ext cx="883316" cy="325313"/>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L1I/D</a:t>
                </a:r>
              </a:p>
            </p:txBody>
          </p:sp>
          <p:sp>
            <p:nvSpPr>
              <p:cNvPr id="40" name="Rectangle 39">
                <a:extLst>
                  <a:ext uri="{FF2B5EF4-FFF2-40B4-BE49-F238E27FC236}">
                    <a16:creationId xmlns:a16="http://schemas.microsoft.com/office/drawing/2014/main" id="{3EFFD8A4-4B53-427A-8225-995F4CDF2F78}"/>
                  </a:ext>
                </a:extLst>
              </p:cNvPr>
              <p:cNvSpPr/>
              <p:nvPr/>
            </p:nvSpPr>
            <p:spPr>
              <a:xfrm>
                <a:off x="4954194" y="1777586"/>
                <a:ext cx="3993387" cy="42245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L2</a:t>
                </a:r>
              </a:p>
            </p:txBody>
          </p:sp>
          <p:sp>
            <p:nvSpPr>
              <p:cNvPr id="41" name="Rectangle 40">
                <a:extLst>
                  <a:ext uri="{FF2B5EF4-FFF2-40B4-BE49-F238E27FC236}">
                    <a16:creationId xmlns:a16="http://schemas.microsoft.com/office/drawing/2014/main" id="{195167E6-0917-4E7A-A5AC-7625FEAD1141}"/>
                  </a:ext>
                </a:extLst>
              </p:cNvPr>
              <p:cNvSpPr/>
              <p:nvPr/>
            </p:nvSpPr>
            <p:spPr>
              <a:xfrm>
                <a:off x="4953827" y="817459"/>
                <a:ext cx="2918780" cy="874200"/>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L3 &amp; Dir Bank</a:t>
                </a:r>
              </a:p>
            </p:txBody>
          </p:sp>
          <p:sp>
            <p:nvSpPr>
              <p:cNvPr id="42" name="Rectangle 41">
                <a:extLst>
                  <a:ext uri="{FF2B5EF4-FFF2-40B4-BE49-F238E27FC236}">
                    <a16:creationId xmlns:a16="http://schemas.microsoft.com/office/drawing/2014/main" id="{3C56055D-4219-4FC3-8705-EE36BEEE634A}"/>
                  </a:ext>
                </a:extLst>
              </p:cNvPr>
              <p:cNvSpPr/>
              <p:nvPr/>
            </p:nvSpPr>
            <p:spPr>
              <a:xfrm>
                <a:off x="7949417" y="817459"/>
                <a:ext cx="998163" cy="874200"/>
              </a:xfrm>
              <a:prstGeom prst="rect">
                <a:avLst/>
              </a:prstGeom>
              <a:solidFill>
                <a:srgbClr val="ED675D"/>
              </a:solidFill>
              <a:ln>
                <a:solidFill>
                  <a:srgbClr val="CB2B2B"/>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Router</a:t>
                </a:r>
              </a:p>
            </p:txBody>
          </p:sp>
          <p:sp>
            <p:nvSpPr>
              <p:cNvPr id="43" name="Rectangle 42">
                <a:extLst>
                  <a:ext uri="{FF2B5EF4-FFF2-40B4-BE49-F238E27FC236}">
                    <a16:creationId xmlns:a16="http://schemas.microsoft.com/office/drawing/2014/main" id="{4ED03C7C-66A2-4089-823D-A60B896E1EE7}"/>
                  </a:ext>
                </a:extLst>
              </p:cNvPr>
              <p:cNvSpPr/>
              <p:nvPr/>
            </p:nvSpPr>
            <p:spPr>
              <a:xfrm>
                <a:off x="4937811" y="3294583"/>
                <a:ext cx="4023316" cy="403253"/>
              </a:xfrm>
              <a:prstGeom prst="rect">
                <a:avLst/>
              </a:prstGeom>
              <a:solidFill>
                <a:srgbClr val="AD8BC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tx1"/>
                    </a:solidFill>
                  </a:rPr>
                  <a:t>Task </a:t>
                </a:r>
                <a:r>
                  <a:rPr lang="en-US" sz="2400" b="1" dirty="0" smtClean="0">
                    <a:solidFill>
                      <a:schemeClr val="tx1"/>
                    </a:solidFill>
                  </a:rPr>
                  <a:t>Queuing Unit</a:t>
                </a:r>
                <a:endParaRPr lang="en-US" sz="2400" b="1" dirty="0">
                  <a:solidFill>
                    <a:schemeClr val="tx1"/>
                  </a:solidFill>
                </a:endParaRPr>
              </a:p>
            </p:txBody>
          </p:sp>
        </p:grpSp>
        <p:sp>
          <p:nvSpPr>
            <p:cNvPr id="44" name="TextBox 43">
              <a:extLst>
                <a:ext uri="{FF2B5EF4-FFF2-40B4-BE49-F238E27FC236}">
                  <a16:creationId xmlns:a16="http://schemas.microsoft.com/office/drawing/2014/main" id="{1425A10E-4917-4EAC-AF20-DE07FF8527C7}"/>
                </a:ext>
              </a:extLst>
            </p:cNvPr>
            <p:cNvSpPr txBox="1"/>
            <p:nvPr/>
          </p:nvSpPr>
          <p:spPr>
            <a:xfrm>
              <a:off x="8758635" y="3122979"/>
              <a:ext cx="2904888" cy="523220"/>
            </a:xfrm>
            <a:prstGeom prst="rect">
              <a:avLst/>
            </a:prstGeom>
            <a:noFill/>
          </p:spPr>
          <p:txBody>
            <a:bodyPr wrap="square" lIns="0" rIns="0" rtlCol="0">
              <a:spAutoFit/>
            </a:bodyPr>
            <a:lstStyle/>
            <a:p>
              <a:pPr algn="ctr"/>
              <a:r>
                <a:rPr lang="en-US" sz="2800" b="1" dirty="0"/>
                <a:t>Tile </a:t>
              </a:r>
              <a:r>
                <a:rPr lang="en-US" sz="2800" b="1" dirty="0" smtClean="0"/>
                <a:t>organization</a:t>
              </a:r>
              <a:endParaRPr lang="en-US" sz="2800" b="1" dirty="0"/>
            </a:p>
          </p:txBody>
        </p:sp>
      </p:grpSp>
      <p:sp>
        <p:nvSpPr>
          <p:cNvPr id="45" name="Rectangle: Rounded Corners 44">
            <a:extLst>
              <a:ext uri="{FF2B5EF4-FFF2-40B4-BE49-F238E27FC236}">
                <a16:creationId xmlns:a16="http://schemas.microsoft.com/office/drawing/2014/main" id="{D119DC48-BD32-4C58-B8DA-9E10039611BB}"/>
              </a:ext>
            </a:extLst>
          </p:cNvPr>
          <p:cNvSpPr/>
          <p:nvPr/>
        </p:nvSpPr>
        <p:spPr>
          <a:xfrm>
            <a:off x="8265696" y="5729806"/>
            <a:ext cx="3779243" cy="468273"/>
          </a:xfrm>
          <a:prstGeom prst="roundRect">
            <a:avLst>
              <a:gd name="adj" fmla="val 406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2">
            <a:extLst>
              <a:ext uri="{FF2B5EF4-FFF2-40B4-BE49-F238E27FC236}">
                <a16:creationId xmlns:a16="http://schemas.microsoft.com/office/drawing/2014/main" id="{B668FA77-F9B6-4A1D-942F-5322838504AC}"/>
              </a:ext>
            </a:extLst>
          </p:cNvPr>
          <p:cNvSpPr txBox="1">
            <a:spLocks/>
          </p:cNvSpPr>
          <p:nvPr/>
        </p:nvSpPr>
        <p:spPr>
          <a:xfrm>
            <a:off x="647430" y="1451728"/>
            <a:ext cx="11123286" cy="179265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Execution model:</a:t>
            </a:r>
          </a:p>
          <a:p>
            <a:pPr lvl="1"/>
            <a:r>
              <a:rPr lang="en-US" dirty="0" smtClean="0"/>
              <a:t>Program comprises timestamped tasks.</a:t>
            </a:r>
          </a:p>
          <a:p>
            <a:pPr lvl="1"/>
            <a:r>
              <a:rPr lang="en-US" dirty="0" smtClean="0"/>
              <a:t>Tasks spawn children with greater or equal timestamp.</a:t>
            </a:r>
          </a:p>
          <a:p>
            <a:pPr lvl="1"/>
            <a:r>
              <a:rPr lang="en-US" dirty="0" smtClean="0"/>
              <a:t>Tasks appear to execute in timestamp order.</a:t>
            </a:r>
          </a:p>
        </p:txBody>
      </p:sp>
      <p:sp>
        <p:nvSpPr>
          <p:cNvPr id="48" name="Footer Placeholder 3"/>
          <p:cNvSpPr>
            <a:spLocks noGrp="1"/>
          </p:cNvSpPr>
          <p:nvPr>
            <p:ph type="ftr" sz="quarter" idx="11"/>
          </p:nvPr>
        </p:nvSpPr>
        <p:spPr>
          <a:xfrm>
            <a:off x="611143" y="6461126"/>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154455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32105" y="3842969"/>
            <a:ext cx="2216301" cy="1498581"/>
            <a:chOff x="6732105" y="3842969"/>
            <a:chExt cx="2216301" cy="1498581"/>
          </a:xfrm>
        </p:grpSpPr>
        <p:sp>
          <p:nvSpPr>
            <p:cNvPr id="53" name="Rectangle 52">
              <a:extLst>
                <a:ext uri="{FF2B5EF4-FFF2-40B4-BE49-F238E27FC236}">
                  <a16:creationId xmlns:a16="http://schemas.microsoft.com/office/drawing/2014/main" id="{0385599C-8C28-47CA-817A-4EA179F6A5FC}"/>
                </a:ext>
              </a:extLst>
            </p:cNvPr>
            <p:cNvSpPr/>
            <p:nvPr/>
          </p:nvSpPr>
          <p:spPr>
            <a:xfrm flipH="1">
              <a:off x="6732105" y="3842969"/>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54" name="Rectangle 53">
              <a:extLst>
                <a:ext uri="{FF2B5EF4-FFF2-40B4-BE49-F238E27FC236}">
                  <a16:creationId xmlns:a16="http://schemas.microsoft.com/office/drawing/2014/main" id="{0385599C-8C28-47CA-817A-4EA179F6A5FC}"/>
                </a:ext>
              </a:extLst>
            </p:cNvPr>
            <p:cNvSpPr/>
            <p:nvPr/>
          </p:nvSpPr>
          <p:spPr>
            <a:xfrm flipH="1">
              <a:off x="7121300" y="4103061"/>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55" name="Rectangle 54">
              <a:extLst>
                <a:ext uri="{FF2B5EF4-FFF2-40B4-BE49-F238E27FC236}">
                  <a16:creationId xmlns:a16="http://schemas.microsoft.com/office/drawing/2014/main" id="{0385599C-8C28-47CA-817A-4EA179F6A5FC}"/>
                </a:ext>
              </a:extLst>
            </p:cNvPr>
            <p:cNvSpPr/>
            <p:nvPr/>
          </p:nvSpPr>
          <p:spPr>
            <a:xfrm flipH="1">
              <a:off x="7526448" y="4365642"/>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56" name="Rectangle 55">
              <a:extLst>
                <a:ext uri="{FF2B5EF4-FFF2-40B4-BE49-F238E27FC236}">
                  <a16:creationId xmlns:a16="http://schemas.microsoft.com/office/drawing/2014/main" id="{0385599C-8C28-47CA-817A-4EA179F6A5FC}"/>
                </a:ext>
              </a:extLst>
            </p:cNvPr>
            <p:cNvSpPr/>
            <p:nvPr/>
          </p:nvSpPr>
          <p:spPr>
            <a:xfrm flipH="1">
              <a:off x="7921981" y="4628223"/>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57" name="Rectangle 56">
              <a:extLst>
                <a:ext uri="{FF2B5EF4-FFF2-40B4-BE49-F238E27FC236}">
                  <a16:creationId xmlns:a16="http://schemas.microsoft.com/office/drawing/2014/main" id="{0385599C-8C28-47CA-817A-4EA179F6A5FC}"/>
                </a:ext>
              </a:extLst>
            </p:cNvPr>
            <p:cNvSpPr/>
            <p:nvPr/>
          </p:nvSpPr>
          <p:spPr>
            <a:xfrm flipH="1">
              <a:off x="8321823" y="4889975"/>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58" name="Rectangle 57">
              <a:extLst>
                <a:ext uri="{FF2B5EF4-FFF2-40B4-BE49-F238E27FC236}">
                  <a16:creationId xmlns:a16="http://schemas.microsoft.com/office/drawing/2014/main" id="{0385599C-8C28-47CA-817A-4EA179F6A5FC}"/>
                </a:ext>
              </a:extLst>
            </p:cNvPr>
            <p:cNvSpPr/>
            <p:nvPr/>
          </p:nvSpPr>
          <p:spPr>
            <a:xfrm flipH="1">
              <a:off x="8718406" y="5153366"/>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283" name="Rectangle 282">
            <a:extLst>
              <a:ext uri="{FF2B5EF4-FFF2-40B4-BE49-F238E27FC236}">
                <a16:creationId xmlns:a16="http://schemas.microsoft.com/office/drawing/2014/main" id="{98FFBCA0-7556-4ACF-A2F5-7483539C6A95}"/>
              </a:ext>
            </a:extLst>
          </p:cNvPr>
          <p:cNvSpPr/>
          <p:nvPr/>
        </p:nvSpPr>
        <p:spPr>
          <a:xfrm>
            <a:off x="6463145" y="1924544"/>
            <a:ext cx="5434445" cy="1217781"/>
          </a:xfrm>
          <a:prstGeom prst="rect">
            <a:avLst/>
          </a:prstGeom>
          <a:solidFill>
            <a:srgbClr val="94B6D2"/>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284" name="Rectangle 283">
            <a:extLst>
              <a:ext uri="{FF2B5EF4-FFF2-40B4-BE49-F238E27FC236}">
                <a16:creationId xmlns:a16="http://schemas.microsoft.com/office/drawing/2014/main" id="{9BC925A4-67C7-4E2B-8608-F13A7CEC79CB}"/>
              </a:ext>
            </a:extLst>
          </p:cNvPr>
          <p:cNvSpPr/>
          <p:nvPr/>
        </p:nvSpPr>
        <p:spPr>
          <a:xfrm>
            <a:off x="7027477" y="2628448"/>
            <a:ext cx="3997278" cy="266700"/>
          </a:xfrm>
          <a:prstGeom prst="rect">
            <a:avLst/>
          </a:prstGeom>
          <a:solidFill>
            <a:srgbClr val="DD8047">
              <a:lumMod val="60000"/>
              <a:lumOff val="4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2" name="Title 1"/>
          <p:cNvSpPr>
            <a:spLocks noGrp="1"/>
          </p:cNvSpPr>
          <p:nvPr>
            <p:ph type="title"/>
          </p:nvPr>
        </p:nvSpPr>
        <p:spPr/>
        <p:txBody>
          <a:bodyPr>
            <a:normAutofit/>
          </a:bodyPr>
          <a:lstStyle/>
          <a:p>
            <a:r>
              <a:rPr lang="en-US" dirty="0" smtClean="0"/>
              <a:t>Parallelizing sequential code</a:t>
            </a:r>
            <a:endParaRPr lang="en-US" dirty="0"/>
          </a:p>
        </p:txBody>
      </p:sp>
      <p:sp>
        <p:nvSpPr>
          <p:cNvPr id="3" name="Content Placeholder 2"/>
          <p:cNvSpPr>
            <a:spLocks noGrp="1"/>
          </p:cNvSpPr>
          <p:nvPr>
            <p:ph idx="1"/>
          </p:nvPr>
        </p:nvSpPr>
        <p:spPr>
          <a:xfrm>
            <a:off x="427667" y="1799292"/>
            <a:ext cx="6043085" cy="4369653"/>
          </a:xfrm>
        </p:spPr>
        <p:txBody>
          <a:bodyPr>
            <a:noAutofit/>
          </a:bodyPr>
          <a:lstStyle/>
          <a:p>
            <a:r>
              <a:rPr lang="en-US" dirty="0" smtClean="0"/>
              <a:t>Example: maximal independent set:</a:t>
            </a:r>
          </a:p>
          <a:p>
            <a:pPr lvl="1"/>
            <a:r>
              <a:rPr lang="en-US" dirty="0" smtClean="0"/>
              <a:t>Iterates through vertices in graph.</a:t>
            </a:r>
          </a:p>
          <a:p>
            <a:r>
              <a:rPr lang="en-US" dirty="0" smtClean="0"/>
              <a:t>One task per outer-loop iteration.</a:t>
            </a:r>
          </a:p>
          <a:p>
            <a:pPr lvl="1"/>
            <a:r>
              <a:rPr lang="en-US" dirty="0" smtClean="0"/>
              <a:t>Each tasks spawns the next.</a:t>
            </a:r>
          </a:p>
          <a:p>
            <a:pPr lvl="1"/>
            <a:r>
              <a:rPr lang="en-US" dirty="0" smtClean="0"/>
              <a:t>Hardware tries to run tasks in parallel.</a:t>
            </a:r>
          </a:p>
          <a:p>
            <a:r>
              <a:rPr lang="en-US" dirty="0"/>
              <a:t>Hardware tracks memory </a:t>
            </a:r>
            <a:r>
              <a:rPr lang="en-US" dirty="0" smtClean="0"/>
              <a:t>accesses to discover data dependences.</a:t>
            </a:r>
          </a:p>
          <a:p>
            <a:pPr lvl="1"/>
            <a:endParaRPr lang="en-US" dirty="0"/>
          </a:p>
        </p:txBody>
      </p:sp>
      <p:sp>
        <p:nvSpPr>
          <p:cNvPr id="5" name="Slide Number Placeholder 4"/>
          <p:cNvSpPr>
            <a:spLocks noGrp="1"/>
          </p:cNvSpPr>
          <p:nvPr>
            <p:ph type="sldNum" sz="quarter" idx="12"/>
          </p:nvPr>
        </p:nvSpPr>
        <p:spPr>
          <a:xfrm>
            <a:off x="10274232" y="6446837"/>
            <a:ext cx="1312025" cy="365125"/>
          </a:xfrm>
        </p:spPr>
        <p:txBody>
          <a:bodyPr/>
          <a:lstStyle/>
          <a:p>
            <a:fld id="{D57F1E4F-1CFF-5643-939E-217C01CDF565}" type="slidenum">
              <a:rPr lang="en-US" smtClean="0"/>
              <a:pPr/>
              <a:t>5</a:t>
            </a:fld>
            <a:endParaRPr lang="en-US" dirty="0"/>
          </a:p>
        </p:txBody>
      </p:sp>
      <p:grpSp>
        <p:nvGrpSpPr>
          <p:cNvPr id="277" name="Group 276">
            <a:extLst>
              <a:ext uri="{FF2B5EF4-FFF2-40B4-BE49-F238E27FC236}">
                <a16:creationId xmlns:a16="http://schemas.microsoft.com/office/drawing/2014/main" id="{1800CA26-5157-42B8-A5A4-B6F3FB696A64}"/>
              </a:ext>
            </a:extLst>
          </p:cNvPr>
          <p:cNvGrpSpPr/>
          <p:nvPr/>
        </p:nvGrpSpPr>
        <p:grpSpPr>
          <a:xfrm>
            <a:off x="6626977" y="3840480"/>
            <a:ext cx="3109145" cy="2329181"/>
            <a:chOff x="6626977" y="2270411"/>
            <a:chExt cx="3109145" cy="2329181"/>
          </a:xfrm>
        </p:grpSpPr>
        <p:grpSp>
          <p:nvGrpSpPr>
            <p:cNvPr id="209" name="Group 208">
              <a:extLst>
                <a:ext uri="{FF2B5EF4-FFF2-40B4-BE49-F238E27FC236}">
                  <a16:creationId xmlns:a16="http://schemas.microsoft.com/office/drawing/2014/main" id="{F884587F-E6B1-45E4-A990-C6C4C463A177}"/>
                </a:ext>
              </a:extLst>
            </p:cNvPr>
            <p:cNvGrpSpPr/>
            <p:nvPr/>
          </p:nvGrpSpPr>
          <p:grpSpPr>
            <a:xfrm>
              <a:off x="6732105" y="2270411"/>
              <a:ext cx="1371586" cy="365560"/>
              <a:chOff x="2117578" y="2073689"/>
              <a:chExt cx="1371586" cy="365560"/>
            </a:xfrm>
          </p:grpSpPr>
          <p:grpSp>
            <p:nvGrpSpPr>
              <p:cNvPr id="271" name="Group 270">
                <a:extLst>
                  <a:ext uri="{FF2B5EF4-FFF2-40B4-BE49-F238E27FC236}">
                    <a16:creationId xmlns:a16="http://schemas.microsoft.com/office/drawing/2014/main" id="{D77BD4A7-2E57-47BF-B659-2057036FE3F6}"/>
                  </a:ext>
                </a:extLst>
              </p:cNvPr>
              <p:cNvGrpSpPr/>
              <p:nvPr/>
            </p:nvGrpSpPr>
            <p:grpSpPr>
              <a:xfrm>
                <a:off x="2117578" y="2073689"/>
                <a:ext cx="1371586" cy="188184"/>
                <a:chOff x="3291908" y="2514610"/>
                <a:chExt cx="1371586" cy="188184"/>
              </a:xfrm>
            </p:grpSpPr>
            <p:sp>
              <p:nvSpPr>
                <p:cNvPr id="273" name="Rectangle 272">
                  <a:extLst>
                    <a:ext uri="{FF2B5EF4-FFF2-40B4-BE49-F238E27FC236}">
                      <a16:creationId xmlns:a16="http://schemas.microsoft.com/office/drawing/2014/main" id="{F8108FAB-ECF9-4883-8789-5882D335399F}"/>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74" name="Rectangle 273">
                  <a:extLst>
                    <a:ext uri="{FF2B5EF4-FFF2-40B4-BE49-F238E27FC236}">
                      <a16:creationId xmlns:a16="http://schemas.microsoft.com/office/drawing/2014/main" id="{0385599C-8C28-47CA-817A-4EA179F6A5FC}"/>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75" name="Rectangle 274">
                  <a:extLst>
                    <a:ext uri="{FF2B5EF4-FFF2-40B4-BE49-F238E27FC236}">
                      <a16:creationId xmlns:a16="http://schemas.microsoft.com/office/drawing/2014/main" id="{2CDD10F0-5926-46C3-9BEA-8F2BD637F43D}"/>
                    </a:ext>
                  </a:extLst>
                </p:cNvPr>
                <p:cNvSpPr/>
                <p:nvPr/>
              </p:nvSpPr>
              <p:spPr>
                <a:xfrm>
                  <a:off x="3291908" y="2514610"/>
                  <a:ext cx="13715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272" name="Straight Arrow Connector 271">
                <a:extLst>
                  <a:ext uri="{FF2B5EF4-FFF2-40B4-BE49-F238E27FC236}">
                    <a16:creationId xmlns:a16="http://schemas.microsoft.com/office/drawing/2014/main" id="{110E63A1-1676-4349-A249-D81F16D5E4C9}"/>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210" name="Group 209">
              <a:extLst>
                <a:ext uri="{FF2B5EF4-FFF2-40B4-BE49-F238E27FC236}">
                  <a16:creationId xmlns:a16="http://schemas.microsoft.com/office/drawing/2014/main" id="{51968FAA-43D0-40A8-A1D4-C310D9F1730B}"/>
                </a:ext>
              </a:extLst>
            </p:cNvPr>
            <p:cNvGrpSpPr/>
            <p:nvPr/>
          </p:nvGrpSpPr>
          <p:grpSpPr>
            <a:xfrm>
              <a:off x="7526448" y="2795573"/>
              <a:ext cx="1596086" cy="365560"/>
              <a:chOff x="2117578" y="2073689"/>
              <a:chExt cx="1596086" cy="365560"/>
            </a:xfrm>
          </p:grpSpPr>
          <p:grpSp>
            <p:nvGrpSpPr>
              <p:cNvPr id="266" name="Group 265">
                <a:extLst>
                  <a:ext uri="{FF2B5EF4-FFF2-40B4-BE49-F238E27FC236}">
                    <a16:creationId xmlns:a16="http://schemas.microsoft.com/office/drawing/2014/main" id="{85EAFA27-6C61-4BAE-A1B2-29D35E0B39A2}"/>
                  </a:ext>
                </a:extLst>
              </p:cNvPr>
              <p:cNvGrpSpPr/>
              <p:nvPr/>
            </p:nvGrpSpPr>
            <p:grpSpPr>
              <a:xfrm>
                <a:off x="2117578" y="2073689"/>
                <a:ext cx="1596086" cy="188184"/>
                <a:chOff x="3291908" y="2514610"/>
                <a:chExt cx="1596086" cy="188184"/>
              </a:xfrm>
            </p:grpSpPr>
            <p:sp>
              <p:nvSpPr>
                <p:cNvPr id="268" name="Rectangle 267">
                  <a:extLst>
                    <a:ext uri="{FF2B5EF4-FFF2-40B4-BE49-F238E27FC236}">
                      <a16:creationId xmlns:a16="http://schemas.microsoft.com/office/drawing/2014/main" id="{45D7DD74-4663-4FDE-8DF4-679E3AEFCE3F}"/>
                    </a:ext>
                  </a:extLst>
                </p:cNvPr>
                <p:cNvSpPr/>
                <p:nvPr/>
              </p:nvSpPr>
              <p:spPr>
                <a:xfrm>
                  <a:off x="4033600" y="2514610"/>
                  <a:ext cx="8543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69" name="Rectangle 268">
                  <a:extLst>
                    <a:ext uri="{FF2B5EF4-FFF2-40B4-BE49-F238E27FC236}">
                      <a16:creationId xmlns:a16="http://schemas.microsoft.com/office/drawing/2014/main" id="{E8994B97-1F23-4C8C-A012-7CF97DFB9015}"/>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70" name="Rectangle 269">
                  <a:extLst>
                    <a:ext uri="{FF2B5EF4-FFF2-40B4-BE49-F238E27FC236}">
                      <a16:creationId xmlns:a16="http://schemas.microsoft.com/office/drawing/2014/main" id="{6FF54ACB-D979-4AE4-86E1-2E7CD705CDC9}"/>
                    </a:ext>
                  </a:extLst>
                </p:cNvPr>
                <p:cNvSpPr/>
                <p:nvPr/>
              </p:nvSpPr>
              <p:spPr>
                <a:xfrm>
                  <a:off x="3291908" y="2514610"/>
                  <a:ext cx="1596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267" name="Straight Arrow Connector 266">
                <a:extLst>
                  <a:ext uri="{FF2B5EF4-FFF2-40B4-BE49-F238E27FC236}">
                    <a16:creationId xmlns:a16="http://schemas.microsoft.com/office/drawing/2014/main" id="{EC986E49-0E31-4FD6-BAEB-71C4EF96818E}"/>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211" name="Group 210">
              <a:extLst>
                <a:ext uri="{FF2B5EF4-FFF2-40B4-BE49-F238E27FC236}">
                  <a16:creationId xmlns:a16="http://schemas.microsoft.com/office/drawing/2014/main" id="{6E8C7359-2DA0-49C2-8E52-4B9C27DF5715}"/>
                </a:ext>
              </a:extLst>
            </p:cNvPr>
            <p:cNvGrpSpPr/>
            <p:nvPr/>
          </p:nvGrpSpPr>
          <p:grpSpPr>
            <a:xfrm>
              <a:off x="7921143" y="3058154"/>
              <a:ext cx="1102426" cy="365560"/>
              <a:chOff x="2117578" y="2073689"/>
              <a:chExt cx="1102426" cy="365560"/>
            </a:xfrm>
          </p:grpSpPr>
          <p:grpSp>
            <p:nvGrpSpPr>
              <p:cNvPr id="261" name="Group 260">
                <a:extLst>
                  <a:ext uri="{FF2B5EF4-FFF2-40B4-BE49-F238E27FC236}">
                    <a16:creationId xmlns:a16="http://schemas.microsoft.com/office/drawing/2014/main" id="{D0E337FE-80D8-4829-9B35-9A40C04E027B}"/>
                  </a:ext>
                </a:extLst>
              </p:cNvPr>
              <p:cNvGrpSpPr/>
              <p:nvPr/>
            </p:nvGrpSpPr>
            <p:grpSpPr>
              <a:xfrm>
                <a:off x="2117578" y="2073689"/>
                <a:ext cx="1102426" cy="188184"/>
                <a:chOff x="3291908" y="2514610"/>
                <a:chExt cx="1102426" cy="188184"/>
              </a:xfrm>
            </p:grpSpPr>
            <p:sp>
              <p:nvSpPr>
                <p:cNvPr id="263" name="Rectangle 262">
                  <a:extLst>
                    <a:ext uri="{FF2B5EF4-FFF2-40B4-BE49-F238E27FC236}">
                      <a16:creationId xmlns:a16="http://schemas.microsoft.com/office/drawing/2014/main" id="{CB32EDB5-980E-43B2-829C-3C65B6DEC47B}"/>
                    </a:ext>
                  </a:extLst>
                </p:cNvPr>
                <p:cNvSpPr/>
                <p:nvPr/>
              </p:nvSpPr>
              <p:spPr>
                <a:xfrm>
                  <a:off x="4033600" y="2514610"/>
                  <a:ext cx="36073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64" name="Rectangle 263">
                  <a:extLst>
                    <a:ext uri="{FF2B5EF4-FFF2-40B4-BE49-F238E27FC236}">
                      <a16:creationId xmlns:a16="http://schemas.microsoft.com/office/drawing/2014/main" id="{A6899213-BDA9-44BF-A7BB-7D97568889B5}"/>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65" name="Rectangle 264">
                  <a:extLst>
                    <a:ext uri="{FF2B5EF4-FFF2-40B4-BE49-F238E27FC236}">
                      <a16:creationId xmlns:a16="http://schemas.microsoft.com/office/drawing/2014/main" id="{71F02FB5-6E41-4245-AE9C-A3CBE5956BF2}"/>
                    </a:ext>
                  </a:extLst>
                </p:cNvPr>
                <p:cNvSpPr/>
                <p:nvPr/>
              </p:nvSpPr>
              <p:spPr>
                <a:xfrm>
                  <a:off x="3291908" y="2514610"/>
                  <a:ext cx="1102426" cy="188184"/>
                </a:xfrm>
                <a:prstGeom prst="rect">
                  <a:avLst/>
                </a:prstGeom>
                <a:noFill/>
                <a:ln w="19050" cap="flat" cmpd="sng" algn="ctr">
                  <a:solidFill>
                    <a:schemeClr val="tx1"/>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262" name="Straight Arrow Connector 261">
                <a:extLst>
                  <a:ext uri="{FF2B5EF4-FFF2-40B4-BE49-F238E27FC236}">
                    <a16:creationId xmlns:a16="http://schemas.microsoft.com/office/drawing/2014/main" id="{93293EE5-4547-4B0C-A18F-937F50D07174}"/>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212" name="Group 211">
              <a:extLst>
                <a:ext uri="{FF2B5EF4-FFF2-40B4-BE49-F238E27FC236}">
                  <a16:creationId xmlns:a16="http://schemas.microsoft.com/office/drawing/2014/main" id="{1F2F20D5-134F-4C33-ABD8-75372B5162C2}"/>
                </a:ext>
              </a:extLst>
            </p:cNvPr>
            <p:cNvGrpSpPr/>
            <p:nvPr/>
          </p:nvGrpSpPr>
          <p:grpSpPr>
            <a:xfrm>
              <a:off x="8324491" y="3320735"/>
              <a:ext cx="538356" cy="365560"/>
              <a:chOff x="2117578" y="2073689"/>
              <a:chExt cx="538356" cy="365560"/>
            </a:xfrm>
          </p:grpSpPr>
          <p:grpSp>
            <p:nvGrpSpPr>
              <p:cNvPr id="257" name="Group 256">
                <a:extLst>
                  <a:ext uri="{FF2B5EF4-FFF2-40B4-BE49-F238E27FC236}">
                    <a16:creationId xmlns:a16="http://schemas.microsoft.com/office/drawing/2014/main" id="{8519B9EA-A39E-4D9E-94F7-7AB8E343E6E6}"/>
                  </a:ext>
                </a:extLst>
              </p:cNvPr>
              <p:cNvGrpSpPr/>
              <p:nvPr/>
            </p:nvGrpSpPr>
            <p:grpSpPr>
              <a:xfrm>
                <a:off x="2117578" y="2073689"/>
                <a:ext cx="538356" cy="188184"/>
                <a:chOff x="3291908" y="2514610"/>
                <a:chExt cx="538356" cy="188184"/>
              </a:xfrm>
            </p:grpSpPr>
            <p:sp>
              <p:nvSpPr>
                <p:cNvPr id="259" name="Rectangle 258">
                  <a:extLst>
                    <a:ext uri="{FF2B5EF4-FFF2-40B4-BE49-F238E27FC236}">
                      <a16:creationId xmlns:a16="http://schemas.microsoft.com/office/drawing/2014/main" id="{551E8E40-4614-4128-AF5D-95E892130431}"/>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60" name="Rectangle 259">
                  <a:extLst>
                    <a:ext uri="{FF2B5EF4-FFF2-40B4-BE49-F238E27FC236}">
                      <a16:creationId xmlns:a16="http://schemas.microsoft.com/office/drawing/2014/main" id="{A0F5008E-C3EF-4F43-A2BC-142549AA3CB9}"/>
                    </a:ext>
                  </a:extLst>
                </p:cNvPr>
                <p:cNvSpPr/>
                <p:nvPr/>
              </p:nvSpPr>
              <p:spPr>
                <a:xfrm>
                  <a:off x="3291908" y="2514610"/>
                  <a:ext cx="538356" cy="188184"/>
                </a:xfrm>
                <a:prstGeom prst="rect">
                  <a:avLst/>
                </a:prstGeom>
                <a:noFill/>
                <a:ln w="19050" cap="flat" cmpd="sng" algn="ctr">
                  <a:solidFill>
                    <a:schemeClr val="tx1"/>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258" name="Straight Arrow Connector 257">
                <a:extLst>
                  <a:ext uri="{FF2B5EF4-FFF2-40B4-BE49-F238E27FC236}">
                    <a16:creationId xmlns:a16="http://schemas.microsoft.com/office/drawing/2014/main" id="{88CAB976-C404-40AA-B9D9-D4A8AA4156EB}"/>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213" name="Group 212">
              <a:extLst>
                <a:ext uri="{FF2B5EF4-FFF2-40B4-BE49-F238E27FC236}">
                  <a16:creationId xmlns:a16="http://schemas.microsoft.com/office/drawing/2014/main" id="{046755BA-8329-4122-8E23-66C3A6E513C1}"/>
                </a:ext>
              </a:extLst>
            </p:cNvPr>
            <p:cNvGrpSpPr/>
            <p:nvPr/>
          </p:nvGrpSpPr>
          <p:grpSpPr>
            <a:xfrm>
              <a:off x="7126800" y="2532992"/>
              <a:ext cx="538356" cy="365560"/>
              <a:chOff x="2117578" y="2073689"/>
              <a:chExt cx="538356" cy="365560"/>
            </a:xfrm>
          </p:grpSpPr>
          <p:grpSp>
            <p:nvGrpSpPr>
              <p:cNvPr id="253" name="Group 252">
                <a:extLst>
                  <a:ext uri="{FF2B5EF4-FFF2-40B4-BE49-F238E27FC236}">
                    <a16:creationId xmlns:a16="http://schemas.microsoft.com/office/drawing/2014/main" id="{A5271BED-BF36-40E6-BE31-A287518317E1}"/>
                  </a:ext>
                </a:extLst>
              </p:cNvPr>
              <p:cNvGrpSpPr/>
              <p:nvPr/>
            </p:nvGrpSpPr>
            <p:grpSpPr>
              <a:xfrm>
                <a:off x="2117578" y="2073689"/>
                <a:ext cx="538356" cy="188184"/>
                <a:chOff x="3291908" y="2514610"/>
                <a:chExt cx="538356" cy="188184"/>
              </a:xfrm>
            </p:grpSpPr>
            <p:sp>
              <p:nvSpPr>
                <p:cNvPr id="255" name="Rectangle 254">
                  <a:extLst>
                    <a:ext uri="{FF2B5EF4-FFF2-40B4-BE49-F238E27FC236}">
                      <a16:creationId xmlns:a16="http://schemas.microsoft.com/office/drawing/2014/main" id="{2711232D-3CE8-4441-8F19-82B756710AAC}"/>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56" name="Rectangle 255">
                  <a:extLst>
                    <a:ext uri="{FF2B5EF4-FFF2-40B4-BE49-F238E27FC236}">
                      <a16:creationId xmlns:a16="http://schemas.microsoft.com/office/drawing/2014/main" id="{866EA5FF-8044-41BE-AFB0-EFD9AB4C7FED}"/>
                    </a:ext>
                  </a:extLst>
                </p:cNvPr>
                <p:cNvSpPr/>
                <p:nvPr/>
              </p:nvSpPr>
              <p:spPr>
                <a:xfrm>
                  <a:off x="3291908" y="2514610"/>
                  <a:ext cx="53835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254" name="Straight Arrow Connector 253">
                <a:extLst>
                  <a:ext uri="{FF2B5EF4-FFF2-40B4-BE49-F238E27FC236}">
                    <a16:creationId xmlns:a16="http://schemas.microsoft.com/office/drawing/2014/main" id="{B28CD4B9-EC13-41C4-8831-227DC65834A2}"/>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214" name="Group 213">
              <a:extLst>
                <a:ext uri="{FF2B5EF4-FFF2-40B4-BE49-F238E27FC236}">
                  <a16:creationId xmlns:a16="http://schemas.microsoft.com/office/drawing/2014/main" id="{892B99CB-7DA0-41DD-A28F-57E663E516F4}"/>
                </a:ext>
              </a:extLst>
            </p:cNvPr>
            <p:cNvGrpSpPr/>
            <p:nvPr/>
          </p:nvGrpSpPr>
          <p:grpSpPr>
            <a:xfrm>
              <a:off x="6752523" y="4230260"/>
              <a:ext cx="2983599" cy="369332"/>
              <a:chOff x="505968" y="5464040"/>
              <a:chExt cx="5393262" cy="492442"/>
            </a:xfrm>
          </p:grpSpPr>
          <p:cxnSp>
            <p:nvCxnSpPr>
              <p:cNvPr id="251" name="Straight Arrow Connector 250">
                <a:extLst>
                  <a:ext uri="{FF2B5EF4-FFF2-40B4-BE49-F238E27FC236}">
                    <a16:creationId xmlns:a16="http://schemas.microsoft.com/office/drawing/2014/main" id="{088C5EEF-2664-484B-AC5F-195EEC65F763}"/>
                  </a:ext>
                </a:extLst>
              </p:cNvPr>
              <p:cNvCxnSpPr>
                <a:cxnSpLocks/>
              </p:cNvCxnSpPr>
              <p:nvPr/>
            </p:nvCxnSpPr>
            <p:spPr>
              <a:xfrm>
                <a:off x="505968" y="5477256"/>
                <a:ext cx="5337202" cy="0"/>
              </a:xfrm>
              <a:prstGeom prst="straightConnector1">
                <a:avLst/>
              </a:prstGeom>
              <a:noFill/>
              <a:ln w="19050" cap="flat" cmpd="sng" algn="ctr">
                <a:solidFill>
                  <a:sysClr val="windowText" lastClr="000000"/>
                </a:solidFill>
                <a:prstDash val="solid"/>
                <a:tailEnd type="triangle"/>
              </a:ln>
              <a:effectLst/>
            </p:spPr>
          </p:cxnSp>
          <p:sp>
            <p:nvSpPr>
              <p:cNvPr id="252" name="TextBox 251">
                <a:extLst>
                  <a:ext uri="{FF2B5EF4-FFF2-40B4-BE49-F238E27FC236}">
                    <a16:creationId xmlns:a16="http://schemas.microsoft.com/office/drawing/2014/main" id="{7907FC07-045B-4BCE-A434-AFB6092A167C}"/>
                  </a:ext>
                </a:extLst>
              </p:cNvPr>
              <p:cNvSpPr txBox="1"/>
              <p:nvPr/>
            </p:nvSpPr>
            <p:spPr>
              <a:xfrm>
                <a:off x="4803340" y="5464040"/>
                <a:ext cx="1095890" cy="4924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Time</a:t>
                </a:r>
              </a:p>
            </p:txBody>
          </p:sp>
        </p:grpSp>
        <p:grpSp>
          <p:nvGrpSpPr>
            <p:cNvPr id="215" name="Group 214">
              <a:extLst>
                <a:ext uri="{FF2B5EF4-FFF2-40B4-BE49-F238E27FC236}">
                  <a16:creationId xmlns:a16="http://schemas.microsoft.com/office/drawing/2014/main" id="{0FF1DF22-2BC8-4364-8CDE-7C264CB94189}"/>
                </a:ext>
              </a:extLst>
            </p:cNvPr>
            <p:cNvGrpSpPr/>
            <p:nvPr/>
          </p:nvGrpSpPr>
          <p:grpSpPr>
            <a:xfrm>
              <a:off x="8723126" y="3583314"/>
              <a:ext cx="641163" cy="188184"/>
              <a:chOff x="3291908" y="2514610"/>
              <a:chExt cx="641163" cy="188184"/>
            </a:xfrm>
          </p:grpSpPr>
          <p:sp>
            <p:nvSpPr>
              <p:cNvPr id="249" name="Rectangle 248">
                <a:extLst>
                  <a:ext uri="{FF2B5EF4-FFF2-40B4-BE49-F238E27FC236}">
                    <a16:creationId xmlns:a16="http://schemas.microsoft.com/office/drawing/2014/main" id="{39598E8F-C5CA-438E-8D12-AA59A962863C}"/>
                  </a:ext>
                </a:extLst>
              </p:cNvPr>
              <p:cNvSpPr/>
              <p:nvPr/>
            </p:nvSpPr>
            <p:spPr>
              <a:xfrm>
                <a:off x="3516408" y="2514610"/>
                <a:ext cx="416663"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50" name="Rectangle 249">
                <a:extLst>
                  <a:ext uri="{FF2B5EF4-FFF2-40B4-BE49-F238E27FC236}">
                    <a16:creationId xmlns:a16="http://schemas.microsoft.com/office/drawing/2014/main" id="{74F86A94-C1E7-4FF3-AEA7-4446CC53DB80}"/>
                  </a:ext>
                </a:extLst>
              </p:cNvPr>
              <p:cNvSpPr/>
              <p:nvPr/>
            </p:nvSpPr>
            <p:spPr>
              <a:xfrm>
                <a:off x="3291908" y="2514610"/>
                <a:ext cx="641163" cy="188184"/>
              </a:xfrm>
              <a:prstGeom prst="rect">
                <a:avLst/>
              </a:prstGeom>
              <a:noFill/>
              <a:ln w="19050" cap="flat" cmpd="sng" algn="ctr">
                <a:solidFill>
                  <a:schemeClr val="tx1"/>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216" name="TextBox 215">
              <a:extLst>
                <a:ext uri="{FF2B5EF4-FFF2-40B4-BE49-F238E27FC236}">
                  <a16:creationId xmlns:a16="http://schemas.microsoft.com/office/drawing/2014/main" id="{4110855D-83B8-4AC3-BEE6-F189F7D06D64}"/>
                </a:ext>
              </a:extLst>
            </p:cNvPr>
            <p:cNvSpPr txBox="1"/>
            <p:nvPr/>
          </p:nvSpPr>
          <p:spPr>
            <a:xfrm>
              <a:off x="6626977" y="2379890"/>
              <a:ext cx="324128" cy="369332"/>
            </a:xfrm>
            <a:prstGeom prst="rect">
              <a:avLst/>
            </a:prstGeom>
            <a:noFill/>
          </p:spPr>
          <p:txBody>
            <a:bodyPr wrap="none" rtlCol="0">
              <a:spAutoFit/>
            </a:bodyPr>
            <a:lstStyle/>
            <a:p>
              <a:pPr defTabSz="914400"/>
              <a:r>
                <a:rPr lang="en-US" dirty="0">
                  <a:solidFill>
                    <a:prstClr val="black"/>
                  </a:solidFill>
                  <a:latin typeface="Tw Cen MT"/>
                </a:rPr>
                <a:t>A</a:t>
              </a:r>
            </a:p>
          </p:txBody>
        </p:sp>
        <p:sp>
          <p:nvSpPr>
            <p:cNvPr id="217" name="TextBox 216">
              <a:extLst>
                <a:ext uri="{FF2B5EF4-FFF2-40B4-BE49-F238E27FC236}">
                  <a16:creationId xmlns:a16="http://schemas.microsoft.com/office/drawing/2014/main" id="{F4C1BA95-6B3B-422C-9AEC-BA8E02C133AD}"/>
                </a:ext>
              </a:extLst>
            </p:cNvPr>
            <p:cNvSpPr txBox="1"/>
            <p:nvPr/>
          </p:nvSpPr>
          <p:spPr>
            <a:xfrm>
              <a:off x="7016740" y="2654390"/>
              <a:ext cx="300082" cy="369332"/>
            </a:xfrm>
            <a:prstGeom prst="rect">
              <a:avLst/>
            </a:prstGeom>
            <a:noFill/>
          </p:spPr>
          <p:txBody>
            <a:bodyPr wrap="none" rtlCol="0">
              <a:spAutoFit/>
            </a:bodyPr>
            <a:lstStyle/>
            <a:p>
              <a:pPr defTabSz="914400"/>
              <a:r>
                <a:rPr lang="en-US" dirty="0">
                  <a:solidFill>
                    <a:prstClr val="black"/>
                  </a:solidFill>
                  <a:latin typeface="Tw Cen MT"/>
                </a:rPr>
                <a:t>B</a:t>
              </a:r>
            </a:p>
          </p:txBody>
        </p:sp>
        <p:sp>
          <p:nvSpPr>
            <p:cNvPr id="218" name="TextBox 217">
              <a:extLst>
                <a:ext uri="{FF2B5EF4-FFF2-40B4-BE49-F238E27FC236}">
                  <a16:creationId xmlns:a16="http://schemas.microsoft.com/office/drawing/2014/main" id="{D8C0AC6B-DAC1-4EB3-BDF8-0E24993D670D}"/>
                </a:ext>
              </a:extLst>
            </p:cNvPr>
            <p:cNvSpPr txBox="1"/>
            <p:nvPr/>
          </p:nvSpPr>
          <p:spPr>
            <a:xfrm>
              <a:off x="7426711" y="2910104"/>
              <a:ext cx="324128" cy="369332"/>
            </a:xfrm>
            <a:prstGeom prst="rect">
              <a:avLst/>
            </a:prstGeom>
            <a:noFill/>
          </p:spPr>
          <p:txBody>
            <a:bodyPr wrap="none" rtlCol="0">
              <a:spAutoFit/>
            </a:bodyPr>
            <a:lstStyle/>
            <a:p>
              <a:pPr defTabSz="914400"/>
              <a:r>
                <a:rPr lang="en-US" dirty="0">
                  <a:solidFill>
                    <a:prstClr val="black"/>
                  </a:solidFill>
                  <a:latin typeface="Tw Cen MT"/>
                </a:rPr>
                <a:t>C</a:t>
              </a:r>
            </a:p>
          </p:txBody>
        </p:sp>
        <p:sp>
          <p:nvSpPr>
            <p:cNvPr id="219" name="TextBox 218">
              <a:extLst>
                <a:ext uri="{FF2B5EF4-FFF2-40B4-BE49-F238E27FC236}">
                  <a16:creationId xmlns:a16="http://schemas.microsoft.com/office/drawing/2014/main" id="{896912A8-F684-4021-9C47-95D8FBBA93F3}"/>
                </a:ext>
              </a:extLst>
            </p:cNvPr>
            <p:cNvSpPr txBox="1"/>
            <p:nvPr/>
          </p:nvSpPr>
          <p:spPr>
            <a:xfrm>
              <a:off x="7816889" y="3168363"/>
              <a:ext cx="324128" cy="369332"/>
            </a:xfrm>
            <a:prstGeom prst="rect">
              <a:avLst/>
            </a:prstGeom>
            <a:noFill/>
          </p:spPr>
          <p:txBody>
            <a:bodyPr wrap="none" rtlCol="0">
              <a:spAutoFit/>
            </a:bodyPr>
            <a:lstStyle/>
            <a:p>
              <a:pPr defTabSz="914400"/>
              <a:r>
                <a:rPr lang="en-US" dirty="0">
                  <a:solidFill>
                    <a:prstClr val="black"/>
                  </a:solidFill>
                  <a:latin typeface="Tw Cen MT"/>
                </a:rPr>
                <a:t>D</a:t>
              </a:r>
            </a:p>
          </p:txBody>
        </p:sp>
        <p:sp>
          <p:nvSpPr>
            <p:cNvPr id="220" name="TextBox 219">
              <a:extLst>
                <a:ext uri="{FF2B5EF4-FFF2-40B4-BE49-F238E27FC236}">
                  <a16:creationId xmlns:a16="http://schemas.microsoft.com/office/drawing/2014/main" id="{F4B343E4-5323-49F8-B048-847F2E5F65C2}"/>
                </a:ext>
              </a:extLst>
            </p:cNvPr>
            <p:cNvSpPr txBox="1"/>
            <p:nvPr/>
          </p:nvSpPr>
          <p:spPr>
            <a:xfrm>
              <a:off x="8216959" y="3429877"/>
              <a:ext cx="285656" cy="369332"/>
            </a:xfrm>
            <a:prstGeom prst="rect">
              <a:avLst/>
            </a:prstGeom>
            <a:noFill/>
          </p:spPr>
          <p:txBody>
            <a:bodyPr wrap="none" rtlCol="0">
              <a:spAutoFit/>
            </a:bodyPr>
            <a:lstStyle/>
            <a:p>
              <a:pPr defTabSz="914400"/>
              <a:r>
                <a:rPr lang="en-US" dirty="0">
                  <a:solidFill>
                    <a:prstClr val="black"/>
                  </a:solidFill>
                  <a:latin typeface="Tw Cen MT"/>
                </a:rPr>
                <a:t>E</a:t>
              </a:r>
            </a:p>
          </p:txBody>
        </p:sp>
        <p:sp>
          <p:nvSpPr>
            <p:cNvPr id="221" name="TextBox 220">
              <a:extLst>
                <a:ext uri="{FF2B5EF4-FFF2-40B4-BE49-F238E27FC236}">
                  <a16:creationId xmlns:a16="http://schemas.microsoft.com/office/drawing/2014/main" id="{514FF3A8-4126-4991-AE99-CD6414C1F693}"/>
                </a:ext>
              </a:extLst>
            </p:cNvPr>
            <p:cNvSpPr txBox="1"/>
            <p:nvPr/>
          </p:nvSpPr>
          <p:spPr>
            <a:xfrm>
              <a:off x="8631300" y="3710637"/>
              <a:ext cx="285656" cy="369332"/>
            </a:xfrm>
            <a:prstGeom prst="rect">
              <a:avLst/>
            </a:prstGeom>
            <a:noFill/>
          </p:spPr>
          <p:txBody>
            <a:bodyPr wrap="none" rtlCol="0">
              <a:spAutoFit/>
            </a:bodyPr>
            <a:lstStyle/>
            <a:p>
              <a:pPr defTabSz="914400"/>
              <a:r>
                <a:rPr lang="en-US" dirty="0">
                  <a:solidFill>
                    <a:prstClr val="black"/>
                  </a:solidFill>
                  <a:latin typeface="Tw Cen MT"/>
                </a:rPr>
                <a:t>F</a:t>
              </a:r>
            </a:p>
          </p:txBody>
        </p:sp>
        <p:cxnSp>
          <p:nvCxnSpPr>
            <p:cNvPr id="232" name="Straight Arrow Connector 231">
              <a:extLst>
                <a:ext uri="{FF2B5EF4-FFF2-40B4-BE49-F238E27FC236}">
                  <a16:creationId xmlns:a16="http://schemas.microsoft.com/office/drawing/2014/main" id="{D11501F9-49FD-4AF6-8746-AC167922D83B}"/>
                </a:ext>
              </a:extLst>
            </p:cNvPr>
            <p:cNvCxnSpPr>
              <a:cxnSpLocks/>
            </p:cNvCxnSpPr>
            <p:nvPr/>
          </p:nvCxnSpPr>
          <p:spPr>
            <a:xfrm>
              <a:off x="8909748" y="3675581"/>
              <a:ext cx="220118" cy="271468"/>
            </a:xfrm>
            <a:prstGeom prst="straightConnector1">
              <a:avLst/>
            </a:prstGeom>
            <a:noFill/>
            <a:ln w="28575" cap="flat" cmpd="sng" algn="ctr">
              <a:solidFill>
                <a:srgbClr val="94B6D2">
                  <a:lumMod val="50000"/>
                </a:srgbClr>
              </a:solidFill>
              <a:prstDash val="solid"/>
              <a:tailEnd type="triangle"/>
            </a:ln>
            <a:effectLst/>
          </p:spPr>
        </p:cxnSp>
        <p:sp>
          <p:nvSpPr>
            <p:cNvPr id="233" name="TextBox 232">
              <a:extLst>
                <a:ext uri="{FF2B5EF4-FFF2-40B4-BE49-F238E27FC236}">
                  <a16:creationId xmlns:a16="http://schemas.microsoft.com/office/drawing/2014/main" id="{385D809F-01FB-497A-82EE-4C0436ECAF85}"/>
                </a:ext>
              </a:extLst>
            </p:cNvPr>
            <p:cNvSpPr txBox="1"/>
            <p:nvPr/>
          </p:nvSpPr>
          <p:spPr>
            <a:xfrm rot="16200000">
              <a:off x="8985250" y="3771322"/>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grpSp>
      <p:sp>
        <p:nvSpPr>
          <p:cNvPr id="52" name="Rectangle 51">
            <a:extLst>
              <a:ext uri="{FF2B5EF4-FFF2-40B4-BE49-F238E27FC236}">
                <a16:creationId xmlns:a16="http://schemas.microsoft.com/office/drawing/2014/main" id="{5EADFA8A-AFE7-4B12-B321-84F3CD97E594}"/>
              </a:ext>
            </a:extLst>
          </p:cNvPr>
          <p:cNvSpPr/>
          <p:nvPr/>
        </p:nvSpPr>
        <p:spPr>
          <a:xfrm>
            <a:off x="6463144" y="1678371"/>
            <a:ext cx="5434445" cy="246173"/>
          </a:xfrm>
          <a:prstGeom prst="rect">
            <a:avLst/>
          </a:prstGeom>
          <a:solidFill>
            <a:srgbClr val="D5D1D1"/>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285" name="Rectangle 284">
            <a:extLst>
              <a:ext uri="{FF2B5EF4-FFF2-40B4-BE49-F238E27FC236}">
                <a16:creationId xmlns:a16="http://schemas.microsoft.com/office/drawing/2014/main" id="{BB17281F-82D0-449F-8A60-6F8B7F1C3CCF}"/>
              </a:ext>
            </a:extLst>
          </p:cNvPr>
          <p:cNvSpPr/>
          <p:nvPr/>
        </p:nvSpPr>
        <p:spPr>
          <a:xfrm>
            <a:off x="6405487" y="1667057"/>
            <a:ext cx="5602969" cy="17081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 0; v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numVertices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if</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UNVISITED)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INCLUDED;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err="1">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0;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numNeighbors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(v);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state[neighbors(v)[</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EXCLUDED;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p:txBody>
      </p:sp>
      <p:sp>
        <p:nvSpPr>
          <p:cNvPr id="59" name="Footer Placeholder 3"/>
          <p:cNvSpPr>
            <a:spLocks noGrp="1"/>
          </p:cNvSpPr>
          <p:nvPr>
            <p:ph type="ftr" sz="quarter" idx="11"/>
          </p:nvPr>
        </p:nvSpPr>
        <p:spPr>
          <a:xfrm>
            <a:off x="611143" y="6451600"/>
            <a:ext cx="7560934" cy="365125"/>
          </a:xfrm>
        </p:spPr>
        <p:txBody>
          <a:bodyPr/>
          <a:lstStyle/>
          <a:p>
            <a:r>
              <a:rPr lang="en-US" dirty="0" smtClean="0"/>
              <a:t>SCC: Compiling Sequential Code for a Speculative Parallel Architecture</a:t>
            </a:r>
            <a:endParaRPr lang="en-US" dirty="0"/>
          </a:p>
        </p:txBody>
      </p:sp>
      <p:cxnSp>
        <p:nvCxnSpPr>
          <p:cNvPr id="60" name="Straight Arrow Connector 59">
            <a:extLst>
              <a:ext uri="{FF2B5EF4-FFF2-40B4-BE49-F238E27FC236}">
                <a16:creationId xmlns:a16="http://schemas.microsoft.com/office/drawing/2014/main" id="{5E9F8F5A-0999-4FDD-BC1D-734648634084}"/>
              </a:ext>
            </a:extLst>
          </p:cNvPr>
          <p:cNvCxnSpPr>
            <a:cxnSpLocks/>
          </p:cNvCxnSpPr>
          <p:nvPr/>
        </p:nvCxnSpPr>
        <p:spPr>
          <a:xfrm flipH="1">
            <a:off x="8331341" y="4484153"/>
            <a:ext cx="550068" cy="266700"/>
          </a:xfrm>
          <a:prstGeom prst="straightConnector1">
            <a:avLst/>
          </a:prstGeom>
          <a:noFill/>
          <a:ln w="38100" cap="flat" cmpd="sng" algn="ctr">
            <a:solidFill>
              <a:srgbClr val="FF0000"/>
            </a:solidFill>
            <a:prstDash val="solid"/>
            <a:tailEnd type="triangle"/>
          </a:ln>
          <a:effectLst/>
        </p:spPr>
      </p:cxnSp>
      <p:sp>
        <p:nvSpPr>
          <p:cNvPr id="61" name="TextBox 60">
            <a:extLst>
              <a:ext uri="{FF2B5EF4-FFF2-40B4-BE49-F238E27FC236}">
                <a16:creationId xmlns:a16="http://schemas.microsoft.com/office/drawing/2014/main" id="{19CF1632-0190-439D-BD8B-3B0AA5BC3AC7}"/>
              </a:ext>
            </a:extLst>
          </p:cNvPr>
          <p:cNvSpPr txBox="1"/>
          <p:nvPr/>
        </p:nvSpPr>
        <p:spPr>
          <a:xfrm>
            <a:off x="8103691" y="4563758"/>
            <a:ext cx="343364" cy="307777"/>
          </a:xfrm>
          <a:prstGeom prst="rect">
            <a:avLst/>
          </a:prstGeom>
          <a:noFill/>
        </p:spPr>
        <p:txBody>
          <a:bodyPr wrap="none" rtlCol="0">
            <a:spAutoFit/>
          </a:bodyPr>
          <a:lstStyle/>
          <a:p>
            <a:pPr defTabSz="914400"/>
            <a:r>
              <a:rPr lang="en-US" sz="1400" dirty="0" err="1" smtClean="0">
                <a:solidFill>
                  <a:prstClr val="black"/>
                </a:solidFill>
                <a:latin typeface="Tw Cen MT"/>
              </a:rPr>
              <a:t>rd</a:t>
            </a:r>
            <a:endParaRPr lang="en-US" sz="1400" dirty="0">
              <a:solidFill>
                <a:prstClr val="black"/>
              </a:solidFill>
              <a:latin typeface="Tw Cen MT"/>
            </a:endParaRPr>
          </a:p>
        </p:txBody>
      </p:sp>
      <p:sp>
        <p:nvSpPr>
          <p:cNvPr id="62" name="TextBox 61">
            <a:extLst>
              <a:ext uri="{FF2B5EF4-FFF2-40B4-BE49-F238E27FC236}">
                <a16:creationId xmlns:a16="http://schemas.microsoft.com/office/drawing/2014/main" id="{1266A0A0-29C6-4295-A113-141B16B1B2BB}"/>
              </a:ext>
            </a:extLst>
          </p:cNvPr>
          <p:cNvSpPr txBox="1"/>
          <p:nvPr/>
        </p:nvSpPr>
        <p:spPr>
          <a:xfrm>
            <a:off x="8798977" y="4292068"/>
            <a:ext cx="364202" cy="307777"/>
          </a:xfrm>
          <a:prstGeom prst="rect">
            <a:avLst/>
          </a:prstGeom>
          <a:noFill/>
        </p:spPr>
        <p:txBody>
          <a:bodyPr wrap="none" rtlCol="0">
            <a:spAutoFit/>
          </a:bodyPr>
          <a:lstStyle/>
          <a:p>
            <a:pPr defTabSz="914400"/>
            <a:r>
              <a:rPr lang="en-US" sz="1400" dirty="0" err="1" smtClean="0">
                <a:solidFill>
                  <a:prstClr val="black"/>
                </a:solidFill>
                <a:latin typeface="Tw Cen MT"/>
              </a:rPr>
              <a:t>wr</a:t>
            </a:r>
            <a:endParaRPr lang="en-US" sz="1400" dirty="0">
              <a:solidFill>
                <a:prstClr val="black"/>
              </a:solidFill>
              <a:latin typeface="Tw Cen MT"/>
            </a:endParaRPr>
          </a:p>
        </p:txBody>
      </p:sp>
      <p:sp>
        <p:nvSpPr>
          <p:cNvPr id="63" name="TextBox 62"/>
          <p:cNvSpPr txBox="1"/>
          <p:nvPr/>
        </p:nvSpPr>
        <p:spPr>
          <a:xfrm>
            <a:off x="10205708" y="3334407"/>
            <a:ext cx="1260318" cy="1200329"/>
          </a:xfrm>
          <a:prstGeom prst="rect">
            <a:avLst/>
          </a:prstGeom>
          <a:ln w="38100">
            <a:solidFill>
              <a:srgbClr val="944A1C"/>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dirty="0" smtClean="0"/>
              <a:t>Indirect memory accesses</a:t>
            </a:r>
            <a:endParaRPr lang="en-US" sz="2400" dirty="0"/>
          </a:p>
        </p:txBody>
      </p:sp>
      <p:cxnSp>
        <p:nvCxnSpPr>
          <p:cNvPr id="7" name="Straight Arrow Connector 6"/>
          <p:cNvCxnSpPr>
            <a:stCxn id="63" idx="0"/>
          </p:cNvCxnSpPr>
          <p:nvPr/>
        </p:nvCxnSpPr>
        <p:spPr>
          <a:xfrm flipH="1" flipV="1">
            <a:off x="10380846" y="2908150"/>
            <a:ext cx="455021" cy="426257"/>
          </a:xfrm>
          <a:prstGeom prst="straightConnector1">
            <a:avLst/>
          </a:prstGeom>
          <a:ln w="38100">
            <a:solidFill>
              <a:srgbClr val="944A1C"/>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4363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52" grpId="0" animBg="1"/>
      <p:bldP spid="61" grpId="0"/>
      <p:bldP spid="62" grpId="0"/>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467960" y="4622887"/>
            <a:ext cx="1025375" cy="712517"/>
            <a:chOff x="9467960" y="4622887"/>
            <a:chExt cx="1025375" cy="712517"/>
          </a:xfrm>
        </p:grpSpPr>
        <p:sp>
          <p:nvSpPr>
            <p:cNvPr id="139" name="Rectangle 138">
              <a:extLst>
                <a:ext uri="{FF2B5EF4-FFF2-40B4-BE49-F238E27FC236}">
                  <a16:creationId xmlns:a16="http://schemas.microsoft.com/office/drawing/2014/main" id="{0385599C-8C28-47CA-817A-4EA179F6A5FC}"/>
                </a:ext>
              </a:extLst>
            </p:cNvPr>
            <p:cNvSpPr/>
            <p:nvPr/>
          </p:nvSpPr>
          <p:spPr>
            <a:xfrm flipH="1">
              <a:off x="9467960" y="4622887"/>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07" name="Rectangle 206">
              <a:extLst>
                <a:ext uri="{FF2B5EF4-FFF2-40B4-BE49-F238E27FC236}">
                  <a16:creationId xmlns:a16="http://schemas.microsoft.com/office/drawing/2014/main" id="{0385599C-8C28-47CA-817A-4EA179F6A5FC}"/>
                </a:ext>
              </a:extLst>
            </p:cNvPr>
            <p:cNvSpPr/>
            <p:nvPr/>
          </p:nvSpPr>
          <p:spPr>
            <a:xfrm flipH="1">
              <a:off x="9863493" y="4885468"/>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08" name="Rectangle 207">
              <a:extLst>
                <a:ext uri="{FF2B5EF4-FFF2-40B4-BE49-F238E27FC236}">
                  <a16:creationId xmlns:a16="http://schemas.microsoft.com/office/drawing/2014/main" id="{0385599C-8C28-47CA-817A-4EA179F6A5FC}"/>
                </a:ext>
              </a:extLst>
            </p:cNvPr>
            <p:cNvSpPr/>
            <p:nvPr/>
          </p:nvSpPr>
          <p:spPr>
            <a:xfrm flipH="1">
              <a:off x="10263335" y="5147220"/>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126" name="Group 125"/>
          <p:cNvGrpSpPr/>
          <p:nvPr/>
        </p:nvGrpSpPr>
        <p:grpSpPr>
          <a:xfrm>
            <a:off x="6732105" y="3842969"/>
            <a:ext cx="2216301" cy="1498581"/>
            <a:chOff x="6732105" y="3842969"/>
            <a:chExt cx="2216301" cy="1498581"/>
          </a:xfrm>
        </p:grpSpPr>
        <p:sp>
          <p:nvSpPr>
            <p:cNvPr id="127" name="Rectangle 126">
              <a:extLst>
                <a:ext uri="{FF2B5EF4-FFF2-40B4-BE49-F238E27FC236}">
                  <a16:creationId xmlns:a16="http://schemas.microsoft.com/office/drawing/2014/main" id="{0385599C-8C28-47CA-817A-4EA179F6A5FC}"/>
                </a:ext>
              </a:extLst>
            </p:cNvPr>
            <p:cNvSpPr/>
            <p:nvPr/>
          </p:nvSpPr>
          <p:spPr>
            <a:xfrm flipH="1">
              <a:off x="6732105" y="3842969"/>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28" name="Rectangle 127">
              <a:extLst>
                <a:ext uri="{FF2B5EF4-FFF2-40B4-BE49-F238E27FC236}">
                  <a16:creationId xmlns:a16="http://schemas.microsoft.com/office/drawing/2014/main" id="{0385599C-8C28-47CA-817A-4EA179F6A5FC}"/>
                </a:ext>
              </a:extLst>
            </p:cNvPr>
            <p:cNvSpPr/>
            <p:nvPr/>
          </p:nvSpPr>
          <p:spPr>
            <a:xfrm flipH="1">
              <a:off x="7121300" y="4103061"/>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32" name="Rectangle 131">
              <a:extLst>
                <a:ext uri="{FF2B5EF4-FFF2-40B4-BE49-F238E27FC236}">
                  <a16:creationId xmlns:a16="http://schemas.microsoft.com/office/drawing/2014/main" id="{0385599C-8C28-47CA-817A-4EA179F6A5FC}"/>
                </a:ext>
              </a:extLst>
            </p:cNvPr>
            <p:cNvSpPr/>
            <p:nvPr/>
          </p:nvSpPr>
          <p:spPr>
            <a:xfrm flipH="1">
              <a:off x="7526448" y="4365642"/>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33" name="Rectangle 132">
              <a:extLst>
                <a:ext uri="{FF2B5EF4-FFF2-40B4-BE49-F238E27FC236}">
                  <a16:creationId xmlns:a16="http://schemas.microsoft.com/office/drawing/2014/main" id="{0385599C-8C28-47CA-817A-4EA179F6A5FC}"/>
                </a:ext>
              </a:extLst>
            </p:cNvPr>
            <p:cNvSpPr/>
            <p:nvPr/>
          </p:nvSpPr>
          <p:spPr>
            <a:xfrm flipH="1">
              <a:off x="7921981" y="4628223"/>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34" name="Rectangle 133">
              <a:extLst>
                <a:ext uri="{FF2B5EF4-FFF2-40B4-BE49-F238E27FC236}">
                  <a16:creationId xmlns:a16="http://schemas.microsoft.com/office/drawing/2014/main" id="{0385599C-8C28-47CA-817A-4EA179F6A5FC}"/>
                </a:ext>
              </a:extLst>
            </p:cNvPr>
            <p:cNvSpPr/>
            <p:nvPr/>
          </p:nvSpPr>
          <p:spPr>
            <a:xfrm flipH="1">
              <a:off x="8321823" y="4889975"/>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35" name="Rectangle 134">
              <a:extLst>
                <a:ext uri="{FF2B5EF4-FFF2-40B4-BE49-F238E27FC236}">
                  <a16:creationId xmlns:a16="http://schemas.microsoft.com/office/drawing/2014/main" id="{0385599C-8C28-47CA-817A-4EA179F6A5FC}"/>
                </a:ext>
              </a:extLst>
            </p:cNvPr>
            <p:cNvSpPr/>
            <p:nvPr/>
          </p:nvSpPr>
          <p:spPr>
            <a:xfrm flipH="1">
              <a:off x="8718406" y="5153366"/>
              <a:ext cx="230000" cy="188184"/>
            </a:xfrm>
            <a:prstGeom prst="rect">
              <a:avLst/>
            </a:prstGeom>
            <a:solidFill>
              <a:srgbClr val="D5D1D1"/>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2" name="Title 1"/>
          <p:cNvSpPr>
            <a:spLocks noGrp="1"/>
          </p:cNvSpPr>
          <p:nvPr>
            <p:ph type="title"/>
          </p:nvPr>
        </p:nvSpPr>
        <p:spPr/>
        <p:txBody>
          <a:bodyPr>
            <a:normAutofit fontScale="90000"/>
          </a:bodyPr>
          <a:lstStyle/>
          <a:p>
            <a:r>
              <a:rPr lang="en-US" dirty="0" smtClean="0"/>
              <a:t>Task chains incur costly </a:t>
            </a:r>
            <a:r>
              <a:rPr lang="en-US" dirty="0"/>
              <a:t>misspeculation recovery</a:t>
            </a:r>
          </a:p>
        </p:txBody>
      </p:sp>
      <p:sp>
        <p:nvSpPr>
          <p:cNvPr id="3" name="Content Placeholder 2"/>
          <p:cNvSpPr>
            <a:spLocks noGrp="1"/>
          </p:cNvSpPr>
          <p:nvPr>
            <p:ph idx="1"/>
          </p:nvPr>
        </p:nvSpPr>
        <p:spPr>
          <a:xfrm>
            <a:off x="660614" y="1771651"/>
            <a:ext cx="5057891" cy="3976962"/>
          </a:xfrm>
        </p:spPr>
        <p:txBody>
          <a:bodyPr>
            <a:noAutofit/>
          </a:bodyPr>
          <a:lstStyle/>
          <a:p>
            <a:r>
              <a:rPr lang="en-US" dirty="0" smtClean="0"/>
              <a:t>Tasks abort if they violated data dependence.</a:t>
            </a:r>
          </a:p>
          <a:p>
            <a:r>
              <a:rPr lang="en-US" dirty="0" smtClean="0"/>
              <a:t>Tasks </a:t>
            </a:r>
            <a:r>
              <a:rPr lang="en-US" dirty="0"/>
              <a:t>that abort must roll back their effects, including </a:t>
            </a:r>
            <a:r>
              <a:rPr lang="en-US" dirty="0" smtClean="0"/>
              <a:t>children they spawned.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grpSp>
        <p:nvGrpSpPr>
          <p:cNvPr id="168" name="Group 167">
            <a:extLst>
              <a:ext uri="{FF2B5EF4-FFF2-40B4-BE49-F238E27FC236}">
                <a16:creationId xmlns:a16="http://schemas.microsoft.com/office/drawing/2014/main" id="{A219D227-344D-498D-A198-41F87BBAAD16}"/>
              </a:ext>
            </a:extLst>
          </p:cNvPr>
          <p:cNvGrpSpPr/>
          <p:nvPr/>
        </p:nvGrpSpPr>
        <p:grpSpPr>
          <a:xfrm>
            <a:off x="6752523" y="5488687"/>
            <a:ext cx="4879265" cy="369332"/>
            <a:chOff x="505968" y="5048518"/>
            <a:chExt cx="8819937" cy="492442"/>
          </a:xfrm>
        </p:grpSpPr>
        <p:cxnSp>
          <p:nvCxnSpPr>
            <p:cNvPr id="169" name="Straight Arrow Connector 168">
              <a:extLst>
                <a:ext uri="{FF2B5EF4-FFF2-40B4-BE49-F238E27FC236}">
                  <a16:creationId xmlns:a16="http://schemas.microsoft.com/office/drawing/2014/main" id="{91E710F3-7D95-45E7-9E96-85AC3CBCF833}"/>
                </a:ext>
              </a:extLst>
            </p:cNvPr>
            <p:cNvCxnSpPr>
              <a:cxnSpLocks/>
            </p:cNvCxnSpPr>
            <p:nvPr/>
          </p:nvCxnSpPr>
          <p:spPr>
            <a:xfrm>
              <a:off x="505968" y="5477256"/>
              <a:ext cx="8785440" cy="0"/>
            </a:xfrm>
            <a:prstGeom prst="straightConnector1">
              <a:avLst/>
            </a:prstGeom>
            <a:noFill/>
            <a:ln w="19050" cap="flat" cmpd="sng" algn="ctr">
              <a:solidFill>
                <a:sysClr val="windowText" lastClr="000000"/>
              </a:solidFill>
              <a:prstDash val="solid"/>
              <a:tailEnd type="triangle"/>
            </a:ln>
            <a:effectLst/>
          </p:spPr>
        </p:cxnSp>
        <p:sp>
          <p:nvSpPr>
            <p:cNvPr id="170" name="TextBox 169">
              <a:extLst>
                <a:ext uri="{FF2B5EF4-FFF2-40B4-BE49-F238E27FC236}">
                  <a16:creationId xmlns:a16="http://schemas.microsoft.com/office/drawing/2014/main" id="{2D51634A-0CA2-4EC9-A483-2715D24F3CDA}"/>
                </a:ext>
              </a:extLst>
            </p:cNvPr>
            <p:cNvSpPr txBox="1"/>
            <p:nvPr/>
          </p:nvSpPr>
          <p:spPr>
            <a:xfrm>
              <a:off x="8230015" y="5048518"/>
              <a:ext cx="1095890" cy="4924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Time</a:t>
              </a:r>
            </a:p>
          </p:txBody>
        </p:sp>
      </p:grpSp>
      <p:grpSp>
        <p:nvGrpSpPr>
          <p:cNvPr id="6" name="Group 5">
            <a:extLst>
              <a:ext uri="{FF2B5EF4-FFF2-40B4-BE49-F238E27FC236}">
                <a16:creationId xmlns:a16="http://schemas.microsoft.com/office/drawing/2014/main" id="{C5B735A4-0083-48EF-AA0A-63FA91286415}"/>
              </a:ext>
            </a:extLst>
          </p:cNvPr>
          <p:cNvGrpSpPr/>
          <p:nvPr/>
        </p:nvGrpSpPr>
        <p:grpSpPr>
          <a:xfrm>
            <a:off x="9023569" y="4615649"/>
            <a:ext cx="2608219" cy="1190394"/>
            <a:chOff x="9023569" y="4615649"/>
            <a:chExt cx="2608219" cy="1190394"/>
          </a:xfrm>
        </p:grpSpPr>
        <p:grpSp>
          <p:nvGrpSpPr>
            <p:cNvPr id="183" name="Group 182">
              <a:extLst>
                <a:ext uri="{FF2B5EF4-FFF2-40B4-BE49-F238E27FC236}">
                  <a16:creationId xmlns:a16="http://schemas.microsoft.com/office/drawing/2014/main" id="{10A4DDED-AEE0-454A-A464-34007591238A}"/>
                </a:ext>
              </a:extLst>
            </p:cNvPr>
            <p:cNvGrpSpPr/>
            <p:nvPr/>
          </p:nvGrpSpPr>
          <p:grpSpPr>
            <a:xfrm>
              <a:off x="9861567" y="4886485"/>
              <a:ext cx="538356" cy="365560"/>
              <a:chOff x="2117578" y="2073689"/>
              <a:chExt cx="538356" cy="365560"/>
            </a:xfrm>
          </p:grpSpPr>
          <p:grpSp>
            <p:nvGrpSpPr>
              <p:cNvPr id="184" name="Group 183">
                <a:extLst>
                  <a:ext uri="{FF2B5EF4-FFF2-40B4-BE49-F238E27FC236}">
                    <a16:creationId xmlns:a16="http://schemas.microsoft.com/office/drawing/2014/main" id="{8D0B62CD-B590-4BBF-BFDE-9889027954D4}"/>
                  </a:ext>
                </a:extLst>
              </p:cNvPr>
              <p:cNvGrpSpPr/>
              <p:nvPr/>
            </p:nvGrpSpPr>
            <p:grpSpPr>
              <a:xfrm>
                <a:off x="2117578" y="2073689"/>
                <a:ext cx="538356" cy="188184"/>
                <a:chOff x="3291908" y="2514610"/>
                <a:chExt cx="538356" cy="188184"/>
              </a:xfrm>
            </p:grpSpPr>
            <p:sp>
              <p:nvSpPr>
                <p:cNvPr id="186" name="Rectangle 185">
                  <a:extLst>
                    <a:ext uri="{FF2B5EF4-FFF2-40B4-BE49-F238E27FC236}">
                      <a16:creationId xmlns:a16="http://schemas.microsoft.com/office/drawing/2014/main" id="{C64C35F0-19D1-43BA-808F-53B156063986}"/>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87" name="Rectangle 186">
                  <a:extLst>
                    <a:ext uri="{FF2B5EF4-FFF2-40B4-BE49-F238E27FC236}">
                      <a16:creationId xmlns:a16="http://schemas.microsoft.com/office/drawing/2014/main" id="{72DC953D-A97F-4E9B-8A97-AABE0951924D}"/>
                    </a:ext>
                  </a:extLst>
                </p:cNvPr>
                <p:cNvSpPr/>
                <p:nvPr/>
              </p:nvSpPr>
              <p:spPr>
                <a:xfrm>
                  <a:off x="3291908" y="2514610"/>
                  <a:ext cx="53835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85" name="Straight Arrow Connector 184">
                <a:extLst>
                  <a:ext uri="{FF2B5EF4-FFF2-40B4-BE49-F238E27FC236}">
                    <a16:creationId xmlns:a16="http://schemas.microsoft.com/office/drawing/2014/main" id="{CACCA192-23E0-46BE-AC10-0757070D4B11}"/>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188" name="Group 187">
              <a:extLst>
                <a:ext uri="{FF2B5EF4-FFF2-40B4-BE49-F238E27FC236}">
                  <a16:creationId xmlns:a16="http://schemas.microsoft.com/office/drawing/2014/main" id="{A4D84D83-3E96-4DC8-B7E2-33B9C3B44410}"/>
                </a:ext>
              </a:extLst>
            </p:cNvPr>
            <p:cNvGrpSpPr/>
            <p:nvPr/>
          </p:nvGrpSpPr>
          <p:grpSpPr>
            <a:xfrm>
              <a:off x="10260202" y="5140310"/>
              <a:ext cx="1371586" cy="188184"/>
              <a:chOff x="3291908" y="2514610"/>
              <a:chExt cx="1371586" cy="188184"/>
            </a:xfrm>
          </p:grpSpPr>
          <p:sp>
            <p:nvSpPr>
              <p:cNvPr id="189" name="Rectangle 188">
                <a:extLst>
                  <a:ext uri="{FF2B5EF4-FFF2-40B4-BE49-F238E27FC236}">
                    <a16:creationId xmlns:a16="http://schemas.microsoft.com/office/drawing/2014/main" id="{B96BA5DD-E18F-4619-9641-09DCEA2C5E66}"/>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0" name="Rectangle 189">
                <a:extLst>
                  <a:ext uri="{FF2B5EF4-FFF2-40B4-BE49-F238E27FC236}">
                    <a16:creationId xmlns:a16="http://schemas.microsoft.com/office/drawing/2014/main" id="{3F6AAD09-090F-44A6-A046-C7680333EE26}"/>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1" name="Rectangle 190">
                <a:extLst>
                  <a:ext uri="{FF2B5EF4-FFF2-40B4-BE49-F238E27FC236}">
                    <a16:creationId xmlns:a16="http://schemas.microsoft.com/office/drawing/2014/main" id="{5F019533-13A7-4D0F-9494-42B12C39B173}"/>
                  </a:ext>
                </a:extLst>
              </p:cNvPr>
              <p:cNvSpPr/>
              <p:nvPr/>
            </p:nvSpPr>
            <p:spPr>
              <a:xfrm>
                <a:off x="3291908" y="2514610"/>
                <a:ext cx="13715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92" name="TextBox 191">
              <a:extLst>
                <a:ext uri="{FF2B5EF4-FFF2-40B4-BE49-F238E27FC236}">
                  <a16:creationId xmlns:a16="http://schemas.microsoft.com/office/drawing/2014/main" id="{2E7033CA-52D3-4627-AB53-D2C49A6BE946}"/>
                </a:ext>
              </a:extLst>
            </p:cNvPr>
            <p:cNvSpPr txBox="1"/>
            <p:nvPr/>
          </p:nvSpPr>
          <p:spPr>
            <a:xfrm>
              <a:off x="9353965" y="4744407"/>
              <a:ext cx="367408" cy="369332"/>
            </a:xfrm>
            <a:prstGeom prst="rect">
              <a:avLst/>
            </a:prstGeom>
            <a:noFill/>
          </p:spPr>
          <p:txBody>
            <a:bodyPr wrap="none" rtlCol="0">
              <a:spAutoFit/>
            </a:bodyPr>
            <a:lstStyle/>
            <a:p>
              <a:pPr defTabSz="914400"/>
              <a:r>
                <a:rPr lang="en-US" dirty="0">
                  <a:solidFill>
                    <a:prstClr val="black"/>
                  </a:solidFill>
                  <a:latin typeface="Tw Cen MT"/>
                </a:rPr>
                <a:t>D′</a:t>
              </a:r>
            </a:p>
          </p:txBody>
        </p:sp>
        <p:sp>
          <p:nvSpPr>
            <p:cNvPr id="193" name="TextBox 192">
              <a:extLst>
                <a:ext uri="{FF2B5EF4-FFF2-40B4-BE49-F238E27FC236}">
                  <a16:creationId xmlns:a16="http://schemas.microsoft.com/office/drawing/2014/main" id="{F45141D9-F168-483E-A087-E4FE1FBDD9D4}"/>
                </a:ext>
              </a:extLst>
            </p:cNvPr>
            <p:cNvSpPr txBox="1"/>
            <p:nvPr/>
          </p:nvSpPr>
          <p:spPr>
            <a:xfrm>
              <a:off x="9798060" y="4996397"/>
              <a:ext cx="328936" cy="369332"/>
            </a:xfrm>
            <a:prstGeom prst="rect">
              <a:avLst/>
            </a:prstGeom>
            <a:noFill/>
          </p:spPr>
          <p:txBody>
            <a:bodyPr wrap="square" rtlCol="0">
              <a:spAutoFit/>
            </a:bodyPr>
            <a:lstStyle/>
            <a:p>
              <a:pPr defTabSz="914400"/>
              <a:r>
                <a:rPr lang="en-US" dirty="0">
                  <a:solidFill>
                    <a:prstClr val="black"/>
                  </a:solidFill>
                  <a:latin typeface="Tw Cen MT"/>
                </a:rPr>
                <a:t>E′</a:t>
              </a:r>
            </a:p>
          </p:txBody>
        </p:sp>
        <p:sp>
          <p:nvSpPr>
            <p:cNvPr id="194" name="TextBox 193">
              <a:extLst>
                <a:ext uri="{FF2B5EF4-FFF2-40B4-BE49-F238E27FC236}">
                  <a16:creationId xmlns:a16="http://schemas.microsoft.com/office/drawing/2014/main" id="{B93023BB-FE40-4A59-9399-4F3BDE00E39F}"/>
                </a:ext>
              </a:extLst>
            </p:cNvPr>
            <p:cNvSpPr txBox="1"/>
            <p:nvPr/>
          </p:nvSpPr>
          <p:spPr>
            <a:xfrm>
              <a:off x="10168376" y="5262871"/>
              <a:ext cx="336952" cy="369332"/>
            </a:xfrm>
            <a:prstGeom prst="rect">
              <a:avLst/>
            </a:prstGeom>
            <a:noFill/>
          </p:spPr>
          <p:txBody>
            <a:bodyPr wrap="none" rtlCol="0">
              <a:spAutoFit/>
            </a:bodyPr>
            <a:lstStyle/>
            <a:p>
              <a:pPr defTabSz="914400"/>
              <a:r>
                <a:rPr lang="en-US" dirty="0">
                  <a:solidFill>
                    <a:prstClr val="black"/>
                  </a:solidFill>
                  <a:latin typeface="Tw Cen MT"/>
                </a:rPr>
                <a:t>F′</a:t>
              </a:r>
            </a:p>
          </p:txBody>
        </p:sp>
        <p:cxnSp>
          <p:nvCxnSpPr>
            <p:cNvPr id="195" name="Straight Arrow Connector 194">
              <a:extLst>
                <a:ext uri="{FF2B5EF4-FFF2-40B4-BE49-F238E27FC236}">
                  <a16:creationId xmlns:a16="http://schemas.microsoft.com/office/drawing/2014/main" id="{91A7E1D5-B7AD-4EEF-AAA4-1B50F6850C86}"/>
                </a:ext>
              </a:extLst>
            </p:cNvPr>
            <p:cNvCxnSpPr>
              <a:cxnSpLocks/>
              <a:stCxn id="157" idx="3"/>
              <a:endCxn id="205" idx="1"/>
            </p:cNvCxnSpPr>
            <p:nvPr/>
          </p:nvCxnSpPr>
          <p:spPr>
            <a:xfrm flipV="1">
              <a:off x="9023569" y="4719415"/>
              <a:ext cx="445291" cy="2900"/>
            </a:xfrm>
            <a:prstGeom prst="straightConnector1">
              <a:avLst/>
            </a:prstGeom>
            <a:noFill/>
            <a:ln w="38100" cap="flat" cmpd="sng" algn="ctr">
              <a:solidFill>
                <a:srgbClr val="00B0F0"/>
              </a:solidFill>
              <a:prstDash val="solid"/>
              <a:tailEnd type="triangle"/>
            </a:ln>
            <a:effectLst/>
          </p:spPr>
        </p:cxnSp>
        <p:cxnSp>
          <p:nvCxnSpPr>
            <p:cNvPr id="196" name="Straight Arrow Connector 195">
              <a:extLst>
                <a:ext uri="{FF2B5EF4-FFF2-40B4-BE49-F238E27FC236}">
                  <a16:creationId xmlns:a16="http://schemas.microsoft.com/office/drawing/2014/main" id="{0F12D253-40DE-44ED-A172-1D7CCDDF6499}"/>
                </a:ext>
              </a:extLst>
            </p:cNvPr>
            <p:cNvCxnSpPr>
              <a:cxnSpLocks/>
            </p:cNvCxnSpPr>
            <p:nvPr/>
          </p:nvCxnSpPr>
          <p:spPr>
            <a:xfrm>
              <a:off x="10413897" y="5248172"/>
              <a:ext cx="220118" cy="271468"/>
            </a:xfrm>
            <a:prstGeom prst="straightConnector1">
              <a:avLst/>
            </a:prstGeom>
            <a:noFill/>
            <a:ln w="28575" cap="flat" cmpd="sng" algn="ctr">
              <a:solidFill>
                <a:srgbClr val="94B6D2">
                  <a:lumMod val="50000"/>
                </a:srgbClr>
              </a:solidFill>
              <a:prstDash val="solid"/>
              <a:tailEnd type="triangle"/>
            </a:ln>
            <a:effectLst/>
          </p:spPr>
        </p:cxnSp>
        <p:sp>
          <p:nvSpPr>
            <p:cNvPr id="199" name="TextBox 198">
              <a:extLst>
                <a:ext uri="{FF2B5EF4-FFF2-40B4-BE49-F238E27FC236}">
                  <a16:creationId xmlns:a16="http://schemas.microsoft.com/office/drawing/2014/main" id="{0D1C89C3-345C-4D4B-8661-7EB7BE189776}"/>
                </a:ext>
              </a:extLst>
            </p:cNvPr>
            <p:cNvSpPr txBox="1"/>
            <p:nvPr/>
          </p:nvSpPr>
          <p:spPr>
            <a:xfrm rot="16200000">
              <a:off x="10491119" y="5328989"/>
              <a:ext cx="553998" cy="400110"/>
            </a:xfrm>
            <a:prstGeom prst="rect">
              <a:avLst/>
            </a:prstGeom>
            <a:noFill/>
          </p:spPr>
          <p:txBody>
            <a:bodyPr vert="eaVert" wrap="square" rtlCol="0">
              <a:spAutoFit/>
            </a:bodyPr>
            <a:lstStyle/>
            <a:p>
              <a:pPr defTabSz="914400"/>
              <a:r>
                <a:rPr lang="en-US" sz="2400" dirty="0">
                  <a:solidFill>
                    <a:prstClr val="black"/>
                  </a:solidFill>
                  <a:latin typeface="Tw Cen MT"/>
                </a:rPr>
                <a:t>…</a:t>
              </a:r>
            </a:p>
          </p:txBody>
        </p:sp>
        <p:grpSp>
          <p:nvGrpSpPr>
            <p:cNvPr id="201" name="Group 200">
              <a:extLst>
                <a:ext uri="{FF2B5EF4-FFF2-40B4-BE49-F238E27FC236}">
                  <a16:creationId xmlns:a16="http://schemas.microsoft.com/office/drawing/2014/main" id="{FE5CFABC-CA4B-41F4-90F6-2F842A17F79F}"/>
                </a:ext>
              </a:extLst>
            </p:cNvPr>
            <p:cNvGrpSpPr/>
            <p:nvPr/>
          </p:nvGrpSpPr>
          <p:grpSpPr>
            <a:xfrm>
              <a:off x="9468860" y="4625323"/>
              <a:ext cx="538356" cy="365560"/>
              <a:chOff x="2117578" y="2073689"/>
              <a:chExt cx="538356" cy="365560"/>
            </a:xfrm>
          </p:grpSpPr>
          <p:grpSp>
            <p:nvGrpSpPr>
              <p:cNvPr id="202" name="Group 201">
                <a:extLst>
                  <a:ext uri="{FF2B5EF4-FFF2-40B4-BE49-F238E27FC236}">
                    <a16:creationId xmlns:a16="http://schemas.microsoft.com/office/drawing/2014/main" id="{09331D51-AFFE-44EB-92B6-F51389BEF014}"/>
                  </a:ext>
                </a:extLst>
              </p:cNvPr>
              <p:cNvGrpSpPr/>
              <p:nvPr/>
            </p:nvGrpSpPr>
            <p:grpSpPr>
              <a:xfrm>
                <a:off x="2117578" y="2073689"/>
                <a:ext cx="538356" cy="188184"/>
                <a:chOff x="3291908" y="2514610"/>
                <a:chExt cx="538356" cy="188184"/>
              </a:xfrm>
            </p:grpSpPr>
            <p:sp>
              <p:nvSpPr>
                <p:cNvPr id="204" name="Rectangle 203">
                  <a:extLst>
                    <a:ext uri="{FF2B5EF4-FFF2-40B4-BE49-F238E27FC236}">
                      <a16:creationId xmlns:a16="http://schemas.microsoft.com/office/drawing/2014/main" id="{7B1AB5F8-F28B-44E2-80BE-A2CE01EE9B2D}"/>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05" name="Rectangle 204">
                  <a:extLst>
                    <a:ext uri="{FF2B5EF4-FFF2-40B4-BE49-F238E27FC236}">
                      <a16:creationId xmlns:a16="http://schemas.microsoft.com/office/drawing/2014/main" id="{997B1D7F-0A49-4910-ADC5-892358B39B91}"/>
                    </a:ext>
                  </a:extLst>
                </p:cNvPr>
                <p:cNvSpPr/>
                <p:nvPr/>
              </p:nvSpPr>
              <p:spPr>
                <a:xfrm>
                  <a:off x="3291908" y="2514610"/>
                  <a:ext cx="53835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203" name="Straight Arrow Connector 202">
                <a:extLst>
                  <a:ext uri="{FF2B5EF4-FFF2-40B4-BE49-F238E27FC236}">
                    <a16:creationId xmlns:a16="http://schemas.microsoft.com/office/drawing/2014/main" id="{5BBB84B7-311A-46AC-96A2-2C90F675F3B4}"/>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sp>
          <p:nvSpPr>
            <p:cNvPr id="206" name="TextBox 205">
              <a:extLst>
                <a:ext uri="{FF2B5EF4-FFF2-40B4-BE49-F238E27FC236}">
                  <a16:creationId xmlns:a16="http://schemas.microsoft.com/office/drawing/2014/main" id="{F88BC31E-942F-44FB-9E5B-389963731329}"/>
                </a:ext>
              </a:extLst>
            </p:cNvPr>
            <p:cNvSpPr txBox="1"/>
            <p:nvPr/>
          </p:nvSpPr>
          <p:spPr>
            <a:xfrm>
              <a:off x="9664537" y="4615649"/>
              <a:ext cx="343364" cy="215444"/>
            </a:xfrm>
            <a:prstGeom prst="rect">
              <a:avLst/>
            </a:prstGeom>
            <a:noFill/>
          </p:spPr>
          <p:txBody>
            <a:bodyPr wrap="none" tIns="0" bIns="0" rtlCol="0">
              <a:spAutoFit/>
            </a:bodyPr>
            <a:lstStyle/>
            <a:p>
              <a:pPr defTabSz="914400"/>
              <a:r>
                <a:rPr lang="en-US" sz="1400" dirty="0" err="1" smtClean="0">
                  <a:solidFill>
                    <a:prstClr val="black"/>
                  </a:solidFill>
                  <a:latin typeface="Tw Cen MT"/>
                </a:rPr>
                <a:t>rd</a:t>
              </a:r>
              <a:endParaRPr lang="en-US" sz="1400" dirty="0">
                <a:solidFill>
                  <a:prstClr val="black"/>
                </a:solidFill>
                <a:latin typeface="Tw Cen MT"/>
              </a:endParaRPr>
            </a:p>
          </p:txBody>
        </p:sp>
      </p:grpSp>
      <p:grpSp>
        <p:nvGrpSpPr>
          <p:cNvPr id="79" name="Group 78">
            <a:extLst>
              <a:ext uri="{FF2B5EF4-FFF2-40B4-BE49-F238E27FC236}">
                <a16:creationId xmlns:a16="http://schemas.microsoft.com/office/drawing/2014/main" id="{84EA733E-E382-4357-8CE5-EF82E0E9ABB9}"/>
              </a:ext>
            </a:extLst>
          </p:cNvPr>
          <p:cNvGrpSpPr/>
          <p:nvPr/>
        </p:nvGrpSpPr>
        <p:grpSpPr>
          <a:xfrm>
            <a:off x="6626977" y="3840480"/>
            <a:ext cx="2835327" cy="1977965"/>
            <a:chOff x="6626977" y="2270411"/>
            <a:chExt cx="2835327" cy="1977965"/>
          </a:xfrm>
        </p:grpSpPr>
        <p:grpSp>
          <p:nvGrpSpPr>
            <p:cNvPr id="80" name="Group 79">
              <a:extLst>
                <a:ext uri="{FF2B5EF4-FFF2-40B4-BE49-F238E27FC236}">
                  <a16:creationId xmlns:a16="http://schemas.microsoft.com/office/drawing/2014/main" id="{79CE8AC6-CE62-4E12-ADBC-5DC6AD41EEEB}"/>
                </a:ext>
              </a:extLst>
            </p:cNvPr>
            <p:cNvGrpSpPr/>
            <p:nvPr/>
          </p:nvGrpSpPr>
          <p:grpSpPr>
            <a:xfrm>
              <a:off x="6732105" y="2270411"/>
              <a:ext cx="1371586" cy="365560"/>
              <a:chOff x="2117578" y="2073689"/>
              <a:chExt cx="1371586" cy="365560"/>
            </a:xfrm>
          </p:grpSpPr>
          <p:grpSp>
            <p:nvGrpSpPr>
              <p:cNvPr id="117" name="Group 116">
                <a:extLst>
                  <a:ext uri="{FF2B5EF4-FFF2-40B4-BE49-F238E27FC236}">
                    <a16:creationId xmlns:a16="http://schemas.microsoft.com/office/drawing/2014/main" id="{161B0FFD-B222-404D-A094-E855FD3519A1}"/>
                  </a:ext>
                </a:extLst>
              </p:cNvPr>
              <p:cNvGrpSpPr/>
              <p:nvPr/>
            </p:nvGrpSpPr>
            <p:grpSpPr>
              <a:xfrm>
                <a:off x="2117578" y="2073689"/>
                <a:ext cx="1371586" cy="188184"/>
                <a:chOff x="3291908" y="2514610"/>
                <a:chExt cx="1371586" cy="188184"/>
              </a:xfrm>
            </p:grpSpPr>
            <p:sp>
              <p:nvSpPr>
                <p:cNvPr id="119" name="Rectangle 118">
                  <a:extLst>
                    <a:ext uri="{FF2B5EF4-FFF2-40B4-BE49-F238E27FC236}">
                      <a16:creationId xmlns:a16="http://schemas.microsoft.com/office/drawing/2014/main" id="{AF0E41DE-C4AE-4E74-B07F-A91325B7ADBD}"/>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20" name="Rectangle 119">
                  <a:extLst>
                    <a:ext uri="{FF2B5EF4-FFF2-40B4-BE49-F238E27FC236}">
                      <a16:creationId xmlns:a16="http://schemas.microsoft.com/office/drawing/2014/main" id="{94928A02-E493-427F-959C-3AF2ACD8E496}"/>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21" name="Rectangle 120">
                  <a:extLst>
                    <a:ext uri="{FF2B5EF4-FFF2-40B4-BE49-F238E27FC236}">
                      <a16:creationId xmlns:a16="http://schemas.microsoft.com/office/drawing/2014/main" id="{C2AC5BBB-BF6D-461F-B19F-B918CB10EA9F}"/>
                    </a:ext>
                  </a:extLst>
                </p:cNvPr>
                <p:cNvSpPr/>
                <p:nvPr/>
              </p:nvSpPr>
              <p:spPr>
                <a:xfrm>
                  <a:off x="3291908" y="2514610"/>
                  <a:ext cx="13715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18" name="Straight Arrow Connector 117">
                <a:extLst>
                  <a:ext uri="{FF2B5EF4-FFF2-40B4-BE49-F238E27FC236}">
                    <a16:creationId xmlns:a16="http://schemas.microsoft.com/office/drawing/2014/main" id="{E558E4EC-1517-4AC8-9EC0-35FCA7B61DBD}"/>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81" name="Group 80">
              <a:extLst>
                <a:ext uri="{FF2B5EF4-FFF2-40B4-BE49-F238E27FC236}">
                  <a16:creationId xmlns:a16="http://schemas.microsoft.com/office/drawing/2014/main" id="{FB850509-10FE-4930-AF35-A4AFF65F280D}"/>
                </a:ext>
              </a:extLst>
            </p:cNvPr>
            <p:cNvGrpSpPr/>
            <p:nvPr/>
          </p:nvGrpSpPr>
          <p:grpSpPr>
            <a:xfrm>
              <a:off x="7526448" y="2795573"/>
              <a:ext cx="1596086" cy="365560"/>
              <a:chOff x="2117578" y="2073689"/>
              <a:chExt cx="1596086" cy="365560"/>
            </a:xfrm>
          </p:grpSpPr>
          <p:grpSp>
            <p:nvGrpSpPr>
              <p:cNvPr id="112" name="Group 111">
                <a:extLst>
                  <a:ext uri="{FF2B5EF4-FFF2-40B4-BE49-F238E27FC236}">
                    <a16:creationId xmlns:a16="http://schemas.microsoft.com/office/drawing/2014/main" id="{DE4BD2E2-C063-4CAE-93FA-A5E8BD9F56DE}"/>
                  </a:ext>
                </a:extLst>
              </p:cNvPr>
              <p:cNvGrpSpPr/>
              <p:nvPr/>
            </p:nvGrpSpPr>
            <p:grpSpPr>
              <a:xfrm>
                <a:off x="2117578" y="2073689"/>
                <a:ext cx="1596086" cy="188184"/>
                <a:chOff x="3291908" y="2514610"/>
                <a:chExt cx="1596086" cy="188184"/>
              </a:xfrm>
            </p:grpSpPr>
            <p:sp>
              <p:nvSpPr>
                <p:cNvPr id="114" name="Rectangle 113">
                  <a:extLst>
                    <a:ext uri="{FF2B5EF4-FFF2-40B4-BE49-F238E27FC236}">
                      <a16:creationId xmlns:a16="http://schemas.microsoft.com/office/drawing/2014/main" id="{26FCD470-2A6D-469C-85E8-2C9585F7669C}"/>
                    </a:ext>
                  </a:extLst>
                </p:cNvPr>
                <p:cNvSpPr/>
                <p:nvPr/>
              </p:nvSpPr>
              <p:spPr>
                <a:xfrm>
                  <a:off x="4033600" y="2514610"/>
                  <a:ext cx="8543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5" name="Rectangle 114">
                  <a:extLst>
                    <a:ext uri="{FF2B5EF4-FFF2-40B4-BE49-F238E27FC236}">
                      <a16:creationId xmlns:a16="http://schemas.microsoft.com/office/drawing/2014/main" id="{770FF3E3-E186-4B62-89CB-8970D7C7B754}"/>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6" name="Rectangle 115">
                  <a:extLst>
                    <a:ext uri="{FF2B5EF4-FFF2-40B4-BE49-F238E27FC236}">
                      <a16:creationId xmlns:a16="http://schemas.microsoft.com/office/drawing/2014/main" id="{292AE9A9-D1CA-4890-9595-F19200969344}"/>
                    </a:ext>
                  </a:extLst>
                </p:cNvPr>
                <p:cNvSpPr/>
                <p:nvPr/>
              </p:nvSpPr>
              <p:spPr>
                <a:xfrm>
                  <a:off x="3291908" y="2514610"/>
                  <a:ext cx="1596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13" name="Straight Arrow Connector 112">
                <a:extLst>
                  <a:ext uri="{FF2B5EF4-FFF2-40B4-BE49-F238E27FC236}">
                    <a16:creationId xmlns:a16="http://schemas.microsoft.com/office/drawing/2014/main" id="{45374F1F-CD18-4C07-A1E5-BFC07D268524}"/>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82" name="Group 81">
              <a:extLst>
                <a:ext uri="{FF2B5EF4-FFF2-40B4-BE49-F238E27FC236}">
                  <a16:creationId xmlns:a16="http://schemas.microsoft.com/office/drawing/2014/main" id="{260AC724-ED19-4399-865F-0127468A8DD5}"/>
                </a:ext>
              </a:extLst>
            </p:cNvPr>
            <p:cNvGrpSpPr/>
            <p:nvPr/>
          </p:nvGrpSpPr>
          <p:grpSpPr>
            <a:xfrm>
              <a:off x="7921143" y="3058154"/>
              <a:ext cx="1102426" cy="365560"/>
              <a:chOff x="2117578" y="2073689"/>
              <a:chExt cx="1102426" cy="365560"/>
            </a:xfrm>
          </p:grpSpPr>
          <p:grpSp>
            <p:nvGrpSpPr>
              <p:cNvPr id="107" name="Group 106">
                <a:extLst>
                  <a:ext uri="{FF2B5EF4-FFF2-40B4-BE49-F238E27FC236}">
                    <a16:creationId xmlns:a16="http://schemas.microsoft.com/office/drawing/2014/main" id="{4F1FA1DF-1EE2-4410-B276-5F58AA44F92B}"/>
                  </a:ext>
                </a:extLst>
              </p:cNvPr>
              <p:cNvGrpSpPr/>
              <p:nvPr/>
            </p:nvGrpSpPr>
            <p:grpSpPr>
              <a:xfrm>
                <a:off x="2117578" y="2073689"/>
                <a:ext cx="1102426" cy="188184"/>
                <a:chOff x="3291908" y="2514610"/>
                <a:chExt cx="1102426" cy="188184"/>
              </a:xfrm>
            </p:grpSpPr>
            <p:sp>
              <p:nvSpPr>
                <p:cNvPr id="109" name="Rectangle 108">
                  <a:extLst>
                    <a:ext uri="{FF2B5EF4-FFF2-40B4-BE49-F238E27FC236}">
                      <a16:creationId xmlns:a16="http://schemas.microsoft.com/office/drawing/2014/main" id="{5AA78193-07BE-484E-8239-E10F444B100D}"/>
                    </a:ext>
                  </a:extLst>
                </p:cNvPr>
                <p:cNvSpPr/>
                <p:nvPr/>
              </p:nvSpPr>
              <p:spPr>
                <a:xfrm>
                  <a:off x="4033600" y="2514610"/>
                  <a:ext cx="36073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0" name="Rectangle 109">
                  <a:extLst>
                    <a:ext uri="{FF2B5EF4-FFF2-40B4-BE49-F238E27FC236}">
                      <a16:creationId xmlns:a16="http://schemas.microsoft.com/office/drawing/2014/main" id="{7E61E43F-A95D-41D9-BA03-40D5D0E47154}"/>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1" name="Rectangle 110">
                  <a:extLst>
                    <a:ext uri="{FF2B5EF4-FFF2-40B4-BE49-F238E27FC236}">
                      <a16:creationId xmlns:a16="http://schemas.microsoft.com/office/drawing/2014/main" id="{AEF2401F-669F-44FF-A3D1-0D1B9CBC429A}"/>
                    </a:ext>
                  </a:extLst>
                </p:cNvPr>
                <p:cNvSpPr/>
                <p:nvPr/>
              </p:nvSpPr>
              <p:spPr>
                <a:xfrm>
                  <a:off x="3291908" y="2514610"/>
                  <a:ext cx="1102426" cy="188184"/>
                </a:xfrm>
                <a:prstGeom prst="rect">
                  <a:avLst/>
                </a:prstGeom>
                <a:noFill/>
                <a:ln w="19050" cap="flat" cmpd="sng" algn="ctr">
                  <a:solidFill>
                    <a:schemeClr val="tx1"/>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08" name="Straight Arrow Connector 107">
                <a:extLst>
                  <a:ext uri="{FF2B5EF4-FFF2-40B4-BE49-F238E27FC236}">
                    <a16:creationId xmlns:a16="http://schemas.microsoft.com/office/drawing/2014/main" id="{E1D3CCD7-E24E-40B1-B750-007C471724F9}"/>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83" name="Group 82">
              <a:extLst>
                <a:ext uri="{FF2B5EF4-FFF2-40B4-BE49-F238E27FC236}">
                  <a16:creationId xmlns:a16="http://schemas.microsoft.com/office/drawing/2014/main" id="{A1BC18C9-D676-46FC-8361-75139FEB7175}"/>
                </a:ext>
              </a:extLst>
            </p:cNvPr>
            <p:cNvGrpSpPr/>
            <p:nvPr/>
          </p:nvGrpSpPr>
          <p:grpSpPr>
            <a:xfrm>
              <a:off x="8324491" y="3320735"/>
              <a:ext cx="538356" cy="365560"/>
              <a:chOff x="2117578" y="2073689"/>
              <a:chExt cx="538356" cy="365560"/>
            </a:xfrm>
          </p:grpSpPr>
          <p:grpSp>
            <p:nvGrpSpPr>
              <p:cNvPr id="103" name="Group 102">
                <a:extLst>
                  <a:ext uri="{FF2B5EF4-FFF2-40B4-BE49-F238E27FC236}">
                    <a16:creationId xmlns:a16="http://schemas.microsoft.com/office/drawing/2014/main" id="{EB27BA47-20C2-443C-AACE-08E78E9B6A5A}"/>
                  </a:ext>
                </a:extLst>
              </p:cNvPr>
              <p:cNvGrpSpPr/>
              <p:nvPr/>
            </p:nvGrpSpPr>
            <p:grpSpPr>
              <a:xfrm>
                <a:off x="2117578" y="2073689"/>
                <a:ext cx="538356" cy="188184"/>
                <a:chOff x="3291908" y="2514610"/>
                <a:chExt cx="538356" cy="188184"/>
              </a:xfrm>
            </p:grpSpPr>
            <p:sp>
              <p:nvSpPr>
                <p:cNvPr id="105" name="Rectangle 104">
                  <a:extLst>
                    <a:ext uri="{FF2B5EF4-FFF2-40B4-BE49-F238E27FC236}">
                      <a16:creationId xmlns:a16="http://schemas.microsoft.com/office/drawing/2014/main" id="{3B9AE3CF-0EED-4371-8AA8-BA90F13FDF52}"/>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06" name="Rectangle 105">
                  <a:extLst>
                    <a:ext uri="{FF2B5EF4-FFF2-40B4-BE49-F238E27FC236}">
                      <a16:creationId xmlns:a16="http://schemas.microsoft.com/office/drawing/2014/main" id="{1A1317B8-B447-4773-9CD9-B89EE7947A21}"/>
                    </a:ext>
                  </a:extLst>
                </p:cNvPr>
                <p:cNvSpPr/>
                <p:nvPr/>
              </p:nvSpPr>
              <p:spPr>
                <a:xfrm>
                  <a:off x="3291908" y="2514610"/>
                  <a:ext cx="538356" cy="188184"/>
                </a:xfrm>
                <a:prstGeom prst="rect">
                  <a:avLst/>
                </a:prstGeom>
                <a:noFill/>
                <a:ln w="19050" cap="flat" cmpd="sng" algn="ctr">
                  <a:solidFill>
                    <a:schemeClr val="tx1"/>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04" name="Straight Arrow Connector 103">
                <a:extLst>
                  <a:ext uri="{FF2B5EF4-FFF2-40B4-BE49-F238E27FC236}">
                    <a16:creationId xmlns:a16="http://schemas.microsoft.com/office/drawing/2014/main" id="{BAFDC8EE-1340-4E1B-9B4E-64E23BA7E33A}"/>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84" name="Group 83">
              <a:extLst>
                <a:ext uri="{FF2B5EF4-FFF2-40B4-BE49-F238E27FC236}">
                  <a16:creationId xmlns:a16="http://schemas.microsoft.com/office/drawing/2014/main" id="{E6EBB4B9-BFF6-4467-9187-E8FEAD93F1AC}"/>
                </a:ext>
              </a:extLst>
            </p:cNvPr>
            <p:cNvGrpSpPr/>
            <p:nvPr/>
          </p:nvGrpSpPr>
          <p:grpSpPr>
            <a:xfrm>
              <a:off x="7126800" y="2532992"/>
              <a:ext cx="538356" cy="365560"/>
              <a:chOff x="2117578" y="2073689"/>
              <a:chExt cx="538356" cy="365560"/>
            </a:xfrm>
          </p:grpSpPr>
          <p:grpSp>
            <p:nvGrpSpPr>
              <p:cNvPr id="99" name="Group 98">
                <a:extLst>
                  <a:ext uri="{FF2B5EF4-FFF2-40B4-BE49-F238E27FC236}">
                    <a16:creationId xmlns:a16="http://schemas.microsoft.com/office/drawing/2014/main" id="{2717C4B1-AB02-4180-B117-E80A89E7813E}"/>
                  </a:ext>
                </a:extLst>
              </p:cNvPr>
              <p:cNvGrpSpPr/>
              <p:nvPr/>
            </p:nvGrpSpPr>
            <p:grpSpPr>
              <a:xfrm>
                <a:off x="2117578" y="2073689"/>
                <a:ext cx="538356" cy="188184"/>
                <a:chOff x="3291908" y="2514610"/>
                <a:chExt cx="538356" cy="188184"/>
              </a:xfrm>
            </p:grpSpPr>
            <p:sp>
              <p:nvSpPr>
                <p:cNvPr id="101" name="Rectangle 100">
                  <a:extLst>
                    <a:ext uri="{FF2B5EF4-FFF2-40B4-BE49-F238E27FC236}">
                      <a16:creationId xmlns:a16="http://schemas.microsoft.com/office/drawing/2014/main" id="{12986FC6-6395-44A8-B957-5F831279970D}"/>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02" name="Rectangle 101">
                  <a:extLst>
                    <a:ext uri="{FF2B5EF4-FFF2-40B4-BE49-F238E27FC236}">
                      <a16:creationId xmlns:a16="http://schemas.microsoft.com/office/drawing/2014/main" id="{8DCE195E-08B0-4050-A850-20A0294004FD}"/>
                    </a:ext>
                  </a:extLst>
                </p:cNvPr>
                <p:cNvSpPr/>
                <p:nvPr/>
              </p:nvSpPr>
              <p:spPr>
                <a:xfrm>
                  <a:off x="3291908" y="2514610"/>
                  <a:ext cx="53835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00" name="Straight Arrow Connector 99">
                <a:extLst>
                  <a:ext uri="{FF2B5EF4-FFF2-40B4-BE49-F238E27FC236}">
                    <a16:creationId xmlns:a16="http://schemas.microsoft.com/office/drawing/2014/main" id="{1BAF8862-488B-47C2-B784-F0E32628AC70}"/>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86" name="Group 85">
              <a:extLst>
                <a:ext uri="{FF2B5EF4-FFF2-40B4-BE49-F238E27FC236}">
                  <a16:creationId xmlns:a16="http://schemas.microsoft.com/office/drawing/2014/main" id="{3421B8C1-6946-4E5F-88E2-039FB1F39CD4}"/>
                </a:ext>
              </a:extLst>
            </p:cNvPr>
            <p:cNvGrpSpPr/>
            <p:nvPr/>
          </p:nvGrpSpPr>
          <p:grpSpPr>
            <a:xfrm>
              <a:off x="8723126" y="3583314"/>
              <a:ext cx="641163" cy="188184"/>
              <a:chOff x="3291908" y="2514610"/>
              <a:chExt cx="641163" cy="188184"/>
            </a:xfrm>
          </p:grpSpPr>
          <p:sp>
            <p:nvSpPr>
              <p:cNvPr id="95" name="Rectangle 94">
                <a:extLst>
                  <a:ext uri="{FF2B5EF4-FFF2-40B4-BE49-F238E27FC236}">
                    <a16:creationId xmlns:a16="http://schemas.microsoft.com/office/drawing/2014/main" id="{E3623E2E-8231-4902-9473-CF2A47377970}"/>
                  </a:ext>
                </a:extLst>
              </p:cNvPr>
              <p:cNvSpPr/>
              <p:nvPr/>
            </p:nvSpPr>
            <p:spPr>
              <a:xfrm>
                <a:off x="3516408" y="2514610"/>
                <a:ext cx="416663"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96" name="Rectangle 95">
                <a:extLst>
                  <a:ext uri="{FF2B5EF4-FFF2-40B4-BE49-F238E27FC236}">
                    <a16:creationId xmlns:a16="http://schemas.microsoft.com/office/drawing/2014/main" id="{0A48B19E-E8DE-48B0-B1F6-75B071433FD9}"/>
                  </a:ext>
                </a:extLst>
              </p:cNvPr>
              <p:cNvSpPr/>
              <p:nvPr/>
            </p:nvSpPr>
            <p:spPr>
              <a:xfrm>
                <a:off x="3291908" y="2514610"/>
                <a:ext cx="641163" cy="188184"/>
              </a:xfrm>
              <a:prstGeom prst="rect">
                <a:avLst/>
              </a:prstGeom>
              <a:noFill/>
              <a:ln w="19050" cap="flat" cmpd="sng" algn="ctr">
                <a:solidFill>
                  <a:schemeClr val="tx1"/>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87" name="TextBox 86">
              <a:extLst>
                <a:ext uri="{FF2B5EF4-FFF2-40B4-BE49-F238E27FC236}">
                  <a16:creationId xmlns:a16="http://schemas.microsoft.com/office/drawing/2014/main" id="{6D09C7E4-A620-4597-A83F-B49395977035}"/>
                </a:ext>
              </a:extLst>
            </p:cNvPr>
            <p:cNvSpPr txBox="1"/>
            <p:nvPr/>
          </p:nvSpPr>
          <p:spPr>
            <a:xfrm>
              <a:off x="6626977" y="2379890"/>
              <a:ext cx="324128" cy="369332"/>
            </a:xfrm>
            <a:prstGeom prst="rect">
              <a:avLst/>
            </a:prstGeom>
            <a:noFill/>
          </p:spPr>
          <p:txBody>
            <a:bodyPr wrap="none" rtlCol="0">
              <a:spAutoFit/>
            </a:bodyPr>
            <a:lstStyle/>
            <a:p>
              <a:pPr defTabSz="914400"/>
              <a:r>
                <a:rPr lang="en-US" dirty="0">
                  <a:solidFill>
                    <a:prstClr val="black"/>
                  </a:solidFill>
                  <a:latin typeface="Tw Cen MT"/>
                </a:rPr>
                <a:t>A</a:t>
              </a:r>
            </a:p>
          </p:txBody>
        </p:sp>
        <p:sp>
          <p:nvSpPr>
            <p:cNvPr id="88" name="TextBox 87">
              <a:extLst>
                <a:ext uri="{FF2B5EF4-FFF2-40B4-BE49-F238E27FC236}">
                  <a16:creationId xmlns:a16="http://schemas.microsoft.com/office/drawing/2014/main" id="{D3D980E5-353F-4122-BAD7-CFF666C1F094}"/>
                </a:ext>
              </a:extLst>
            </p:cNvPr>
            <p:cNvSpPr txBox="1"/>
            <p:nvPr/>
          </p:nvSpPr>
          <p:spPr>
            <a:xfrm>
              <a:off x="7016740" y="2654390"/>
              <a:ext cx="300082" cy="369332"/>
            </a:xfrm>
            <a:prstGeom prst="rect">
              <a:avLst/>
            </a:prstGeom>
            <a:noFill/>
          </p:spPr>
          <p:txBody>
            <a:bodyPr wrap="none" rtlCol="0">
              <a:spAutoFit/>
            </a:bodyPr>
            <a:lstStyle/>
            <a:p>
              <a:pPr defTabSz="914400"/>
              <a:r>
                <a:rPr lang="en-US" dirty="0">
                  <a:solidFill>
                    <a:prstClr val="black"/>
                  </a:solidFill>
                  <a:latin typeface="Tw Cen MT"/>
                </a:rPr>
                <a:t>B</a:t>
              </a:r>
            </a:p>
          </p:txBody>
        </p:sp>
        <p:sp>
          <p:nvSpPr>
            <p:cNvPr id="89" name="TextBox 88">
              <a:extLst>
                <a:ext uri="{FF2B5EF4-FFF2-40B4-BE49-F238E27FC236}">
                  <a16:creationId xmlns:a16="http://schemas.microsoft.com/office/drawing/2014/main" id="{3B9C2EBE-5900-411C-9F7D-866FFA4D339A}"/>
                </a:ext>
              </a:extLst>
            </p:cNvPr>
            <p:cNvSpPr txBox="1"/>
            <p:nvPr/>
          </p:nvSpPr>
          <p:spPr>
            <a:xfrm>
              <a:off x="7426711" y="2910104"/>
              <a:ext cx="324128" cy="369332"/>
            </a:xfrm>
            <a:prstGeom prst="rect">
              <a:avLst/>
            </a:prstGeom>
            <a:noFill/>
          </p:spPr>
          <p:txBody>
            <a:bodyPr wrap="none" rtlCol="0">
              <a:spAutoFit/>
            </a:bodyPr>
            <a:lstStyle/>
            <a:p>
              <a:pPr defTabSz="914400"/>
              <a:r>
                <a:rPr lang="en-US" dirty="0">
                  <a:solidFill>
                    <a:prstClr val="black"/>
                  </a:solidFill>
                  <a:latin typeface="Tw Cen MT"/>
                </a:rPr>
                <a:t>C</a:t>
              </a:r>
            </a:p>
          </p:txBody>
        </p:sp>
        <p:sp>
          <p:nvSpPr>
            <p:cNvPr id="90" name="TextBox 89">
              <a:extLst>
                <a:ext uri="{FF2B5EF4-FFF2-40B4-BE49-F238E27FC236}">
                  <a16:creationId xmlns:a16="http://schemas.microsoft.com/office/drawing/2014/main" id="{FD6A0983-3925-4F06-85A5-0F99CB9824DC}"/>
                </a:ext>
              </a:extLst>
            </p:cNvPr>
            <p:cNvSpPr txBox="1"/>
            <p:nvPr/>
          </p:nvSpPr>
          <p:spPr>
            <a:xfrm>
              <a:off x="7816889" y="3168363"/>
              <a:ext cx="324128" cy="369332"/>
            </a:xfrm>
            <a:prstGeom prst="rect">
              <a:avLst/>
            </a:prstGeom>
            <a:noFill/>
          </p:spPr>
          <p:txBody>
            <a:bodyPr wrap="none" rtlCol="0">
              <a:spAutoFit/>
            </a:bodyPr>
            <a:lstStyle/>
            <a:p>
              <a:pPr defTabSz="914400"/>
              <a:r>
                <a:rPr lang="en-US" dirty="0">
                  <a:solidFill>
                    <a:prstClr val="black"/>
                  </a:solidFill>
                  <a:latin typeface="Tw Cen MT"/>
                </a:rPr>
                <a:t>D</a:t>
              </a:r>
            </a:p>
          </p:txBody>
        </p:sp>
        <p:sp>
          <p:nvSpPr>
            <p:cNvPr id="91" name="TextBox 90">
              <a:extLst>
                <a:ext uri="{FF2B5EF4-FFF2-40B4-BE49-F238E27FC236}">
                  <a16:creationId xmlns:a16="http://schemas.microsoft.com/office/drawing/2014/main" id="{48408E5C-BAE8-491B-ADF6-2479E023926B}"/>
                </a:ext>
              </a:extLst>
            </p:cNvPr>
            <p:cNvSpPr txBox="1"/>
            <p:nvPr/>
          </p:nvSpPr>
          <p:spPr>
            <a:xfrm>
              <a:off x="8216959" y="3429877"/>
              <a:ext cx="285656" cy="369332"/>
            </a:xfrm>
            <a:prstGeom prst="rect">
              <a:avLst/>
            </a:prstGeom>
            <a:noFill/>
          </p:spPr>
          <p:txBody>
            <a:bodyPr wrap="none" rtlCol="0">
              <a:spAutoFit/>
            </a:bodyPr>
            <a:lstStyle/>
            <a:p>
              <a:pPr defTabSz="914400"/>
              <a:r>
                <a:rPr lang="en-US" dirty="0">
                  <a:solidFill>
                    <a:prstClr val="black"/>
                  </a:solidFill>
                  <a:latin typeface="Tw Cen MT"/>
                </a:rPr>
                <a:t>E</a:t>
              </a:r>
            </a:p>
          </p:txBody>
        </p:sp>
        <p:sp>
          <p:nvSpPr>
            <p:cNvPr id="92" name="TextBox 91">
              <a:extLst>
                <a:ext uri="{FF2B5EF4-FFF2-40B4-BE49-F238E27FC236}">
                  <a16:creationId xmlns:a16="http://schemas.microsoft.com/office/drawing/2014/main" id="{C16FFC69-212B-4E7F-96D5-174B7A719CB7}"/>
                </a:ext>
              </a:extLst>
            </p:cNvPr>
            <p:cNvSpPr txBox="1"/>
            <p:nvPr/>
          </p:nvSpPr>
          <p:spPr>
            <a:xfrm>
              <a:off x="8631300" y="3710637"/>
              <a:ext cx="285656" cy="369332"/>
            </a:xfrm>
            <a:prstGeom prst="rect">
              <a:avLst/>
            </a:prstGeom>
            <a:noFill/>
          </p:spPr>
          <p:txBody>
            <a:bodyPr wrap="none" rtlCol="0">
              <a:spAutoFit/>
            </a:bodyPr>
            <a:lstStyle/>
            <a:p>
              <a:pPr defTabSz="914400"/>
              <a:r>
                <a:rPr lang="en-US" dirty="0">
                  <a:solidFill>
                    <a:prstClr val="black"/>
                  </a:solidFill>
                  <a:latin typeface="Tw Cen MT"/>
                </a:rPr>
                <a:t>F</a:t>
              </a:r>
            </a:p>
          </p:txBody>
        </p:sp>
        <p:cxnSp>
          <p:nvCxnSpPr>
            <p:cNvPr id="93" name="Straight Arrow Connector 92">
              <a:extLst>
                <a:ext uri="{FF2B5EF4-FFF2-40B4-BE49-F238E27FC236}">
                  <a16:creationId xmlns:a16="http://schemas.microsoft.com/office/drawing/2014/main" id="{0563CD8F-FB1C-477E-85D2-F40D0D4C2A50}"/>
                </a:ext>
              </a:extLst>
            </p:cNvPr>
            <p:cNvCxnSpPr>
              <a:cxnSpLocks/>
            </p:cNvCxnSpPr>
            <p:nvPr/>
          </p:nvCxnSpPr>
          <p:spPr>
            <a:xfrm>
              <a:off x="8909748" y="3675581"/>
              <a:ext cx="220118" cy="271468"/>
            </a:xfrm>
            <a:prstGeom prst="straightConnector1">
              <a:avLst/>
            </a:prstGeom>
            <a:noFill/>
            <a:ln w="28575" cap="flat" cmpd="sng" algn="ctr">
              <a:solidFill>
                <a:srgbClr val="94B6D2">
                  <a:lumMod val="50000"/>
                </a:srgbClr>
              </a:solidFill>
              <a:prstDash val="solid"/>
              <a:tailEnd type="triangle"/>
            </a:ln>
            <a:effectLst/>
          </p:spPr>
        </p:cxnSp>
        <p:sp>
          <p:nvSpPr>
            <p:cNvPr id="94" name="TextBox 93">
              <a:extLst>
                <a:ext uri="{FF2B5EF4-FFF2-40B4-BE49-F238E27FC236}">
                  <a16:creationId xmlns:a16="http://schemas.microsoft.com/office/drawing/2014/main" id="{42F36F13-5C11-4C26-84C2-4E44892B25E1}"/>
                </a:ext>
              </a:extLst>
            </p:cNvPr>
            <p:cNvSpPr txBox="1"/>
            <p:nvPr/>
          </p:nvSpPr>
          <p:spPr>
            <a:xfrm rot="16200000">
              <a:off x="8985250" y="3771322"/>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grpSp>
      <p:grpSp>
        <p:nvGrpSpPr>
          <p:cNvPr id="7" name="Group 6">
            <a:extLst>
              <a:ext uri="{FF2B5EF4-FFF2-40B4-BE49-F238E27FC236}">
                <a16:creationId xmlns:a16="http://schemas.microsoft.com/office/drawing/2014/main" id="{6936B82B-E5C0-4A32-9AC9-21DF718F8439}"/>
              </a:ext>
            </a:extLst>
          </p:cNvPr>
          <p:cNvGrpSpPr/>
          <p:nvPr/>
        </p:nvGrpSpPr>
        <p:grpSpPr>
          <a:xfrm>
            <a:off x="6626977" y="3840480"/>
            <a:ext cx="2835327" cy="1977965"/>
            <a:chOff x="6626977" y="3840480"/>
            <a:chExt cx="2835327" cy="1977965"/>
          </a:xfrm>
        </p:grpSpPr>
        <p:grpSp>
          <p:nvGrpSpPr>
            <p:cNvPr id="140" name="Group 139">
              <a:extLst>
                <a:ext uri="{FF2B5EF4-FFF2-40B4-BE49-F238E27FC236}">
                  <a16:creationId xmlns:a16="http://schemas.microsoft.com/office/drawing/2014/main" id="{3D583290-8B81-4B8A-8F71-8F4B9195CB31}"/>
                </a:ext>
              </a:extLst>
            </p:cNvPr>
            <p:cNvGrpSpPr/>
            <p:nvPr/>
          </p:nvGrpSpPr>
          <p:grpSpPr>
            <a:xfrm>
              <a:off x="6732105" y="3840480"/>
              <a:ext cx="1371586" cy="365560"/>
              <a:chOff x="2117578" y="2073689"/>
              <a:chExt cx="1371586" cy="365560"/>
            </a:xfrm>
          </p:grpSpPr>
          <p:grpSp>
            <p:nvGrpSpPr>
              <p:cNvPr id="141" name="Group 140">
                <a:extLst>
                  <a:ext uri="{FF2B5EF4-FFF2-40B4-BE49-F238E27FC236}">
                    <a16:creationId xmlns:a16="http://schemas.microsoft.com/office/drawing/2014/main" id="{FD95B6C9-96E5-42AA-9D66-8F9E06E68F67}"/>
                  </a:ext>
                </a:extLst>
              </p:cNvPr>
              <p:cNvGrpSpPr/>
              <p:nvPr/>
            </p:nvGrpSpPr>
            <p:grpSpPr>
              <a:xfrm>
                <a:off x="2117578" y="2073689"/>
                <a:ext cx="1371586" cy="188184"/>
                <a:chOff x="3291908" y="2514610"/>
                <a:chExt cx="1371586" cy="188184"/>
              </a:xfrm>
            </p:grpSpPr>
            <p:sp>
              <p:nvSpPr>
                <p:cNvPr id="143" name="Rectangle 142">
                  <a:extLst>
                    <a:ext uri="{FF2B5EF4-FFF2-40B4-BE49-F238E27FC236}">
                      <a16:creationId xmlns:a16="http://schemas.microsoft.com/office/drawing/2014/main" id="{98CE9127-33F1-456B-A9CA-DDF17F4EAE1F}"/>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44" name="Rectangle 143">
                  <a:extLst>
                    <a:ext uri="{FF2B5EF4-FFF2-40B4-BE49-F238E27FC236}">
                      <a16:creationId xmlns:a16="http://schemas.microsoft.com/office/drawing/2014/main" id="{265409C7-3D13-4A63-B0DE-1C41E45CC4C4}"/>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45" name="Rectangle 144">
                  <a:extLst>
                    <a:ext uri="{FF2B5EF4-FFF2-40B4-BE49-F238E27FC236}">
                      <a16:creationId xmlns:a16="http://schemas.microsoft.com/office/drawing/2014/main" id="{E312D018-CA39-42D4-94E6-19996B8A959E}"/>
                    </a:ext>
                  </a:extLst>
                </p:cNvPr>
                <p:cNvSpPr/>
                <p:nvPr/>
              </p:nvSpPr>
              <p:spPr>
                <a:xfrm>
                  <a:off x="3291908" y="2514610"/>
                  <a:ext cx="13715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42" name="Straight Arrow Connector 141">
                <a:extLst>
                  <a:ext uri="{FF2B5EF4-FFF2-40B4-BE49-F238E27FC236}">
                    <a16:creationId xmlns:a16="http://schemas.microsoft.com/office/drawing/2014/main" id="{7ECF604C-E7BA-406B-9F5A-7BEE327A00F0}"/>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146" name="Group 145">
              <a:extLst>
                <a:ext uri="{FF2B5EF4-FFF2-40B4-BE49-F238E27FC236}">
                  <a16:creationId xmlns:a16="http://schemas.microsoft.com/office/drawing/2014/main" id="{760E02E6-6971-4F70-94D7-0F2200607EF0}"/>
                </a:ext>
              </a:extLst>
            </p:cNvPr>
            <p:cNvGrpSpPr/>
            <p:nvPr/>
          </p:nvGrpSpPr>
          <p:grpSpPr>
            <a:xfrm>
              <a:off x="7526448" y="4365642"/>
              <a:ext cx="1596086" cy="365560"/>
              <a:chOff x="2117578" y="2073689"/>
              <a:chExt cx="1596086" cy="365560"/>
            </a:xfrm>
          </p:grpSpPr>
          <p:grpSp>
            <p:nvGrpSpPr>
              <p:cNvPr id="147" name="Group 146">
                <a:extLst>
                  <a:ext uri="{FF2B5EF4-FFF2-40B4-BE49-F238E27FC236}">
                    <a16:creationId xmlns:a16="http://schemas.microsoft.com/office/drawing/2014/main" id="{BBBBFB5C-2E26-430D-BFB0-28B1688AE24C}"/>
                  </a:ext>
                </a:extLst>
              </p:cNvPr>
              <p:cNvGrpSpPr/>
              <p:nvPr/>
            </p:nvGrpSpPr>
            <p:grpSpPr>
              <a:xfrm>
                <a:off x="2117578" y="2073689"/>
                <a:ext cx="1596086" cy="188184"/>
                <a:chOff x="3291908" y="2514610"/>
                <a:chExt cx="1596086" cy="188184"/>
              </a:xfrm>
            </p:grpSpPr>
            <p:sp>
              <p:nvSpPr>
                <p:cNvPr id="149" name="Rectangle 148">
                  <a:extLst>
                    <a:ext uri="{FF2B5EF4-FFF2-40B4-BE49-F238E27FC236}">
                      <a16:creationId xmlns:a16="http://schemas.microsoft.com/office/drawing/2014/main" id="{8817E070-E93E-4FF8-82FC-6D1126A46ED0}"/>
                    </a:ext>
                  </a:extLst>
                </p:cNvPr>
                <p:cNvSpPr/>
                <p:nvPr/>
              </p:nvSpPr>
              <p:spPr>
                <a:xfrm>
                  <a:off x="4033600" y="2514610"/>
                  <a:ext cx="8543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0" name="Rectangle 149">
                  <a:extLst>
                    <a:ext uri="{FF2B5EF4-FFF2-40B4-BE49-F238E27FC236}">
                      <a16:creationId xmlns:a16="http://schemas.microsoft.com/office/drawing/2014/main" id="{2CF816E7-432B-414A-B8DF-F10C13D62FB9}"/>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1" name="Rectangle 150">
                  <a:extLst>
                    <a:ext uri="{FF2B5EF4-FFF2-40B4-BE49-F238E27FC236}">
                      <a16:creationId xmlns:a16="http://schemas.microsoft.com/office/drawing/2014/main" id="{FC4A279B-A0DD-492F-8C56-EBBADC3B58CE}"/>
                    </a:ext>
                  </a:extLst>
                </p:cNvPr>
                <p:cNvSpPr/>
                <p:nvPr/>
              </p:nvSpPr>
              <p:spPr>
                <a:xfrm>
                  <a:off x="3291908" y="2514610"/>
                  <a:ext cx="1596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48" name="Straight Arrow Connector 147">
                <a:extLst>
                  <a:ext uri="{FF2B5EF4-FFF2-40B4-BE49-F238E27FC236}">
                    <a16:creationId xmlns:a16="http://schemas.microsoft.com/office/drawing/2014/main" id="{19003DD5-3EF4-4F57-B7E3-0C93A147DCC6}"/>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152" name="Group 151">
              <a:extLst>
                <a:ext uri="{FF2B5EF4-FFF2-40B4-BE49-F238E27FC236}">
                  <a16:creationId xmlns:a16="http://schemas.microsoft.com/office/drawing/2014/main" id="{50A33D4A-9A5B-405B-AEAC-6C3C4700423E}"/>
                </a:ext>
              </a:extLst>
            </p:cNvPr>
            <p:cNvGrpSpPr/>
            <p:nvPr/>
          </p:nvGrpSpPr>
          <p:grpSpPr>
            <a:xfrm>
              <a:off x="7921143" y="4628223"/>
              <a:ext cx="1102426" cy="365560"/>
              <a:chOff x="2117578" y="2073689"/>
              <a:chExt cx="1102426" cy="365560"/>
            </a:xfrm>
          </p:grpSpPr>
          <p:grpSp>
            <p:nvGrpSpPr>
              <p:cNvPr id="153" name="Group 152">
                <a:extLst>
                  <a:ext uri="{FF2B5EF4-FFF2-40B4-BE49-F238E27FC236}">
                    <a16:creationId xmlns:a16="http://schemas.microsoft.com/office/drawing/2014/main" id="{4CD9EC8A-B4F9-4460-925C-AE5AF63CBEAB}"/>
                  </a:ext>
                </a:extLst>
              </p:cNvPr>
              <p:cNvGrpSpPr/>
              <p:nvPr/>
            </p:nvGrpSpPr>
            <p:grpSpPr>
              <a:xfrm>
                <a:off x="2117578" y="2073689"/>
                <a:ext cx="1102426" cy="188184"/>
                <a:chOff x="3291908" y="2514610"/>
                <a:chExt cx="1102426" cy="188184"/>
              </a:xfrm>
            </p:grpSpPr>
            <p:sp>
              <p:nvSpPr>
                <p:cNvPr id="155" name="Rectangle 154">
                  <a:extLst>
                    <a:ext uri="{FF2B5EF4-FFF2-40B4-BE49-F238E27FC236}">
                      <a16:creationId xmlns:a16="http://schemas.microsoft.com/office/drawing/2014/main" id="{725F0C47-FBA3-47C2-BF02-7BA6A4226C52}"/>
                    </a:ext>
                  </a:extLst>
                </p:cNvPr>
                <p:cNvSpPr/>
                <p:nvPr/>
              </p:nvSpPr>
              <p:spPr>
                <a:xfrm>
                  <a:off x="4033600" y="2514610"/>
                  <a:ext cx="36073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6" name="Rectangle 155">
                  <a:extLst>
                    <a:ext uri="{FF2B5EF4-FFF2-40B4-BE49-F238E27FC236}">
                      <a16:creationId xmlns:a16="http://schemas.microsoft.com/office/drawing/2014/main" id="{98C8CABC-FAE5-4279-A16D-3CD6CBF55A00}"/>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7" name="Rectangle 156">
                  <a:extLst>
                    <a:ext uri="{FF2B5EF4-FFF2-40B4-BE49-F238E27FC236}">
                      <a16:creationId xmlns:a16="http://schemas.microsoft.com/office/drawing/2014/main" id="{401740C0-EC01-4AAF-BC9E-01B33643180D}"/>
                    </a:ext>
                  </a:extLst>
                </p:cNvPr>
                <p:cNvSpPr/>
                <p:nvPr/>
              </p:nvSpPr>
              <p:spPr>
                <a:xfrm>
                  <a:off x="3291908" y="2514610"/>
                  <a:ext cx="1102426"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54" name="Straight Arrow Connector 153">
                <a:extLst>
                  <a:ext uri="{FF2B5EF4-FFF2-40B4-BE49-F238E27FC236}">
                    <a16:creationId xmlns:a16="http://schemas.microsoft.com/office/drawing/2014/main" id="{0DF7E7BA-4279-47A0-9E66-BBC65429F046}"/>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158" name="Group 157">
              <a:extLst>
                <a:ext uri="{FF2B5EF4-FFF2-40B4-BE49-F238E27FC236}">
                  <a16:creationId xmlns:a16="http://schemas.microsoft.com/office/drawing/2014/main" id="{BA440015-2755-4BDA-A01C-CED1D9BDAE6A}"/>
                </a:ext>
              </a:extLst>
            </p:cNvPr>
            <p:cNvGrpSpPr/>
            <p:nvPr/>
          </p:nvGrpSpPr>
          <p:grpSpPr>
            <a:xfrm>
              <a:off x="8324491" y="4890804"/>
              <a:ext cx="538356" cy="365560"/>
              <a:chOff x="2117578" y="2073689"/>
              <a:chExt cx="538356" cy="365560"/>
            </a:xfrm>
          </p:grpSpPr>
          <p:grpSp>
            <p:nvGrpSpPr>
              <p:cNvPr id="159" name="Group 158">
                <a:extLst>
                  <a:ext uri="{FF2B5EF4-FFF2-40B4-BE49-F238E27FC236}">
                    <a16:creationId xmlns:a16="http://schemas.microsoft.com/office/drawing/2014/main" id="{808D3FA6-31CF-4284-9748-52C12508081E}"/>
                  </a:ext>
                </a:extLst>
              </p:cNvPr>
              <p:cNvGrpSpPr/>
              <p:nvPr/>
            </p:nvGrpSpPr>
            <p:grpSpPr>
              <a:xfrm>
                <a:off x="2117578" y="2073689"/>
                <a:ext cx="538356" cy="188184"/>
                <a:chOff x="3291908" y="2514610"/>
                <a:chExt cx="538356" cy="188184"/>
              </a:xfrm>
            </p:grpSpPr>
            <p:sp>
              <p:nvSpPr>
                <p:cNvPr id="161" name="Rectangle 160">
                  <a:extLst>
                    <a:ext uri="{FF2B5EF4-FFF2-40B4-BE49-F238E27FC236}">
                      <a16:creationId xmlns:a16="http://schemas.microsoft.com/office/drawing/2014/main" id="{F1C4D42C-28E0-495F-A190-1F37B3CD2E2D}"/>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2" name="Rectangle 161">
                  <a:extLst>
                    <a:ext uri="{FF2B5EF4-FFF2-40B4-BE49-F238E27FC236}">
                      <a16:creationId xmlns:a16="http://schemas.microsoft.com/office/drawing/2014/main" id="{1330C63D-FE2E-48A2-BE9E-0FFAC64A0D82}"/>
                    </a:ext>
                  </a:extLst>
                </p:cNvPr>
                <p:cNvSpPr/>
                <p:nvPr/>
              </p:nvSpPr>
              <p:spPr>
                <a:xfrm>
                  <a:off x="3291908" y="2514610"/>
                  <a:ext cx="538356"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60" name="Straight Arrow Connector 159">
                <a:extLst>
                  <a:ext uri="{FF2B5EF4-FFF2-40B4-BE49-F238E27FC236}">
                    <a16:creationId xmlns:a16="http://schemas.microsoft.com/office/drawing/2014/main" id="{4E2C17D6-541C-4121-BA40-14848A0AABA9}"/>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163" name="Group 162">
              <a:extLst>
                <a:ext uri="{FF2B5EF4-FFF2-40B4-BE49-F238E27FC236}">
                  <a16:creationId xmlns:a16="http://schemas.microsoft.com/office/drawing/2014/main" id="{64172BD2-C8BC-43ED-A8B6-43207FFF8C1F}"/>
                </a:ext>
              </a:extLst>
            </p:cNvPr>
            <p:cNvGrpSpPr/>
            <p:nvPr/>
          </p:nvGrpSpPr>
          <p:grpSpPr>
            <a:xfrm>
              <a:off x="7126800" y="4103061"/>
              <a:ext cx="538356" cy="365560"/>
              <a:chOff x="2117578" y="2073689"/>
              <a:chExt cx="538356" cy="365560"/>
            </a:xfrm>
          </p:grpSpPr>
          <p:grpSp>
            <p:nvGrpSpPr>
              <p:cNvPr id="164" name="Group 163">
                <a:extLst>
                  <a:ext uri="{FF2B5EF4-FFF2-40B4-BE49-F238E27FC236}">
                    <a16:creationId xmlns:a16="http://schemas.microsoft.com/office/drawing/2014/main" id="{0F008622-6E73-4D6B-AAD2-E9A0E060EB2F}"/>
                  </a:ext>
                </a:extLst>
              </p:cNvPr>
              <p:cNvGrpSpPr/>
              <p:nvPr/>
            </p:nvGrpSpPr>
            <p:grpSpPr>
              <a:xfrm>
                <a:off x="2117578" y="2073689"/>
                <a:ext cx="538356" cy="188184"/>
                <a:chOff x="3291908" y="2514610"/>
                <a:chExt cx="538356" cy="188184"/>
              </a:xfrm>
            </p:grpSpPr>
            <p:sp>
              <p:nvSpPr>
                <p:cNvPr id="166" name="Rectangle 165">
                  <a:extLst>
                    <a:ext uri="{FF2B5EF4-FFF2-40B4-BE49-F238E27FC236}">
                      <a16:creationId xmlns:a16="http://schemas.microsoft.com/office/drawing/2014/main" id="{8DB9F72F-35EB-4842-B1D2-134ED5A48DAE}"/>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7" name="Rectangle 166">
                  <a:extLst>
                    <a:ext uri="{FF2B5EF4-FFF2-40B4-BE49-F238E27FC236}">
                      <a16:creationId xmlns:a16="http://schemas.microsoft.com/office/drawing/2014/main" id="{968DCE4D-F9BF-4DA5-BC3E-C4C299500852}"/>
                    </a:ext>
                  </a:extLst>
                </p:cNvPr>
                <p:cNvSpPr/>
                <p:nvPr/>
              </p:nvSpPr>
              <p:spPr>
                <a:xfrm>
                  <a:off x="3291908" y="2514610"/>
                  <a:ext cx="53835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65" name="Straight Arrow Connector 164">
                <a:extLst>
                  <a:ext uri="{FF2B5EF4-FFF2-40B4-BE49-F238E27FC236}">
                    <a16:creationId xmlns:a16="http://schemas.microsoft.com/office/drawing/2014/main" id="{22F9E698-3910-4314-B861-891086C421C9}"/>
                  </a:ext>
                </a:extLst>
              </p:cNvPr>
              <p:cNvCxnSpPr>
                <a:cxnSpLocks/>
              </p:cNvCxnSpPr>
              <p:nvPr/>
            </p:nvCxnSpPr>
            <p:spPr>
              <a:xfrm>
                <a:off x="2292155" y="2167781"/>
                <a:ext cx="220118" cy="271468"/>
              </a:xfrm>
              <a:prstGeom prst="straightConnector1">
                <a:avLst/>
              </a:prstGeom>
              <a:noFill/>
              <a:ln w="28575" cap="flat" cmpd="sng" algn="ctr">
                <a:solidFill>
                  <a:srgbClr val="94B6D2">
                    <a:lumMod val="50000"/>
                  </a:srgbClr>
                </a:solidFill>
                <a:prstDash val="solid"/>
                <a:tailEnd type="triangle"/>
              </a:ln>
              <a:effectLst/>
            </p:spPr>
          </p:cxnSp>
        </p:grpSp>
        <p:grpSp>
          <p:nvGrpSpPr>
            <p:cNvPr id="171" name="Group 170">
              <a:extLst>
                <a:ext uri="{FF2B5EF4-FFF2-40B4-BE49-F238E27FC236}">
                  <a16:creationId xmlns:a16="http://schemas.microsoft.com/office/drawing/2014/main" id="{FBC90C6B-F8F0-478B-A43D-FA1AB10751FD}"/>
                </a:ext>
              </a:extLst>
            </p:cNvPr>
            <p:cNvGrpSpPr/>
            <p:nvPr/>
          </p:nvGrpSpPr>
          <p:grpSpPr>
            <a:xfrm>
              <a:off x="8723126" y="5153383"/>
              <a:ext cx="641163" cy="188184"/>
              <a:chOff x="3291908" y="2514610"/>
              <a:chExt cx="641163" cy="188184"/>
            </a:xfrm>
          </p:grpSpPr>
          <p:sp>
            <p:nvSpPr>
              <p:cNvPr id="172" name="Rectangle 171">
                <a:extLst>
                  <a:ext uri="{FF2B5EF4-FFF2-40B4-BE49-F238E27FC236}">
                    <a16:creationId xmlns:a16="http://schemas.microsoft.com/office/drawing/2014/main" id="{9A57DA63-59A2-425B-A93D-C114921A79C9}"/>
                  </a:ext>
                </a:extLst>
              </p:cNvPr>
              <p:cNvSpPr/>
              <p:nvPr/>
            </p:nvSpPr>
            <p:spPr>
              <a:xfrm>
                <a:off x="3516408" y="2514610"/>
                <a:ext cx="416663"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73" name="Rectangle 172">
                <a:extLst>
                  <a:ext uri="{FF2B5EF4-FFF2-40B4-BE49-F238E27FC236}">
                    <a16:creationId xmlns:a16="http://schemas.microsoft.com/office/drawing/2014/main" id="{350E8038-827D-40DB-B4DB-10EF134A1B09}"/>
                  </a:ext>
                </a:extLst>
              </p:cNvPr>
              <p:cNvSpPr/>
              <p:nvPr/>
            </p:nvSpPr>
            <p:spPr>
              <a:xfrm>
                <a:off x="3291908" y="2514610"/>
                <a:ext cx="641163"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74" name="TextBox 173">
              <a:extLst>
                <a:ext uri="{FF2B5EF4-FFF2-40B4-BE49-F238E27FC236}">
                  <a16:creationId xmlns:a16="http://schemas.microsoft.com/office/drawing/2014/main" id="{3836894F-EAD2-4E12-8FFE-1C4039E1CE7B}"/>
                </a:ext>
              </a:extLst>
            </p:cNvPr>
            <p:cNvSpPr txBox="1"/>
            <p:nvPr/>
          </p:nvSpPr>
          <p:spPr>
            <a:xfrm>
              <a:off x="6626977" y="3949959"/>
              <a:ext cx="324128" cy="369332"/>
            </a:xfrm>
            <a:prstGeom prst="rect">
              <a:avLst/>
            </a:prstGeom>
            <a:noFill/>
          </p:spPr>
          <p:txBody>
            <a:bodyPr wrap="none" rtlCol="0">
              <a:spAutoFit/>
            </a:bodyPr>
            <a:lstStyle/>
            <a:p>
              <a:pPr defTabSz="914400"/>
              <a:r>
                <a:rPr lang="en-US" dirty="0">
                  <a:solidFill>
                    <a:prstClr val="black"/>
                  </a:solidFill>
                  <a:latin typeface="Tw Cen MT"/>
                </a:rPr>
                <a:t>A</a:t>
              </a:r>
            </a:p>
          </p:txBody>
        </p:sp>
        <p:sp>
          <p:nvSpPr>
            <p:cNvPr id="175" name="TextBox 174">
              <a:extLst>
                <a:ext uri="{FF2B5EF4-FFF2-40B4-BE49-F238E27FC236}">
                  <a16:creationId xmlns:a16="http://schemas.microsoft.com/office/drawing/2014/main" id="{7F1A3670-2115-4F0C-BCFF-53C2AABECBB0}"/>
                </a:ext>
              </a:extLst>
            </p:cNvPr>
            <p:cNvSpPr txBox="1"/>
            <p:nvPr/>
          </p:nvSpPr>
          <p:spPr>
            <a:xfrm>
              <a:off x="7016740" y="4224459"/>
              <a:ext cx="300082" cy="369332"/>
            </a:xfrm>
            <a:prstGeom prst="rect">
              <a:avLst/>
            </a:prstGeom>
            <a:noFill/>
          </p:spPr>
          <p:txBody>
            <a:bodyPr wrap="none" rtlCol="0">
              <a:spAutoFit/>
            </a:bodyPr>
            <a:lstStyle/>
            <a:p>
              <a:pPr defTabSz="914400"/>
              <a:r>
                <a:rPr lang="en-US" dirty="0">
                  <a:solidFill>
                    <a:prstClr val="black"/>
                  </a:solidFill>
                  <a:latin typeface="Tw Cen MT"/>
                </a:rPr>
                <a:t>B</a:t>
              </a:r>
            </a:p>
          </p:txBody>
        </p:sp>
        <p:sp>
          <p:nvSpPr>
            <p:cNvPr id="176" name="TextBox 175">
              <a:extLst>
                <a:ext uri="{FF2B5EF4-FFF2-40B4-BE49-F238E27FC236}">
                  <a16:creationId xmlns:a16="http://schemas.microsoft.com/office/drawing/2014/main" id="{A54973A7-0B74-4A46-BD82-3C90911BD817}"/>
                </a:ext>
              </a:extLst>
            </p:cNvPr>
            <p:cNvSpPr txBox="1"/>
            <p:nvPr/>
          </p:nvSpPr>
          <p:spPr>
            <a:xfrm>
              <a:off x="7426711" y="4480173"/>
              <a:ext cx="324128" cy="369332"/>
            </a:xfrm>
            <a:prstGeom prst="rect">
              <a:avLst/>
            </a:prstGeom>
            <a:noFill/>
          </p:spPr>
          <p:txBody>
            <a:bodyPr wrap="none" rtlCol="0">
              <a:spAutoFit/>
            </a:bodyPr>
            <a:lstStyle/>
            <a:p>
              <a:pPr defTabSz="914400"/>
              <a:r>
                <a:rPr lang="en-US" dirty="0">
                  <a:solidFill>
                    <a:prstClr val="black"/>
                  </a:solidFill>
                  <a:latin typeface="Tw Cen MT"/>
                </a:rPr>
                <a:t>C</a:t>
              </a:r>
            </a:p>
          </p:txBody>
        </p:sp>
        <p:sp>
          <p:nvSpPr>
            <p:cNvPr id="177" name="TextBox 176">
              <a:extLst>
                <a:ext uri="{FF2B5EF4-FFF2-40B4-BE49-F238E27FC236}">
                  <a16:creationId xmlns:a16="http://schemas.microsoft.com/office/drawing/2014/main" id="{6C7FEA7B-6AE5-4E8C-A96F-137E3AC9B3D3}"/>
                </a:ext>
              </a:extLst>
            </p:cNvPr>
            <p:cNvSpPr txBox="1"/>
            <p:nvPr/>
          </p:nvSpPr>
          <p:spPr>
            <a:xfrm>
              <a:off x="7816889" y="4738432"/>
              <a:ext cx="324128" cy="369332"/>
            </a:xfrm>
            <a:prstGeom prst="rect">
              <a:avLst/>
            </a:prstGeom>
            <a:noFill/>
          </p:spPr>
          <p:txBody>
            <a:bodyPr wrap="none" rtlCol="0">
              <a:spAutoFit/>
            </a:bodyPr>
            <a:lstStyle/>
            <a:p>
              <a:pPr defTabSz="914400"/>
              <a:r>
                <a:rPr lang="en-US" dirty="0">
                  <a:solidFill>
                    <a:prstClr val="black"/>
                  </a:solidFill>
                  <a:latin typeface="Tw Cen MT"/>
                </a:rPr>
                <a:t>D</a:t>
              </a:r>
            </a:p>
          </p:txBody>
        </p:sp>
        <p:sp>
          <p:nvSpPr>
            <p:cNvPr id="178" name="TextBox 177">
              <a:extLst>
                <a:ext uri="{FF2B5EF4-FFF2-40B4-BE49-F238E27FC236}">
                  <a16:creationId xmlns:a16="http://schemas.microsoft.com/office/drawing/2014/main" id="{43A57848-279B-44BA-B3F2-0B6B1CD53F7A}"/>
                </a:ext>
              </a:extLst>
            </p:cNvPr>
            <p:cNvSpPr txBox="1"/>
            <p:nvPr/>
          </p:nvSpPr>
          <p:spPr>
            <a:xfrm>
              <a:off x="8216959" y="4999946"/>
              <a:ext cx="285656" cy="369332"/>
            </a:xfrm>
            <a:prstGeom prst="rect">
              <a:avLst/>
            </a:prstGeom>
            <a:noFill/>
          </p:spPr>
          <p:txBody>
            <a:bodyPr wrap="none" rtlCol="0">
              <a:spAutoFit/>
            </a:bodyPr>
            <a:lstStyle/>
            <a:p>
              <a:pPr defTabSz="914400"/>
              <a:r>
                <a:rPr lang="en-US" dirty="0">
                  <a:solidFill>
                    <a:prstClr val="black"/>
                  </a:solidFill>
                  <a:latin typeface="Tw Cen MT"/>
                </a:rPr>
                <a:t>E</a:t>
              </a:r>
            </a:p>
          </p:txBody>
        </p:sp>
        <p:sp>
          <p:nvSpPr>
            <p:cNvPr id="179" name="TextBox 178">
              <a:extLst>
                <a:ext uri="{FF2B5EF4-FFF2-40B4-BE49-F238E27FC236}">
                  <a16:creationId xmlns:a16="http://schemas.microsoft.com/office/drawing/2014/main" id="{7E1D0073-324D-48ED-A699-D2FB716514C0}"/>
                </a:ext>
              </a:extLst>
            </p:cNvPr>
            <p:cNvSpPr txBox="1"/>
            <p:nvPr/>
          </p:nvSpPr>
          <p:spPr>
            <a:xfrm>
              <a:off x="8631300" y="5280706"/>
              <a:ext cx="285656" cy="369332"/>
            </a:xfrm>
            <a:prstGeom prst="rect">
              <a:avLst/>
            </a:prstGeom>
            <a:noFill/>
          </p:spPr>
          <p:txBody>
            <a:bodyPr wrap="none" rtlCol="0">
              <a:spAutoFit/>
            </a:bodyPr>
            <a:lstStyle/>
            <a:p>
              <a:pPr defTabSz="914400"/>
              <a:r>
                <a:rPr lang="en-US" dirty="0">
                  <a:solidFill>
                    <a:prstClr val="black"/>
                  </a:solidFill>
                  <a:latin typeface="Tw Cen MT"/>
                </a:rPr>
                <a:t>F</a:t>
              </a:r>
            </a:p>
          </p:txBody>
        </p:sp>
        <p:cxnSp>
          <p:nvCxnSpPr>
            <p:cNvPr id="180" name="Straight Arrow Connector 179">
              <a:extLst>
                <a:ext uri="{FF2B5EF4-FFF2-40B4-BE49-F238E27FC236}">
                  <a16:creationId xmlns:a16="http://schemas.microsoft.com/office/drawing/2014/main" id="{66C3C793-177A-4356-9603-E4EBCCD8C4ED}"/>
                </a:ext>
              </a:extLst>
            </p:cNvPr>
            <p:cNvCxnSpPr>
              <a:cxnSpLocks/>
            </p:cNvCxnSpPr>
            <p:nvPr/>
          </p:nvCxnSpPr>
          <p:spPr>
            <a:xfrm flipH="1">
              <a:off x="8331341" y="4484153"/>
              <a:ext cx="550068" cy="266700"/>
            </a:xfrm>
            <a:prstGeom prst="straightConnector1">
              <a:avLst/>
            </a:prstGeom>
            <a:noFill/>
            <a:ln w="38100" cap="flat" cmpd="sng" algn="ctr">
              <a:solidFill>
                <a:srgbClr val="FF0000"/>
              </a:solidFill>
              <a:prstDash val="solid"/>
              <a:tailEnd type="triangle"/>
            </a:ln>
            <a:effectLst/>
          </p:spPr>
        </p:cxnSp>
        <p:sp>
          <p:nvSpPr>
            <p:cNvPr id="181" name="TextBox 180">
              <a:extLst>
                <a:ext uri="{FF2B5EF4-FFF2-40B4-BE49-F238E27FC236}">
                  <a16:creationId xmlns:a16="http://schemas.microsoft.com/office/drawing/2014/main" id="{FBE272A5-679D-4A70-9E2F-6753379A263A}"/>
                </a:ext>
              </a:extLst>
            </p:cNvPr>
            <p:cNvSpPr txBox="1"/>
            <p:nvPr/>
          </p:nvSpPr>
          <p:spPr>
            <a:xfrm>
              <a:off x="8103691" y="4563758"/>
              <a:ext cx="343364" cy="307777"/>
            </a:xfrm>
            <a:prstGeom prst="rect">
              <a:avLst/>
            </a:prstGeom>
            <a:noFill/>
          </p:spPr>
          <p:txBody>
            <a:bodyPr wrap="none" rtlCol="0">
              <a:spAutoFit/>
            </a:bodyPr>
            <a:lstStyle/>
            <a:p>
              <a:pPr defTabSz="914400"/>
              <a:r>
                <a:rPr lang="en-US" sz="1400" dirty="0" err="1" smtClean="0">
                  <a:solidFill>
                    <a:prstClr val="black"/>
                  </a:solidFill>
                  <a:latin typeface="Tw Cen MT"/>
                </a:rPr>
                <a:t>rd</a:t>
              </a:r>
              <a:endParaRPr lang="en-US" sz="1400" dirty="0">
                <a:solidFill>
                  <a:prstClr val="black"/>
                </a:solidFill>
                <a:latin typeface="Tw Cen MT"/>
              </a:endParaRPr>
            </a:p>
          </p:txBody>
        </p:sp>
        <p:sp>
          <p:nvSpPr>
            <p:cNvPr id="182" name="TextBox 181">
              <a:extLst>
                <a:ext uri="{FF2B5EF4-FFF2-40B4-BE49-F238E27FC236}">
                  <a16:creationId xmlns:a16="http://schemas.microsoft.com/office/drawing/2014/main" id="{0C5BB93A-0AF4-4746-A3BC-8422509D3704}"/>
                </a:ext>
              </a:extLst>
            </p:cNvPr>
            <p:cNvSpPr txBox="1"/>
            <p:nvPr/>
          </p:nvSpPr>
          <p:spPr>
            <a:xfrm>
              <a:off x="8798977" y="4292068"/>
              <a:ext cx="364202" cy="307777"/>
            </a:xfrm>
            <a:prstGeom prst="rect">
              <a:avLst/>
            </a:prstGeom>
            <a:noFill/>
          </p:spPr>
          <p:txBody>
            <a:bodyPr wrap="none" rtlCol="0">
              <a:spAutoFit/>
            </a:bodyPr>
            <a:lstStyle/>
            <a:p>
              <a:pPr defTabSz="914400"/>
              <a:r>
                <a:rPr lang="en-US" sz="1400" dirty="0" err="1" smtClean="0">
                  <a:solidFill>
                    <a:prstClr val="black"/>
                  </a:solidFill>
                  <a:latin typeface="Tw Cen MT"/>
                </a:rPr>
                <a:t>wr</a:t>
              </a:r>
              <a:endParaRPr lang="en-US" sz="1400" dirty="0">
                <a:solidFill>
                  <a:prstClr val="black"/>
                </a:solidFill>
                <a:latin typeface="Tw Cen MT"/>
              </a:endParaRPr>
            </a:p>
          </p:txBody>
        </p:sp>
        <p:cxnSp>
          <p:nvCxnSpPr>
            <p:cNvPr id="197" name="Straight Arrow Connector 196">
              <a:extLst>
                <a:ext uri="{FF2B5EF4-FFF2-40B4-BE49-F238E27FC236}">
                  <a16:creationId xmlns:a16="http://schemas.microsoft.com/office/drawing/2014/main" id="{6E9F192C-83C3-4871-B7B7-35852994B23D}"/>
                </a:ext>
              </a:extLst>
            </p:cNvPr>
            <p:cNvCxnSpPr>
              <a:cxnSpLocks/>
            </p:cNvCxnSpPr>
            <p:nvPr/>
          </p:nvCxnSpPr>
          <p:spPr>
            <a:xfrm>
              <a:off x="8909748" y="5245650"/>
              <a:ext cx="220118" cy="271468"/>
            </a:xfrm>
            <a:prstGeom prst="straightConnector1">
              <a:avLst/>
            </a:prstGeom>
            <a:noFill/>
            <a:ln w="28575" cap="flat" cmpd="sng" algn="ctr">
              <a:solidFill>
                <a:srgbClr val="94B6D2">
                  <a:lumMod val="50000"/>
                </a:srgbClr>
              </a:solidFill>
              <a:prstDash val="solid"/>
              <a:tailEnd type="triangle"/>
            </a:ln>
            <a:effectLst/>
          </p:spPr>
        </p:cxnSp>
        <p:sp>
          <p:nvSpPr>
            <p:cNvPr id="198" name="TextBox 197">
              <a:extLst>
                <a:ext uri="{FF2B5EF4-FFF2-40B4-BE49-F238E27FC236}">
                  <a16:creationId xmlns:a16="http://schemas.microsoft.com/office/drawing/2014/main" id="{78422E46-3861-466C-8D66-F5FD696AAD50}"/>
                </a:ext>
              </a:extLst>
            </p:cNvPr>
            <p:cNvSpPr txBox="1"/>
            <p:nvPr/>
          </p:nvSpPr>
          <p:spPr>
            <a:xfrm rot="16200000">
              <a:off x="8985250" y="5341391"/>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200" name="Rectangle 199">
              <a:extLst>
                <a:ext uri="{FF2B5EF4-FFF2-40B4-BE49-F238E27FC236}">
                  <a16:creationId xmlns:a16="http://schemas.microsoft.com/office/drawing/2014/main" id="{DD6EEF03-8840-4DFD-9EAD-6265474F2D53}"/>
                </a:ext>
              </a:extLst>
            </p:cNvPr>
            <p:cNvSpPr/>
            <p:nvPr/>
          </p:nvSpPr>
          <p:spPr>
            <a:xfrm>
              <a:off x="9045641" y="5501770"/>
              <a:ext cx="416663" cy="246843"/>
            </a:xfrm>
            <a:prstGeom prst="rect">
              <a:avLst/>
            </a:prstGeom>
            <a:noFill/>
            <a:ln w="381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8" name="Group 7"/>
          <p:cNvGrpSpPr/>
          <p:nvPr/>
        </p:nvGrpSpPr>
        <p:grpSpPr>
          <a:xfrm>
            <a:off x="6405487" y="1667057"/>
            <a:ext cx="5602969" cy="1708160"/>
            <a:chOff x="6405487" y="1667057"/>
            <a:chExt cx="5602969" cy="1708160"/>
          </a:xfrm>
        </p:grpSpPr>
        <p:sp>
          <p:nvSpPr>
            <p:cNvPr id="122" name="Rectangle 121">
              <a:extLst>
                <a:ext uri="{FF2B5EF4-FFF2-40B4-BE49-F238E27FC236}">
                  <a16:creationId xmlns:a16="http://schemas.microsoft.com/office/drawing/2014/main" id="{98FFBCA0-7556-4ACF-A2F5-7483539C6A95}"/>
                </a:ext>
              </a:extLst>
            </p:cNvPr>
            <p:cNvSpPr/>
            <p:nvPr/>
          </p:nvSpPr>
          <p:spPr>
            <a:xfrm>
              <a:off x="6463145" y="1924544"/>
              <a:ext cx="5434445" cy="1217781"/>
            </a:xfrm>
            <a:prstGeom prst="rect">
              <a:avLst/>
            </a:prstGeom>
            <a:solidFill>
              <a:srgbClr val="94B6D2"/>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123" name="Rectangle 122">
              <a:extLst>
                <a:ext uri="{FF2B5EF4-FFF2-40B4-BE49-F238E27FC236}">
                  <a16:creationId xmlns:a16="http://schemas.microsoft.com/office/drawing/2014/main" id="{9BC925A4-67C7-4E2B-8608-F13A7CEC79CB}"/>
                </a:ext>
              </a:extLst>
            </p:cNvPr>
            <p:cNvSpPr/>
            <p:nvPr/>
          </p:nvSpPr>
          <p:spPr>
            <a:xfrm>
              <a:off x="7027477" y="2628448"/>
              <a:ext cx="3997278" cy="266700"/>
            </a:xfrm>
            <a:prstGeom prst="rect">
              <a:avLst/>
            </a:prstGeom>
            <a:solidFill>
              <a:srgbClr val="DD8047">
                <a:lumMod val="60000"/>
                <a:lumOff val="4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124" name="Rectangle 123">
              <a:extLst>
                <a:ext uri="{FF2B5EF4-FFF2-40B4-BE49-F238E27FC236}">
                  <a16:creationId xmlns:a16="http://schemas.microsoft.com/office/drawing/2014/main" id="{5EADFA8A-AFE7-4B12-B321-84F3CD97E594}"/>
                </a:ext>
              </a:extLst>
            </p:cNvPr>
            <p:cNvSpPr/>
            <p:nvPr/>
          </p:nvSpPr>
          <p:spPr>
            <a:xfrm>
              <a:off x="6463144" y="1678371"/>
              <a:ext cx="5434445" cy="246173"/>
            </a:xfrm>
            <a:prstGeom prst="rect">
              <a:avLst/>
            </a:prstGeom>
            <a:solidFill>
              <a:srgbClr val="D5D1D1"/>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125" name="Rectangle 124">
              <a:extLst>
                <a:ext uri="{FF2B5EF4-FFF2-40B4-BE49-F238E27FC236}">
                  <a16:creationId xmlns:a16="http://schemas.microsoft.com/office/drawing/2014/main" id="{BB17281F-82D0-449F-8A60-6F8B7F1C3CCF}"/>
                </a:ext>
              </a:extLst>
            </p:cNvPr>
            <p:cNvSpPr/>
            <p:nvPr/>
          </p:nvSpPr>
          <p:spPr>
            <a:xfrm>
              <a:off x="6405487" y="1667057"/>
              <a:ext cx="5602969" cy="17081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 0; v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numVertices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if</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UNVISITED)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INCLUDED;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err="1">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0;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numNeighbors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(v);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state[neighbors(v)[</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EXCLUDED;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p:txBody>
        </p:sp>
      </p:grpSp>
      <p:sp>
        <p:nvSpPr>
          <p:cNvPr id="210"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
        <p:nvSpPr>
          <p:cNvPr id="211" name="TextBox 210"/>
          <p:cNvSpPr txBox="1"/>
          <p:nvPr/>
        </p:nvSpPr>
        <p:spPr>
          <a:xfrm>
            <a:off x="621588" y="5031004"/>
            <a:ext cx="6954603" cy="584775"/>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200" dirty="0" smtClean="0"/>
              <a:t>Cascading aborts waste a lot of work.</a:t>
            </a:r>
            <a:endParaRPr lang="en-US" sz="3200" dirty="0"/>
          </a:p>
        </p:txBody>
      </p:sp>
      <p:sp>
        <p:nvSpPr>
          <p:cNvPr id="136" name="TextBox 135">
            <a:extLst>
              <a:ext uri="{FF2B5EF4-FFF2-40B4-BE49-F238E27FC236}">
                <a16:creationId xmlns:a16="http://schemas.microsoft.com/office/drawing/2014/main" id="{853B3629-9083-4F77-BE92-907F0CE065EF}"/>
              </a:ext>
            </a:extLst>
          </p:cNvPr>
          <p:cNvSpPr txBox="1"/>
          <p:nvPr/>
        </p:nvSpPr>
        <p:spPr>
          <a:xfrm>
            <a:off x="8786155" y="4805962"/>
            <a:ext cx="1077539" cy="307777"/>
          </a:xfrm>
          <a:prstGeom prst="rect">
            <a:avLst/>
          </a:prstGeom>
          <a:noFill/>
        </p:spPr>
        <p:txBody>
          <a:bodyPr wrap="square" rtlCol="0">
            <a:spAutoFit/>
          </a:bodyPr>
          <a:lstStyle/>
          <a:p>
            <a:pPr defTabSz="914400"/>
            <a:r>
              <a:rPr lang="en-US" sz="1400" b="1" dirty="0" smtClean="0">
                <a:solidFill>
                  <a:srgbClr val="FF0000"/>
                </a:solidFill>
                <a:latin typeface="Tw Cen MT"/>
              </a:rPr>
              <a:t>ABORT</a:t>
            </a:r>
            <a:endParaRPr lang="en-US" sz="1400" b="1" dirty="0">
              <a:solidFill>
                <a:srgbClr val="FF0000"/>
              </a:solidFill>
              <a:latin typeface="Tw Cen MT"/>
            </a:endParaRPr>
          </a:p>
        </p:txBody>
      </p:sp>
      <p:sp>
        <p:nvSpPr>
          <p:cNvPr id="137" name="TextBox 136">
            <a:extLst>
              <a:ext uri="{FF2B5EF4-FFF2-40B4-BE49-F238E27FC236}">
                <a16:creationId xmlns:a16="http://schemas.microsoft.com/office/drawing/2014/main" id="{853B3629-9083-4F77-BE92-907F0CE065EF}"/>
              </a:ext>
            </a:extLst>
          </p:cNvPr>
          <p:cNvSpPr txBox="1"/>
          <p:nvPr/>
        </p:nvSpPr>
        <p:spPr>
          <a:xfrm>
            <a:off x="9376705" y="4350946"/>
            <a:ext cx="1441866" cy="307777"/>
          </a:xfrm>
          <a:prstGeom prst="rect">
            <a:avLst/>
          </a:prstGeom>
          <a:noFill/>
        </p:spPr>
        <p:txBody>
          <a:bodyPr wrap="square" rtlCol="0">
            <a:spAutoFit/>
          </a:bodyPr>
          <a:lstStyle/>
          <a:p>
            <a:pPr defTabSz="914400"/>
            <a:r>
              <a:rPr lang="en-US" sz="1400" b="1" dirty="0" smtClean="0">
                <a:solidFill>
                  <a:srgbClr val="00B0F0"/>
                </a:solidFill>
                <a:latin typeface="Tw Cen MT"/>
              </a:rPr>
              <a:t>RE-EXECUTE</a:t>
            </a:r>
            <a:endParaRPr lang="en-US" sz="1400" b="1" dirty="0">
              <a:solidFill>
                <a:srgbClr val="00B0F0"/>
              </a:solidFill>
              <a:latin typeface="Tw Cen MT"/>
            </a:endParaRPr>
          </a:p>
        </p:txBody>
      </p:sp>
    </p:spTree>
    <p:custDataLst>
      <p:tags r:id="rId1"/>
    </p:custDataLst>
    <p:extLst>
      <p:ext uri="{BB962C8B-B14F-4D97-AF65-F5344CB8AC3E}">
        <p14:creationId xmlns:p14="http://schemas.microsoft.com/office/powerpoint/2010/main" val="40074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1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1030-37EB-4BAA-8519-980F9E9E5AD9}"/>
              </a:ext>
            </a:extLst>
          </p:cNvPr>
          <p:cNvSpPr>
            <a:spLocks noGrp="1"/>
          </p:cNvSpPr>
          <p:nvPr>
            <p:ph type="title"/>
          </p:nvPr>
        </p:nvSpPr>
        <p:spPr/>
        <p:txBody>
          <a:bodyPr>
            <a:normAutofit fontScale="90000"/>
          </a:bodyPr>
          <a:lstStyle/>
          <a:p>
            <a:r>
              <a:rPr lang="en-US" dirty="0"/>
              <a:t>SCC’s decoupled spawn enables selective aborts</a:t>
            </a:r>
          </a:p>
        </p:txBody>
      </p:sp>
      <p:sp>
        <p:nvSpPr>
          <p:cNvPr id="3" name="Content Placeholder 2">
            <a:extLst>
              <a:ext uri="{FF2B5EF4-FFF2-40B4-BE49-F238E27FC236}">
                <a16:creationId xmlns:a16="http://schemas.microsoft.com/office/drawing/2014/main" id="{48842EE4-9417-4753-9EBE-DE658A7844CB}"/>
              </a:ext>
            </a:extLst>
          </p:cNvPr>
          <p:cNvSpPr>
            <a:spLocks noGrp="1"/>
          </p:cNvSpPr>
          <p:nvPr>
            <p:ph idx="1"/>
          </p:nvPr>
        </p:nvSpPr>
        <p:spPr>
          <a:xfrm>
            <a:off x="611143" y="2692758"/>
            <a:ext cx="5497596" cy="1977298"/>
          </a:xfrm>
        </p:spPr>
        <p:txBody>
          <a:bodyPr>
            <a:normAutofit/>
          </a:bodyPr>
          <a:lstStyle/>
          <a:p>
            <a:r>
              <a:rPr lang="en-US" dirty="0"/>
              <a:t>Put most work into </a:t>
            </a:r>
            <a:r>
              <a:rPr lang="en-US" b="1" dirty="0"/>
              <a:t>worker</a:t>
            </a:r>
            <a:r>
              <a:rPr lang="en-US" dirty="0"/>
              <a:t> tasks at the leaves of the task tree</a:t>
            </a:r>
            <a:r>
              <a:rPr lang="en-US" dirty="0" smtClean="0"/>
              <a:t>.</a:t>
            </a:r>
          </a:p>
          <a:p>
            <a:pPr lvl="1"/>
            <a:r>
              <a:rPr lang="en-US" dirty="0" smtClean="0"/>
              <a:t>Use Swarm’s mechanisms for cheap selective aborts.</a:t>
            </a:r>
            <a:endParaRPr lang="en-US" dirty="0"/>
          </a:p>
        </p:txBody>
      </p:sp>
      <p:sp>
        <p:nvSpPr>
          <p:cNvPr id="5" name="Slide Number Placeholder 4">
            <a:extLst>
              <a:ext uri="{FF2B5EF4-FFF2-40B4-BE49-F238E27FC236}">
                <a16:creationId xmlns:a16="http://schemas.microsoft.com/office/drawing/2014/main" id="{EDF2B523-048B-42F3-8314-88D252665367}"/>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150" name="Group 149">
            <a:extLst>
              <a:ext uri="{FF2B5EF4-FFF2-40B4-BE49-F238E27FC236}">
                <a16:creationId xmlns:a16="http://schemas.microsoft.com/office/drawing/2014/main" id="{E9629DD5-D6F6-47B4-AC22-61C4894D467B}"/>
              </a:ext>
            </a:extLst>
          </p:cNvPr>
          <p:cNvGrpSpPr/>
          <p:nvPr/>
        </p:nvGrpSpPr>
        <p:grpSpPr>
          <a:xfrm>
            <a:off x="7307688" y="3827334"/>
            <a:ext cx="1147086" cy="188184"/>
            <a:chOff x="3516408" y="2514610"/>
            <a:chExt cx="1147086" cy="188184"/>
          </a:xfrm>
        </p:grpSpPr>
        <p:sp>
          <p:nvSpPr>
            <p:cNvPr id="151" name="Rectangle 150">
              <a:extLst>
                <a:ext uri="{FF2B5EF4-FFF2-40B4-BE49-F238E27FC236}">
                  <a16:creationId xmlns:a16="http://schemas.microsoft.com/office/drawing/2014/main" id="{F7AC7C6D-A24D-4350-A659-B863BE9E07C5}"/>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2" name="Rectangle 151">
              <a:extLst>
                <a:ext uri="{FF2B5EF4-FFF2-40B4-BE49-F238E27FC236}">
                  <a16:creationId xmlns:a16="http://schemas.microsoft.com/office/drawing/2014/main" id="{FA859E56-3305-48B3-81A5-B815A67824C6}"/>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3" name="Rectangle 152">
              <a:extLst>
                <a:ext uri="{FF2B5EF4-FFF2-40B4-BE49-F238E27FC236}">
                  <a16:creationId xmlns:a16="http://schemas.microsoft.com/office/drawing/2014/main" id="{AE7F908B-9754-434E-963D-DBB7A746C985}"/>
                </a:ext>
              </a:extLst>
            </p:cNvPr>
            <p:cNvSpPr/>
            <p:nvPr/>
          </p:nvSpPr>
          <p:spPr>
            <a:xfrm>
              <a:off x="3516408" y="2514610"/>
              <a:ext cx="1147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154" name="Group 153">
            <a:extLst>
              <a:ext uri="{FF2B5EF4-FFF2-40B4-BE49-F238E27FC236}">
                <a16:creationId xmlns:a16="http://schemas.microsoft.com/office/drawing/2014/main" id="{E1D1A5E3-D5C5-44BA-82A1-70006CF512AA}"/>
              </a:ext>
            </a:extLst>
          </p:cNvPr>
          <p:cNvGrpSpPr/>
          <p:nvPr/>
        </p:nvGrpSpPr>
        <p:grpSpPr>
          <a:xfrm>
            <a:off x="7847937" y="4434934"/>
            <a:ext cx="1371586" cy="188184"/>
            <a:chOff x="3516408" y="2514610"/>
            <a:chExt cx="1371586" cy="188184"/>
          </a:xfrm>
        </p:grpSpPr>
        <p:sp>
          <p:nvSpPr>
            <p:cNvPr id="155" name="Rectangle 154">
              <a:extLst>
                <a:ext uri="{FF2B5EF4-FFF2-40B4-BE49-F238E27FC236}">
                  <a16:creationId xmlns:a16="http://schemas.microsoft.com/office/drawing/2014/main" id="{F7677D8F-F9BC-404B-BA51-ACDAEBC3469F}"/>
                </a:ext>
              </a:extLst>
            </p:cNvPr>
            <p:cNvSpPr/>
            <p:nvPr/>
          </p:nvSpPr>
          <p:spPr>
            <a:xfrm>
              <a:off x="4033600" y="2514610"/>
              <a:ext cx="8543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6" name="Rectangle 155">
              <a:extLst>
                <a:ext uri="{FF2B5EF4-FFF2-40B4-BE49-F238E27FC236}">
                  <a16:creationId xmlns:a16="http://schemas.microsoft.com/office/drawing/2014/main" id="{EA6A24D5-1AE3-4CB8-96F2-375F47D90670}"/>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7" name="Rectangle 156">
              <a:extLst>
                <a:ext uri="{FF2B5EF4-FFF2-40B4-BE49-F238E27FC236}">
                  <a16:creationId xmlns:a16="http://schemas.microsoft.com/office/drawing/2014/main" id="{FC66C7F1-09FE-436A-93E1-5EAAC831C6F3}"/>
                </a:ext>
              </a:extLst>
            </p:cNvPr>
            <p:cNvSpPr/>
            <p:nvPr/>
          </p:nvSpPr>
          <p:spPr>
            <a:xfrm>
              <a:off x="3516408" y="2514610"/>
              <a:ext cx="13715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158" name="Group 157">
            <a:extLst>
              <a:ext uri="{FF2B5EF4-FFF2-40B4-BE49-F238E27FC236}">
                <a16:creationId xmlns:a16="http://schemas.microsoft.com/office/drawing/2014/main" id="{F62B5712-CDED-4153-B438-5168B2749FE1}"/>
              </a:ext>
            </a:extLst>
          </p:cNvPr>
          <p:cNvGrpSpPr/>
          <p:nvPr/>
        </p:nvGrpSpPr>
        <p:grpSpPr>
          <a:xfrm>
            <a:off x="8376801" y="5069794"/>
            <a:ext cx="313858" cy="191082"/>
            <a:chOff x="3516406" y="2511712"/>
            <a:chExt cx="313858" cy="191082"/>
          </a:xfrm>
          <a:solidFill>
            <a:srgbClr val="94B6D2">
              <a:lumMod val="60000"/>
              <a:lumOff val="40000"/>
            </a:srgbClr>
          </a:solidFill>
        </p:grpSpPr>
        <p:sp>
          <p:nvSpPr>
            <p:cNvPr id="159" name="Rectangle 158">
              <a:extLst>
                <a:ext uri="{FF2B5EF4-FFF2-40B4-BE49-F238E27FC236}">
                  <a16:creationId xmlns:a16="http://schemas.microsoft.com/office/drawing/2014/main" id="{9B52BBF1-4440-4FA4-93B9-A0F2643AF02C}"/>
                </a:ext>
              </a:extLst>
            </p:cNvPr>
            <p:cNvSpPr/>
            <p:nvPr/>
          </p:nvSpPr>
          <p:spPr>
            <a:xfrm>
              <a:off x="3516408" y="2514610"/>
              <a:ext cx="313856" cy="188184"/>
            </a:xfrm>
            <a:prstGeom prst="rect">
              <a:avLst/>
            </a:prstGeom>
            <a:grp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0" name="Rectangle 159">
              <a:extLst>
                <a:ext uri="{FF2B5EF4-FFF2-40B4-BE49-F238E27FC236}">
                  <a16:creationId xmlns:a16="http://schemas.microsoft.com/office/drawing/2014/main" id="{5CC95329-0B6D-47D2-80F2-21EAD4CE4611}"/>
                </a:ext>
              </a:extLst>
            </p:cNvPr>
            <p:cNvSpPr/>
            <p:nvPr/>
          </p:nvSpPr>
          <p:spPr>
            <a:xfrm>
              <a:off x="3516406" y="2511712"/>
              <a:ext cx="313857"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161" name="Group 160">
            <a:extLst>
              <a:ext uri="{FF2B5EF4-FFF2-40B4-BE49-F238E27FC236}">
                <a16:creationId xmlns:a16="http://schemas.microsoft.com/office/drawing/2014/main" id="{D6DA3360-8239-46C8-9A7B-B929464B9E86}"/>
              </a:ext>
            </a:extLst>
          </p:cNvPr>
          <p:cNvGrpSpPr/>
          <p:nvPr/>
        </p:nvGrpSpPr>
        <p:grpSpPr>
          <a:xfrm>
            <a:off x="7575926" y="4131134"/>
            <a:ext cx="313858" cy="188184"/>
            <a:chOff x="3516406" y="2514610"/>
            <a:chExt cx="313858" cy="188184"/>
          </a:xfrm>
          <a:solidFill>
            <a:srgbClr val="94B6D2">
              <a:lumMod val="60000"/>
              <a:lumOff val="40000"/>
            </a:srgbClr>
          </a:solidFill>
        </p:grpSpPr>
        <p:sp>
          <p:nvSpPr>
            <p:cNvPr id="162" name="Rectangle 161">
              <a:extLst>
                <a:ext uri="{FF2B5EF4-FFF2-40B4-BE49-F238E27FC236}">
                  <a16:creationId xmlns:a16="http://schemas.microsoft.com/office/drawing/2014/main" id="{5A43E22C-45D3-4731-BE6C-C1552AE5C9B9}"/>
                </a:ext>
              </a:extLst>
            </p:cNvPr>
            <p:cNvSpPr/>
            <p:nvPr/>
          </p:nvSpPr>
          <p:spPr>
            <a:xfrm>
              <a:off x="3516408" y="2514610"/>
              <a:ext cx="313856" cy="188184"/>
            </a:xfrm>
            <a:prstGeom prst="rect">
              <a:avLst/>
            </a:prstGeom>
            <a:grp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3" name="Rectangle 162">
              <a:extLst>
                <a:ext uri="{FF2B5EF4-FFF2-40B4-BE49-F238E27FC236}">
                  <a16:creationId xmlns:a16="http://schemas.microsoft.com/office/drawing/2014/main" id="{9B94E110-9168-493A-B8D8-31E536C11485}"/>
                </a:ext>
              </a:extLst>
            </p:cNvPr>
            <p:cNvSpPr/>
            <p:nvPr/>
          </p:nvSpPr>
          <p:spPr>
            <a:xfrm>
              <a:off x="3516406" y="2514610"/>
              <a:ext cx="313857"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64" name="Straight Arrow Connector 163">
            <a:extLst>
              <a:ext uri="{FF2B5EF4-FFF2-40B4-BE49-F238E27FC236}">
                <a16:creationId xmlns:a16="http://schemas.microsoft.com/office/drawing/2014/main" id="{F210227A-96FE-4E3A-965B-31C6BE226C12}"/>
              </a:ext>
            </a:extLst>
          </p:cNvPr>
          <p:cNvCxnSpPr>
            <a:cxnSpLocks/>
            <a:stCxn id="205" idx="3"/>
            <a:endCxn id="163" idx="1"/>
          </p:cNvCxnSpPr>
          <p:nvPr/>
        </p:nvCxnSpPr>
        <p:spPr>
          <a:xfrm flipV="1">
            <a:off x="7264999" y="4225226"/>
            <a:ext cx="310927" cy="23511"/>
          </a:xfrm>
          <a:prstGeom prst="straightConnector1">
            <a:avLst/>
          </a:prstGeom>
          <a:noFill/>
          <a:ln w="28575" cap="flat" cmpd="sng" algn="ctr">
            <a:solidFill>
              <a:srgbClr val="94B6D2">
                <a:lumMod val="50000"/>
              </a:srgbClr>
            </a:solidFill>
            <a:prstDash val="solid"/>
            <a:tailEnd type="triangle"/>
          </a:ln>
          <a:effectLst/>
        </p:spPr>
      </p:cxnSp>
      <p:cxnSp>
        <p:nvCxnSpPr>
          <p:cNvPr id="165" name="Straight Arrow Connector 164">
            <a:extLst>
              <a:ext uri="{FF2B5EF4-FFF2-40B4-BE49-F238E27FC236}">
                <a16:creationId xmlns:a16="http://schemas.microsoft.com/office/drawing/2014/main" id="{8503FB72-0152-44FF-A3A8-80AABF260948}"/>
              </a:ext>
            </a:extLst>
          </p:cNvPr>
          <p:cNvCxnSpPr>
            <a:cxnSpLocks/>
            <a:stCxn id="208" idx="3"/>
            <a:endCxn id="152" idx="1"/>
          </p:cNvCxnSpPr>
          <p:nvPr/>
        </p:nvCxnSpPr>
        <p:spPr>
          <a:xfrm flipV="1">
            <a:off x="7004080" y="3921426"/>
            <a:ext cx="303608" cy="17905"/>
          </a:xfrm>
          <a:prstGeom prst="straightConnector1">
            <a:avLst/>
          </a:prstGeom>
          <a:noFill/>
          <a:ln w="28575" cap="flat" cmpd="sng" algn="ctr">
            <a:solidFill>
              <a:srgbClr val="94B6D2">
                <a:lumMod val="50000"/>
              </a:srgbClr>
            </a:solidFill>
            <a:prstDash val="solid"/>
            <a:tailEnd type="triangle"/>
          </a:ln>
          <a:effectLst/>
        </p:spPr>
      </p:cxnSp>
      <p:grpSp>
        <p:nvGrpSpPr>
          <p:cNvPr id="166" name="Group 165">
            <a:extLst>
              <a:ext uri="{FF2B5EF4-FFF2-40B4-BE49-F238E27FC236}">
                <a16:creationId xmlns:a16="http://schemas.microsoft.com/office/drawing/2014/main" id="{692E63E2-C3B1-4B0C-B29F-DEE67E3D4D9F}"/>
              </a:ext>
            </a:extLst>
          </p:cNvPr>
          <p:cNvGrpSpPr/>
          <p:nvPr/>
        </p:nvGrpSpPr>
        <p:grpSpPr>
          <a:xfrm>
            <a:off x="7301418" y="4464051"/>
            <a:ext cx="255255" cy="371062"/>
            <a:chOff x="1746144" y="2597402"/>
            <a:chExt cx="255255" cy="371062"/>
          </a:xfrm>
          <a:solidFill>
            <a:srgbClr val="D5D1D1"/>
          </a:solidFill>
        </p:grpSpPr>
        <p:sp>
          <p:nvSpPr>
            <p:cNvPr id="167" name="Rectangle 166">
              <a:extLst>
                <a:ext uri="{FF2B5EF4-FFF2-40B4-BE49-F238E27FC236}">
                  <a16:creationId xmlns:a16="http://schemas.microsoft.com/office/drawing/2014/main" id="{CFDE9A0F-E469-497A-BB4F-BF779B585300}"/>
                </a:ext>
              </a:extLst>
            </p:cNvPr>
            <p:cNvSpPr/>
            <p:nvPr/>
          </p:nvSpPr>
          <p:spPr>
            <a:xfrm flipV="1">
              <a:off x="1746144" y="2597402"/>
              <a:ext cx="224500"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68" name="Straight Arrow Connector 167">
              <a:extLst>
                <a:ext uri="{FF2B5EF4-FFF2-40B4-BE49-F238E27FC236}">
                  <a16:creationId xmlns:a16="http://schemas.microsoft.com/office/drawing/2014/main" id="{94BD76C0-F30F-4712-81C2-74CDAE31D4F4}"/>
                </a:ext>
              </a:extLst>
            </p:cNvPr>
            <p:cNvCxnSpPr>
              <a:cxnSpLocks/>
            </p:cNvCxnSpPr>
            <p:nvPr/>
          </p:nvCxnSpPr>
          <p:spPr>
            <a:xfrm>
              <a:off x="1858394" y="2715007"/>
              <a:ext cx="143005" cy="253457"/>
            </a:xfrm>
            <a:prstGeom prst="straightConnector1">
              <a:avLst/>
            </a:prstGeom>
            <a:grpFill/>
            <a:ln w="28575" cap="flat" cmpd="sng" algn="ctr">
              <a:solidFill>
                <a:srgbClr val="94B6D2">
                  <a:lumMod val="50000"/>
                </a:srgbClr>
              </a:solidFill>
              <a:prstDash val="solid"/>
              <a:tailEnd type="triangle"/>
            </a:ln>
            <a:effectLst/>
          </p:spPr>
        </p:cxnSp>
      </p:grpSp>
      <p:cxnSp>
        <p:nvCxnSpPr>
          <p:cNvPr id="169" name="Straight Arrow Connector 168">
            <a:extLst>
              <a:ext uri="{FF2B5EF4-FFF2-40B4-BE49-F238E27FC236}">
                <a16:creationId xmlns:a16="http://schemas.microsoft.com/office/drawing/2014/main" id="{895890F5-440E-4CE6-ACC3-52AF990E8AE0}"/>
              </a:ext>
            </a:extLst>
          </p:cNvPr>
          <p:cNvCxnSpPr>
            <a:cxnSpLocks/>
            <a:stCxn id="167" idx="3"/>
            <a:endCxn id="157" idx="1"/>
          </p:cNvCxnSpPr>
          <p:nvPr/>
        </p:nvCxnSpPr>
        <p:spPr>
          <a:xfrm flipV="1">
            <a:off x="7525918" y="4529026"/>
            <a:ext cx="322019" cy="29117"/>
          </a:xfrm>
          <a:prstGeom prst="straightConnector1">
            <a:avLst/>
          </a:prstGeom>
          <a:noFill/>
          <a:ln w="28575" cap="flat" cmpd="sng" algn="ctr">
            <a:solidFill>
              <a:srgbClr val="94B6D2">
                <a:lumMod val="50000"/>
              </a:srgbClr>
            </a:solidFill>
            <a:prstDash val="solid"/>
            <a:tailEnd type="triangle"/>
          </a:ln>
          <a:effectLst/>
        </p:spPr>
      </p:cxnSp>
      <p:grpSp>
        <p:nvGrpSpPr>
          <p:cNvPr id="170" name="Group 169">
            <a:extLst>
              <a:ext uri="{FF2B5EF4-FFF2-40B4-BE49-F238E27FC236}">
                <a16:creationId xmlns:a16="http://schemas.microsoft.com/office/drawing/2014/main" id="{E33B3980-0A3C-4C01-B732-313A07D746D7}"/>
              </a:ext>
            </a:extLst>
          </p:cNvPr>
          <p:cNvGrpSpPr/>
          <p:nvPr/>
        </p:nvGrpSpPr>
        <p:grpSpPr>
          <a:xfrm>
            <a:off x="7823256" y="5082863"/>
            <a:ext cx="255255" cy="371062"/>
            <a:chOff x="2279410" y="3144365"/>
            <a:chExt cx="255255" cy="371062"/>
          </a:xfrm>
          <a:solidFill>
            <a:srgbClr val="D5D1D1"/>
          </a:solidFill>
        </p:grpSpPr>
        <p:sp>
          <p:nvSpPr>
            <p:cNvPr id="171" name="Rectangle 170">
              <a:extLst>
                <a:ext uri="{FF2B5EF4-FFF2-40B4-BE49-F238E27FC236}">
                  <a16:creationId xmlns:a16="http://schemas.microsoft.com/office/drawing/2014/main" id="{91A329D7-711E-40C3-AF7A-B4E7F1D35E9A}"/>
                </a:ext>
              </a:extLst>
            </p:cNvPr>
            <p:cNvSpPr/>
            <p:nvPr/>
          </p:nvSpPr>
          <p:spPr>
            <a:xfrm flipV="1">
              <a:off x="2279410" y="3144365"/>
              <a:ext cx="224500"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72" name="Straight Arrow Connector 171">
              <a:extLst>
                <a:ext uri="{FF2B5EF4-FFF2-40B4-BE49-F238E27FC236}">
                  <a16:creationId xmlns:a16="http://schemas.microsoft.com/office/drawing/2014/main" id="{AAC87013-78BB-4E22-800B-FBB02B36DEF8}"/>
                </a:ext>
              </a:extLst>
            </p:cNvPr>
            <p:cNvCxnSpPr>
              <a:cxnSpLocks/>
            </p:cNvCxnSpPr>
            <p:nvPr/>
          </p:nvCxnSpPr>
          <p:spPr>
            <a:xfrm>
              <a:off x="2391660" y="3261970"/>
              <a:ext cx="143005" cy="253457"/>
            </a:xfrm>
            <a:prstGeom prst="straightConnector1">
              <a:avLst/>
            </a:prstGeom>
            <a:grpFill/>
            <a:ln w="28575" cap="flat" cmpd="sng" algn="ctr">
              <a:solidFill>
                <a:srgbClr val="94B6D2">
                  <a:lumMod val="50000"/>
                </a:srgbClr>
              </a:solidFill>
              <a:prstDash val="solid"/>
              <a:tailEnd type="triangle"/>
            </a:ln>
            <a:effectLst/>
          </p:spPr>
        </p:cxnSp>
      </p:grpSp>
      <p:cxnSp>
        <p:nvCxnSpPr>
          <p:cNvPr id="173" name="Straight Arrow Connector 172">
            <a:extLst>
              <a:ext uri="{FF2B5EF4-FFF2-40B4-BE49-F238E27FC236}">
                <a16:creationId xmlns:a16="http://schemas.microsoft.com/office/drawing/2014/main" id="{BC383199-0126-48E1-85CA-477CBB6AABF6}"/>
              </a:ext>
            </a:extLst>
          </p:cNvPr>
          <p:cNvCxnSpPr>
            <a:cxnSpLocks/>
            <a:stCxn id="171" idx="3"/>
            <a:endCxn id="159" idx="1"/>
          </p:cNvCxnSpPr>
          <p:nvPr/>
        </p:nvCxnSpPr>
        <p:spPr>
          <a:xfrm flipV="1">
            <a:off x="8047756" y="5166784"/>
            <a:ext cx="329047" cy="10171"/>
          </a:xfrm>
          <a:prstGeom prst="straightConnector1">
            <a:avLst/>
          </a:prstGeom>
          <a:noFill/>
          <a:ln w="28575" cap="flat" cmpd="sng" algn="ctr">
            <a:solidFill>
              <a:srgbClr val="94B6D2">
                <a:lumMod val="50000"/>
              </a:srgbClr>
            </a:solidFill>
            <a:prstDash val="solid"/>
            <a:tailEnd type="triangle"/>
          </a:ln>
          <a:effectLst/>
        </p:spPr>
      </p:cxnSp>
      <p:grpSp>
        <p:nvGrpSpPr>
          <p:cNvPr id="174" name="Group 173">
            <a:extLst>
              <a:ext uri="{FF2B5EF4-FFF2-40B4-BE49-F238E27FC236}">
                <a16:creationId xmlns:a16="http://schemas.microsoft.com/office/drawing/2014/main" id="{7A53F591-A6BB-48D3-AB6D-81AD971B0CCA}"/>
              </a:ext>
            </a:extLst>
          </p:cNvPr>
          <p:cNvGrpSpPr/>
          <p:nvPr/>
        </p:nvGrpSpPr>
        <p:grpSpPr>
          <a:xfrm>
            <a:off x="7562337" y="4773457"/>
            <a:ext cx="255255" cy="371062"/>
            <a:chOff x="2013865" y="2870883"/>
            <a:chExt cx="255255" cy="371062"/>
          </a:xfrm>
          <a:solidFill>
            <a:srgbClr val="D5D1D1"/>
          </a:solidFill>
        </p:grpSpPr>
        <p:sp>
          <p:nvSpPr>
            <p:cNvPr id="175" name="Rectangle 174">
              <a:extLst>
                <a:ext uri="{FF2B5EF4-FFF2-40B4-BE49-F238E27FC236}">
                  <a16:creationId xmlns:a16="http://schemas.microsoft.com/office/drawing/2014/main" id="{37CC0A98-91E3-4747-8150-C1B7B80FCAD0}"/>
                </a:ext>
              </a:extLst>
            </p:cNvPr>
            <p:cNvSpPr/>
            <p:nvPr/>
          </p:nvSpPr>
          <p:spPr>
            <a:xfrm flipV="1">
              <a:off x="2013865" y="2870883"/>
              <a:ext cx="224500"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76" name="Straight Arrow Connector 175">
              <a:extLst>
                <a:ext uri="{FF2B5EF4-FFF2-40B4-BE49-F238E27FC236}">
                  <a16:creationId xmlns:a16="http://schemas.microsoft.com/office/drawing/2014/main" id="{F30AB196-80F6-4D93-9EC0-F4EFDF19D351}"/>
                </a:ext>
              </a:extLst>
            </p:cNvPr>
            <p:cNvCxnSpPr>
              <a:cxnSpLocks/>
            </p:cNvCxnSpPr>
            <p:nvPr/>
          </p:nvCxnSpPr>
          <p:spPr>
            <a:xfrm>
              <a:off x="2126115" y="2988488"/>
              <a:ext cx="143005" cy="253457"/>
            </a:xfrm>
            <a:prstGeom prst="straightConnector1">
              <a:avLst/>
            </a:prstGeom>
            <a:grpFill/>
            <a:ln w="28575" cap="flat" cmpd="sng" algn="ctr">
              <a:solidFill>
                <a:srgbClr val="94B6D2">
                  <a:lumMod val="50000"/>
                </a:srgbClr>
              </a:solidFill>
              <a:prstDash val="solid"/>
              <a:tailEnd type="triangle"/>
            </a:ln>
            <a:effectLst/>
          </p:spPr>
        </p:cxnSp>
      </p:grpSp>
      <p:cxnSp>
        <p:nvCxnSpPr>
          <p:cNvPr id="177" name="Straight Arrow Connector 176">
            <a:extLst>
              <a:ext uri="{FF2B5EF4-FFF2-40B4-BE49-F238E27FC236}">
                <a16:creationId xmlns:a16="http://schemas.microsoft.com/office/drawing/2014/main" id="{FE0D87F7-1D1E-4D97-A3AF-302C54EF7EB5}"/>
              </a:ext>
            </a:extLst>
          </p:cNvPr>
          <p:cNvCxnSpPr>
            <a:cxnSpLocks/>
            <a:stCxn id="175" idx="3"/>
            <a:endCxn id="195" idx="1"/>
          </p:cNvCxnSpPr>
          <p:nvPr/>
        </p:nvCxnSpPr>
        <p:spPr>
          <a:xfrm flipV="1">
            <a:off x="7786837" y="4846456"/>
            <a:ext cx="324704" cy="21093"/>
          </a:xfrm>
          <a:prstGeom prst="straightConnector1">
            <a:avLst/>
          </a:prstGeom>
          <a:noFill/>
          <a:ln w="28575" cap="flat" cmpd="sng" algn="ctr">
            <a:solidFill>
              <a:srgbClr val="94B6D2">
                <a:lumMod val="50000"/>
              </a:srgbClr>
            </a:solidFill>
            <a:prstDash val="solid"/>
            <a:tailEnd type="triangle"/>
          </a:ln>
          <a:effectLst/>
        </p:spPr>
      </p:cxnSp>
      <p:grpSp>
        <p:nvGrpSpPr>
          <p:cNvPr id="178" name="Group 177">
            <a:extLst>
              <a:ext uri="{FF2B5EF4-FFF2-40B4-BE49-F238E27FC236}">
                <a16:creationId xmlns:a16="http://schemas.microsoft.com/office/drawing/2014/main" id="{08267588-E327-4816-97FE-CCE59C8CD19A}"/>
              </a:ext>
            </a:extLst>
          </p:cNvPr>
          <p:cNvGrpSpPr/>
          <p:nvPr/>
        </p:nvGrpSpPr>
        <p:grpSpPr>
          <a:xfrm>
            <a:off x="8084175" y="5392270"/>
            <a:ext cx="255255" cy="355283"/>
            <a:chOff x="2547752" y="3433626"/>
            <a:chExt cx="255255" cy="355283"/>
          </a:xfrm>
          <a:solidFill>
            <a:srgbClr val="D5D1D1"/>
          </a:solidFill>
        </p:grpSpPr>
        <p:sp>
          <p:nvSpPr>
            <p:cNvPr id="179" name="Rectangle 178">
              <a:extLst>
                <a:ext uri="{FF2B5EF4-FFF2-40B4-BE49-F238E27FC236}">
                  <a16:creationId xmlns:a16="http://schemas.microsoft.com/office/drawing/2014/main" id="{238CA325-865F-4D4D-A7B5-CC319C947BF0}"/>
                </a:ext>
              </a:extLst>
            </p:cNvPr>
            <p:cNvSpPr/>
            <p:nvPr/>
          </p:nvSpPr>
          <p:spPr>
            <a:xfrm flipV="1">
              <a:off x="2547752" y="3433626"/>
              <a:ext cx="224500" cy="188184"/>
            </a:xfrm>
            <a:prstGeom prst="rect">
              <a:avLst/>
            </a:prstGeom>
            <a:grpFill/>
            <a:ln w="19050" cap="flat" cmpd="sng" algn="ctr">
              <a:solidFill>
                <a:sysClr val="windowText" lastClr="000000"/>
              </a:solidFill>
              <a:prstDash val="solid"/>
              <a:roun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80" name="Straight Arrow Connector 179">
              <a:extLst>
                <a:ext uri="{FF2B5EF4-FFF2-40B4-BE49-F238E27FC236}">
                  <a16:creationId xmlns:a16="http://schemas.microsoft.com/office/drawing/2014/main" id="{D26215A0-56A6-47B4-B502-1983C7940724}"/>
                </a:ext>
              </a:extLst>
            </p:cNvPr>
            <p:cNvCxnSpPr>
              <a:cxnSpLocks/>
            </p:cNvCxnSpPr>
            <p:nvPr/>
          </p:nvCxnSpPr>
          <p:spPr>
            <a:xfrm>
              <a:off x="2660002" y="3535452"/>
              <a:ext cx="143005" cy="253457"/>
            </a:xfrm>
            <a:prstGeom prst="straightConnector1">
              <a:avLst/>
            </a:prstGeom>
            <a:grpFill/>
            <a:ln w="28575" cap="flat" cmpd="sng" algn="ctr">
              <a:solidFill>
                <a:srgbClr val="94B6D2">
                  <a:lumMod val="50000"/>
                </a:srgbClr>
              </a:solidFill>
              <a:prstDash val="solid"/>
              <a:tailEnd type="triangle"/>
            </a:ln>
            <a:effectLst/>
          </p:spPr>
        </p:cxnSp>
      </p:grpSp>
      <p:cxnSp>
        <p:nvCxnSpPr>
          <p:cNvPr id="181" name="Straight Arrow Connector 180">
            <a:extLst>
              <a:ext uri="{FF2B5EF4-FFF2-40B4-BE49-F238E27FC236}">
                <a16:creationId xmlns:a16="http://schemas.microsoft.com/office/drawing/2014/main" id="{1EC58394-3383-46FD-B5E9-0B579CF9481F}"/>
              </a:ext>
            </a:extLst>
          </p:cNvPr>
          <p:cNvCxnSpPr>
            <a:cxnSpLocks/>
            <a:stCxn id="179" idx="3"/>
            <a:endCxn id="186" idx="1"/>
          </p:cNvCxnSpPr>
          <p:nvPr/>
        </p:nvCxnSpPr>
        <p:spPr>
          <a:xfrm flipV="1">
            <a:off x="8308675" y="5470583"/>
            <a:ext cx="341737" cy="15779"/>
          </a:xfrm>
          <a:prstGeom prst="straightConnector1">
            <a:avLst/>
          </a:prstGeom>
          <a:noFill/>
          <a:ln w="28575" cap="flat" cmpd="sng" algn="ctr">
            <a:solidFill>
              <a:srgbClr val="94B6D2">
                <a:lumMod val="50000"/>
              </a:srgbClr>
            </a:solidFill>
            <a:prstDash val="solid"/>
            <a:tailEnd type="triangle"/>
          </a:ln>
          <a:effectLst/>
        </p:spPr>
      </p:cxnSp>
      <p:cxnSp>
        <p:nvCxnSpPr>
          <p:cNvPr id="182" name="Straight Arrow Connector 181">
            <a:extLst>
              <a:ext uri="{FF2B5EF4-FFF2-40B4-BE49-F238E27FC236}">
                <a16:creationId xmlns:a16="http://schemas.microsoft.com/office/drawing/2014/main" id="{375F92C6-12B9-4509-AB16-07548328E8BD}"/>
              </a:ext>
            </a:extLst>
          </p:cNvPr>
          <p:cNvCxnSpPr>
            <a:cxnSpLocks/>
          </p:cNvCxnSpPr>
          <p:nvPr/>
        </p:nvCxnSpPr>
        <p:spPr>
          <a:xfrm>
            <a:off x="6904854" y="5998958"/>
            <a:ext cx="2949624" cy="0"/>
          </a:xfrm>
          <a:prstGeom prst="straightConnector1">
            <a:avLst/>
          </a:prstGeom>
          <a:noFill/>
          <a:ln w="19050" cap="flat" cmpd="sng" algn="ctr">
            <a:solidFill>
              <a:sysClr val="windowText" lastClr="000000"/>
            </a:solidFill>
            <a:prstDash val="solid"/>
            <a:tailEnd type="triangle"/>
          </a:ln>
          <a:effectLst/>
        </p:spPr>
      </p:cxnSp>
      <p:sp>
        <p:nvSpPr>
          <p:cNvPr id="183" name="TextBox 182">
            <a:extLst>
              <a:ext uri="{FF2B5EF4-FFF2-40B4-BE49-F238E27FC236}">
                <a16:creationId xmlns:a16="http://schemas.microsoft.com/office/drawing/2014/main" id="{31FE6983-EE10-4EF2-987A-86CE7DB4C33F}"/>
              </a:ext>
            </a:extLst>
          </p:cNvPr>
          <p:cNvSpPr txBox="1"/>
          <p:nvPr/>
        </p:nvSpPr>
        <p:spPr>
          <a:xfrm>
            <a:off x="9272882" y="5680290"/>
            <a:ext cx="983478" cy="369332"/>
          </a:xfrm>
          <a:prstGeom prst="rect">
            <a:avLst/>
          </a:prstGeom>
          <a:noFill/>
        </p:spPr>
        <p:txBody>
          <a:bodyPr wrap="square" rtlCol="0">
            <a:spAutoFit/>
          </a:bodyPr>
          <a:lstStyle/>
          <a:p>
            <a:pPr defTabSz="914400"/>
            <a:r>
              <a:rPr lang="en-US" dirty="0">
                <a:solidFill>
                  <a:prstClr val="black"/>
                </a:solidFill>
                <a:latin typeface="Tw Cen MT"/>
              </a:rPr>
              <a:t>Time</a:t>
            </a:r>
          </a:p>
        </p:txBody>
      </p:sp>
      <p:grpSp>
        <p:nvGrpSpPr>
          <p:cNvPr id="184" name="Group 183">
            <a:extLst>
              <a:ext uri="{FF2B5EF4-FFF2-40B4-BE49-F238E27FC236}">
                <a16:creationId xmlns:a16="http://schemas.microsoft.com/office/drawing/2014/main" id="{07D34EE8-8A41-4F8E-9F25-3247756B16AF}"/>
              </a:ext>
            </a:extLst>
          </p:cNvPr>
          <p:cNvGrpSpPr/>
          <p:nvPr/>
        </p:nvGrpSpPr>
        <p:grpSpPr>
          <a:xfrm>
            <a:off x="8650412" y="5376491"/>
            <a:ext cx="1147086" cy="188184"/>
            <a:chOff x="3516408" y="2514610"/>
            <a:chExt cx="1147086" cy="188184"/>
          </a:xfrm>
        </p:grpSpPr>
        <p:sp>
          <p:nvSpPr>
            <p:cNvPr id="185" name="Rectangle 184">
              <a:extLst>
                <a:ext uri="{FF2B5EF4-FFF2-40B4-BE49-F238E27FC236}">
                  <a16:creationId xmlns:a16="http://schemas.microsoft.com/office/drawing/2014/main" id="{E021956A-973C-429F-8133-EC180EB1532D}"/>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86" name="Rectangle 185">
              <a:extLst>
                <a:ext uri="{FF2B5EF4-FFF2-40B4-BE49-F238E27FC236}">
                  <a16:creationId xmlns:a16="http://schemas.microsoft.com/office/drawing/2014/main" id="{F89A11A4-3CE2-47D2-AAD4-11852C3F5217}"/>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87" name="Rectangle 186">
              <a:extLst>
                <a:ext uri="{FF2B5EF4-FFF2-40B4-BE49-F238E27FC236}">
                  <a16:creationId xmlns:a16="http://schemas.microsoft.com/office/drawing/2014/main" id="{454696DB-1898-421C-944F-619F683EEA48}"/>
                </a:ext>
              </a:extLst>
            </p:cNvPr>
            <p:cNvSpPr/>
            <p:nvPr/>
          </p:nvSpPr>
          <p:spPr>
            <a:xfrm>
              <a:off x="3516408" y="2514610"/>
              <a:ext cx="1147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88" name="TextBox 187">
            <a:extLst>
              <a:ext uri="{FF2B5EF4-FFF2-40B4-BE49-F238E27FC236}">
                <a16:creationId xmlns:a16="http://schemas.microsoft.com/office/drawing/2014/main" id="{7E3E87FA-89B7-4771-B706-7F367C369A17}"/>
              </a:ext>
            </a:extLst>
          </p:cNvPr>
          <p:cNvSpPr txBox="1"/>
          <p:nvPr/>
        </p:nvSpPr>
        <p:spPr>
          <a:xfrm rot="16200000">
            <a:off x="8190109" y="5550180"/>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189" name="TextBox 188">
            <a:extLst>
              <a:ext uri="{FF2B5EF4-FFF2-40B4-BE49-F238E27FC236}">
                <a16:creationId xmlns:a16="http://schemas.microsoft.com/office/drawing/2014/main" id="{A30B39F0-7EFC-48D9-9A9C-41C7ECB65CAC}"/>
              </a:ext>
            </a:extLst>
          </p:cNvPr>
          <p:cNvSpPr txBox="1"/>
          <p:nvPr/>
        </p:nvSpPr>
        <p:spPr>
          <a:xfrm>
            <a:off x="9455760" y="4869438"/>
            <a:ext cx="367408" cy="369332"/>
          </a:xfrm>
          <a:prstGeom prst="rect">
            <a:avLst/>
          </a:prstGeom>
          <a:noFill/>
        </p:spPr>
        <p:txBody>
          <a:bodyPr wrap="none" rtlCol="0">
            <a:spAutoFit/>
          </a:bodyPr>
          <a:lstStyle/>
          <a:p>
            <a:pPr defTabSz="914400"/>
            <a:r>
              <a:rPr lang="en-US" dirty="0">
                <a:solidFill>
                  <a:prstClr val="black"/>
                </a:solidFill>
                <a:latin typeface="Tw Cen MT"/>
              </a:rPr>
              <a:t>D′</a:t>
            </a:r>
          </a:p>
        </p:txBody>
      </p:sp>
      <p:grpSp>
        <p:nvGrpSpPr>
          <p:cNvPr id="190" name="Group 189">
            <a:extLst>
              <a:ext uri="{FF2B5EF4-FFF2-40B4-BE49-F238E27FC236}">
                <a16:creationId xmlns:a16="http://schemas.microsoft.com/office/drawing/2014/main" id="{C572EE09-C523-4BE4-A7C7-63B9BA25FD76}"/>
              </a:ext>
            </a:extLst>
          </p:cNvPr>
          <p:cNvGrpSpPr/>
          <p:nvPr/>
        </p:nvGrpSpPr>
        <p:grpSpPr>
          <a:xfrm>
            <a:off x="8117115" y="4756622"/>
            <a:ext cx="969775" cy="188184"/>
            <a:chOff x="3516408" y="2514610"/>
            <a:chExt cx="969775" cy="188184"/>
          </a:xfrm>
        </p:grpSpPr>
        <p:sp>
          <p:nvSpPr>
            <p:cNvPr id="191" name="Rectangle 190">
              <a:extLst>
                <a:ext uri="{FF2B5EF4-FFF2-40B4-BE49-F238E27FC236}">
                  <a16:creationId xmlns:a16="http://schemas.microsoft.com/office/drawing/2014/main" id="{416E8EE6-7138-4DD7-8900-10778C719661}"/>
                </a:ext>
              </a:extLst>
            </p:cNvPr>
            <p:cNvSpPr/>
            <p:nvPr/>
          </p:nvSpPr>
          <p:spPr>
            <a:xfrm>
              <a:off x="4033600" y="2514610"/>
              <a:ext cx="452583"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2" name="Rectangle 191">
              <a:extLst>
                <a:ext uri="{FF2B5EF4-FFF2-40B4-BE49-F238E27FC236}">
                  <a16:creationId xmlns:a16="http://schemas.microsoft.com/office/drawing/2014/main" id="{0837BD7A-9F33-43D4-BF55-5EFDB754BAA7}"/>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3" name="Rectangle 192">
              <a:extLst>
                <a:ext uri="{FF2B5EF4-FFF2-40B4-BE49-F238E27FC236}">
                  <a16:creationId xmlns:a16="http://schemas.microsoft.com/office/drawing/2014/main" id="{E843F6B7-F816-471B-9320-40889BE63C3C}"/>
                </a:ext>
              </a:extLst>
            </p:cNvPr>
            <p:cNvSpPr/>
            <p:nvPr/>
          </p:nvSpPr>
          <p:spPr>
            <a:xfrm>
              <a:off x="3516408" y="2514610"/>
              <a:ext cx="969775"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94" name="Straight Arrow Connector 193">
            <a:extLst>
              <a:ext uri="{FF2B5EF4-FFF2-40B4-BE49-F238E27FC236}">
                <a16:creationId xmlns:a16="http://schemas.microsoft.com/office/drawing/2014/main" id="{4768D0E4-928A-45AA-8CAE-E9F78378466E}"/>
              </a:ext>
            </a:extLst>
          </p:cNvPr>
          <p:cNvCxnSpPr>
            <a:cxnSpLocks/>
            <a:stCxn id="193" idx="3"/>
            <a:endCxn id="212" idx="1"/>
          </p:cNvCxnSpPr>
          <p:nvPr/>
        </p:nvCxnSpPr>
        <p:spPr>
          <a:xfrm>
            <a:off x="9086890" y="4850714"/>
            <a:ext cx="466013" cy="99"/>
          </a:xfrm>
          <a:prstGeom prst="straightConnector1">
            <a:avLst/>
          </a:prstGeom>
          <a:noFill/>
          <a:ln w="38100" cap="flat" cmpd="sng" algn="ctr">
            <a:solidFill>
              <a:srgbClr val="00B0F0"/>
            </a:solidFill>
            <a:prstDash val="solid"/>
            <a:tailEnd type="triangle"/>
          </a:ln>
          <a:effectLst/>
        </p:spPr>
      </p:cxnSp>
      <p:sp>
        <p:nvSpPr>
          <p:cNvPr id="195" name="TextBox 194">
            <a:extLst>
              <a:ext uri="{FF2B5EF4-FFF2-40B4-BE49-F238E27FC236}">
                <a16:creationId xmlns:a16="http://schemas.microsoft.com/office/drawing/2014/main" id="{316FAEDE-EB74-4F76-8EA3-CDD821DAD50D}"/>
              </a:ext>
            </a:extLst>
          </p:cNvPr>
          <p:cNvSpPr txBox="1"/>
          <p:nvPr/>
        </p:nvSpPr>
        <p:spPr>
          <a:xfrm>
            <a:off x="8111541" y="4738734"/>
            <a:ext cx="343364" cy="215444"/>
          </a:xfrm>
          <a:prstGeom prst="rect">
            <a:avLst/>
          </a:prstGeom>
          <a:noFill/>
        </p:spPr>
        <p:txBody>
          <a:bodyPr wrap="none" tIns="0" bIns="0" rtlCol="0">
            <a:spAutoFit/>
          </a:bodyPr>
          <a:lstStyle/>
          <a:p>
            <a:pPr defTabSz="914400"/>
            <a:r>
              <a:rPr lang="en-US" sz="1400" dirty="0" err="1" smtClean="0">
                <a:solidFill>
                  <a:prstClr val="black"/>
                </a:solidFill>
                <a:latin typeface="Tw Cen MT"/>
              </a:rPr>
              <a:t>rd</a:t>
            </a:r>
            <a:endParaRPr lang="en-US" sz="1400" dirty="0">
              <a:solidFill>
                <a:prstClr val="black"/>
              </a:solidFill>
              <a:latin typeface="Tw Cen MT"/>
            </a:endParaRPr>
          </a:p>
        </p:txBody>
      </p:sp>
      <p:sp>
        <p:nvSpPr>
          <p:cNvPr id="196" name="TextBox 195">
            <a:extLst>
              <a:ext uri="{FF2B5EF4-FFF2-40B4-BE49-F238E27FC236}">
                <a16:creationId xmlns:a16="http://schemas.microsoft.com/office/drawing/2014/main" id="{69527963-9E8A-432C-B41E-E804B7701970}"/>
              </a:ext>
            </a:extLst>
          </p:cNvPr>
          <p:cNvSpPr txBox="1"/>
          <p:nvPr/>
        </p:nvSpPr>
        <p:spPr>
          <a:xfrm>
            <a:off x="8889926" y="4434841"/>
            <a:ext cx="364202" cy="215444"/>
          </a:xfrm>
          <a:prstGeom prst="rect">
            <a:avLst/>
          </a:prstGeom>
          <a:noFill/>
        </p:spPr>
        <p:txBody>
          <a:bodyPr wrap="none" tIns="0" bIns="0" rtlCol="0">
            <a:spAutoFit/>
          </a:bodyPr>
          <a:lstStyle/>
          <a:p>
            <a:pPr defTabSz="914400"/>
            <a:r>
              <a:rPr lang="en-US" sz="1400" dirty="0" err="1" smtClean="0">
                <a:solidFill>
                  <a:prstClr val="black"/>
                </a:solidFill>
                <a:latin typeface="Tw Cen MT"/>
              </a:rPr>
              <a:t>wr</a:t>
            </a:r>
            <a:endParaRPr lang="en-US" sz="1400" dirty="0">
              <a:solidFill>
                <a:prstClr val="black"/>
              </a:solidFill>
              <a:latin typeface="Tw Cen MT"/>
            </a:endParaRPr>
          </a:p>
        </p:txBody>
      </p:sp>
      <p:cxnSp>
        <p:nvCxnSpPr>
          <p:cNvPr id="197" name="Straight Arrow Connector 196">
            <a:extLst>
              <a:ext uri="{FF2B5EF4-FFF2-40B4-BE49-F238E27FC236}">
                <a16:creationId xmlns:a16="http://schemas.microsoft.com/office/drawing/2014/main" id="{A82BBF19-8C81-4069-B82F-A1CBA1209DED}"/>
              </a:ext>
            </a:extLst>
          </p:cNvPr>
          <p:cNvCxnSpPr>
            <a:cxnSpLocks/>
          </p:cNvCxnSpPr>
          <p:nvPr/>
        </p:nvCxnSpPr>
        <p:spPr>
          <a:xfrm flipH="1">
            <a:off x="8343178" y="4547408"/>
            <a:ext cx="619126" cy="323850"/>
          </a:xfrm>
          <a:prstGeom prst="straightConnector1">
            <a:avLst/>
          </a:prstGeom>
          <a:noFill/>
          <a:ln w="38100" cap="flat" cmpd="sng" algn="ctr">
            <a:solidFill>
              <a:srgbClr val="FF0000"/>
            </a:solidFill>
            <a:prstDash val="solid"/>
            <a:tailEnd type="triangle"/>
          </a:ln>
          <a:effectLst/>
        </p:spPr>
      </p:cxnSp>
      <p:sp>
        <p:nvSpPr>
          <p:cNvPr id="198" name="TextBox 197">
            <a:extLst>
              <a:ext uri="{FF2B5EF4-FFF2-40B4-BE49-F238E27FC236}">
                <a16:creationId xmlns:a16="http://schemas.microsoft.com/office/drawing/2014/main" id="{D6F7FEDE-3E94-46ED-861D-9B34DAFF125E}"/>
              </a:ext>
            </a:extLst>
          </p:cNvPr>
          <p:cNvSpPr txBox="1"/>
          <p:nvPr/>
        </p:nvSpPr>
        <p:spPr>
          <a:xfrm>
            <a:off x="7214264" y="3909032"/>
            <a:ext cx="324128" cy="369332"/>
          </a:xfrm>
          <a:prstGeom prst="rect">
            <a:avLst/>
          </a:prstGeom>
          <a:noFill/>
        </p:spPr>
        <p:txBody>
          <a:bodyPr wrap="none" rtlCol="0">
            <a:spAutoFit/>
          </a:bodyPr>
          <a:lstStyle/>
          <a:p>
            <a:pPr defTabSz="914400"/>
            <a:r>
              <a:rPr lang="en-US" dirty="0">
                <a:solidFill>
                  <a:prstClr val="black"/>
                </a:solidFill>
                <a:latin typeface="Tw Cen MT"/>
              </a:rPr>
              <a:t>A</a:t>
            </a:r>
          </a:p>
        </p:txBody>
      </p:sp>
      <p:sp>
        <p:nvSpPr>
          <p:cNvPr id="199" name="TextBox 198">
            <a:extLst>
              <a:ext uri="{FF2B5EF4-FFF2-40B4-BE49-F238E27FC236}">
                <a16:creationId xmlns:a16="http://schemas.microsoft.com/office/drawing/2014/main" id="{6E56B1F6-F1F0-4777-BDF4-80EC36D6CE0E}"/>
              </a:ext>
            </a:extLst>
          </p:cNvPr>
          <p:cNvSpPr txBox="1"/>
          <p:nvPr/>
        </p:nvSpPr>
        <p:spPr>
          <a:xfrm>
            <a:off x="7488736" y="4226462"/>
            <a:ext cx="300082" cy="369332"/>
          </a:xfrm>
          <a:prstGeom prst="rect">
            <a:avLst/>
          </a:prstGeom>
          <a:noFill/>
        </p:spPr>
        <p:txBody>
          <a:bodyPr wrap="none" rtlCol="0">
            <a:spAutoFit/>
          </a:bodyPr>
          <a:lstStyle/>
          <a:p>
            <a:pPr defTabSz="914400"/>
            <a:r>
              <a:rPr lang="en-US" dirty="0">
                <a:solidFill>
                  <a:prstClr val="black"/>
                </a:solidFill>
                <a:latin typeface="Tw Cen MT"/>
              </a:rPr>
              <a:t>B</a:t>
            </a:r>
          </a:p>
        </p:txBody>
      </p:sp>
      <p:sp>
        <p:nvSpPr>
          <p:cNvPr id="200" name="TextBox 199">
            <a:extLst>
              <a:ext uri="{FF2B5EF4-FFF2-40B4-BE49-F238E27FC236}">
                <a16:creationId xmlns:a16="http://schemas.microsoft.com/office/drawing/2014/main" id="{B2A4784D-4FF1-4779-A0F6-B1F1F87F95D2}"/>
              </a:ext>
            </a:extLst>
          </p:cNvPr>
          <p:cNvSpPr txBox="1"/>
          <p:nvPr/>
        </p:nvSpPr>
        <p:spPr>
          <a:xfrm>
            <a:off x="7737438" y="4527293"/>
            <a:ext cx="324128" cy="369332"/>
          </a:xfrm>
          <a:prstGeom prst="rect">
            <a:avLst/>
          </a:prstGeom>
          <a:noFill/>
        </p:spPr>
        <p:txBody>
          <a:bodyPr wrap="none" rtlCol="0">
            <a:spAutoFit/>
          </a:bodyPr>
          <a:lstStyle/>
          <a:p>
            <a:pPr defTabSz="914400"/>
            <a:r>
              <a:rPr lang="en-US" dirty="0">
                <a:solidFill>
                  <a:prstClr val="black"/>
                </a:solidFill>
                <a:latin typeface="Tw Cen MT"/>
              </a:rPr>
              <a:t>C</a:t>
            </a:r>
          </a:p>
        </p:txBody>
      </p:sp>
      <p:sp>
        <p:nvSpPr>
          <p:cNvPr id="201" name="TextBox 200">
            <a:extLst>
              <a:ext uri="{FF2B5EF4-FFF2-40B4-BE49-F238E27FC236}">
                <a16:creationId xmlns:a16="http://schemas.microsoft.com/office/drawing/2014/main" id="{A6D8C1BF-93AE-4C4F-AC8C-1196BA3C1EAF}"/>
              </a:ext>
            </a:extLst>
          </p:cNvPr>
          <p:cNvSpPr txBox="1"/>
          <p:nvPr/>
        </p:nvSpPr>
        <p:spPr>
          <a:xfrm>
            <a:off x="7996182" y="4858344"/>
            <a:ext cx="324128" cy="369332"/>
          </a:xfrm>
          <a:prstGeom prst="rect">
            <a:avLst/>
          </a:prstGeom>
          <a:noFill/>
        </p:spPr>
        <p:txBody>
          <a:bodyPr wrap="none" rtlCol="0">
            <a:spAutoFit/>
          </a:bodyPr>
          <a:lstStyle/>
          <a:p>
            <a:pPr defTabSz="914400"/>
            <a:r>
              <a:rPr lang="en-US" dirty="0">
                <a:solidFill>
                  <a:prstClr val="black"/>
                </a:solidFill>
                <a:latin typeface="Tw Cen MT"/>
              </a:rPr>
              <a:t>D</a:t>
            </a:r>
          </a:p>
        </p:txBody>
      </p:sp>
      <p:sp>
        <p:nvSpPr>
          <p:cNvPr id="202" name="TextBox 201">
            <a:extLst>
              <a:ext uri="{FF2B5EF4-FFF2-40B4-BE49-F238E27FC236}">
                <a16:creationId xmlns:a16="http://schemas.microsoft.com/office/drawing/2014/main" id="{5A6A82CF-331A-4B2F-B548-337013BFDBA8}"/>
              </a:ext>
            </a:extLst>
          </p:cNvPr>
          <p:cNvSpPr txBox="1"/>
          <p:nvPr/>
        </p:nvSpPr>
        <p:spPr>
          <a:xfrm>
            <a:off x="8275931" y="5158626"/>
            <a:ext cx="285656" cy="369332"/>
          </a:xfrm>
          <a:prstGeom prst="rect">
            <a:avLst/>
          </a:prstGeom>
          <a:noFill/>
        </p:spPr>
        <p:txBody>
          <a:bodyPr wrap="none" rtlCol="0">
            <a:spAutoFit/>
          </a:bodyPr>
          <a:lstStyle/>
          <a:p>
            <a:pPr defTabSz="914400"/>
            <a:r>
              <a:rPr lang="en-US" dirty="0">
                <a:solidFill>
                  <a:prstClr val="black"/>
                </a:solidFill>
                <a:latin typeface="Tw Cen MT"/>
              </a:rPr>
              <a:t>E</a:t>
            </a:r>
          </a:p>
        </p:txBody>
      </p:sp>
      <p:sp>
        <p:nvSpPr>
          <p:cNvPr id="203" name="TextBox 202">
            <a:extLst>
              <a:ext uri="{FF2B5EF4-FFF2-40B4-BE49-F238E27FC236}">
                <a16:creationId xmlns:a16="http://schemas.microsoft.com/office/drawing/2014/main" id="{229D9775-6425-4C59-B295-ED155853BD11}"/>
              </a:ext>
            </a:extLst>
          </p:cNvPr>
          <p:cNvSpPr txBox="1"/>
          <p:nvPr/>
        </p:nvSpPr>
        <p:spPr>
          <a:xfrm>
            <a:off x="8583723" y="5469565"/>
            <a:ext cx="285656" cy="369332"/>
          </a:xfrm>
          <a:prstGeom prst="rect">
            <a:avLst/>
          </a:prstGeom>
          <a:noFill/>
        </p:spPr>
        <p:txBody>
          <a:bodyPr wrap="none" rtlCol="0">
            <a:spAutoFit/>
          </a:bodyPr>
          <a:lstStyle/>
          <a:p>
            <a:pPr defTabSz="914400"/>
            <a:r>
              <a:rPr lang="en-US" dirty="0">
                <a:solidFill>
                  <a:prstClr val="black"/>
                </a:solidFill>
                <a:latin typeface="Tw Cen MT"/>
              </a:rPr>
              <a:t>F</a:t>
            </a:r>
          </a:p>
        </p:txBody>
      </p:sp>
      <p:grpSp>
        <p:nvGrpSpPr>
          <p:cNvPr id="204" name="Group 203">
            <a:extLst>
              <a:ext uri="{FF2B5EF4-FFF2-40B4-BE49-F238E27FC236}">
                <a16:creationId xmlns:a16="http://schemas.microsoft.com/office/drawing/2014/main" id="{43661AAB-6C1F-4C3B-BD8A-9CC2746591DD}"/>
              </a:ext>
            </a:extLst>
          </p:cNvPr>
          <p:cNvGrpSpPr/>
          <p:nvPr/>
        </p:nvGrpSpPr>
        <p:grpSpPr>
          <a:xfrm>
            <a:off x="7040499" y="4154645"/>
            <a:ext cx="255255" cy="371062"/>
            <a:chOff x="1746144" y="2597402"/>
            <a:chExt cx="255255" cy="371062"/>
          </a:xfrm>
          <a:solidFill>
            <a:srgbClr val="D5D1D1"/>
          </a:solidFill>
        </p:grpSpPr>
        <p:sp>
          <p:nvSpPr>
            <p:cNvPr id="205" name="Rectangle 204">
              <a:extLst>
                <a:ext uri="{FF2B5EF4-FFF2-40B4-BE49-F238E27FC236}">
                  <a16:creationId xmlns:a16="http://schemas.microsoft.com/office/drawing/2014/main" id="{33E7158E-2D5F-465C-8912-F196A5BF20B6}"/>
                </a:ext>
              </a:extLst>
            </p:cNvPr>
            <p:cNvSpPr/>
            <p:nvPr/>
          </p:nvSpPr>
          <p:spPr>
            <a:xfrm flipV="1">
              <a:off x="1746144" y="2597402"/>
              <a:ext cx="224500"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206" name="Straight Arrow Connector 205">
              <a:extLst>
                <a:ext uri="{FF2B5EF4-FFF2-40B4-BE49-F238E27FC236}">
                  <a16:creationId xmlns:a16="http://schemas.microsoft.com/office/drawing/2014/main" id="{CE6D7467-BA53-46ED-ADC1-229E17454AD6}"/>
                </a:ext>
              </a:extLst>
            </p:cNvPr>
            <p:cNvCxnSpPr>
              <a:cxnSpLocks/>
            </p:cNvCxnSpPr>
            <p:nvPr/>
          </p:nvCxnSpPr>
          <p:spPr>
            <a:xfrm>
              <a:off x="1858394" y="2715007"/>
              <a:ext cx="143005" cy="253457"/>
            </a:xfrm>
            <a:prstGeom prst="straightConnector1">
              <a:avLst/>
            </a:prstGeom>
            <a:grpFill/>
            <a:ln w="28575" cap="flat" cmpd="sng" algn="ctr">
              <a:solidFill>
                <a:srgbClr val="94B6D2">
                  <a:lumMod val="50000"/>
                </a:srgbClr>
              </a:solidFill>
              <a:prstDash val="solid"/>
              <a:tailEnd type="triangle"/>
            </a:ln>
            <a:effectLst/>
          </p:spPr>
        </p:cxnSp>
      </p:grpSp>
      <p:grpSp>
        <p:nvGrpSpPr>
          <p:cNvPr id="207" name="Group 206">
            <a:extLst>
              <a:ext uri="{FF2B5EF4-FFF2-40B4-BE49-F238E27FC236}">
                <a16:creationId xmlns:a16="http://schemas.microsoft.com/office/drawing/2014/main" id="{DB9E97A9-4F9B-499F-8132-4534BD5D2F9C}"/>
              </a:ext>
            </a:extLst>
          </p:cNvPr>
          <p:cNvGrpSpPr/>
          <p:nvPr/>
        </p:nvGrpSpPr>
        <p:grpSpPr>
          <a:xfrm>
            <a:off x="6779580" y="3845239"/>
            <a:ext cx="255255" cy="371062"/>
            <a:chOff x="1746144" y="2597402"/>
            <a:chExt cx="255255" cy="371062"/>
          </a:xfrm>
          <a:solidFill>
            <a:srgbClr val="D5D1D1"/>
          </a:solidFill>
        </p:grpSpPr>
        <p:sp>
          <p:nvSpPr>
            <p:cNvPr id="208" name="Rectangle 207">
              <a:extLst>
                <a:ext uri="{FF2B5EF4-FFF2-40B4-BE49-F238E27FC236}">
                  <a16:creationId xmlns:a16="http://schemas.microsoft.com/office/drawing/2014/main" id="{D6D4364F-3BAA-43A3-9A92-64CB0F28CAB3}"/>
                </a:ext>
              </a:extLst>
            </p:cNvPr>
            <p:cNvSpPr/>
            <p:nvPr/>
          </p:nvSpPr>
          <p:spPr>
            <a:xfrm flipV="1">
              <a:off x="1746144" y="2597402"/>
              <a:ext cx="224500"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209" name="Straight Arrow Connector 208">
              <a:extLst>
                <a:ext uri="{FF2B5EF4-FFF2-40B4-BE49-F238E27FC236}">
                  <a16:creationId xmlns:a16="http://schemas.microsoft.com/office/drawing/2014/main" id="{1BBE147E-71F8-4623-8533-FB0B2EF954A3}"/>
                </a:ext>
              </a:extLst>
            </p:cNvPr>
            <p:cNvCxnSpPr>
              <a:cxnSpLocks/>
            </p:cNvCxnSpPr>
            <p:nvPr/>
          </p:nvCxnSpPr>
          <p:spPr>
            <a:xfrm>
              <a:off x="1858394" y="2715007"/>
              <a:ext cx="143005" cy="253457"/>
            </a:xfrm>
            <a:prstGeom prst="straightConnector1">
              <a:avLst/>
            </a:prstGeom>
            <a:grpFill/>
            <a:ln w="28575" cap="flat" cmpd="sng" algn="ctr">
              <a:solidFill>
                <a:srgbClr val="94B6D2">
                  <a:lumMod val="50000"/>
                </a:srgbClr>
              </a:solidFill>
              <a:prstDash val="solid"/>
              <a:tailEnd type="triangle"/>
            </a:ln>
            <a:effectLst/>
          </p:spPr>
        </p:cxnSp>
      </p:grpSp>
      <p:grpSp>
        <p:nvGrpSpPr>
          <p:cNvPr id="210" name="Group 209">
            <a:extLst>
              <a:ext uri="{FF2B5EF4-FFF2-40B4-BE49-F238E27FC236}">
                <a16:creationId xmlns:a16="http://schemas.microsoft.com/office/drawing/2014/main" id="{6F0C0375-5AEA-462A-B634-A96C0A791891}"/>
              </a:ext>
            </a:extLst>
          </p:cNvPr>
          <p:cNvGrpSpPr/>
          <p:nvPr/>
        </p:nvGrpSpPr>
        <p:grpSpPr>
          <a:xfrm>
            <a:off x="9552903" y="4756721"/>
            <a:ext cx="313858" cy="191082"/>
            <a:chOff x="3516406" y="2511712"/>
            <a:chExt cx="313858" cy="191082"/>
          </a:xfrm>
          <a:solidFill>
            <a:srgbClr val="94B6D2">
              <a:lumMod val="60000"/>
              <a:lumOff val="40000"/>
            </a:srgbClr>
          </a:solidFill>
        </p:grpSpPr>
        <p:sp>
          <p:nvSpPr>
            <p:cNvPr id="211" name="Rectangle 210">
              <a:extLst>
                <a:ext uri="{FF2B5EF4-FFF2-40B4-BE49-F238E27FC236}">
                  <a16:creationId xmlns:a16="http://schemas.microsoft.com/office/drawing/2014/main" id="{9801EC23-4BC8-4988-A4A0-998FF1804170}"/>
                </a:ext>
              </a:extLst>
            </p:cNvPr>
            <p:cNvSpPr/>
            <p:nvPr/>
          </p:nvSpPr>
          <p:spPr>
            <a:xfrm>
              <a:off x="3516408" y="2514610"/>
              <a:ext cx="313856" cy="188184"/>
            </a:xfrm>
            <a:prstGeom prst="rect">
              <a:avLst/>
            </a:prstGeom>
            <a:grp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12" name="Rectangle 211">
              <a:extLst>
                <a:ext uri="{FF2B5EF4-FFF2-40B4-BE49-F238E27FC236}">
                  <a16:creationId xmlns:a16="http://schemas.microsoft.com/office/drawing/2014/main" id="{EB8DAAF6-E508-4D3F-A563-57D788EF0940}"/>
                </a:ext>
              </a:extLst>
            </p:cNvPr>
            <p:cNvSpPr/>
            <p:nvPr/>
          </p:nvSpPr>
          <p:spPr>
            <a:xfrm>
              <a:off x="3516406" y="2511712"/>
              <a:ext cx="313857"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213" name="TextBox 212">
            <a:extLst>
              <a:ext uri="{FF2B5EF4-FFF2-40B4-BE49-F238E27FC236}">
                <a16:creationId xmlns:a16="http://schemas.microsoft.com/office/drawing/2014/main" id="{62696013-7930-4607-822A-388407D9D1A6}"/>
              </a:ext>
            </a:extLst>
          </p:cNvPr>
          <p:cNvSpPr txBox="1"/>
          <p:nvPr/>
        </p:nvSpPr>
        <p:spPr>
          <a:xfrm>
            <a:off x="9528651" y="4748790"/>
            <a:ext cx="343364" cy="215444"/>
          </a:xfrm>
          <a:prstGeom prst="rect">
            <a:avLst/>
          </a:prstGeom>
          <a:noFill/>
        </p:spPr>
        <p:txBody>
          <a:bodyPr wrap="none" tIns="0" bIns="0" rtlCol="0">
            <a:spAutoFit/>
          </a:bodyPr>
          <a:lstStyle/>
          <a:p>
            <a:pPr defTabSz="914400"/>
            <a:r>
              <a:rPr lang="en-US" sz="1400" dirty="0" err="1" smtClean="0">
                <a:solidFill>
                  <a:prstClr val="black"/>
                </a:solidFill>
                <a:latin typeface="Tw Cen MT"/>
              </a:rPr>
              <a:t>rd</a:t>
            </a:r>
            <a:endParaRPr lang="en-US" sz="1400" dirty="0">
              <a:solidFill>
                <a:prstClr val="black"/>
              </a:solidFill>
              <a:latin typeface="Tw Cen MT"/>
            </a:endParaRPr>
          </a:p>
        </p:txBody>
      </p:sp>
      <p:sp>
        <p:nvSpPr>
          <p:cNvPr id="214" name="TextBox 213">
            <a:extLst>
              <a:ext uri="{FF2B5EF4-FFF2-40B4-BE49-F238E27FC236}">
                <a16:creationId xmlns:a16="http://schemas.microsoft.com/office/drawing/2014/main" id="{35F59210-435D-427F-B046-EEF1CD6B22F3}"/>
              </a:ext>
            </a:extLst>
          </p:cNvPr>
          <p:cNvSpPr txBox="1"/>
          <p:nvPr/>
        </p:nvSpPr>
        <p:spPr>
          <a:xfrm>
            <a:off x="6712590" y="5338549"/>
            <a:ext cx="1077539" cy="369332"/>
          </a:xfrm>
          <a:prstGeom prst="rect">
            <a:avLst/>
          </a:prstGeom>
          <a:noFill/>
        </p:spPr>
        <p:txBody>
          <a:bodyPr wrap="square" rtlCol="0">
            <a:spAutoFit/>
          </a:bodyPr>
          <a:lstStyle/>
          <a:p>
            <a:pPr defTabSz="914400"/>
            <a:r>
              <a:rPr lang="en-US" dirty="0" err="1">
                <a:solidFill>
                  <a:prstClr val="black"/>
                </a:solidFill>
                <a:latin typeface="Tw Cen MT"/>
              </a:rPr>
              <a:t>Spawners</a:t>
            </a:r>
            <a:endParaRPr lang="en-US" dirty="0">
              <a:solidFill>
                <a:prstClr val="black"/>
              </a:solidFill>
              <a:latin typeface="Tw Cen MT"/>
            </a:endParaRPr>
          </a:p>
        </p:txBody>
      </p:sp>
      <p:sp>
        <p:nvSpPr>
          <p:cNvPr id="215" name="TextBox 214">
            <a:extLst>
              <a:ext uri="{FF2B5EF4-FFF2-40B4-BE49-F238E27FC236}">
                <a16:creationId xmlns:a16="http://schemas.microsoft.com/office/drawing/2014/main" id="{853B3629-9083-4F77-BE92-907F0CE065EF}"/>
              </a:ext>
            </a:extLst>
          </p:cNvPr>
          <p:cNvSpPr txBox="1"/>
          <p:nvPr/>
        </p:nvSpPr>
        <p:spPr>
          <a:xfrm>
            <a:off x="8980568" y="3839847"/>
            <a:ext cx="1077539" cy="369332"/>
          </a:xfrm>
          <a:prstGeom prst="rect">
            <a:avLst/>
          </a:prstGeom>
          <a:noFill/>
        </p:spPr>
        <p:txBody>
          <a:bodyPr wrap="square" rtlCol="0">
            <a:spAutoFit/>
          </a:bodyPr>
          <a:lstStyle/>
          <a:p>
            <a:pPr defTabSz="914400"/>
            <a:r>
              <a:rPr lang="en-US" dirty="0">
                <a:solidFill>
                  <a:prstClr val="black"/>
                </a:solidFill>
                <a:latin typeface="Tw Cen MT"/>
              </a:rPr>
              <a:t>Workers</a:t>
            </a:r>
          </a:p>
        </p:txBody>
      </p:sp>
      <p:cxnSp>
        <p:nvCxnSpPr>
          <p:cNvPr id="216" name="Straight Connector 215">
            <a:extLst>
              <a:ext uri="{FF2B5EF4-FFF2-40B4-BE49-F238E27FC236}">
                <a16:creationId xmlns:a16="http://schemas.microsoft.com/office/drawing/2014/main" id="{D93486DC-CA82-4022-9A46-0CD32345286A}"/>
              </a:ext>
            </a:extLst>
          </p:cNvPr>
          <p:cNvCxnSpPr>
            <a:cxnSpLocks/>
            <a:stCxn id="153" idx="3"/>
          </p:cNvCxnSpPr>
          <p:nvPr/>
        </p:nvCxnSpPr>
        <p:spPr>
          <a:xfrm>
            <a:off x="8454774" y="3921426"/>
            <a:ext cx="551539" cy="49372"/>
          </a:xfrm>
          <a:prstGeom prst="line">
            <a:avLst/>
          </a:prstGeom>
          <a:noFill/>
          <a:ln w="19050" cap="flat" cmpd="sng" algn="ctr">
            <a:solidFill>
              <a:sysClr val="windowText" lastClr="000000"/>
            </a:solidFill>
            <a:prstDash val="solid"/>
          </a:ln>
          <a:effectLst/>
        </p:spPr>
      </p:cxnSp>
      <p:cxnSp>
        <p:nvCxnSpPr>
          <p:cNvPr id="217" name="Straight Connector 216">
            <a:extLst>
              <a:ext uri="{FF2B5EF4-FFF2-40B4-BE49-F238E27FC236}">
                <a16:creationId xmlns:a16="http://schemas.microsoft.com/office/drawing/2014/main" id="{BDD8AF96-3AF3-4EC6-90CB-AB60E3585BE2}"/>
              </a:ext>
            </a:extLst>
          </p:cNvPr>
          <p:cNvCxnSpPr>
            <a:cxnSpLocks/>
          </p:cNvCxnSpPr>
          <p:nvPr/>
        </p:nvCxnSpPr>
        <p:spPr>
          <a:xfrm flipV="1">
            <a:off x="9209953" y="4154645"/>
            <a:ext cx="154368" cy="291800"/>
          </a:xfrm>
          <a:prstGeom prst="line">
            <a:avLst/>
          </a:prstGeom>
          <a:noFill/>
          <a:ln w="19050" cap="flat" cmpd="sng" algn="ctr">
            <a:solidFill>
              <a:sysClr val="windowText" lastClr="000000"/>
            </a:solidFill>
            <a:prstDash val="solid"/>
          </a:ln>
          <a:effectLst/>
        </p:spPr>
      </p:cxnSp>
      <p:cxnSp>
        <p:nvCxnSpPr>
          <p:cNvPr id="218" name="Straight Connector 217">
            <a:extLst>
              <a:ext uri="{FF2B5EF4-FFF2-40B4-BE49-F238E27FC236}">
                <a16:creationId xmlns:a16="http://schemas.microsoft.com/office/drawing/2014/main" id="{BC0FE05B-B96D-46E7-BACD-64DDC6980B91}"/>
              </a:ext>
            </a:extLst>
          </p:cNvPr>
          <p:cNvCxnSpPr>
            <a:cxnSpLocks/>
          </p:cNvCxnSpPr>
          <p:nvPr/>
        </p:nvCxnSpPr>
        <p:spPr>
          <a:xfrm flipV="1">
            <a:off x="7127315" y="4650280"/>
            <a:ext cx="179543" cy="764456"/>
          </a:xfrm>
          <a:prstGeom prst="line">
            <a:avLst/>
          </a:prstGeom>
          <a:noFill/>
          <a:ln w="19050" cap="flat" cmpd="sng" algn="ctr">
            <a:solidFill>
              <a:sysClr val="windowText" lastClr="000000"/>
            </a:solidFill>
            <a:prstDash val="solid"/>
          </a:ln>
          <a:effectLst/>
        </p:spPr>
      </p:cxnSp>
      <p:cxnSp>
        <p:nvCxnSpPr>
          <p:cNvPr id="219" name="Straight Connector 218">
            <a:extLst>
              <a:ext uri="{FF2B5EF4-FFF2-40B4-BE49-F238E27FC236}">
                <a16:creationId xmlns:a16="http://schemas.microsoft.com/office/drawing/2014/main" id="{FB2E026F-3001-4E8A-A02D-D85BE39F0C4D}"/>
              </a:ext>
            </a:extLst>
          </p:cNvPr>
          <p:cNvCxnSpPr>
            <a:cxnSpLocks/>
            <a:stCxn id="163" idx="3"/>
          </p:cNvCxnSpPr>
          <p:nvPr/>
        </p:nvCxnSpPr>
        <p:spPr>
          <a:xfrm flipV="1">
            <a:off x="7889783" y="4086399"/>
            <a:ext cx="1131575" cy="138827"/>
          </a:xfrm>
          <a:prstGeom prst="line">
            <a:avLst/>
          </a:prstGeom>
          <a:noFill/>
          <a:ln w="19050" cap="flat" cmpd="sng" algn="ctr">
            <a:solidFill>
              <a:sysClr val="windowText" lastClr="000000"/>
            </a:solidFill>
            <a:prstDash val="solid"/>
          </a:ln>
          <a:effectLst/>
        </p:spPr>
      </p:cxnSp>
      <p:cxnSp>
        <p:nvCxnSpPr>
          <p:cNvPr id="220" name="Straight Connector 219">
            <a:extLst>
              <a:ext uri="{FF2B5EF4-FFF2-40B4-BE49-F238E27FC236}">
                <a16:creationId xmlns:a16="http://schemas.microsoft.com/office/drawing/2014/main" id="{E182AFFC-DFD0-4EE4-874F-DB827B94A959}"/>
              </a:ext>
            </a:extLst>
          </p:cNvPr>
          <p:cNvCxnSpPr>
            <a:cxnSpLocks/>
          </p:cNvCxnSpPr>
          <p:nvPr/>
        </p:nvCxnSpPr>
        <p:spPr>
          <a:xfrm flipV="1">
            <a:off x="7457106" y="4962699"/>
            <a:ext cx="116452" cy="460818"/>
          </a:xfrm>
          <a:prstGeom prst="line">
            <a:avLst/>
          </a:prstGeom>
          <a:noFill/>
          <a:ln w="19050" cap="flat" cmpd="sng" algn="ctr">
            <a:solidFill>
              <a:sysClr val="windowText" lastClr="000000"/>
            </a:solidFill>
            <a:prstDash val="solid"/>
          </a:ln>
          <a:effectLst/>
        </p:spPr>
      </p:cxnSp>
      <p:cxnSp>
        <p:nvCxnSpPr>
          <p:cNvPr id="221" name="Straight Connector 220">
            <a:extLst>
              <a:ext uri="{FF2B5EF4-FFF2-40B4-BE49-F238E27FC236}">
                <a16:creationId xmlns:a16="http://schemas.microsoft.com/office/drawing/2014/main" id="{FA68009F-56A7-439F-909A-76A5C097FF93}"/>
              </a:ext>
            </a:extLst>
          </p:cNvPr>
          <p:cNvCxnSpPr>
            <a:cxnSpLocks/>
          </p:cNvCxnSpPr>
          <p:nvPr/>
        </p:nvCxnSpPr>
        <p:spPr>
          <a:xfrm flipV="1">
            <a:off x="7693712" y="5267499"/>
            <a:ext cx="138926" cy="182734"/>
          </a:xfrm>
          <a:prstGeom prst="line">
            <a:avLst/>
          </a:prstGeom>
          <a:noFill/>
          <a:ln w="19050" cap="flat" cmpd="sng" algn="ctr">
            <a:solidFill>
              <a:sysClr val="windowText" lastClr="000000"/>
            </a:solidFill>
            <a:prstDash val="solid"/>
          </a:ln>
          <a:effectLst/>
        </p:spPr>
      </p:cxnSp>
      <p:grpSp>
        <p:nvGrpSpPr>
          <p:cNvPr id="82" name="Group 81"/>
          <p:cNvGrpSpPr/>
          <p:nvPr/>
        </p:nvGrpSpPr>
        <p:grpSpPr>
          <a:xfrm>
            <a:off x="6405487" y="1667057"/>
            <a:ext cx="5602969" cy="1708160"/>
            <a:chOff x="6405487" y="1667057"/>
            <a:chExt cx="5602969" cy="1708160"/>
          </a:xfrm>
        </p:grpSpPr>
        <p:sp>
          <p:nvSpPr>
            <p:cNvPr id="83" name="Rectangle 82">
              <a:extLst>
                <a:ext uri="{FF2B5EF4-FFF2-40B4-BE49-F238E27FC236}">
                  <a16:creationId xmlns:a16="http://schemas.microsoft.com/office/drawing/2014/main" id="{98FFBCA0-7556-4ACF-A2F5-7483539C6A95}"/>
                </a:ext>
              </a:extLst>
            </p:cNvPr>
            <p:cNvSpPr/>
            <p:nvPr/>
          </p:nvSpPr>
          <p:spPr>
            <a:xfrm>
              <a:off x="6463145" y="1924544"/>
              <a:ext cx="5434445" cy="1217781"/>
            </a:xfrm>
            <a:prstGeom prst="rect">
              <a:avLst/>
            </a:prstGeom>
            <a:solidFill>
              <a:srgbClr val="94B6D2"/>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84" name="Rectangle 83">
              <a:extLst>
                <a:ext uri="{FF2B5EF4-FFF2-40B4-BE49-F238E27FC236}">
                  <a16:creationId xmlns:a16="http://schemas.microsoft.com/office/drawing/2014/main" id="{9BC925A4-67C7-4E2B-8608-F13A7CEC79CB}"/>
                </a:ext>
              </a:extLst>
            </p:cNvPr>
            <p:cNvSpPr/>
            <p:nvPr/>
          </p:nvSpPr>
          <p:spPr>
            <a:xfrm>
              <a:off x="7027477" y="2628448"/>
              <a:ext cx="3997278" cy="266700"/>
            </a:xfrm>
            <a:prstGeom prst="rect">
              <a:avLst/>
            </a:prstGeom>
            <a:solidFill>
              <a:srgbClr val="DD8047">
                <a:lumMod val="60000"/>
                <a:lumOff val="4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85" name="Rectangle 84">
              <a:extLst>
                <a:ext uri="{FF2B5EF4-FFF2-40B4-BE49-F238E27FC236}">
                  <a16:creationId xmlns:a16="http://schemas.microsoft.com/office/drawing/2014/main" id="{5EADFA8A-AFE7-4B12-B321-84F3CD97E594}"/>
                </a:ext>
              </a:extLst>
            </p:cNvPr>
            <p:cNvSpPr/>
            <p:nvPr/>
          </p:nvSpPr>
          <p:spPr>
            <a:xfrm>
              <a:off x="6463144" y="1678371"/>
              <a:ext cx="5434445" cy="246173"/>
            </a:xfrm>
            <a:prstGeom prst="rect">
              <a:avLst/>
            </a:prstGeom>
            <a:solidFill>
              <a:srgbClr val="D5D1D1"/>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86" name="Rectangle 85">
              <a:extLst>
                <a:ext uri="{FF2B5EF4-FFF2-40B4-BE49-F238E27FC236}">
                  <a16:creationId xmlns:a16="http://schemas.microsoft.com/office/drawing/2014/main" id="{BB17281F-82D0-449F-8A60-6F8B7F1C3CCF}"/>
                </a:ext>
              </a:extLst>
            </p:cNvPr>
            <p:cNvSpPr/>
            <p:nvPr/>
          </p:nvSpPr>
          <p:spPr>
            <a:xfrm>
              <a:off x="6405487" y="1667057"/>
              <a:ext cx="5602969" cy="17081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 0; v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numVertices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if</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UNVISITED)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INCLUDED;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err="1">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0;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numNeighbors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(v);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state[neighbors(v)[</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EXCLUDED;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p:txBody>
        </p:sp>
      </p:grpSp>
      <p:sp>
        <p:nvSpPr>
          <p:cNvPr id="87"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
        <p:nvSpPr>
          <p:cNvPr id="88" name="TextBox 87">
            <a:extLst>
              <a:ext uri="{FF2B5EF4-FFF2-40B4-BE49-F238E27FC236}">
                <a16:creationId xmlns:a16="http://schemas.microsoft.com/office/drawing/2014/main" id="{853B3629-9083-4F77-BE92-907F0CE065EF}"/>
              </a:ext>
            </a:extLst>
          </p:cNvPr>
          <p:cNvSpPr txBox="1"/>
          <p:nvPr/>
        </p:nvSpPr>
        <p:spPr>
          <a:xfrm>
            <a:off x="8618138" y="4901690"/>
            <a:ext cx="1077539" cy="307777"/>
          </a:xfrm>
          <a:prstGeom prst="rect">
            <a:avLst/>
          </a:prstGeom>
          <a:noFill/>
        </p:spPr>
        <p:txBody>
          <a:bodyPr wrap="square" rtlCol="0">
            <a:spAutoFit/>
          </a:bodyPr>
          <a:lstStyle/>
          <a:p>
            <a:pPr defTabSz="914400"/>
            <a:r>
              <a:rPr lang="en-US" sz="1400" b="1" dirty="0" smtClean="0">
                <a:solidFill>
                  <a:srgbClr val="FF0000"/>
                </a:solidFill>
                <a:latin typeface="Tw Cen MT"/>
              </a:rPr>
              <a:t>ABORT</a:t>
            </a:r>
            <a:endParaRPr lang="en-US" sz="1400" b="1" dirty="0">
              <a:solidFill>
                <a:srgbClr val="FF0000"/>
              </a:solidFill>
              <a:latin typeface="Tw Cen MT"/>
            </a:endParaRPr>
          </a:p>
        </p:txBody>
      </p:sp>
      <p:sp>
        <p:nvSpPr>
          <p:cNvPr id="89" name="TextBox 88">
            <a:extLst>
              <a:ext uri="{FF2B5EF4-FFF2-40B4-BE49-F238E27FC236}">
                <a16:creationId xmlns:a16="http://schemas.microsoft.com/office/drawing/2014/main" id="{853B3629-9083-4F77-BE92-907F0CE065EF}"/>
              </a:ext>
            </a:extLst>
          </p:cNvPr>
          <p:cNvSpPr txBox="1"/>
          <p:nvPr/>
        </p:nvSpPr>
        <p:spPr>
          <a:xfrm>
            <a:off x="9506226" y="4437544"/>
            <a:ext cx="1441866" cy="307777"/>
          </a:xfrm>
          <a:prstGeom prst="rect">
            <a:avLst/>
          </a:prstGeom>
          <a:noFill/>
        </p:spPr>
        <p:txBody>
          <a:bodyPr wrap="square" rtlCol="0">
            <a:spAutoFit/>
          </a:bodyPr>
          <a:lstStyle/>
          <a:p>
            <a:pPr defTabSz="914400"/>
            <a:r>
              <a:rPr lang="en-US" sz="1400" b="1" dirty="0" smtClean="0">
                <a:solidFill>
                  <a:srgbClr val="00B0F0"/>
                </a:solidFill>
                <a:latin typeface="Tw Cen MT"/>
              </a:rPr>
              <a:t>RE-EXECUTE</a:t>
            </a:r>
            <a:endParaRPr lang="en-US" sz="1400" b="1" dirty="0">
              <a:solidFill>
                <a:srgbClr val="00B0F0"/>
              </a:solidFill>
              <a:latin typeface="Tw Cen MT"/>
            </a:endParaRPr>
          </a:p>
        </p:txBody>
      </p:sp>
    </p:spTree>
    <p:extLst>
      <p:ext uri="{BB962C8B-B14F-4D97-AF65-F5344CB8AC3E}">
        <p14:creationId xmlns:p14="http://schemas.microsoft.com/office/powerpoint/2010/main" val="2880967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28BD-7722-4888-A4F1-C3EC6EE4B159}"/>
              </a:ext>
            </a:extLst>
          </p:cNvPr>
          <p:cNvSpPr>
            <a:spLocks noGrp="1"/>
          </p:cNvSpPr>
          <p:nvPr>
            <p:ph type="title"/>
          </p:nvPr>
        </p:nvSpPr>
        <p:spPr/>
        <p:txBody>
          <a:bodyPr>
            <a:normAutofit/>
          </a:bodyPr>
          <a:lstStyle/>
          <a:p>
            <a:r>
              <a:rPr lang="en-US" dirty="0"/>
              <a:t>SCC’s balanced task trees enable scalability</a:t>
            </a:r>
          </a:p>
        </p:txBody>
      </p:sp>
      <p:sp>
        <p:nvSpPr>
          <p:cNvPr id="3" name="Content Placeholder 2">
            <a:extLst>
              <a:ext uri="{FF2B5EF4-FFF2-40B4-BE49-F238E27FC236}">
                <a16:creationId xmlns:a16="http://schemas.microsoft.com/office/drawing/2014/main" id="{658FD133-BD80-414A-83F0-12FBE96DF5B7}"/>
              </a:ext>
            </a:extLst>
          </p:cNvPr>
          <p:cNvSpPr>
            <a:spLocks noGrp="1"/>
          </p:cNvSpPr>
          <p:nvPr>
            <p:ph idx="1"/>
          </p:nvPr>
        </p:nvSpPr>
        <p:spPr>
          <a:xfrm>
            <a:off x="611143" y="1508852"/>
            <a:ext cx="4942282" cy="4619232"/>
          </a:xfrm>
        </p:spPr>
        <p:txBody>
          <a:bodyPr>
            <a:normAutofit/>
          </a:bodyPr>
          <a:lstStyle/>
          <a:p>
            <a:r>
              <a:rPr lang="en-US" dirty="0" err="1"/>
              <a:t>Spawners</a:t>
            </a:r>
            <a:r>
              <a:rPr lang="en-US" dirty="0"/>
              <a:t> recursively divide the range of </a:t>
            </a:r>
            <a:r>
              <a:rPr lang="en-US" dirty="0" smtClean="0"/>
              <a:t>iterations.</a:t>
            </a:r>
          </a:p>
          <a:p>
            <a:endParaRPr lang="en-US" dirty="0"/>
          </a:p>
        </p:txBody>
      </p:sp>
      <p:sp>
        <p:nvSpPr>
          <p:cNvPr id="5" name="Slide Number Placeholder 4">
            <a:extLst>
              <a:ext uri="{FF2B5EF4-FFF2-40B4-BE49-F238E27FC236}">
                <a16:creationId xmlns:a16="http://schemas.microsoft.com/office/drawing/2014/main" id="{FCC63CF4-7798-4A6A-9EBE-046D0565695B}"/>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pSp>
        <p:nvGrpSpPr>
          <p:cNvPr id="86" name="Group 85">
            <a:extLst>
              <a:ext uri="{FF2B5EF4-FFF2-40B4-BE49-F238E27FC236}">
                <a16:creationId xmlns:a16="http://schemas.microsoft.com/office/drawing/2014/main" id="{C3981B75-6262-4A97-9E69-B22C06D74F26}"/>
              </a:ext>
            </a:extLst>
          </p:cNvPr>
          <p:cNvGrpSpPr/>
          <p:nvPr/>
        </p:nvGrpSpPr>
        <p:grpSpPr>
          <a:xfrm>
            <a:off x="9229116" y="5455796"/>
            <a:ext cx="1147086" cy="188184"/>
            <a:chOff x="3516408" y="2514610"/>
            <a:chExt cx="1147086" cy="188184"/>
          </a:xfrm>
        </p:grpSpPr>
        <p:sp>
          <p:nvSpPr>
            <p:cNvPr id="87" name="Rectangle 86">
              <a:extLst>
                <a:ext uri="{FF2B5EF4-FFF2-40B4-BE49-F238E27FC236}">
                  <a16:creationId xmlns:a16="http://schemas.microsoft.com/office/drawing/2014/main" id="{FEFC1990-5C63-4A2A-9034-95A51D04D55D}"/>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88" name="Rectangle 87">
              <a:extLst>
                <a:ext uri="{FF2B5EF4-FFF2-40B4-BE49-F238E27FC236}">
                  <a16:creationId xmlns:a16="http://schemas.microsoft.com/office/drawing/2014/main" id="{A4D7B55C-3E60-45A4-BB9D-6DB5C010C2B2}"/>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89" name="Rectangle 88">
              <a:extLst>
                <a:ext uri="{FF2B5EF4-FFF2-40B4-BE49-F238E27FC236}">
                  <a16:creationId xmlns:a16="http://schemas.microsoft.com/office/drawing/2014/main" id="{8828F39C-A553-44D7-B1A9-B6C98C971D0A}"/>
                </a:ext>
              </a:extLst>
            </p:cNvPr>
            <p:cNvSpPr/>
            <p:nvPr/>
          </p:nvSpPr>
          <p:spPr>
            <a:xfrm>
              <a:off x="3516408" y="2514610"/>
              <a:ext cx="1147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90" name="Group 89">
            <a:extLst>
              <a:ext uri="{FF2B5EF4-FFF2-40B4-BE49-F238E27FC236}">
                <a16:creationId xmlns:a16="http://schemas.microsoft.com/office/drawing/2014/main" id="{6332E8D1-BB78-4C71-AAFE-B013001F143F}"/>
              </a:ext>
            </a:extLst>
          </p:cNvPr>
          <p:cNvGrpSpPr/>
          <p:nvPr/>
        </p:nvGrpSpPr>
        <p:grpSpPr>
          <a:xfrm>
            <a:off x="9229116" y="3988568"/>
            <a:ext cx="1147086" cy="188184"/>
            <a:chOff x="3516408" y="2514610"/>
            <a:chExt cx="1147086" cy="188184"/>
          </a:xfrm>
        </p:grpSpPr>
        <p:sp>
          <p:nvSpPr>
            <p:cNvPr id="91" name="Rectangle 90">
              <a:extLst>
                <a:ext uri="{FF2B5EF4-FFF2-40B4-BE49-F238E27FC236}">
                  <a16:creationId xmlns:a16="http://schemas.microsoft.com/office/drawing/2014/main" id="{4510F05F-4DDF-40F6-BF05-1268EC88A5BB}"/>
                </a:ext>
              </a:extLst>
            </p:cNvPr>
            <p:cNvSpPr/>
            <p:nvPr/>
          </p:nvSpPr>
          <p:spPr>
            <a:xfrm>
              <a:off x="4033600" y="2514610"/>
              <a:ext cx="6298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92" name="Rectangle 91">
              <a:extLst>
                <a:ext uri="{FF2B5EF4-FFF2-40B4-BE49-F238E27FC236}">
                  <a16:creationId xmlns:a16="http://schemas.microsoft.com/office/drawing/2014/main" id="{40CE4BB3-AE4E-4B60-BA54-6A417DC8F62B}"/>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93" name="Rectangle 92">
              <a:extLst>
                <a:ext uri="{FF2B5EF4-FFF2-40B4-BE49-F238E27FC236}">
                  <a16:creationId xmlns:a16="http://schemas.microsoft.com/office/drawing/2014/main" id="{D71B1586-3A9C-4C85-8AB6-5229730E521A}"/>
                </a:ext>
              </a:extLst>
            </p:cNvPr>
            <p:cNvSpPr/>
            <p:nvPr/>
          </p:nvSpPr>
          <p:spPr>
            <a:xfrm>
              <a:off x="3516408" y="2514610"/>
              <a:ext cx="11470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94" name="Group 93">
            <a:extLst>
              <a:ext uri="{FF2B5EF4-FFF2-40B4-BE49-F238E27FC236}">
                <a16:creationId xmlns:a16="http://schemas.microsoft.com/office/drawing/2014/main" id="{F6A17A99-44CD-4888-8372-FC1C1035F219}"/>
              </a:ext>
            </a:extLst>
          </p:cNvPr>
          <p:cNvGrpSpPr/>
          <p:nvPr/>
        </p:nvGrpSpPr>
        <p:grpSpPr>
          <a:xfrm>
            <a:off x="9229116" y="5174871"/>
            <a:ext cx="313858" cy="191082"/>
            <a:chOff x="3516406" y="2511712"/>
            <a:chExt cx="313858" cy="191082"/>
          </a:xfrm>
        </p:grpSpPr>
        <p:sp>
          <p:nvSpPr>
            <p:cNvPr id="95" name="Rectangle 94">
              <a:extLst>
                <a:ext uri="{FF2B5EF4-FFF2-40B4-BE49-F238E27FC236}">
                  <a16:creationId xmlns:a16="http://schemas.microsoft.com/office/drawing/2014/main" id="{1C583EE6-539B-4181-8540-2C015E8887C0}"/>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96" name="Rectangle 95">
              <a:extLst>
                <a:ext uri="{FF2B5EF4-FFF2-40B4-BE49-F238E27FC236}">
                  <a16:creationId xmlns:a16="http://schemas.microsoft.com/office/drawing/2014/main" id="{3BD92205-C16C-446C-9011-9A7F6AE88ABA}"/>
                </a:ext>
              </a:extLst>
            </p:cNvPr>
            <p:cNvSpPr/>
            <p:nvPr/>
          </p:nvSpPr>
          <p:spPr>
            <a:xfrm>
              <a:off x="3516406" y="2511712"/>
              <a:ext cx="313857"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97" name="Group 96">
            <a:extLst>
              <a:ext uri="{FF2B5EF4-FFF2-40B4-BE49-F238E27FC236}">
                <a16:creationId xmlns:a16="http://schemas.microsoft.com/office/drawing/2014/main" id="{FB447CFF-44C0-47F8-9AF8-7A064C29D5EF}"/>
              </a:ext>
            </a:extLst>
          </p:cNvPr>
          <p:cNvGrpSpPr/>
          <p:nvPr/>
        </p:nvGrpSpPr>
        <p:grpSpPr>
          <a:xfrm>
            <a:off x="9229116" y="4267695"/>
            <a:ext cx="313858" cy="188184"/>
            <a:chOff x="3516406" y="2514610"/>
            <a:chExt cx="313858" cy="188184"/>
          </a:xfrm>
        </p:grpSpPr>
        <p:sp>
          <p:nvSpPr>
            <p:cNvPr id="98" name="Rectangle 97">
              <a:extLst>
                <a:ext uri="{FF2B5EF4-FFF2-40B4-BE49-F238E27FC236}">
                  <a16:creationId xmlns:a16="http://schemas.microsoft.com/office/drawing/2014/main" id="{3B453831-8400-4E97-BE72-15729CA5D23C}"/>
                </a:ext>
              </a:extLst>
            </p:cNvPr>
            <p:cNvSpPr/>
            <p:nvPr/>
          </p:nvSpPr>
          <p:spPr>
            <a:xfrm>
              <a:off x="3516408" y="2514610"/>
              <a:ext cx="313856"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99" name="Rectangle 98">
              <a:extLst>
                <a:ext uri="{FF2B5EF4-FFF2-40B4-BE49-F238E27FC236}">
                  <a16:creationId xmlns:a16="http://schemas.microsoft.com/office/drawing/2014/main" id="{AC34941F-7BA2-4842-B714-7BAF557E8FFD}"/>
                </a:ext>
              </a:extLst>
            </p:cNvPr>
            <p:cNvSpPr/>
            <p:nvPr/>
          </p:nvSpPr>
          <p:spPr>
            <a:xfrm>
              <a:off x="3516406" y="2514610"/>
              <a:ext cx="313857"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00" name="Straight Arrow Connector 99">
            <a:extLst>
              <a:ext uri="{FF2B5EF4-FFF2-40B4-BE49-F238E27FC236}">
                <a16:creationId xmlns:a16="http://schemas.microsoft.com/office/drawing/2014/main" id="{81F2280C-89F9-4BCB-A410-8B3951FCE905}"/>
              </a:ext>
            </a:extLst>
          </p:cNvPr>
          <p:cNvCxnSpPr>
            <a:cxnSpLocks/>
          </p:cNvCxnSpPr>
          <p:nvPr/>
        </p:nvCxnSpPr>
        <p:spPr>
          <a:xfrm>
            <a:off x="6135977" y="6187950"/>
            <a:ext cx="4998104" cy="0"/>
          </a:xfrm>
          <a:prstGeom prst="straightConnector1">
            <a:avLst/>
          </a:prstGeom>
          <a:noFill/>
          <a:ln w="19050" cap="flat" cmpd="sng" algn="ctr">
            <a:solidFill>
              <a:sysClr val="windowText" lastClr="000000"/>
            </a:solidFill>
            <a:prstDash val="solid"/>
            <a:tailEnd type="triangle"/>
          </a:ln>
          <a:effectLst/>
        </p:spPr>
      </p:cxnSp>
      <p:sp>
        <p:nvSpPr>
          <p:cNvPr id="101" name="TextBox 100">
            <a:extLst>
              <a:ext uri="{FF2B5EF4-FFF2-40B4-BE49-F238E27FC236}">
                <a16:creationId xmlns:a16="http://schemas.microsoft.com/office/drawing/2014/main" id="{6EF3B171-EF08-4E10-9ACB-68DB1DF9687F}"/>
              </a:ext>
            </a:extLst>
          </p:cNvPr>
          <p:cNvSpPr txBox="1"/>
          <p:nvPr/>
        </p:nvSpPr>
        <p:spPr>
          <a:xfrm>
            <a:off x="10528350" y="5853269"/>
            <a:ext cx="983478" cy="369332"/>
          </a:xfrm>
          <a:prstGeom prst="rect">
            <a:avLst/>
          </a:prstGeom>
          <a:noFill/>
        </p:spPr>
        <p:txBody>
          <a:bodyPr wrap="square" rtlCol="0">
            <a:spAutoFit/>
          </a:bodyPr>
          <a:lstStyle/>
          <a:p>
            <a:pPr defTabSz="914400"/>
            <a:r>
              <a:rPr lang="en-US" dirty="0">
                <a:solidFill>
                  <a:prstClr val="black"/>
                </a:solidFill>
                <a:latin typeface="Tw Cen MT"/>
              </a:rPr>
              <a:t>Time</a:t>
            </a:r>
          </a:p>
        </p:txBody>
      </p:sp>
      <p:grpSp>
        <p:nvGrpSpPr>
          <p:cNvPr id="102" name="Group 101">
            <a:extLst>
              <a:ext uri="{FF2B5EF4-FFF2-40B4-BE49-F238E27FC236}">
                <a16:creationId xmlns:a16="http://schemas.microsoft.com/office/drawing/2014/main" id="{57CC15EE-EAAA-4022-8CE2-B71491100315}"/>
              </a:ext>
            </a:extLst>
          </p:cNvPr>
          <p:cNvGrpSpPr/>
          <p:nvPr/>
        </p:nvGrpSpPr>
        <p:grpSpPr>
          <a:xfrm>
            <a:off x="9229116" y="4546822"/>
            <a:ext cx="1398586" cy="230719"/>
            <a:chOff x="2324159" y="3947965"/>
            <a:chExt cx="1398586" cy="230719"/>
          </a:xfrm>
        </p:grpSpPr>
        <p:grpSp>
          <p:nvGrpSpPr>
            <p:cNvPr id="103" name="Group 102">
              <a:extLst>
                <a:ext uri="{FF2B5EF4-FFF2-40B4-BE49-F238E27FC236}">
                  <a16:creationId xmlns:a16="http://schemas.microsoft.com/office/drawing/2014/main" id="{5C91F679-6134-4A0B-AA71-8B0E1F89A64A}"/>
                </a:ext>
              </a:extLst>
            </p:cNvPr>
            <p:cNvGrpSpPr/>
            <p:nvPr/>
          </p:nvGrpSpPr>
          <p:grpSpPr>
            <a:xfrm>
              <a:off x="2324159" y="3990500"/>
              <a:ext cx="1371586" cy="188184"/>
              <a:chOff x="3516408" y="2514610"/>
              <a:chExt cx="1371586" cy="188184"/>
            </a:xfrm>
          </p:grpSpPr>
          <p:sp>
            <p:nvSpPr>
              <p:cNvPr id="105" name="Rectangle 104">
                <a:extLst>
                  <a:ext uri="{FF2B5EF4-FFF2-40B4-BE49-F238E27FC236}">
                    <a16:creationId xmlns:a16="http://schemas.microsoft.com/office/drawing/2014/main" id="{49DF1C32-C151-4D46-9478-759A88F7DC02}"/>
                  </a:ext>
                </a:extLst>
              </p:cNvPr>
              <p:cNvSpPr/>
              <p:nvPr/>
            </p:nvSpPr>
            <p:spPr>
              <a:xfrm>
                <a:off x="4033600" y="2514610"/>
                <a:ext cx="854394"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06" name="Rectangle 105">
                <a:extLst>
                  <a:ext uri="{FF2B5EF4-FFF2-40B4-BE49-F238E27FC236}">
                    <a16:creationId xmlns:a16="http://schemas.microsoft.com/office/drawing/2014/main" id="{95DA71FA-BDCC-45C6-8CBA-85AF3AD259B8}"/>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07" name="Rectangle 106">
                <a:extLst>
                  <a:ext uri="{FF2B5EF4-FFF2-40B4-BE49-F238E27FC236}">
                    <a16:creationId xmlns:a16="http://schemas.microsoft.com/office/drawing/2014/main" id="{D6769AB5-535C-41BC-B2A7-DA6D6CA36F22}"/>
                  </a:ext>
                </a:extLst>
              </p:cNvPr>
              <p:cNvSpPr/>
              <p:nvPr/>
            </p:nvSpPr>
            <p:spPr>
              <a:xfrm>
                <a:off x="3516408" y="2514610"/>
                <a:ext cx="1371586"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04" name="TextBox 103">
              <a:extLst>
                <a:ext uri="{FF2B5EF4-FFF2-40B4-BE49-F238E27FC236}">
                  <a16:creationId xmlns:a16="http://schemas.microsoft.com/office/drawing/2014/main" id="{28BB0D39-97D4-41F2-BEB3-AD6F929D9864}"/>
                </a:ext>
              </a:extLst>
            </p:cNvPr>
            <p:cNvSpPr txBox="1"/>
            <p:nvPr/>
          </p:nvSpPr>
          <p:spPr>
            <a:xfrm>
              <a:off x="3358543" y="3947965"/>
              <a:ext cx="364202" cy="215444"/>
            </a:xfrm>
            <a:prstGeom prst="rect">
              <a:avLst/>
            </a:prstGeom>
            <a:noFill/>
          </p:spPr>
          <p:txBody>
            <a:bodyPr wrap="none" t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black"/>
                  </a:solidFill>
                  <a:effectLst/>
                  <a:uLnTx/>
                  <a:uFillTx/>
                  <a:latin typeface="Tw Cen MT"/>
                </a:rPr>
                <a:t>wr</a:t>
              </a:r>
              <a:endParaRPr kumimoji="0" lang="en-US" sz="1400" b="0" i="0" u="none" strike="noStrike" kern="0" cap="none" spc="0" normalizeH="0" baseline="0" noProof="0" dirty="0">
                <a:ln>
                  <a:noFill/>
                </a:ln>
                <a:solidFill>
                  <a:prstClr val="black"/>
                </a:solidFill>
                <a:effectLst/>
                <a:uLnTx/>
                <a:uFillTx/>
                <a:latin typeface="Tw Cen MT"/>
              </a:endParaRPr>
            </a:p>
          </p:txBody>
        </p:sp>
      </p:grpSp>
      <p:sp>
        <p:nvSpPr>
          <p:cNvPr id="108" name="Rectangle 107">
            <a:extLst>
              <a:ext uri="{FF2B5EF4-FFF2-40B4-BE49-F238E27FC236}">
                <a16:creationId xmlns:a16="http://schemas.microsoft.com/office/drawing/2014/main" id="{D0D298D2-BDE3-4FB7-911C-266078E3121D}"/>
              </a:ext>
            </a:extLst>
          </p:cNvPr>
          <p:cNvSpPr/>
          <p:nvPr/>
        </p:nvSpPr>
        <p:spPr>
          <a:xfrm>
            <a:off x="8782853" y="4128131"/>
            <a:ext cx="224500" cy="188184"/>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09" name="Straight Arrow Connector 108">
            <a:extLst>
              <a:ext uri="{FF2B5EF4-FFF2-40B4-BE49-F238E27FC236}">
                <a16:creationId xmlns:a16="http://schemas.microsoft.com/office/drawing/2014/main" id="{F0071CA1-41C9-444F-8E8E-06A0DD37E4C8}"/>
              </a:ext>
            </a:extLst>
          </p:cNvPr>
          <p:cNvCxnSpPr>
            <a:cxnSpLocks/>
            <a:stCxn id="113" idx="3"/>
            <a:endCxn id="108" idx="1"/>
          </p:cNvCxnSpPr>
          <p:nvPr/>
        </p:nvCxnSpPr>
        <p:spPr>
          <a:xfrm flipV="1">
            <a:off x="8517128" y="4222223"/>
            <a:ext cx="265725" cy="297301"/>
          </a:xfrm>
          <a:prstGeom prst="straightConnector1">
            <a:avLst/>
          </a:prstGeom>
          <a:noFill/>
          <a:ln w="28575" cap="flat" cmpd="sng" algn="ctr">
            <a:solidFill>
              <a:srgbClr val="94B6D2">
                <a:lumMod val="50000"/>
              </a:srgbClr>
            </a:solidFill>
            <a:prstDash val="solid"/>
            <a:tailEnd type="triangle"/>
          </a:ln>
          <a:effectLst/>
        </p:spPr>
      </p:cxnSp>
      <p:cxnSp>
        <p:nvCxnSpPr>
          <p:cNvPr id="110" name="Straight Arrow Connector 109">
            <a:extLst>
              <a:ext uri="{FF2B5EF4-FFF2-40B4-BE49-F238E27FC236}">
                <a16:creationId xmlns:a16="http://schemas.microsoft.com/office/drawing/2014/main" id="{2D80FB07-A31F-4993-B12E-45A8BA88B743}"/>
              </a:ext>
            </a:extLst>
          </p:cNvPr>
          <p:cNvCxnSpPr>
            <a:cxnSpLocks/>
            <a:stCxn id="108" idx="3"/>
            <a:endCxn id="99" idx="1"/>
          </p:cNvCxnSpPr>
          <p:nvPr/>
        </p:nvCxnSpPr>
        <p:spPr>
          <a:xfrm>
            <a:off x="9007353" y="4222223"/>
            <a:ext cx="221763" cy="139564"/>
          </a:xfrm>
          <a:prstGeom prst="straightConnector1">
            <a:avLst/>
          </a:prstGeom>
          <a:noFill/>
          <a:ln w="28575" cap="flat" cmpd="sng" algn="ctr">
            <a:solidFill>
              <a:srgbClr val="94B6D2">
                <a:lumMod val="50000"/>
              </a:srgbClr>
            </a:solidFill>
            <a:prstDash val="solid"/>
            <a:tailEnd type="triangle"/>
          </a:ln>
          <a:effectLst/>
        </p:spPr>
      </p:cxnSp>
      <p:cxnSp>
        <p:nvCxnSpPr>
          <p:cNvPr id="111" name="Straight Arrow Connector 110">
            <a:extLst>
              <a:ext uri="{FF2B5EF4-FFF2-40B4-BE49-F238E27FC236}">
                <a16:creationId xmlns:a16="http://schemas.microsoft.com/office/drawing/2014/main" id="{D95A1D01-28EC-48BF-AF66-E122739F5D30}"/>
              </a:ext>
            </a:extLst>
          </p:cNvPr>
          <p:cNvCxnSpPr>
            <a:cxnSpLocks/>
            <a:stCxn id="108" idx="3"/>
            <a:endCxn id="93" idx="1"/>
          </p:cNvCxnSpPr>
          <p:nvPr/>
        </p:nvCxnSpPr>
        <p:spPr>
          <a:xfrm flipV="1">
            <a:off x="9007353" y="4082660"/>
            <a:ext cx="221763" cy="139563"/>
          </a:xfrm>
          <a:prstGeom prst="straightConnector1">
            <a:avLst/>
          </a:prstGeom>
          <a:noFill/>
          <a:ln w="28575" cap="flat" cmpd="sng" algn="ctr">
            <a:solidFill>
              <a:srgbClr val="94B6D2">
                <a:lumMod val="50000"/>
              </a:srgbClr>
            </a:solidFill>
            <a:prstDash val="solid"/>
            <a:tailEnd type="triangle"/>
          </a:ln>
          <a:effectLst/>
        </p:spPr>
      </p:cxnSp>
      <p:sp>
        <p:nvSpPr>
          <p:cNvPr id="112" name="Rectangle 111">
            <a:extLst>
              <a:ext uri="{FF2B5EF4-FFF2-40B4-BE49-F238E27FC236}">
                <a16:creationId xmlns:a16="http://schemas.microsoft.com/office/drawing/2014/main" id="{A5205A67-C1B6-4785-BD37-C9B730769884}"/>
              </a:ext>
            </a:extLst>
          </p:cNvPr>
          <p:cNvSpPr/>
          <p:nvPr/>
        </p:nvSpPr>
        <p:spPr>
          <a:xfrm>
            <a:off x="8782853" y="4722732"/>
            <a:ext cx="224500" cy="188184"/>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3" name="Rectangle 112">
            <a:extLst>
              <a:ext uri="{FF2B5EF4-FFF2-40B4-BE49-F238E27FC236}">
                <a16:creationId xmlns:a16="http://schemas.microsoft.com/office/drawing/2014/main" id="{3BAE8B80-7F34-4765-ABDD-33AE6620D8D2}"/>
              </a:ext>
            </a:extLst>
          </p:cNvPr>
          <p:cNvSpPr/>
          <p:nvPr/>
        </p:nvSpPr>
        <p:spPr>
          <a:xfrm>
            <a:off x="8292628" y="4425432"/>
            <a:ext cx="224500" cy="188184"/>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4" name="Rectangle 113">
            <a:extLst>
              <a:ext uri="{FF2B5EF4-FFF2-40B4-BE49-F238E27FC236}">
                <a16:creationId xmlns:a16="http://schemas.microsoft.com/office/drawing/2014/main" id="{FE563FFF-9E53-466A-99F9-F8CB850417FD}"/>
              </a:ext>
            </a:extLst>
          </p:cNvPr>
          <p:cNvSpPr/>
          <p:nvPr/>
        </p:nvSpPr>
        <p:spPr>
          <a:xfrm>
            <a:off x="7804362" y="5081928"/>
            <a:ext cx="224500" cy="183565"/>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5" name="Rectangle 114">
            <a:extLst>
              <a:ext uri="{FF2B5EF4-FFF2-40B4-BE49-F238E27FC236}">
                <a16:creationId xmlns:a16="http://schemas.microsoft.com/office/drawing/2014/main" id="{7167F6BA-A15E-4224-8675-331EAAFD4A81}"/>
              </a:ext>
            </a:extLst>
          </p:cNvPr>
          <p:cNvSpPr/>
          <p:nvPr/>
        </p:nvSpPr>
        <p:spPr>
          <a:xfrm>
            <a:off x="8782853" y="5317334"/>
            <a:ext cx="224500" cy="188184"/>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16" name="Rectangle 115">
            <a:extLst>
              <a:ext uri="{FF2B5EF4-FFF2-40B4-BE49-F238E27FC236}">
                <a16:creationId xmlns:a16="http://schemas.microsoft.com/office/drawing/2014/main" id="{0C7C2CB8-7417-41A1-9C42-6E544CA7FD18}"/>
              </a:ext>
            </a:extLst>
          </p:cNvPr>
          <p:cNvSpPr/>
          <p:nvPr/>
        </p:nvSpPr>
        <p:spPr>
          <a:xfrm>
            <a:off x="8292628" y="5639776"/>
            <a:ext cx="224500" cy="188184"/>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17" name="Straight Arrow Connector 116">
            <a:extLst>
              <a:ext uri="{FF2B5EF4-FFF2-40B4-BE49-F238E27FC236}">
                <a16:creationId xmlns:a16="http://schemas.microsoft.com/office/drawing/2014/main" id="{DD741BE5-7A91-4DCE-AA32-B3022B40C706}"/>
              </a:ext>
            </a:extLst>
          </p:cNvPr>
          <p:cNvCxnSpPr>
            <a:cxnSpLocks/>
            <a:stCxn id="113" idx="3"/>
            <a:endCxn id="112" idx="1"/>
          </p:cNvCxnSpPr>
          <p:nvPr/>
        </p:nvCxnSpPr>
        <p:spPr>
          <a:xfrm>
            <a:off x="8517128" y="4519524"/>
            <a:ext cx="265725" cy="297300"/>
          </a:xfrm>
          <a:prstGeom prst="straightConnector1">
            <a:avLst/>
          </a:prstGeom>
          <a:noFill/>
          <a:ln w="28575" cap="flat" cmpd="sng" algn="ctr">
            <a:solidFill>
              <a:srgbClr val="94B6D2">
                <a:lumMod val="50000"/>
              </a:srgbClr>
            </a:solidFill>
            <a:prstDash val="solid"/>
            <a:tailEnd type="triangle"/>
          </a:ln>
          <a:effectLst/>
        </p:spPr>
      </p:cxnSp>
      <p:cxnSp>
        <p:nvCxnSpPr>
          <p:cNvPr id="118" name="Straight Arrow Connector 117">
            <a:extLst>
              <a:ext uri="{FF2B5EF4-FFF2-40B4-BE49-F238E27FC236}">
                <a16:creationId xmlns:a16="http://schemas.microsoft.com/office/drawing/2014/main" id="{0F06C90F-C6D7-4CC3-8ED8-4393A7D06081}"/>
              </a:ext>
            </a:extLst>
          </p:cNvPr>
          <p:cNvCxnSpPr>
            <a:cxnSpLocks/>
            <a:stCxn id="112" idx="3"/>
            <a:endCxn id="152" idx="1"/>
          </p:cNvCxnSpPr>
          <p:nvPr/>
        </p:nvCxnSpPr>
        <p:spPr>
          <a:xfrm>
            <a:off x="9007353" y="4816824"/>
            <a:ext cx="233626" cy="159382"/>
          </a:xfrm>
          <a:prstGeom prst="straightConnector1">
            <a:avLst/>
          </a:prstGeom>
          <a:noFill/>
          <a:ln w="28575" cap="flat" cmpd="sng" algn="ctr">
            <a:solidFill>
              <a:srgbClr val="94B6D2">
                <a:lumMod val="50000"/>
              </a:srgbClr>
            </a:solidFill>
            <a:prstDash val="solid"/>
            <a:tailEnd type="triangle"/>
          </a:ln>
          <a:effectLst/>
        </p:spPr>
      </p:cxnSp>
      <p:cxnSp>
        <p:nvCxnSpPr>
          <p:cNvPr id="119" name="Straight Arrow Connector 118">
            <a:extLst>
              <a:ext uri="{FF2B5EF4-FFF2-40B4-BE49-F238E27FC236}">
                <a16:creationId xmlns:a16="http://schemas.microsoft.com/office/drawing/2014/main" id="{1365012D-6383-4563-9480-1E2BFEBFAF25}"/>
              </a:ext>
            </a:extLst>
          </p:cNvPr>
          <p:cNvCxnSpPr>
            <a:cxnSpLocks/>
            <a:stCxn id="112" idx="3"/>
            <a:endCxn id="107" idx="1"/>
          </p:cNvCxnSpPr>
          <p:nvPr/>
        </p:nvCxnSpPr>
        <p:spPr>
          <a:xfrm flipV="1">
            <a:off x="9007353" y="4683449"/>
            <a:ext cx="221763" cy="133375"/>
          </a:xfrm>
          <a:prstGeom prst="straightConnector1">
            <a:avLst/>
          </a:prstGeom>
          <a:noFill/>
          <a:ln w="28575" cap="flat" cmpd="sng" algn="ctr">
            <a:solidFill>
              <a:srgbClr val="94B6D2">
                <a:lumMod val="50000"/>
              </a:srgbClr>
            </a:solidFill>
            <a:prstDash val="solid"/>
            <a:tailEnd type="triangle"/>
          </a:ln>
          <a:effectLst/>
        </p:spPr>
      </p:cxnSp>
      <p:cxnSp>
        <p:nvCxnSpPr>
          <p:cNvPr id="120" name="Straight Arrow Connector 119">
            <a:extLst>
              <a:ext uri="{FF2B5EF4-FFF2-40B4-BE49-F238E27FC236}">
                <a16:creationId xmlns:a16="http://schemas.microsoft.com/office/drawing/2014/main" id="{633A8B2E-1C17-4066-90F3-AD46F0E6C8EC}"/>
              </a:ext>
            </a:extLst>
          </p:cNvPr>
          <p:cNvCxnSpPr>
            <a:cxnSpLocks/>
            <a:stCxn id="115" idx="3"/>
            <a:endCxn id="96" idx="1"/>
          </p:cNvCxnSpPr>
          <p:nvPr/>
        </p:nvCxnSpPr>
        <p:spPr>
          <a:xfrm flipV="1">
            <a:off x="9007353" y="5268963"/>
            <a:ext cx="221763" cy="142463"/>
          </a:xfrm>
          <a:prstGeom prst="straightConnector1">
            <a:avLst/>
          </a:prstGeom>
          <a:noFill/>
          <a:ln w="28575" cap="flat" cmpd="sng" algn="ctr">
            <a:solidFill>
              <a:srgbClr val="94B6D2">
                <a:lumMod val="50000"/>
              </a:srgbClr>
            </a:solidFill>
            <a:prstDash val="solid"/>
            <a:tailEnd type="triangle"/>
          </a:ln>
          <a:effectLst/>
        </p:spPr>
      </p:cxnSp>
      <p:cxnSp>
        <p:nvCxnSpPr>
          <p:cNvPr id="121" name="Straight Arrow Connector 120">
            <a:extLst>
              <a:ext uri="{FF2B5EF4-FFF2-40B4-BE49-F238E27FC236}">
                <a16:creationId xmlns:a16="http://schemas.microsoft.com/office/drawing/2014/main" id="{2127BC23-001F-4400-B8E2-65A2A05F1714}"/>
              </a:ext>
            </a:extLst>
          </p:cNvPr>
          <p:cNvCxnSpPr>
            <a:cxnSpLocks/>
            <a:stCxn id="115" idx="3"/>
          </p:cNvCxnSpPr>
          <p:nvPr/>
        </p:nvCxnSpPr>
        <p:spPr>
          <a:xfrm>
            <a:off x="9007353" y="5411426"/>
            <a:ext cx="221763" cy="139564"/>
          </a:xfrm>
          <a:prstGeom prst="straightConnector1">
            <a:avLst/>
          </a:prstGeom>
          <a:noFill/>
          <a:ln w="28575" cap="flat" cmpd="sng" algn="ctr">
            <a:solidFill>
              <a:srgbClr val="94B6D2">
                <a:lumMod val="50000"/>
              </a:srgbClr>
            </a:solidFill>
            <a:prstDash val="solid"/>
            <a:tailEnd type="triangle"/>
          </a:ln>
          <a:effectLst/>
        </p:spPr>
      </p:cxnSp>
      <p:cxnSp>
        <p:nvCxnSpPr>
          <p:cNvPr id="122" name="Straight Arrow Connector 121">
            <a:extLst>
              <a:ext uri="{FF2B5EF4-FFF2-40B4-BE49-F238E27FC236}">
                <a16:creationId xmlns:a16="http://schemas.microsoft.com/office/drawing/2014/main" id="{48BFF877-B66B-4473-87F3-1A6EF40E324C}"/>
              </a:ext>
            </a:extLst>
          </p:cNvPr>
          <p:cNvCxnSpPr>
            <a:cxnSpLocks/>
            <a:stCxn id="116" idx="3"/>
            <a:endCxn id="115" idx="1"/>
          </p:cNvCxnSpPr>
          <p:nvPr/>
        </p:nvCxnSpPr>
        <p:spPr>
          <a:xfrm flipV="1">
            <a:off x="8517128" y="5411426"/>
            <a:ext cx="265725" cy="322442"/>
          </a:xfrm>
          <a:prstGeom prst="straightConnector1">
            <a:avLst/>
          </a:prstGeom>
          <a:noFill/>
          <a:ln w="28575" cap="flat" cmpd="sng" algn="ctr">
            <a:solidFill>
              <a:srgbClr val="94B6D2">
                <a:lumMod val="50000"/>
              </a:srgbClr>
            </a:solidFill>
            <a:prstDash val="solid"/>
            <a:tailEnd type="triangle"/>
          </a:ln>
          <a:effectLst/>
        </p:spPr>
      </p:cxnSp>
      <p:cxnSp>
        <p:nvCxnSpPr>
          <p:cNvPr id="123" name="Straight Arrow Connector 122">
            <a:extLst>
              <a:ext uri="{FF2B5EF4-FFF2-40B4-BE49-F238E27FC236}">
                <a16:creationId xmlns:a16="http://schemas.microsoft.com/office/drawing/2014/main" id="{A475FC62-4951-4906-81E2-9B11DBA0109E}"/>
              </a:ext>
            </a:extLst>
          </p:cNvPr>
          <p:cNvCxnSpPr>
            <a:cxnSpLocks/>
            <a:stCxn id="116" idx="3"/>
          </p:cNvCxnSpPr>
          <p:nvPr/>
        </p:nvCxnSpPr>
        <p:spPr>
          <a:xfrm>
            <a:off x="8517128" y="5733868"/>
            <a:ext cx="260339" cy="323098"/>
          </a:xfrm>
          <a:prstGeom prst="straightConnector1">
            <a:avLst/>
          </a:prstGeom>
          <a:noFill/>
          <a:ln w="28575" cap="flat" cmpd="sng" algn="ctr">
            <a:solidFill>
              <a:srgbClr val="94B6D2">
                <a:lumMod val="50000"/>
              </a:srgbClr>
            </a:solidFill>
            <a:prstDash val="solid"/>
            <a:tailEnd type="triangle"/>
          </a:ln>
          <a:effectLst/>
        </p:spPr>
      </p:cxnSp>
      <p:cxnSp>
        <p:nvCxnSpPr>
          <p:cNvPr id="124" name="Straight Arrow Connector 123">
            <a:extLst>
              <a:ext uri="{FF2B5EF4-FFF2-40B4-BE49-F238E27FC236}">
                <a16:creationId xmlns:a16="http://schemas.microsoft.com/office/drawing/2014/main" id="{379C48F1-D06E-4B5C-B91E-D45544A8CF55}"/>
              </a:ext>
            </a:extLst>
          </p:cNvPr>
          <p:cNvCxnSpPr>
            <a:cxnSpLocks/>
            <a:stCxn id="114" idx="3"/>
            <a:endCxn id="113" idx="1"/>
          </p:cNvCxnSpPr>
          <p:nvPr/>
        </p:nvCxnSpPr>
        <p:spPr>
          <a:xfrm flipV="1">
            <a:off x="8028862" y="4519524"/>
            <a:ext cx="263766" cy="654187"/>
          </a:xfrm>
          <a:prstGeom prst="straightConnector1">
            <a:avLst/>
          </a:prstGeom>
          <a:noFill/>
          <a:ln w="28575" cap="flat" cmpd="sng" algn="ctr">
            <a:solidFill>
              <a:srgbClr val="94B6D2">
                <a:lumMod val="50000"/>
              </a:srgbClr>
            </a:solidFill>
            <a:prstDash val="solid"/>
            <a:tailEnd type="triangle"/>
          </a:ln>
          <a:effectLst/>
        </p:spPr>
      </p:cxnSp>
      <p:cxnSp>
        <p:nvCxnSpPr>
          <p:cNvPr id="125" name="Straight Arrow Connector 124">
            <a:extLst>
              <a:ext uri="{FF2B5EF4-FFF2-40B4-BE49-F238E27FC236}">
                <a16:creationId xmlns:a16="http://schemas.microsoft.com/office/drawing/2014/main" id="{DDF3645D-E5A8-4863-944E-0A5ECE1079CC}"/>
              </a:ext>
            </a:extLst>
          </p:cNvPr>
          <p:cNvCxnSpPr>
            <a:cxnSpLocks/>
            <a:stCxn id="114" idx="3"/>
            <a:endCxn id="116" idx="1"/>
          </p:cNvCxnSpPr>
          <p:nvPr/>
        </p:nvCxnSpPr>
        <p:spPr>
          <a:xfrm>
            <a:off x="8028862" y="5173711"/>
            <a:ext cx="263766" cy="560157"/>
          </a:xfrm>
          <a:prstGeom prst="straightConnector1">
            <a:avLst/>
          </a:prstGeom>
          <a:noFill/>
          <a:ln w="28575" cap="flat" cmpd="sng" algn="ctr">
            <a:solidFill>
              <a:srgbClr val="94B6D2">
                <a:lumMod val="50000"/>
              </a:srgbClr>
            </a:solidFill>
            <a:prstDash val="solid"/>
            <a:tailEnd type="triangle"/>
          </a:ln>
          <a:effectLst/>
        </p:spPr>
      </p:cxnSp>
      <p:cxnSp>
        <p:nvCxnSpPr>
          <p:cNvPr id="126" name="Straight Arrow Connector 125">
            <a:extLst>
              <a:ext uri="{FF2B5EF4-FFF2-40B4-BE49-F238E27FC236}">
                <a16:creationId xmlns:a16="http://schemas.microsoft.com/office/drawing/2014/main" id="{75EA4C71-90AD-484D-AAAE-D39C0A8949DF}"/>
              </a:ext>
            </a:extLst>
          </p:cNvPr>
          <p:cNvCxnSpPr>
            <a:cxnSpLocks/>
            <a:endCxn id="114" idx="1"/>
          </p:cNvCxnSpPr>
          <p:nvPr/>
        </p:nvCxnSpPr>
        <p:spPr>
          <a:xfrm flipV="1">
            <a:off x="7516843" y="5173711"/>
            <a:ext cx="287519" cy="50951"/>
          </a:xfrm>
          <a:prstGeom prst="straightConnector1">
            <a:avLst/>
          </a:prstGeom>
          <a:noFill/>
          <a:ln w="28575" cap="flat" cmpd="sng" algn="ctr">
            <a:solidFill>
              <a:srgbClr val="94B6D2">
                <a:lumMod val="50000"/>
              </a:srgbClr>
            </a:solidFill>
            <a:prstDash val="solid"/>
            <a:tailEnd type="triangle"/>
          </a:ln>
          <a:effectLst/>
        </p:spPr>
      </p:cxnSp>
      <p:sp>
        <p:nvSpPr>
          <p:cNvPr id="127" name="TextBox 126">
            <a:extLst>
              <a:ext uri="{FF2B5EF4-FFF2-40B4-BE49-F238E27FC236}">
                <a16:creationId xmlns:a16="http://schemas.microsoft.com/office/drawing/2014/main" id="{DD01DDB3-7611-4740-A38A-7C211E5231F2}"/>
              </a:ext>
            </a:extLst>
          </p:cNvPr>
          <p:cNvSpPr txBox="1"/>
          <p:nvPr/>
        </p:nvSpPr>
        <p:spPr>
          <a:xfrm rot="16200000">
            <a:off x="8681840" y="5808160"/>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128" name="TextBox 127">
            <a:extLst>
              <a:ext uri="{FF2B5EF4-FFF2-40B4-BE49-F238E27FC236}">
                <a16:creationId xmlns:a16="http://schemas.microsoft.com/office/drawing/2014/main" id="{56D86097-5873-42F8-AA1B-4B8A51F594DB}"/>
              </a:ext>
            </a:extLst>
          </p:cNvPr>
          <p:cNvSpPr txBox="1"/>
          <p:nvPr/>
        </p:nvSpPr>
        <p:spPr>
          <a:xfrm>
            <a:off x="10846417" y="4993873"/>
            <a:ext cx="367408" cy="369332"/>
          </a:xfrm>
          <a:prstGeom prst="rect">
            <a:avLst/>
          </a:prstGeom>
          <a:noFill/>
        </p:spPr>
        <p:txBody>
          <a:bodyPr wrap="none" rtlCol="0">
            <a:spAutoFit/>
          </a:bodyPr>
          <a:lstStyle/>
          <a:p>
            <a:pPr defTabSz="914400"/>
            <a:r>
              <a:rPr lang="en-US" dirty="0">
                <a:solidFill>
                  <a:prstClr val="black"/>
                </a:solidFill>
                <a:latin typeface="Tw Cen MT"/>
              </a:rPr>
              <a:t>D′</a:t>
            </a:r>
          </a:p>
        </p:txBody>
      </p:sp>
      <p:sp>
        <p:nvSpPr>
          <p:cNvPr id="129" name="TextBox 128">
            <a:extLst>
              <a:ext uri="{FF2B5EF4-FFF2-40B4-BE49-F238E27FC236}">
                <a16:creationId xmlns:a16="http://schemas.microsoft.com/office/drawing/2014/main" id="{E30C8E93-1DF9-4837-90AB-506D7D4D9C2A}"/>
              </a:ext>
            </a:extLst>
          </p:cNvPr>
          <p:cNvSpPr txBox="1"/>
          <p:nvPr/>
        </p:nvSpPr>
        <p:spPr>
          <a:xfrm rot="16200000">
            <a:off x="7050812" y="4967125"/>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130" name="Rectangle 129">
            <a:extLst>
              <a:ext uri="{FF2B5EF4-FFF2-40B4-BE49-F238E27FC236}">
                <a16:creationId xmlns:a16="http://schemas.microsoft.com/office/drawing/2014/main" id="{3E5AC99F-0EBA-4E72-86EC-BAF34824B0C4}"/>
              </a:ext>
            </a:extLst>
          </p:cNvPr>
          <p:cNvSpPr/>
          <p:nvPr/>
        </p:nvSpPr>
        <p:spPr>
          <a:xfrm>
            <a:off x="6135977" y="5556525"/>
            <a:ext cx="224500" cy="183565"/>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31" name="Rectangle 130">
            <a:extLst>
              <a:ext uri="{FF2B5EF4-FFF2-40B4-BE49-F238E27FC236}">
                <a16:creationId xmlns:a16="http://schemas.microsoft.com/office/drawing/2014/main" id="{9819FF6F-1D63-4198-AA55-B449E3F7F380}"/>
              </a:ext>
            </a:extLst>
          </p:cNvPr>
          <p:cNvSpPr/>
          <p:nvPr/>
        </p:nvSpPr>
        <p:spPr>
          <a:xfrm>
            <a:off x="6593172" y="5729970"/>
            <a:ext cx="224500" cy="183565"/>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32" name="Straight Arrow Connector 131">
            <a:extLst>
              <a:ext uri="{FF2B5EF4-FFF2-40B4-BE49-F238E27FC236}">
                <a16:creationId xmlns:a16="http://schemas.microsoft.com/office/drawing/2014/main" id="{AC1302C5-0F35-4061-ADF8-930A46794501}"/>
              </a:ext>
            </a:extLst>
          </p:cNvPr>
          <p:cNvCxnSpPr>
            <a:cxnSpLocks/>
            <a:stCxn id="130" idx="3"/>
            <a:endCxn id="131" idx="1"/>
          </p:cNvCxnSpPr>
          <p:nvPr/>
        </p:nvCxnSpPr>
        <p:spPr>
          <a:xfrm>
            <a:off x="6360477" y="5648308"/>
            <a:ext cx="232695" cy="173445"/>
          </a:xfrm>
          <a:prstGeom prst="straightConnector1">
            <a:avLst/>
          </a:prstGeom>
          <a:noFill/>
          <a:ln w="28575" cap="flat" cmpd="sng" algn="ctr">
            <a:solidFill>
              <a:srgbClr val="94B6D2">
                <a:lumMod val="50000"/>
              </a:srgbClr>
            </a:solidFill>
            <a:prstDash val="solid"/>
            <a:tailEnd type="triangle"/>
          </a:ln>
          <a:effectLst/>
        </p:spPr>
      </p:cxnSp>
      <p:cxnSp>
        <p:nvCxnSpPr>
          <p:cNvPr id="133" name="Straight Arrow Connector 132">
            <a:extLst>
              <a:ext uri="{FF2B5EF4-FFF2-40B4-BE49-F238E27FC236}">
                <a16:creationId xmlns:a16="http://schemas.microsoft.com/office/drawing/2014/main" id="{DFC67409-5DC4-4000-9875-0F1AEC63299B}"/>
              </a:ext>
            </a:extLst>
          </p:cNvPr>
          <p:cNvCxnSpPr>
            <a:cxnSpLocks/>
            <a:stCxn id="130" idx="3"/>
            <a:endCxn id="134" idx="1"/>
          </p:cNvCxnSpPr>
          <p:nvPr/>
        </p:nvCxnSpPr>
        <p:spPr>
          <a:xfrm flipV="1">
            <a:off x="6360477" y="5490325"/>
            <a:ext cx="232942" cy="157983"/>
          </a:xfrm>
          <a:prstGeom prst="straightConnector1">
            <a:avLst/>
          </a:prstGeom>
          <a:noFill/>
          <a:ln w="28575" cap="flat" cmpd="sng" algn="ctr">
            <a:solidFill>
              <a:srgbClr val="94B6D2">
                <a:lumMod val="50000"/>
              </a:srgbClr>
            </a:solidFill>
            <a:prstDash val="solid"/>
            <a:tailEnd type="triangle"/>
          </a:ln>
          <a:effectLst/>
        </p:spPr>
      </p:cxnSp>
      <p:sp>
        <p:nvSpPr>
          <p:cNvPr id="134" name="Rectangle 133">
            <a:extLst>
              <a:ext uri="{FF2B5EF4-FFF2-40B4-BE49-F238E27FC236}">
                <a16:creationId xmlns:a16="http://schemas.microsoft.com/office/drawing/2014/main" id="{E8B8A945-F570-438A-97B2-7E694AD8EB7D}"/>
              </a:ext>
            </a:extLst>
          </p:cNvPr>
          <p:cNvSpPr/>
          <p:nvPr/>
        </p:nvSpPr>
        <p:spPr>
          <a:xfrm>
            <a:off x="6593419" y="5398542"/>
            <a:ext cx="224500" cy="183565"/>
          </a:xfrm>
          <a:prstGeom prst="rect">
            <a:avLst/>
          </a:prstGeom>
          <a:solidFill>
            <a:srgbClr val="D5D1D1"/>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35" name="Straight Arrow Connector 134">
            <a:extLst>
              <a:ext uri="{FF2B5EF4-FFF2-40B4-BE49-F238E27FC236}">
                <a16:creationId xmlns:a16="http://schemas.microsoft.com/office/drawing/2014/main" id="{6615817D-F87A-48F2-B149-7E9FC7077083}"/>
              </a:ext>
            </a:extLst>
          </p:cNvPr>
          <p:cNvCxnSpPr>
            <a:cxnSpLocks/>
            <a:stCxn id="134" idx="3"/>
          </p:cNvCxnSpPr>
          <p:nvPr/>
        </p:nvCxnSpPr>
        <p:spPr>
          <a:xfrm flipV="1">
            <a:off x="6817919" y="5279525"/>
            <a:ext cx="323887" cy="210800"/>
          </a:xfrm>
          <a:prstGeom prst="straightConnector1">
            <a:avLst/>
          </a:prstGeom>
          <a:noFill/>
          <a:ln w="28575" cap="flat" cmpd="sng" algn="ctr">
            <a:solidFill>
              <a:srgbClr val="94B6D2">
                <a:lumMod val="50000"/>
              </a:srgbClr>
            </a:solidFill>
            <a:prstDash val="solid"/>
            <a:tailEnd type="triangle"/>
          </a:ln>
          <a:effectLst/>
        </p:spPr>
      </p:cxnSp>
      <p:cxnSp>
        <p:nvCxnSpPr>
          <p:cNvPr id="136" name="Straight Arrow Connector 135">
            <a:extLst>
              <a:ext uri="{FF2B5EF4-FFF2-40B4-BE49-F238E27FC236}">
                <a16:creationId xmlns:a16="http://schemas.microsoft.com/office/drawing/2014/main" id="{9C6507B3-7FDB-449D-B3BD-393FBA89E213}"/>
              </a:ext>
            </a:extLst>
          </p:cNvPr>
          <p:cNvCxnSpPr>
            <a:cxnSpLocks/>
            <a:stCxn id="134" idx="3"/>
          </p:cNvCxnSpPr>
          <p:nvPr/>
        </p:nvCxnSpPr>
        <p:spPr>
          <a:xfrm>
            <a:off x="6817919" y="5490325"/>
            <a:ext cx="325487" cy="66200"/>
          </a:xfrm>
          <a:prstGeom prst="straightConnector1">
            <a:avLst/>
          </a:prstGeom>
          <a:noFill/>
          <a:ln w="28575" cap="flat" cmpd="sng" algn="ctr">
            <a:solidFill>
              <a:srgbClr val="94B6D2">
                <a:lumMod val="50000"/>
              </a:srgbClr>
            </a:solidFill>
            <a:prstDash val="solid"/>
            <a:tailEnd type="triangle"/>
          </a:ln>
          <a:effectLst/>
        </p:spPr>
      </p:cxnSp>
      <p:cxnSp>
        <p:nvCxnSpPr>
          <p:cNvPr id="137" name="Straight Arrow Connector 136">
            <a:extLst>
              <a:ext uri="{FF2B5EF4-FFF2-40B4-BE49-F238E27FC236}">
                <a16:creationId xmlns:a16="http://schemas.microsoft.com/office/drawing/2014/main" id="{22EECC1A-28F9-40AC-A2FC-69EE874F53F9}"/>
              </a:ext>
            </a:extLst>
          </p:cNvPr>
          <p:cNvCxnSpPr>
            <a:cxnSpLocks/>
            <a:stCxn id="131" idx="3"/>
            <a:endCxn id="141" idx="0"/>
          </p:cNvCxnSpPr>
          <p:nvPr/>
        </p:nvCxnSpPr>
        <p:spPr>
          <a:xfrm>
            <a:off x="6817672" y="5821753"/>
            <a:ext cx="319104" cy="131540"/>
          </a:xfrm>
          <a:prstGeom prst="straightConnector1">
            <a:avLst/>
          </a:prstGeom>
          <a:noFill/>
          <a:ln w="28575" cap="flat" cmpd="sng" algn="ctr">
            <a:solidFill>
              <a:srgbClr val="94B6D2">
                <a:lumMod val="50000"/>
              </a:srgbClr>
            </a:solidFill>
            <a:prstDash val="solid"/>
            <a:tailEnd type="triangle"/>
          </a:ln>
          <a:effectLst/>
        </p:spPr>
      </p:cxnSp>
      <p:cxnSp>
        <p:nvCxnSpPr>
          <p:cNvPr id="138" name="Straight Arrow Connector 137">
            <a:extLst>
              <a:ext uri="{FF2B5EF4-FFF2-40B4-BE49-F238E27FC236}">
                <a16:creationId xmlns:a16="http://schemas.microsoft.com/office/drawing/2014/main" id="{C2E2CF8D-47D2-4128-A7D8-A637ADD063FA}"/>
              </a:ext>
            </a:extLst>
          </p:cNvPr>
          <p:cNvCxnSpPr>
            <a:cxnSpLocks/>
            <a:stCxn id="131" idx="3"/>
          </p:cNvCxnSpPr>
          <p:nvPr/>
        </p:nvCxnSpPr>
        <p:spPr>
          <a:xfrm flipV="1">
            <a:off x="6817672" y="5740090"/>
            <a:ext cx="332082" cy="81663"/>
          </a:xfrm>
          <a:prstGeom prst="straightConnector1">
            <a:avLst/>
          </a:prstGeom>
          <a:noFill/>
          <a:ln w="28575" cap="flat" cmpd="sng" algn="ctr">
            <a:solidFill>
              <a:srgbClr val="94B6D2">
                <a:lumMod val="50000"/>
              </a:srgbClr>
            </a:solidFill>
            <a:prstDash val="solid"/>
            <a:tailEnd type="triangle"/>
          </a:ln>
          <a:effectLst/>
        </p:spPr>
      </p:cxnSp>
      <p:sp>
        <p:nvSpPr>
          <p:cNvPr id="139" name="TextBox 138">
            <a:extLst>
              <a:ext uri="{FF2B5EF4-FFF2-40B4-BE49-F238E27FC236}">
                <a16:creationId xmlns:a16="http://schemas.microsoft.com/office/drawing/2014/main" id="{565E64B3-1090-4B69-8A4A-2999CD992AAE}"/>
              </a:ext>
            </a:extLst>
          </p:cNvPr>
          <p:cNvSpPr txBox="1"/>
          <p:nvPr/>
        </p:nvSpPr>
        <p:spPr>
          <a:xfrm rot="16200000">
            <a:off x="7066462" y="5264890"/>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140" name="TextBox 139">
            <a:extLst>
              <a:ext uri="{FF2B5EF4-FFF2-40B4-BE49-F238E27FC236}">
                <a16:creationId xmlns:a16="http://schemas.microsoft.com/office/drawing/2014/main" id="{A312B3AF-2C06-4FBD-ACC4-C4E46115A0F7}"/>
              </a:ext>
            </a:extLst>
          </p:cNvPr>
          <p:cNvSpPr txBox="1"/>
          <p:nvPr/>
        </p:nvSpPr>
        <p:spPr>
          <a:xfrm rot="16200000">
            <a:off x="7060079" y="5517309"/>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141" name="TextBox 140">
            <a:extLst>
              <a:ext uri="{FF2B5EF4-FFF2-40B4-BE49-F238E27FC236}">
                <a16:creationId xmlns:a16="http://schemas.microsoft.com/office/drawing/2014/main" id="{D46346E9-E475-447F-9583-077D4DF3E1B8}"/>
              </a:ext>
            </a:extLst>
          </p:cNvPr>
          <p:cNvSpPr txBox="1"/>
          <p:nvPr/>
        </p:nvSpPr>
        <p:spPr>
          <a:xfrm rot="16200000">
            <a:off x="7059832" y="5753238"/>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sp>
        <p:nvSpPr>
          <p:cNvPr id="142" name="TextBox 141">
            <a:extLst>
              <a:ext uri="{FF2B5EF4-FFF2-40B4-BE49-F238E27FC236}">
                <a16:creationId xmlns:a16="http://schemas.microsoft.com/office/drawing/2014/main" id="{930DBBBB-EB11-4E40-A403-31037553C652}"/>
              </a:ext>
            </a:extLst>
          </p:cNvPr>
          <p:cNvSpPr txBox="1"/>
          <p:nvPr/>
        </p:nvSpPr>
        <p:spPr>
          <a:xfrm>
            <a:off x="8986858" y="3802316"/>
            <a:ext cx="324128" cy="369332"/>
          </a:xfrm>
          <a:prstGeom prst="rect">
            <a:avLst/>
          </a:prstGeom>
          <a:noFill/>
        </p:spPr>
        <p:txBody>
          <a:bodyPr wrap="none" rtlCol="0">
            <a:spAutoFit/>
          </a:bodyPr>
          <a:lstStyle/>
          <a:p>
            <a:pPr defTabSz="914400"/>
            <a:r>
              <a:rPr lang="en-US" dirty="0">
                <a:solidFill>
                  <a:prstClr val="black"/>
                </a:solidFill>
                <a:latin typeface="Tw Cen MT"/>
              </a:rPr>
              <a:t>A</a:t>
            </a:r>
          </a:p>
        </p:txBody>
      </p:sp>
      <p:sp>
        <p:nvSpPr>
          <p:cNvPr id="143" name="TextBox 142">
            <a:extLst>
              <a:ext uri="{FF2B5EF4-FFF2-40B4-BE49-F238E27FC236}">
                <a16:creationId xmlns:a16="http://schemas.microsoft.com/office/drawing/2014/main" id="{5410F176-740B-4748-9CA3-E8C731475728}"/>
              </a:ext>
            </a:extLst>
          </p:cNvPr>
          <p:cNvSpPr txBox="1"/>
          <p:nvPr/>
        </p:nvSpPr>
        <p:spPr>
          <a:xfrm>
            <a:off x="8980785" y="4415810"/>
            <a:ext cx="324128" cy="369332"/>
          </a:xfrm>
          <a:prstGeom prst="rect">
            <a:avLst/>
          </a:prstGeom>
          <a:noFill/>
        </p:spPr>
        <p:txBody>
          <a:bodyPr wrap="none" rtlCol="0">
            <a:spAutoFit/>
          </a:bodyPr>
          <a:lstStyle/>
          <a:p>
            <a:pPr defTabSz="914400"/>
            <a:r>
              <a:rPr lang="en-US" dirty="0">
                <a:solidFill>
                  <a:prstClr val="black"/>
                </a:solidFill>
                <a:latin typeface="Tw Cen MT"/>
              </a:rPr>
              <a:t>C</a:t>
            </a:r>
          </a:p>
        </p:txBody>
      </p:sp>
      <p:sp>
        <p:nvSpPr>
          <p:cNvPr id="144" name="TextBox 143">
            <a:extLst>
              <a:ext uri="{FF2B5EF4-FFF2-40B4-BE49-F238E27FC236}">
                <a16:creationId xmlns:a16="http://schemas.microsoft.com/office/drawing/2014/main" id="{FEFDB8DF-32C6-4DC4-8692-5B69F7EE0696}"/>
              </a:ext>
            </a:extLst>
          </p:cNvPr>
          <p:cNvSpPr txBox="1"/>
          <p:nvPr/>
        </p:nvSpPr>
        <p:spPr>
          <a:xfrm>
            <a:off x="8999621" y="5009004"/>
            <a:ext cx="285656" cy="369332"/>
          </a:xfrm>
          <a:prstGeom prst="rect">
            <a:avLst/>
          </a:prstGeom>
          <a:noFill/>
        </p:spPr>
        <p:txBody>
          <a:bodyPr wrap="none" rtlCol="0">
            <a:spAutoFit/>
          </a:bodyPr>
          <a:lstStyle/>
          <a:p>
            <a:pPr defTabSz="914400"/>
            <a:r>
              <a:rPr lang="en-US" dirty="0">
                <a:solidFill>
                  <a:prstClr val="black"/>
                </a:solidFill>
                <a:latin typeface="Tw Cen MT"/>
              </a:rPr>
              <a:t>E</a:t>
            </a:r>
          </a:p>
        </p:txBody>
      </p:sp>
      <p:sp>
        <p:nvSpPr>
          <p:cNvPr id="145" name="TextBox 144">
            <a:extLst>
              <a:ext uri="{FF2B5EF4-FFF2-40B4-BE49-F238E27FC236}">
                <a16:creationId xmlns:a16="http://schemas.microsoft.com/office/drawing/2014/main" id="{40B985D6-7FC0-46EB-BA7E-8587925EA41A}"/>
              </a:ext>
            </a:extLst>
          </p:cNvPr>
          <p:cNvSpPr txBox="1"/>
          <p:nvPr/>
        </p:nvSpPr>
        <p:spPr>
          <a:xfrm>
            <a:off x="9016066" y="5447805"/>
            <a:ext cx="285656" cy="369332"/>
          </a:xfrm>
          <a:prstGeom prst="rect">
            <a:avLst/>
          </a:prstGeom>
          <a:noFill/>
        </p:spPr>
        <p:txBody>
          <a:bodyPr wrap="none" rtlCol="0">
            <a:spAutoFit/>
          </a:bodyPr>
          <a:lstStyle/>
          <a:p>
            <a:pPr defTabSz="914400"/>
            <a:r>
              <a:rPr lang="en-US" dirty="0">
                <a:solidFill>
                  <a:prstClr val="black"/>
                </a:solidFill>
                <a:latin typeface="Tw Cen MT"/>
              </a:rPr>
              <a:t>F</a:t>
            </a:r>
          </a:p>
        </p:txBody>
      </p:sp>
      <p:sp>
        <p:nvSpPr>
          <p:cNvPr id="146" name="TextBox 145">
            <a:extLst>
              <a:ext uri="{FF2B5EF4-FFF2-40B4-BE49-F238E27FC236}">
                <a16:creationId xmlns:a16="http://schemas.microsoft.com/office/drawing/2014/main" id="{2F87DA39-DBFA-4153-A67C-986094F8AAC2}"/>
              </a:ext>
            </a:extLst>
          </p:cNvPr>
          <p:cNvSpPr txBox="1"/>
          <p:nvPr/>
        </p:nvSpPr>
        <p:spPr>
          <a:xfrm>
            <a:off x="8986858" y="4852998"/>
            <a:ext cx="324128" cy="369332"/>
          </a:xfrm>
          <a:prstGeom prst="rect">
            <a:avLst/>
          </a:prstGeom>
          <a:noFill/>
        </p:spPr>
        <p:txBody>
          <a:bodyPr wrap="none" rtlCol="0">
            <a:spAutoFit/>
          </a:bodyPr>
          <a:lstStyle/>
          <a:p>
            <a:pPr defTabSz="914400"/>
            <a:r>
              <a:rPr lang="en-US" dirty="0">
                <a:solidFill>
                  <a:prstClr val="black"/>
                </a:solidFill>
                <a:latin typeface="Tw Cen MT"/>
              </a:rPr>
              <a:t>D</a:t>
            </a:r>
          </a:p>
        </p:txBody>
      </p:sp>
      <p:grpSp>
        <p:nvGrpSpPr>
          <p:cNvPr id="147" name="Group 146">
            <a:extLst>
              <a:ext uri="{FF2B5EF4-FFF2-40B4-BE49-F238E27FC236}">
                <a16:creationId xmlns:a16="http://schemas.microsoft.com/office/drawing/2014/main" id="{E1E11742-61A3-4F7D-A811-BA4D5888A5D8}"/>
              </a:ext>
            </a:extLst>
          </p:cNvPr>
          <p:cNvGrpSpPr/>
          <p:nvPr/>
        </p:nvGrpSpPr>
        <p:grpSpPr>
          <a:xfrm>
            <a:off x="10949571" y="4880306"/>
            <a:ext cx="313858" cy="191082"/>
            <a:chOff x="3516406" y="2511712"/>
            <a:chExt cx="313858" cy="191082"/>
          </a:xfrm>
          <a:solidFill>
            <a:srgbClr val="94B6D2">
              <a:lumMod val="60000"/>
              <a:lumOff val="40000"/>
            </a:srgbClr>
          </a:solidFill>
        </p:grpSpPr>
        <p:sp>
          <p:nvSpPr>
            <p:cNvPr id="148" name="Rectangle 147">
              <a:extLst>
                <a:ext uri="{FF2B5EF4-FFF2-40B4-BE49-F238E27FC236}">
                  <a16:creationId xmlns:a16="http://schemas.microsoft.com/office/drawing/2014/main" id="{47D73123-9A14-448D-8407-89F9CFBE9641}"/>
                </a:ext>
              </a:extLst>
            </p:cNvPr>
            <p:cNvSpPr/>
            <p:nvPr/>
          </p:nvSpPr>
          <p:spPr>
            <a:xfrm>
              <a:off x="3516408" y="2514610"/>
              <a:ext cx="313856" cy="188184"/>
            </a:xfrm>
            <a:prstGeom prst="rect">
              <a:avLst/>
            </a:prstGeom>
            <a:grp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49" name="Rectangle 148">
              <a:extLst>
                <a:ext uri="{FF2B5EF4-FFF2-40B4-BE49-F238E27FC236}">
                  <a16:creationId xmlns:a16="http://schemas.microsoft.com/office/drawing/2014/main" id="{331D3FAF-CC59-4004-A55E-F16A468AA87E}"/>
                </a:ext>
              </a:extLst>
            </p:cNvPr>
            <p:cNvSpPr/>
            <p:nvPr/>
          </p:nvSpPr>
          <p:spPr>
            <a:xfrm>
              <a:off x="3516406" y="2511712"/>
              <a:ext cx="313857" cy="188184"/>
            </a:xfrm>
            <a:prstGeom prst="rect">
              <a:avLst/>
            </a:prstGeom>
            <a:grp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150" name="Group 149">
            <a:extLst>
              <a:ext uri="{FF2B5EF4-FFF2-40B4-BE49-F238E27FC236}">
                <a16:creationId xmlns:a16="http://schemas.microsoft.com/office/drawing/2014/main" id="{74D5912B-00C2-42BD-A68E-13B5AB6E506C}"/>
              </a:ext>
            </a:extLst>
          </p:cNvPr>
          <p:cNvGrpSpPr/>
          <p:nvPr/>
        </p:nvGrpSpPr>
        <p:grpSpPr>
          <a:xfrm>
            <a:off x="9240979" y="4868484"/>
            <a:ext cx="1694839" cy="215444"/>
            <a:chOff x="4471356" y="3282727"/>
            <a:chExt cx="1695346" cy="215444"/>
          </a:xfrm>
        </p:grpSpPr>
        <p:grpSp>
          <p:nvGrpSpPr>
            <p:cNvPr id="151" name="Group 150">
              <a:extLst>
                <a:ext uri="{FF2B5EF4-FFF2-40B4-BE49-F238E27FC236}">
                  <a16:creationId xmlns:a16="http://schemas.microsoft.com/office/drawing/2014/main" id="{CBA7C5AD-EBB6-47B3-BE65-FB1168015B25}"/>
                </a:ext>
              </a:extLst>
            </p:cNvPr>
            <p:cNvGrpSpPr/>
            <p:nvPr/>
          </p:nvGrpSpPr>
          <p:grpSpPr>
            <a:xfrm>
              <a:off x="4471688" y="3297966"/>
              <a:ext cx="1230329" cy="188184"/>
              <a:chOff x="3516408" y="2514610"/>
              <a:chExt cx="1230329" cy="188184"/>
            </a:xfrm>
          </p:grpSpPr>
          <p:sp>
            <p:nvSpPr>
              <p:cNvPr id="154" name="Rectangle 153">
                <a:extLst>
                  <a:ext uri="{FF2B5EF4-FFF2-40B4-BE49-F238E27FC236}">
                    <a16:creationId xmlns:a16="http://schemas.microsoft.com/office/drawing/2014/main" id="{0E5B8389-8F1A-48B3-B9D4-E1E90978110C}"/>
                  </a:ext>
                </a:extLst>
              </p:cNvPr>
              <p:cNvSpPr/>
              <p:nvPr/>
            </p:nvSpPr>
            <p:spPr>
              <a:xfrm>
                <a:off x="4033599" y="2514610"/>
                <a:ext cx="709557"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5" name="Rectangle 154">
                <a:extLst>
                  <a:ext uri="{FF2B5EF4-FFF2-40B4-BE49-F238E27FC236}">
                    <a16:creationId xmlns:a16="http://schemas.microsoft.com/office/drawing/2014/main" id="{56AC956E-F8A0-465D-B6FA-0CDF056A0C6D}"/>
                  </a:ext>
                </a:extLst>
              </p:cNvPr>
              <p:cNvSpPr/>
              <p:nvPr/>
            </p:nvSpPr>
            <p:spPr>
              <a:xfrm>
                <a:off x="3516408" y="2514610"/>
                <a:ext cx="517192" cy="188184"/>
              </a:xfrm>
              <a:prstGeom prst="rect">
                <a:avLst/>
              </a:prstGeom>
              <a:solidFill>
                <a:srgbClr val="94B6D2">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6" name="Rectangle 155">
                <a:extLst>
                  <a:ext uri="{FF2B5EF4-FFF2-40B4-BE49-F238E27FC236}">
                    <a16:creationId xmlns:a16="http://schemas.microsoft.com/office/drawing/2014/main" id="{47ACAD79-6A22-4B2B-9A73-8CC09464E392}"/>
                  </a:ext>
                </a:extLst>
              </p:cNvPr>
              <p:cNvSpPr/>
              <p:nvPr/>
            </p:nvSpPr>
            <p:spPr>
              <a:xfrm>
                <a:off x="3516408" y="2514610"/>
                <a:ext cx="1230329"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52" name="TextBox 151">
              <a:extLst>
                <a:ext uri="{FF2B5EF4-FFF2-40B4-BE49-F238E27FC236}">
                  <a16:creationId xmlns:a16="http://schemas.microsoft.com/office/drawing/2014/main" id="{45CFE87E-7684-4A36-9F81-701344535B19}"/>
                </a:ext>
              </a:extLst>
            </p:cNvPr>
            <p:cNvSpPr txBox="1"/>
            <p:nvPr/>
          </p:nvSpPr>
          <p:spPr>
            <a:xfrm>
              <a:off x="4471356" y="3282727"/>
              <a:ext cx="343467" cy="215444"/>
            </a:xfrm>
            <a:prstGeom prst="rect">
              <a:avLst/>
            </a:prstGeom>
            <a:noFill/>
          </p:spPr>
          <p:txBody>
            <a:bodyPr wrap="none" t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black"/>
                  </a:solidFill>
                  <a:effectLst/>
                  <a:uLnTx/>
                  <a:uFillTx/>
                  <a:latin typeface="Tw Cen MT"/>
                </a:rPr>
                <a:t>rd</a:t>
              </a:r>
              <a:endParaRPr kumimoji="0" lang="en-US" sz="1400" b="0" i="0" u="none" strike="noStrike" kern="0" cap="none" spc="0" normalizeH="0" baseline="0" noProof="0" dirty="0">
                <a:ln>
                  <a:noFill/>
                </a:ln>
                <a:solidFill>
                  <a:prstClr val="black"/>
                </a:solidFill>
                <a:effectLst/>
                <a:uLnTx/>
                <a:uFillTx/>
                <a:latin typeface="Tw Cen MT"/>
              </a:endParaRPr>
            </a:p>
          </p:txBody>
        </p:sp>
        <p:cxnSp>
          <p:nvCxnSpPr>
            <p:cNvPr id="153" name="Straight Arrow Connector 152">
              <a:extLst>
                <a:ext uri="{FF2B5EF4-FFF2-40B4-BE49-F238E27FC236}">
                  <a16:creationId xmlns:a16="http://schemas.microsoft.com/office/drawing/2014/main" id="{451E79E5-E219-4264-BF9B-44558E22F65D}"/>
                </a:ext>
              </a:extLst>
            </p:cNvPr>
            <p:cNvCxnSpPr>
              <a:cxnSpLocks/>
              <a:stCxn id="156" idx="3"/>
              <a:endCxn id="158" idx="1"/>
            </p:cNvCxnSpPr>
            <p:nvPr/>
          </p:nvCxnSpPr>
          <p:spPr>
            <a:xfrm flipV="1">
              <a:off x="5702017" y="3388449"/>
              <a:ext cx="464685" cy="3609"/>
            </a:xfrm>
            <a:prstGeom prst="straightConnector1">
              <a:avLst/>
            </a:prstGeom>
            <a:noFill/>
            <a:ln w="38100" cap="flat" cmpd="sng" algn="ctr">
              <a:solidFill>
                <a:srgbClr val="00B0F0"/>
              </a:solidFill>
              <a:prstDash val="solid"/>
              <a:tailEnd type="triangle"/>
            </a:ln>
            <a:effectLst/>
          </p:spPr>
        </p:cxnSp>
      </p:grpSp>
      <p:cxnSp>
        <p:nvCxnSpPr>
          <p:cNvPr id="157" name="Straight Arrow Connector 156">
            <a:extLst>
              <a:ext uri="{FF2B5EF4-FFF2-40B4-BE49-F238E27FC236}">
                <a16:creationId xmlns:a16="http://schemas.microsoft.com/office/drawing/2014/main" id="{367D4E15-DE7E-485B-9899-D06EA0DD223B}"/>
              </a:ext>
            </a:extLst>
          </p:cNvPr>
          <p:cNvCxnSpPr>
            <a:cxnSpLocks/>
          </p:cNvCxnSpPr>
          <p:nvPr/>
        </p:nvCxnSpPr>
        <p:spPr>
          <a:xfrm flipH="1">
            <a:off x="9471743" y="4663947"/>
            <a:ext cx="869157" cy="340519"/>
          </a:xfrm>
          <a:prstGeom prst="straightConnector1">
            <a:avLst/>
          </a:prstGeom>
          <a:noFill/>
          <a:ln w="38100" cap="flat" cmpd="sng" algn="ctr">
            <a:solidFill>
              <a:srgbClr val="FF0000"/>
            </a:solidFill>
            <a:prstDash val="solid"/>
            <a:tailEnd type="triangle"/>
          </a:ln>
          <a:effectLst/>
        </p:spPr>
      </p:cxnSp>
      <p:sp>
        <p:nvSpPr>
          <p:cNvPr id="158" name="TextBox 157">
            <a:extLst>
              <a:ext uri="{FF2B5EF4-FFF2-40B4-BE49-F238E27FC236}">
                <a16:creationId xmlns:a16="http://schemas.microsoft.com/office/drawing/2014/main" id="{3B73CA35-8D21-4409-8890-FCD3434826B6}"/>
              </a:ext>
            </a:extLst>
          </p:cNvPr>
          <p:cNvSpPr txBox="1"/>
          <p:nvPr/>
        </p:nvSpPr>
        <p:spPr>
          <a:xfrm>
            <a:off x="10935818" y="4866484"/>
            <a:ext cx="343364" cy="215444"/>
          </a:xfrm>
          <a:prstGeom prst="rect">
            <a:avLst/>
          </a:prstGeom>
          <a:noFill/>
        </p:spPr>
        <p:txBody>
          <a:bodyPr wrap="none" tIns="0" bIns="0" rtlCol="0">
            <a:spAutoFit/>
          </a:bodyPr>
          <a:lstStyle/>
          <a:p>
            <a:pPr defTabSz="914400"/>
            <a:r>
              <a:rPr lang="en-US" sz="1400" dirty="0" err="1" smtClean="0">
                <a:solidFill>
                  <a:prstClr val="black"/>
                </a:solidFill>
                <a:latin typeface="Tw Cen MT"/>
              </a:rPr>
              <a:t>rd</a:t>
            </a:r>
            <a:endParaRPr lang="en-US" sz="1400" dirty="0">
              <a:solidFill>
                <a:prstClr val="black"/>
              </a:solidFill>
              <a:latin typeface="Tw Cen MT"/>
            </a:endParaRPr>
          </a:p>
        </p:txBody>
      </p:sp>
      <p:sp>
        <p:nvSpPr>
          <p:cNvPr id="159" name="TextBox 158">
            <a:extLst>
              <a:ext uri="{FF2B5EF4-FFF2-40B4-BE49-F238E27FC236}">
                <a16:creationId xmlns:a16="http://schemas.microsoft.com/office/drawing/2014/main" id="{D3066E5B-796A-4ACF-A707-F1B0BAF416E1}"/>
              </a:ext>
            </a:extLst>
          </p:cNvPr>
          <p:cNvSpPr txBox="1"/>
          <p:nvPr/>
        </p:nvSpPr>
        <p:spPr>
          <a:xfrm>
            <a:off x="9014240" y="4244226"/>
            <a:ext cx="300082" cy="369332"/>
          </a:xfrm>
          <a:prstGeom prst="rect">
            <a:avLst/>
          </a:prstGeom>
          <a:noFill/>
        </p:spPr>
        <p:txBody>
          <a:bodyPr wrap="none" rtlCol="0">
            <a:spAutoFit/>
          </a:bodyPr>
          <a:lstStyle/>
          <a:p>
            <a:pPr defTabSz="914400"/>
            <a:r>
              <a:rPr lang="en-US" dirty="0">
                <a:solidFill>
                  <a:prstClr val="black"/>
                </a:solidFill>
                <a:latin typeface="Tw Cen MT"/>
              </a:rPr>
              <a:t>B</a:t>
            </a:r>
          </a:p>
        </p:txBody>
      </p:sp>
      <p:sp>
        <p:nvSpPr>
          <p:cNvPr id="160" name="TextBox 159">
            <a:extLst>
              <a:ext uri="{FF2B5EF4-FFF2-40B4-BE49-F238E27FC236}">
                <a16:creationId xmlns:a16="http://schemas.microsoft.com/office/drawing/2014/main" id="{00B06548-EA06-4225-87D0-3736CBC2B8FE}"/>
              </a:ext>
            </a:extLst>
          </p:cNvPr>
          <p:cNvSpPr txBox="1"/>
          <p:nvPr/>
        </p:nvSpPr>
        <p:spPr>
          <a:xfrm>
            <a:off x="7987545" y="3600376"/>
            <a:ext cx="1077539" cy="369332"/>
          </a:xfrm>
          <a:prstGeom prst="rect">
            <a:avLst/>
          </a:prstGeom>
          <a:noFill/>
        </p:spPr>
        <p:txBody>
          <a:bodyPr wrap="square" rtlCol="0">
            <a:spAutoFit/>
          </a:bodyPr>
          <a:lstStyle/>
          <a:p>
            <a:pPr defTabSz="914400"/>
            <a:r>
              <a:rPr lang="en-US" dirty="0" err="1">
                <a:solidFill>
                  <a:prstClr val="black"/>
                </a:solidFill>
                <a:latin typeface="Tw Cen MT"/>
              </a:rPr>
              <a:t>Spawners</a:t>
            </a:r>
            <a:endParaRPr lang="en-US" dirty="0">
              <a:solidFill>
                <a:prstClr val="black"/>
              </a:solidFill>
              <a:latin typeface="Tw Cen MT"/>
            </a:endParaRPr>
          </a:p>
        </p:txBody>
      </p:sp>
      <p:sp>
        <p:nvSpPr>
          <p:cNvPr id="161" name="TextBox 160">
            <a:extLst>
              <a:ext uri="{FF2B5EF4-FFF2-40B4-BE49-F238E27FC236}">
                <a16:creationId xmlns:a16="http://schemas.microsoft.com/office/drawing/2014/main" id="{7EDC22BE-1D43-4BAF-99A1-30A8A6FE372A}"/>
              </a:ext>
            </a:extLst>
          </p:cNvPr>
          <p:cNvSpPr txBox="1"/>
          <p:nvPr/>
        </p:nvSpPr>
        <p:spPr>
          <a:xfrm>
            <a:off x="9301722" y="3582916"/>
            <a:ext cx="1077539" cy="369332"/>
          </a:xfrm>
          <a:prstGeom prst="rect">
            <a:avLst/>
          </a:prstGeom>
          <a:noFill/>
        </p:spPr>
        <p:txBody>
          <a:bodyPr wrap="square" rtlCol="0">
            <a:spAutoFit/>
          </a:bodyPr>
          <a:lstStyle/>
          <a:p>
            <a:pPr defTabSz="914400"/>
            <a:r>
              <a:rPr lang="en-US" dirty="0">
                <a:solidFill>
                  <a:prstClr val="black"/>
                </a:solidFill>
                <a:latin typeface="Tw Cen MT"/>
              </a:rPr>
              <a:t>Workers</a:t>
            </a:r>
          </a:p>
        </p:txBody>
      </p:sp>
      <p:cxnSp>
        <p:nvCxnSpPr>
          <p:cNvPr id="162" name="Straight Connector 161">
            <a:extLst>
              <a:ext uri="{FF2B5EF4-FFF2-40B4-BE49-F238E27FC236}">
                <a16:creationId xmlns:a16="http://schemas.microsoft.com/office/drawing/2014/main" id="{7FC1E7EA-F8AA-4F03-A4DE-85A053E175F2}"/>
              </a:ext>
            </a:extLst>
          </p:cNvPr>
          <p:cNvCxnSpPr>
            <a:cxnSpLocks/>
          </p:cNvCxnSpPr>
          <p:nvPr/>
        </p:nvCxnSpPr>
        <p:spPr>
          <a:xfrm flipV="1">
            <a:off x="9419355" y="3883026"/>
            <a:ext cx="273844" cy="435769"/>
          </a:xfrm>
          <a:prstGeom prst="line">
            <a:avLst/>
          </a:prstGeom>
          <a:noFill/>
          <a:ln w="19050" cap="flat" cmpd="sng" algn="ctr">
            <a:solidFill>
              <a:sysClr val="windowText" lastClr="000000"/>
            </a:solidFill>
            <a:prstDash val="solid"/>
          </a:ln>
          <a:effectLst/>
        </p:spPr>
      </p:cxnSp>
      <p:cxnSp>
        <p:nvCxnSpPr>
          <p:cNvPr id="163" name="Straight Connector 162">
            <a:extLst>
              <a:ext uri="{FF2B5EF4-FFF2-40B4-BE49-F238E27FC236}">
                <a16:creationId xmlns:a16="http://schemas.microsoft.com/office/drawing/2014/main" id="{8C51B059-471F-40BB-A6A8-71A5C5993354}"/>
              </a:ext>
            </a:extLst>
          </p:cNvPr>
          <p:cNvCxnSpPr>
            <a:cxnSpLocks/>
          </p:cNvCxnSpPr>
          <p:nvPr/>
        </p:nvCxnSpPr>
        <p:spPr>
          <a:xfrm flipH="1" flipV="1">
            <a:off x="9845599" y="3883026"/>
            <a:ext cx="90487" cy="188119"/>
          </a:xfrm>
          <a:prstGeom prst="line">
            <a:avLst/>
          </a:prstGeom>
          <a:noFill/>
          <a:ln w="19050" cap="flat" cmpd="sng" algn="ctr">
            <a:solidFill>
              <a:sysClr val="windowText" lastClr="000000"/>
            </a:solidFill>
            <a:prstDash val="solid"/>
          </a:ln>
          <a:effectLst/>
        </p:spPr>
      </p:cxnSp>
      <p:cxnSp>
        <p:nvCxnSpPr>
          <p:cNvPr id="164" name="Straight Connector 163">
            <a:extLst>
              <a:ext uri="{FF2B5EF4-FFF2-40B4-BE49-F238E27FC236}">
                <a16:creationId xmlns:a16="http://schemas.microsoft.com/office/drawing/2014/main" id="{4A6AF514-6EEA-42B8-AF6B-9A2F42E46D71}"/>
              </a:ext>
            </a:extLst>
          </p:cNvPr>
          <p:cNvCxnSpPr>
            <a:cxnSpLocks/>
          </p:cNvCxnSpPr>
          <p:nvPr/>
        </p:nvCxnSpPr>
        <p:spPr>
          <a:xfrm flipV="1">
            <a:off x="8361887" y="3930651"/>
            <a:ext cx="126399" cy="557939"/>
          </a:xfrm>
          <a:prstGeom prst="line">
            <a:avLst/>
          </a:prstGeom>
          <a:noFill/>
          <a:ln w="19050" cap="flat" cmpd="sng" algn="ctr">
            <a:solidFill>
              <a:sysClr val="windowText" lastClr="000000"/>
            </a:solidFill>
            <a:prstDash val="solid"/>
          </a:ln>
          <a:effectLst/>
        </p:spPr>
      </p:cxnSp>
      <p:cxnSp>
        <p:nvCxnSpPr>
          <p:cNvPr id="165" name="Straight Connector 164">
            <a:extLst>
              <a:ext uri="{FF2B5EF4-FFF2-40B4-BE49-F238E27FC236}">
                <a16:creationId xmlns:a16="http://schemas.microsoft.com/office/drawing/2014/main" id="{77F9CDEC-E7D8-4FC8-AE33-FB92CEB2D953}"/>
              </a:ext>
            </a:extLst>
          </p:cNvPr>
          <p:cNvCxnSpPr>
            <a:cxnSpLocks/>
          </p:cNvCxnSpPr>
          <p:nvPr/>
        </p:nvCxnSpPr>
        <p:spPr>
          <a:xfrm flipH="1" flipV="1">
            <a:off x="8631161" y="3937795"/>
            <a:ext cx="228600" cy="245269"/>
          </a:xfrm>
          <a:prstGeom prst="line">
            <a:avLst/>
          </a:prstGeom>
          <a:noFill/>
          <a:ln w="19050" cap="flat" cmpd="sng" algn="ctr">
            <a:solidFill>
              <a:sysClr val="windowText" lastClr="000000"/>
            </a:solidFill>
            <a:prstDash val="solid"/>
          </a:ln>
          <a:effectLst/>
        </p:spPr>
      </p:cxnSp>
      <p:grpSp>
        <p:nvGrpSpPr>
          <p:cNvPr id="166" name="Group 165"/>
          <p:cNvGrpSpPr/>
          <p:nvPr/>
        </p:nvGrpSpPr>
        <p:grpSpPr>
          <a:xfrm>
            <a:off x="6405487" y="1667057"/>
            <a:ext cx="5602969" cy="1708160"/>
            <a:chOff x="6405487" y="1667057"/>
            <a:chExt cx="5602969" cy="1708160"/>
          </a:xfrm>
        </p:grpSpPr>
        <p:sp>
          <p:nvSpPr>
            <p:cNvPr id="171" name="Rectangle 170">
              <a:extLst>
                <a:ext uri="{FF2B5EF4-FFF2-40B4-BE49-F238E27FC236}">
                  <a16:creationId xmlns:a16="http://schemas.microsoft.com/office/drawing/2014/main" id="{98FFBCA0-7556-4ACF-A2F5-7483539C6A95}"/>
                </a:ext>
              </a:extLst>
            </p:cNvPr>
            <p:cNvSpPr/>
            <p:nvPr/>
          </p:nvSpPr>
          <p:spPr>
            <a:xfrm>
              <a:off x="6463145" y="1924544"/>
              <a:ext cx="5434445" cy="1217781"/>
            </a:xfrm>
            <a:prstGeom prst="rect">
              <a:avLst/>
            </a:prstGeom>
            <a:solidFill>
              <a:srgbClr val="94B6D2"/>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172" name="Rectangle 171">
              <a:extLst>
                <a:ext uri="{FF2B5EF4-FFF2-40B4-BE49-F238E27FC236}">
                  <a16:creationId xmlns:a16="http://schemas.microsoft.com/office/drawing/2014/main" id="{9BC925A4-67C7-4E2B-8608-F13A7CEC79CB}"/>
                </a:ext>
              </a:extLst>
            </p:cNvPr>
            <p:cNvSpPr/>
            <p:nvPr/>
          </p:nvSpPr>
          <p:spPr>
            <a:xfrm>
              <a:off x="7027477" y="2628448"/>
              <a:ext cx="3997278" cy="266700"/>
            </a:xfrm>
            <a:prstGeom prst="rect">
              <a:avLst/>
            </a:prstGeom>
            <a:solidFill>
              <a:srgbClr val="DD8047">
                <a:lumMod val="60000"/>
                <a:lumOff val="4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173" name="Rectangle 172">
              <a:extLst>
                <a:ext uri="{FF2B5EF4-FFF2-40B4-BE49-F238E27FC236}">
                  <a16:creationId xmlns:a16="http://schemas.microsoft.com/office/drawing/2014/main" id="{5EADFA8A-AFE7-4B12-B321-84F3CD97E594}"/>
                </a:ext>
              </a:extLst>
            </p:cNvPr>
            <p:cNvSpPr/>
            <p:nvPr/>
          </p:nvSpPr>
          <p:spPr>
            <a:xfrm>
              <a:off x="6463144" y="1678371"/>
              <a:ext cx="5434445" cy="246173"/>
            </a:xfrm>
            <a:prstGeom prst="rect">
              <a:avLst/>
            </a:prstGeom>
            <a:solidFill>
              <a:srgbClr val="D5D1D1"/>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Tw Cen MT"/>
                <a:ea typeface="+mn-ea"/>
                <a:cs typeface="+mn-cs"/>
              </a:endParaRPr>
            </a:p>
          </p:txBody>
        </p:sp>
        <p:sp>
          <p:nvSpPr>
            <p:cNvPr id="174" name="Rectangle 173">
              <a:extLst>
                <a:ext uri="{FF2B5EF4-FFF2-40B4-BE49-F238E27FC236}">
                  <a16:creationId xmlns:a16="http://schemas.microsoft.com/office/drawing/2014/main" id="{BB17281F-82D0-449F-8A60-6F8B7F1C3CCF}"/>
                </a:ext>
              </a:extLst>
            </p:cNvPr>
            <p:cNvSpPr/>
            <p:nvPr/>
          </p:nvSpPr>
          <p:spPr>
            <a:xfrm>
              <a:off x="6405487" y="1667057"/>
              <a:ext cx="5602969" cy="17081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 0; v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numVertices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v++)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if</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UNVISITED)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state[v] = INCLUDED;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a:ln>
                    <a:noFill/>
                  </a:ln>
                  <a:solidFill>
                    <a:prstClr val="black"/>
                  </a:solidFill>
                  <a:effectLst/>
                  <a:uLnTx/>
                  <a:uFillTx/>
                  <a:latin typeface="Consolas" panose="020B0609020204030204" pitchFamily="49" charset="0"/>
                </a:rPr>
                <a:t>for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1" i="0" u="none" strike="noStrike" kern="0" cap="none" spc="0" normalizeH="0" baseline="0" noProof="0" dirty="0" err="1">
                  <a:ln>
                    <a:noFill/>
                  </a:ln>
                  <a:solidFill>
                    <a:prstClr val="black"/>
                  </a:solidFill>
                  <a:effectLst/>
                  <a:uLnTx/>
                  <a:uFillTx/>
                  <a:latin typeface="Consolas" panose="020B0609020204030204" pitchFamily="49" charset="0"/>
                </a:rPr>
                <a:t>int</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0;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&lt;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numNeighbors</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(v); </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state[neighbors(v)[</a:t>
              </a:r>
              <a:r>
                <a:rPr kumimoji="0" lang="en-US" sz="1500" b="0" i="0" u="none" strike="noStrike" kern="0" cap="none" spc="0" normalizeH="0" baseline="0" noProof="0" dirty="0" err="1">
                  <a:ln>
                    <a:noFill/>
                  </a:ln>
                  <a:solidFill>
                    <a:prstClr val="black"/>
                  </a:solidFill>
                  <a:effectLst/>
                  <a:uLnTx/>
                  <a:uFillTx/>
                  <a:latin typeface="Consolas" panose="020B0609020204030204" pitchFamily="49" charset="0"/>
                </a:rPr>
                <a:t>nbr</a:t>
              </a: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 EXCLUDED;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onsolas" panose="020B0609020204030204" pitchFamily="49" charset="0"/>
                </a:rPr>
                <a:t>}</a:t>
              </a:r>
            </a:p>
          </p:txBody>
        </p:sp>
      </p:grpSp>
      <p:sp>
        <p:nvSpPr>
          <p:cNvPr id="167"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
        <p:nvSpPr>
          <p:cNvPr id="169" name="TextBox 168"/>
          <p:cNvSpPr txBox="1"/>
          <p:nvPr/>
        </p:nvSpPr>
        <p:spPr>
          <a:xfrm>
            <a:off x="518904" y="3631487"/>
            <a:ext cx="6873723" cy="10772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200" dirty="0"/>
              <a:t>Balanced </a:t>
            </a:r>
            <a:r>
              <a:rPr lang="en-US" sz="3200" dirty="0" err="1" smtClean="0"/>
              <a:t>spawner</a:t>
            </a:r>
            <a:r>
              <a:rPr lang="en-US" sz="3200" dirty="0" smtClean="0"/>
              <a:t> trees reduce </a:t>
            </a:r>
            <a:r>
              <a:rPr lang="en-US" sz="3200" dirty="0"/>
              <a:t>critical path length to O(log(# iterations)).</a:t>
            </a:r>
          </a:p>
        </p:txBody>
      </p:sp>
      <p:sp>
        <p:nvSpPr>
          <p:cNvPr id="168" name="TextBox 167">
            <a:extLst>
              <a:ext uri="{FF2B5EF4-FFF2-40B4-BE49-F238E27FC236}">
                <a16:creationId xmlns:a16="http://schemas.microsoft.com/office/drawing/2014/main" id="{853B3629-9083-4F77-BE92-907F0CE065EF}"/>
              </a:ext>
            </a:extLst>
          </p:cNvPr>
          <p:cNvSpPr txBox="1"/>
          <p:nvPr/>
        </p:nvSpPr>
        <p:spPr>
          <a:xfrm>
            <a:off x="9889396" y="5055578"/>
            <a:ext cx="1077539" cy="307777"/>
          </a:xfrm>
          <a:prstGeom prst="rect">
            <a:avLst/>
          </a:prstGeom>
          <a:noFill/>
        </p:spPr>
        <p:txBody>
          <a:bodyPr wrap="square" rtlCol="0">
            <a:spAutoFit/>
          </a:bodyPr>
          <a:lstStyle/>
          <a:p>
            <a:pPr defTabSz="914400"/>
            <a:r>
              <a:rPr lang="en-US" sz="1400" b="1" dirty="0" smtClean="0">
                <a:solidFill>
                  <a:srgbClr val="FF0000"/>
                </a:solidFill>
                <a:latin typeface="Tw Cen MT"/>
              </a:rPr>
              <a:t>ABORT</a:t>
            </a:r>
            <a:endParaRPr lang="en-US" sz="1400" b="1" dirty="0">
              <a:solidFill>
                <a:srgbClr val="FF0000"/>
              </a:solidFill>
              <a:latin typeface="Tw Cen MT"/>
            </a:endParaRPr>
          </a:p>
        </p:txBody>
      </p:sp>
      <p:sp>
        <p:nvSpPr>
          <p:cNvPr id="170" name="TextBox 169">
            <a:extLst>
              <a:ext uri="{FF2B5EF4-FFF2-40B4-BE49-F238E27FC236}">
                <a16:creationId xmlns:a16="http://schemas.microsoft.com/office/drawing/2014/main" id="{853B3629-9083-4F77-BE92-907F0CE065EF}"/>
              </a:ext>
            </a:extLst>
          </p:cNvPr>
          <p:cNvSpPr txBox="1"/>
          <p:nvPr/>
        </p:nvSpPr>
        <p:spPr>
          <a:xfrm>
            <a:off x="10777484" y="4591432"/>
            <a:ext cx="1441866" cy="307777"/>
          </a:xfrm>
          <a:prstGeom prst="rect">
            <a:avLst/>
          </a:prstGeom>
          <a:noFill/>
        </p:spPr>
        <p:txBody>
          <a:bodyPr wrap="square" rtlCol="0">
            <a:spAutoFit/>
          </a:bodyPr>
          <a:lstStyle/>
          <a:p>
            <a:pPr defTabSz="914400"/>
            <a:r>
              <a:rPr lang="en-US" sz="1400" b="1" dirty="0" smtClean="0">
                <a:solidFill>
                  <a:srgbClr val="00B0F0"/>
                </a:solidFill>
                <a:latin typeface="Tw Cen MT"/>
              </a:rPr>
              <a:t>RE-EXECUTE</a:t>
            </a:r>
            <a:endParaRPr lang="en-US" sz="1400" b="1" dirty="0">
              <a:solidFill>
                <a:srgbClr val="00B0F0"/>
              </a:solidFill>
              <a:latin typeface="Tw Cen MT"/>
            </a:endParaRPr>
          </a:p>
        </p:txBody>
      </p:sp>
    </p:spTree>
    <p:extLst>
      <p:ext uri="{BB962C8B-B14F-4D97-AF65-F5344CB8AC3E}">
        <p14:creationId xmlns:p14="http://schemas.microsoft.com/office/powerpoint/2010/main" val="16741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058E-C473-460F-B4F8-B4D298941812}"/>
              </a:ext>
            </a:extLst>
          </p:cNvPr>
          <p:cNvSpPr>
            <a:spLocks noGrp="1"/>
          </p:cNvSpPr>
          <p:nvPr>
            <p:ph type="title"/>
          </p:nvPr>
        </p:nvSpPr>
        <p:spPr/>
        <p:txBody>
          <a:bodyPr>
            <a:normAutofit fontScale="90000"/>
          </a:bodyPr>
          <a:lstStyle/>
          <a:p>
            <a:r>
              <a:rPr lang="en-US" dirty="0"/>
              <a:t>Progressive expansion: parallelizing irregular loops</a:t>
            </a:r>
          </a:p>
        </p:txBody>
      </p:sp>
      <p:sp>
        <p:nvSpPr>
          <p:cNvPr id="3" name="Content Placeholder 2">
            <a:extLst>
              <a:ext uri="{FF2B5EF4-FFF2-40B4-BE49-F238E27FC236}">
                <a16:creationId xmlns:a16="http://schemas.microsoft.com/office/drawing/2014/main" id="{FA2ED903-3A8B-4641-B885-CAE5F337E862}"/>
              </a:ext>
            </a:extLst>
          </p:cNvPr>
          <p:cNvSpPr>
            <a:spLocks noGrp="1"/>
          </p:cNvSpPr>
          <p:nvPr>
            <p:ph idx="1"/>
          </p:nvPr>
        </p:nvSpPr>
        <p:spPr>
          <a:xfrm>
            <a:off x="611143" y="1652041"/>
            <a:ext cx="9731202" cy="2463274"/>
          </a:xfrm>
        </p:spPr>
        <p:txBody>
          <a:bodyPr>
            <a:normAutofit/>
          </a:bodyPr>
          <a:lstStyle/>
          <a:p>
            <a:r>
              <a:rPr lang="en-US" b="1" dirty="0"/>
              <a:t>Progressive expansion</a:t>
            </a:r>
            <a:r>
              <a:rPr lang="en-US" dirty="0"/>
              <a:t> generates balanced </a:t>
            </a:r>
            <a:r>
              <a:rPr lang="en-US" dirty="0" err="1"/>
              <a:t>spawner</a:t>
            </a:r>
            <a:r>
              <a:rPr lang="en-US" dirty="0"/>
              <a:t> trees </a:t>
            </a:r>
            <a:r>
              <a:rPr lang="en-US" dirty="0" smtClean="0"/>
              <a:t>for loops with unknown </a:t>
            </a:r>
            <a:r>
              <a:rPr lang="en-US" dirty="0" err="1" smtClean="0"/>
              <a:t>tripcount</a:t>
            </a:r>
            <a:r>
              <a:rPr lang="en-US" dirty="0" smtClean="0"/>
              <a:t>.</a:t>
            </a:r>
            <a:endParaRPr lang="en-US" dirty="0"/>
          </a:p>
        </p:txBody>
      </p:sp>
      <p:sp>
        <p:nvSpPr>
          <p:cNvPr id="5" name="Slide Number Placeholder 4">
            <a:extLst>
              <a:ext uri="{FF2B5EF4-FFF2-40B4-BE49-F238E27FC236}">
                <a16:creationId xmlns:a16="http://schemas.microsoft.com/office/drawing/2014/main" id="{19E903A1-4BFC-4010-8DD2-76934E32EF08}"/>
              </a:ext>
            </a:extLst>
          </p:cNvPr>
          <p:cNvSpPr>
            <a:spLocks noGrp="1"/>
          </p:cNvSpPr>
          <p:nvPr>
            <p:ph type="sldNum" sz="quarter" idx="12"/>
          </p:nvPr>
        </p:nvSpPr>
        <p:spPr>
          <a:xfrm>
            <a:off x="10274232" y="6446837"/>
            <a:ext cx="1312025" cy="365125"/>
          </a:xfrm>
        </p:spPr>
        <p:txBody>
          <a:bodyPr/>
          <a:lstStyle/>
          <a:p>
            <a:fld id="{D57F1E4F-1CFF-5643-939E-217C01CDF565}" type="slidenum">
              <a:rPr lang="en-US" smtClean="0"/>
              <a:pPr/>
              <a:t>9</a:t>
            </a:fld>
            <a:endParaRPr lang="en-US" dirty="0"/>
          </a:p>
        </p:txBody>
      </p:sp>
      <p:cxnSp>
        <p:nvCxnSpPr>
          <p:cNvPr id="64" name="Straight Arrow Connector 63">
            <a:extLst>
              <a:ext uri="{FF2B5EF4-FFF2-40B4-BE49-F238E27FC236}">
                <a16:creationId xmlns:a16="http://schemas.microsoft.com/office/drawing/2014/main" id="{CC23C129-E6C6-43AF-B8AE-FA1E857A2EFD}"/>
              </a:ext>
            </a:extLst>
          </p:cNvPr>
          <p:cNvCxnSpPr>
            <a:cxnSpLocks/>
            <a:stCxn id="75" idx="3"/>
            <a:endCxn id="88" idx="1"/>
          </p:cNvCxnSpPr>
          <p:nvPr/>
        </p:nvCxnSpPr>
        <p:spPr>
          <a:xfrm flipV="1">
            <a:off x="6780798" y="3231143"/>
            <a:ext cx="1153484" cy="608493"/>
          </a:xfrm>
          <a:prstGeom prst="straightConnector1">
            <a:avLst/>
          </a:prstGeom>
          <a:noFill/>
          <a:ln w="28575" cap="flat" cmpd="sng" algn="ctr">
            <a:solidFill>
              <a:srgbClr val="94B6D2">
                <a:lumMod val="50000"/>
              </a:srgbClr>
            </a:solidFill>
            <a:prstDash val="solid"/>
            <a:tailEnd type="triangle"/>
          </a:ln>
          <a:effectLst/>
        </p:spPr>
      </p:cxnSp>
      <p:cxnSp>
        <p:nvCxnSpPr>
          <p:cNvPr id="65" name="Straight Arrow Connector 64">
            <a:extLst>
              <a:ext uri="{FF2B5EF4-FFF2-40B4-BE49-F238E27FC236}">
                <a16:creationId xmlns:a16="http://schemas.microsoft.com/office/drawing/2014/main" id="{482CDD9E-2BBB-4628-9A27-47CEFE7A2BD3}"/>
              </a:ext>
            </a:extLst>
          </p:cNvPr>
          <p:cNvCxnSpPr>
            <a:cxnSpLocks/>
            <a:stCxn id="75" idx="3"/>
            <a:endCxn id="82" idx="1"/>
          </p:cNvCxnSpPr>
          <p:nvPr/>
        </p:nvCxnSpPr>
        <p:spPr>
          <a:xfrm>
            <a:off x="6780798" y="3839636"/>
            <a:ext cx="1153484" cy="55015"/>
          </a:xfrm>
          <a:prstGeom prst="straightConnector1">
            <a:avLst/>
          </a:prstGeom>
          <a:noFill/>
          <a:ln w="28575" cap="flat" cmpd="sng" algn="ctr">
            <a:solidFill>
              <a:srgbClr val="94B6D2">
                <a:lumMod val="50000"/>
              </a:srgbClr>
            </a:solidFill>
            <a:prstDash val="solid"/>
            <a:tailEnd type="triangle"/>
          </a:ln>
          <a:effectLst/>
        </p:spPr>
      </p:cxnSp>
      <p:cxnSp>
        <p:nvCxnSpPr>
          <p:cNvPr id="66" name="Straight Arrow Connector 65">
            <a:extLst>
              <a:ext uri="{FF2B5EF4-FFF2-40B4-BE49-F238E27FC236}">
                <a16:creationId xmlns:a16="http://schemas.microsoft.com/office/drawing/2014/main" id="{75973EF6-91F3-45C4-B492-60C10FE5E396}"/>
              </a:ext>
            </a:extLst>
          </p:cNvPr>
          <p:cNvCxnSpPr>
            <a:cxnSpLocks/>
            <a:stCxn id="88" idx="3"/>
            <a:endCxn id="94" idx="1"/>
          </p:cNvCxnSpPr>
          <p:nvPr/>
        </p:nvCxnSpPr>
        <p:spPr>
          <a:xfrm flipV="1">
            <a:off x="8451474" y="2564794"/>
            <a:ext cx="1184223" cy="666349"/>
          </a:xfrm>
          <a:prstGeom prst="straightConnector1">
            <a:avLst/>
          </a:prstGeom>
          <a:noFill/>
          <a:ln w="28575" cap="flat" cmpd="sng" algn="ctr">
            <a:solidFill>
              <a:srgbClr val="94B6D2">
                <a:lumMod val="50000"/>
              </a:srgbClr>
            </a:solidFill>
            <a:prstDash val="solid"/>
            <a:tailEnd type="triangle"/>
          </a:ln>
          <a:effectLst/>
        </p:spPr>
      </p:cxnSp>
      <p:cxnSp>
        <p:nvCxnSpPr>
          <p:cNvPr id="67" name="Straight Arrow Connector 66">
            <a:extLst>
              <a:ext uri="{FF2B5EF4-FFF2-40B4-BE49-F238E27FC236}">
                <a16:creationId xmlns:a16="http://schemas.microsoft.com/office/drawing/2014/main" id="{4C983A9C-189A-49B8-89BD-3E731CFFB7E5}"/>
              </a:ext>
            </a:extLst>
          </p:cNvPr>
          <p:cNvCxnSpPr>
            <a:cxnSpLocks/>
            <a:stCxn id="88" idx="3"/>
            <a:endCxn id="100" idx="1"/>
          </p:cNvCxnSpPr>
          <p:nvPr/>
        </p:nvCxnSpPr>
        <p:spPr>
          <a:xfrm flipV="1">
            <a:off x="8451474" y="3226154"/>
            <a:ext cx="1184223" cy="4989"/>
          </a:xfrm>
          <a:prstGeom prst="straightConnector1">
            <a:avLst/>
          </a:prstGeom>
          <a:noFill/>
          <a:ln w="28575" cap="flat" cmpd="sng" algn="ctr">
            <a:solidFill>
              <a:srgbClr val="94B6D2">
                <a:lumMod val="50000"/>
              </a:srgbClr>
            </a:solidFill>
            <a:prstDash val="solid"/>
            <a:tailEnd type="triangle"/>
          </a:ln>
          <a:effectLst/>
        </p:spPr>
      </p:cxnSp>
      <p:cxnSp>
        <p:nvCxnSpPr>
          <p:cNvPr id="68" name="Straight Arrow Connector 67">
            <a:extLst>
              <a:ext uri="{FF2B5EF4-FFF2-40B4-BE49-F238E27FC236}">
                <a16:creationId xmlns:a16="http://schemas.microsoft.com/office/drawing/2014/main" id="{CE62BABA-5EAA-4363-B958-387FBBF36225}"/>
              </a:ext>
            </a:extLst>
          </p:cNvPr>
          <p:cNvCxnSpPr>
            <a:cxnSpLocks/>
            <a:stCxn id="82" idx="3"/>
            <a:endCxn id="106" idx="1"/>
          </p:cNvCxnSpPr>
          <p:nvPr/>
        </p:nvCxnSpPr>
        <p:spPr>
          <a:xfrm>
            <a:off x="8451474" y="3894651"/>
            <a:ext cx="1184223" cy="16497"/>
          </a:xfrm>
          <a:prstGeom prst="straightConnector1">
            <a:avLst/>
          </a:prstGeom>
          <a:noFill/>
          <a:ln w="28575" cap="flat" cmpd="sng" algn="ctr">
            <a:solidFill>
              <a:srgbClr val="94B6D2">
                <a:lumMod val="50000"/>
              </a:srgbClr>
            </a:solidFill>
            <a:prstDash val="solid"/>
            <a:tailEnd type="triangle"/>
          </a:ln>
          <a:effectLst/>
        </p:spPr>
      </p:cxnSp>
      <p:cxnSp>
        <p:nvCxnSpPr>
          <p:cNvPr id="69" name="Straight Arrow Connector 68">
            <a:extLst>
              <a:ext uri="{FF2B5EF4-FFF2-40B4-BE49-F238E27FC236}">
                <a16:creationId xmlns:a16="http://schemas.microsoft.com/office/drawing/2014/main" id="{EB568164-3EFB-443C-BB8A-7EC2958BBA24}"/>
              </a:ext>
            </a:extLst>
          </p:cNvPr>
          <p:cNvCxnSpPr>
            <a:cxnSpLocks/>
            <a:stCxn id="82" idx="3"/>
            <a:endCxn id="112" idx="1"/>
          </p:cNvCxnSpPr>
          <p:nvPr/>
        </p:nvCxnSpPr>
        <p:spPr>
          <a:xfrm>
            <a:off x="8451474" y="3894651"/>
            <a:ext cx="1184223" cy="701490"/>
          </a:xfrm>
          <a:prstGeom prst="straightConnector1">
            <a:avLst/>
          </a:prstGeom>
          <a:noFill/>
          <a:ln w="28575" cap="flat" cmpd="sng" algn="ctr">
            <a:solidFill>
              <a:srgbClr val="94B6D2">
                <a:lumMod val="50000"/>
              </a:srgbClr>
            </a:solidFill>
            <a:prstDash val="solid"/>
            <a:tailEnd type="triangle"/>
          </a:ln>
          <a:effectLst/>
        </p:spPr>
      </p:cxnSp>
      <p:sp>
        <p:nvSpPr>
          <p:cNvPr id="70" name="Rectangle 69">
            <a:extLst>
              <a:ext uri="{FF2B5EF4-FFF2-40B4-BE49-F238E27FC236}">
                <a16:creationId xmlns:a16="http://schemas.microsoft.com/office/drawing/2014/main" id="{797E8CBF-CC70-4E47-A35B-5538F2A9CDF4}"/>
              </a:ext>
            </a:extLst>
          </p:cNvPr>
          <p:cNvSpPr/>
          <p:nvPr/>
        </p:nvSpPr>
        <p:spPr>
          <a:xfrm>
            <a:off x="804589" y="3426351"/>
            <a:ext cx="4514648" cy="1200329"/>
          </a:xfrm>
          <a:prstGeom prst="rect">
            <a:avLst/>
          </a:prstGeom>
        </p:spPr>
        <p:txBody>
          <a:bodyPr wrap="square">
            <a:spAutoFit/>
          </a:bodyPr>
          <a:lstStyle/>
          <a:p>
            <a:pPr defTabSz="914400"/>
            <a:r>
              <a:rPr lang="en-US" sz="2400" b="1" dirty="0">
                <a:solidFill>
                  <a:prstClr val="black"/>
                </a:solidFill>
                <a:latin typeface="Consolas" panose="020B0609020204030204" pitchFamily="49" charset="0"/>
              </a:rPr>
              <a:t>for</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 = 0; ;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a:t>
            </a:r>
          </a:p>
          <a:p>
            <a:pPr defTabSz="914400"/>
            <a:r>
              <a:rPr lang="en-US" sz="2400" dirty="0">
                <a:solidFill>
                  <a:prstClr val="black"/>
                </a:solidFill>
                <a:latin typeface="Consolas" panose="020B0609020204030204" pitchFamily="49" charset="0"/>
              </a:rPr>
              <a:t>   </a:t>
            </a:r>
            <a:r>
              <a:rPr lang="en-US" sz="2400" b="1" dirty="0">
                <a:solidFill>
                  <a:prstClr val="black"/>
                </a:solidFill>
                <a:latin typeface="Consolas" panose="020B0609020204030204" pitchFamily="49" charset="0"/>
              </a:rPr>
              <a:t>if</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(foo(</a:t>
            </a:r>
            <a:r>
              <a:rPr lang="en-US" sz="2400" dirty="0" err="1" smtClean="0">
                <a:solidFill>
                  <a:prstClr val="black"/>
                </a:solidFill>
                <a:latin typeface="Consolas" panose="020B0609020204030204" pitchFamily="49" charset="0"/>
              </a:rPr>
              <a:t>i</a:t>
            </a:r>
            <a:r>
              <a:rPr lang="en-US" sz="2400" dirty="0" smtClean="0">
                <a:solidFill>
                  <a:prstClr val="black"/>
                </a:solidFill>
                <a:latin typeface="Consolas" panose="020B0609020204030204" pitchFamily="49" charset="0"/>
              </a:rPr>
              <a:t>))</a:t>
            </a:r>
            <a:r>
              <a:rPr lang="en-US" sz="2400" dirty="0">
                <a:solidFill>
                  <a:prstClr val="black"/>
                </a:solidFill>
                <a:latin typeface="Consolas" panose="020B0609020204030204" pitchFamily="49" charset="0"/>
              </a:rPr>
              <a:t/>
            </a:r>
            <a:br>
              <a:rPr lang="en-US" sz="2400" dirty="0">
                <a:solidFill>
                  <a:prstClr val="black"/>
                </a:solidFill>
                <a:latin typeface="Consolas" panose="020B0609020204030204" pitchFamily="49" charset="0"/>
              </a:rPr>
            </a:br>
            <a:r>
              <a:rPr lang="en-US" sz="2400" dirty="0">
                <a:solidFill>
                  <a:prstClr val="black"/>
                </a:solidFill>
                <a:latin typeface="Consolas" panose="020B0609020204030204" pitchFamily="49" charset="0"/>
              </a:rPr>
              <a:t>      </a:t>
            </a:r>
            <a:r>
              <a:rPr lang="en-US" sz="2400" b="1" dirty="0">
                <a:solidFill>
                  <a:prstClr val="black"/>
                </a:solidFill>
                <a:latin typeface="Consolas" panose="020B0609020204030204" pitchFamily="49" charset="0"/>
              </a:rPr>
              <a:t>break</a:t>
            </a:r>
            <a:r>
              <a:rPr lang="en-US" sz="2400" dirty="0">
                <a:solidFill>
                  <a:prstClr val="black"/>
                </a:solidFill>
                <a:latin typeface="Consolas" panose="020B0609020204030204" pitchFamily="49" charset="0"/>
              </a:rPr>
              <a:t>;</a:t>
            </a:r>
          </a:p>
        </p:txBody>
      </p:sp>
      <p:sp>
        <p:nvSpPr>
          <p:cNvPr id="71" name="Rectangle 70">
            <a:extLst>
              <a:ext uri="{FF2B5EF4-FFF2-40B4-BE49-F238E27FC236}">
                <a16:creationId xmlns:a16="http://schemas.microsoft.com/office/drawing/2014/main" id="{4C11D38B-7372-4A25-A22D-D5E57A08D196}"/>
              </a:ext>
            </a:extLst>
          </p:cNvPr>
          <p:cNvSpPr/>
          <p:nvPr/>
        </p:nvSpPr>
        <p:spPr>
          <a:xfrm>
            <a:off x="6132066" y="4637998"/>
            <a:ext cx="2286061" cy="1033584"/>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void</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iter</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(Timestamp </a:t>
            </a:r>
            <a:r>
              <a:rPr kumimoji="0" lang="en-US" sz="12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b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b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if</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(!done)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if</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200" b="0" i="0" u="none" strike="noStrike" kern="0" cap="none" spc="0" normalizeH="0" baseline="0" noProof="0" dirty="0" smtClean="0">
                <a:ln>
                  <a:noFill/>
                </a:ln>
                <a:solidFill>
                  <a:prstClr val="black"/>
                </a:solidFill>
                <a:effectLst/>
                <a:uLnTx/>
                <a:uFillTx/>
                <a:latin typeface="Consolas" panose="020B0609020204030204" pitchFamily="49" charset="0"/>
                <a:ea typeface="+mn-ea"/>
                <a:cs typeface="+mn-cs"/>
              </a:rPr>
              <a:t>(foo(</a:t>
            </a:r>
            <a:r>
              <a:rPr kumimoji="0" lang="en-US" sz="1200" b="0" i="0" u="none" strike="noStrike" kern="0" cap="none" spc="0" normalizeH="0" baseline="0" noProof="0" dirty="0" err="1" smtClean="0">
                <a:ln>
                  <a:noFill/>
                </a:ln>
                <a:solidFill>
                  <a:prstClr val="black"/>
                </a:solidFill>
                <a:effectLst/>
                <a:uLnTx/>
                <a:uFillTx/>
                <a:latin typeface="Consolas" panose="020B0609020204030204" pitchFamily="49" charset="0"/>
                <a:ea typeface="+mn-ea"/>
                <a:cs typeface="+mn-cs"/>
              </a:rPr>
              <a:t>i</a:t>
            </a:r>
            <a:r>
              <a:rPr kumimoji="0" lang="en-US" sz="1200" b="0" i="0" u="none" strike="noStrike" kern="0" cap="none" spc="0" normalizeH="0" baseline="0" noProof="0" dirty="0" smtClean="0">
                <a:ln>
                  <a:noFill/>
                </a:ln>
                <a:solidFill>
                  <a:prstClr val="black"/>
                </a:solidFill>
                <a:effectLst/>
                <a:uLnTx/>
                <a:uFillTx/>
                <a:latin typeface="Consolas" panose="020B0609020204030204" pitchFamily="49" charset="0"/>
                <a:ea typeface="+mn-ea"/>
                <a:cs typeface="+mn-cs"/>
              </a:rPr>
              <a:t>))</a:t>
            </a: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r>
            <a:b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b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done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p:txBody>
      </p:sp>
      <p:cxnSp>
        <p:nvCxnSpPr>
          <p:cNvPr id="72" name="Straight Connector 71">
            <a:extLst>
              <a:ext uri="{FF2B5EF4-FFF2-40B4-BE49-F238E27FC236}">
                <a16:creationId xmlns:a16="http://schemas.microsoft.com/office/drawing/2014/main" id="{61FC31BA-CD72-4DCA-B04A-4F1C5067DFAD}"/>
              </a:ext>
            </a:extLst>
          </p:cNvPr>
          <p:cNvCxnSpPr>
            <a:cxnSpLocks/>
          </p:cNvCxnSpPr>
          <p:nvPr/>
        </p:nvCxnSpPr>
        <p:spPr>
          <a:xfrm flipH="1" flipV="1">
            <a:off x="7659967" y="4431415"/>
            <a:ext cx="753380" cy="217089"/>
          </a:xfrm>
          <a:prstGeom prst="line">
            <a:avLst/>
          </a:prstGeom>
          <a:noFill/>
          <a:ln w="28575" cap="flat" cmpd="sng" algn="ctr">
            <a:solidFill>
              <a:srgbClr val="6B859A"/>
            </a:solidFill>
            <a:prstDash val="sysDash"/>
          </a:ln>
          <a:effectLst/>
        </p:spPr>
      </p:cxnSp>
      <p:cxnSp>
        <p:nvCxnSpPr>
          <p:cNvPr id="73" name="Straight Connector 72">
            <a:extLst>
              <a:ext uri="{FF2B5EF4-FFF2-40B4-BE49-F238E27FC236}">
                <a16:creationId xmlns:a16="http://schemas.microsoft.com/office/drawing/2014/main" id="{049F81AC-9AD9-483B-9752-0FAFD6B6C9B7}"/>
              </a:ext>
            </a:extLst>
          </p:cNvPr>
          <p:cNvCxnSpPr>
            <a:cxnSpLocks/>
          </p:cNvCxnSpPr>
          <p:nvPr/>
        </p:nvCxnSpPr>
        <p:spPr>
          <a:xfrm flipV="1">
            <a:off x="6127286" y="4436653"/>
            <a:ext cx="740116" cy="211851"/>
          </a:xfrm>
          <a:prstGeom prst="line">
            <a:avLst/>
          </a:prstGeom>
          <a:noFill/>
          <a:ln w="28575" cap="flat" cmpd="sng" algn="ctr">
            <a:solidFill>
              <a:srgbClr val="6B859A"/>
            </a:solidFill>
            <a:prstDash val="sysDash"/>
          </a:ln>
          <a:effectLst/>
        </p:spPr>
      </p:cxnSp>
      <p:grpSp>
        <p:nvGrpSpPr>
          <p:cNvPr id="74" name="Group 73">
            <a:extLst>
              <a:ext uri="{FF2B5EF4-FFF2-40B4-BE49-F238E27FC236}">
                <a16:creationId xmlns:a16="http://schemas.microsoft.com/office/drawing/2014/main" id="{171F651B-1726-432E-8783-C6877EC96B47}"/>
              </a:ext>
            </a:extLst>
          </p:cNvPr>
          <p:cNvGrpSpPr/>
          <p:nvPr/>
        </p:nvGrpSpPr>
        <p:grpSpPr>
          <a:xfrm>
            <a:off x="6263606" y="3745544"/>
            <a:ext cx="1380980" cy="705237"/>
            <a:chOff x="820538" y="3787686"/>
            <a:chExt cx="1841307" cy="940316"/>
          </a:xfrm>
        </p:grpSpPr>
        <p:sp>
          <p:nvSpPr>
            <p:cNvPr id="75" name="Rectangle 74">
              <a:extLst>
                <a:ext uri="{FF2B5EF4-FFF2-40B4-BE49-F238E27FC236}">
                  <a16:creationId xmlns:a16="http://schemas.microsoft.com/office/drawing/2014/main" id="{25580F46-E186-4E62-BAAC-6AB9169FC9FF}"/>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0</a:t>
              </a:r>
            </a:p>
          </p:txBody>
        </p:sp>
        <p:sp>
          <p:nvSpPr>
            <p:cNvPr id="76" name="Rectangle 75">
              <a:extLst>
                <a:ext uri="{FF2B5EF4-FFF2-40B4-BE49-F238E27FC236}">
                  <a16:creationId xmlns:a16="http://schemas.microsoft.com/office/drawing/2014/main" id="{440EBF75-A39C-4F25-9C34-E082AAA0C128}"/>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(0)</a:t>
              </a:r>
            </a:p>
          </p:txBody>
        </p:sp>
        <p:sp>
          <p:nvSpPr>
            <p:cNvPr id="77" name="Rectangle 76">
              <a:extLst>
                <a:ext uri="{FF2B5EF4-FFF2-40B4-BE49-F238E27FC236}">
                  <a16:creationId xmlns:a16="http://schemas.microsoft.com/office/drawing/2014/main" id="{887DA533-B116-45B6-950A-16DB40444396}"/>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a:t>
              </a:r>
            </a:p>
          </p:txBody>
        </p:sp>
        <p:cxnSp>
          <p:nvCxnSpPr>
            <p:cNvPr id="78" name="Straight Arrow Connector 77">
              <a:extLst>
                <a:ext uri="{FF2B5EF4-FFF2-40B4-BE49-F238E27FC236}">
                  <a16:creationId xmlns:a16="http://schemas.microsoft.com/office/drawing/2014/main" id="{F59136FD-64AC-4F43-96A3-8FD2E74FCEBE}"/>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79" name="Straight Arrow Connector 78">
              <a:extLst>
                <a:ext uri="{FF2B5EF4-FFF2-40B4-BE49-F238E27FC236}">
                  <a16:creationId xmlns:a16="http://schemas.microsoft.com/office/drawing/2014/main" id="{40B2CAAA-24F6-4616-BE58-8E1A5C1BC69C}"/>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sp>
        <p:nvSpPr>
          <p:cNvPr id="80" name="TextBox 79">
            <a:extLst>
              <a:ext uri="{FF2B5EF4-FFF2-40B4-BE49-F238E27FC236}">
                <a16:creationId xmlns:a16="http://schemas.microsoft.com/office/drawing/2014/main" id="{AEBE6B8F-0988-4AFD-A97F-F830F92B982D}"/>
              </a:ext>
            </a:extLst>
          </p:cNvPr>
          <p:cNvSpPr txBox="1"/>
          <p:nvPr/>
        </p:nvSpPr>
        <p:spPr>
          <a:xfrm>
            <a:off x="804589" y="2871959"/>
            <a:ext cx="2638770" cy="523220"/>
          </a:xfrm>
          <a:prstGeom prst="rect">
            <a:avLst/>
          </a:prstGeom>
          <a:noFill/>
        </p:spPr>
        <p:txBody>
          <a:bodyPr wrap="square" rtlCol="0">
            <a:spAutoFit/>
          </a:bodyPr>
          <a:lstStyle/>
          <a:p>
            <a:pPr defTabSz="914400"/>
            <a:r>
              <a:rPr lang="en-US" sz="2800" u="sng" dirty="0">
                <a:solidFill>
                  <a:prstClr val="black"/>
                </a:solidFill>
                <a:latin typeface="Tw Cen MT"/>
              </a:rPr>
              <a:t>Source code:</a:t>
            </a:r>
          </a:p>
        </p:txBody>
      </p:sp>
      <p:grpSp>
        <p:nvGrpSpPr>
          <p:cNvPr id="81" name="Group 80">
            <a:extLst>
              <a:ext uri="{FF2B5EF4-FFF2-40B4-BE49-F238E27FC236}">
                <a16:creationId xmlns:a16="http://schemas.microsoft.com/office/drawing/2014/main" id="{C063A2A6-A86E-47EF-B402-C005046403B8}"/>
              </a:ext>
            </a:extLst>
          </p:cNvPr>
          <p:cNvGrpSpPr/>
          <p:nvPr/>
        </p:nvGrpSpPr>
        <p:grpSpPr>
          <a:xfrm>
            <a:off x="7934282" y="3800559"/>
            <a:ext cx="1380980" cy="705237"/>
            <a:chOff x="820538" y="3787686"/>
            <a:chExt cx="1841307" cy="940316"/>
          </a:xfrm>
        </p:grpSpPr>
        <p:sp>
          <p:nvSpPr>
            <p:cNvPr id="82" name="Rectangle 81">
              <a:extLst>
                <a:ext uri="{FF2B5EF4-FFF2-40B4-BE49-F238E27FC236}">
                  <a16:creationId xmlns:a16="http://schemas.microsoft.com/office/drawing/2014/main" id="{8A432668-156A-4174-B137-B0D6BF684DD1}"/>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4</a:t>
              </a:r>
            </a:p>
          </p:txBody>
        </p:sp>
        <p:sp>
          <p:nvSpPr>
            <p:cNvPr id="83" name="Rectangle 82">
              <a:extLst>
                <a:ext uri="{FF2B5EF4-FFF2-40B4-BE49-F238E27FC236}">
                  <a16:creationId xmlns:a16="http://schemas.microsoft.com/office/drawing/2014/main" id="{65BC5353-2DA9-43DE-AE78-5B408EE7B466}"/>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(4)</a:t>
              </a:r>
            </a:p>
          </p:txBody>
        </p:sp>
        <p:sp>
          <p:nvSpPr>
            <p:cNvPr id="84" name="Rectangle 83">
              <a:extLst>
                <a:ext uri="{FF2B5EF4-FFF2-40B4-BE49-F238E27FC236}">
                  <a16:creationId xmlns:a16="http://schemas.microsoft.com/office/drawing/2014/main" id="{8CC5C0F6-74A2-4D61-864C-048E4E816BF9}"/>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(5)</a:t>
              </a:r>
            </a:p>
          </p:txBody>
        </p:sp>
        <p:cxnSp>
          <p:nvCxnSpPr>
            <p:cNvPr id="85" name="Straight Arrow Connector 84">
              <a:extLst>
                <a:ext uri="{FF2B5EF4-FFF2-40B4-BE49-F238E27FC236}">
                  <a16:creationId xmlns:a16="http://schemas.microsoft.com/office/drawing/2014/main" id="{B6579CDB-A33C-43C2-A2E2-9D476598602B}"/>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86" name="Straight Arrow Connector 85">
              <a:extLst>
                <a:ext uri="{FF2B5EF4-FFF2-40B4-BE49-F238E27FC236}">
                  <a16:creationId xmlns:a16="http://schemas.microsoft.com/office/drawing/2014/main" id="{39FF0F9D-19D4-4828-8A67-45DB4B26CE3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87" name="Group 86">
            <a:extLst>
              <a:ext uri="{FF2B5EF4-FFF2-40B4-BE49-F238E27FC236}">
                <a16:creationId xmlns:a16="http://schemas.microsoft.com/office/drawing/2014/main" id="{7E8C2A2E-B035-4586-A38B-8A4802FEE98D}"/>
              </a:ext>
            </a:extLst>
          </p:cNvPr>
          <p:cNvGrpSpPr/>
          <p:nvPr/>
        </p:nvGrpSpPr>
        <p:grpSpPr>
          <a:xfrm>
            <a:off x="7934282" y="3137051"/>
            <a:ext cx="1380980" cy="705237"/>
            <a:chOff x="820538" y="3787686"/>
            <a:chExt cx="1841307" cy="940316"/>
          </a:xfrm>
        </p:grpSpPr>
        <p:sp>
          <p:nvSpPr>
            <p:cNvPr id="88" name="Rectangle 87">
              <a:extLst>
                <a:ext uri="{FF2B5EF4-FFF2-40B4-BE49-F238E27FC236}">
                  <a16:creationId xmlns:a16="http://schemas.microsoft.com/office/drawing/2014/main" id="{08D0E706-961D-48ED-89E0-E99A7442F507}"/>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2</a:t>
              </a:r>
            </a:p>
          </p:txBody>
        </p:sp>
        <p:sp>
          <p:nvSpPr>
            <p:cNvPr id="89" name="Rectangle 88">
              <a:extLst>
                <a:ext uri="{FF2B5EF4-FFF2-40B4-BE49-F238E27FC236}">
                  <a16:creationId xmlns:a16="http://schemas.microsoft.com/office/drawing/2014/main" id="{A05A3FB3-6514-459F-9B72-79117E2D26AE}"/>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(2)</a:t>
              </a:r>
            </a:p>
          </p:txBody>
        </p:sp>
        <p:sp>
          <p:nvSpPr>
            <p:cNvPr id="90" name="Rectangle 89">
              <a:extLst>
                <a:ext uri="{FF2B5EF4-FFF2-40B4-BE49-F238E27FC236}">
                  <a16:creationId xmlns:a16="http://schemas.microsoft.com/office/drawing/2014/main" id="{09CED070-52A8-4DD5-B3B2-C50EAEB031CA}"/>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(3)</a:t>
              </a:r>
            </a:p>
          </p:txBody>
        </p:sp>
        <p:cxnSp>
          <p:nvCxnSpPr>
            <p:cNvPr id="91" name="Straight Arrow Connector 90">
              <a:extLst>
                <a:ext uri="{FF2B5EF4-FFF2-40B4-BE49-F238E27FC236}">
                  <a16:creationId xmlns:a16="http://schemas.microsoft.com/office/drawing/2014/main" id="{CF61CB35-D583-4927-A532-4C05D65C6971}"/>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92" name="Straight Arrow Connector 91">
              <a:extLst>
                <a:ext uri="{FF2B5EF4-FFF2-40B4-BE49-F238E27FC236}">
                  <a16:creationId xmlns:a16="http://schemas.microsoft.com/office/drawing/2014/main" id="{5A86C790-57EB-432F-8CBD-2B104D748EFD}"/>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93" name="Group 92">
            <a:extLst>
              <a:ext uri="{FF2B5EF4-FFF2-40B4-BE49-F238E27FC236}">
                <a16:creationId xmlns:a16="http://schemas.microsoft.com/office/drawing/2014/main" id="{7F5569E7-2E5C-42CC-B79E-CF76F8956A1E}"/>
              </a:ext>
            </a:extLst>
          </p:cNvPr>
          <p:cNvGrpSpPr/>
          <p:nvPr/>
        </p:nvGrpSpPr>
        <p:grpSpPr>
          <a:xfrm>
            <a:off x="9635697" y="2470702"/>
            <a:ext cx="1380980" cy="681602"/>
            <a:chOff x="820538" y="3819199"/>
            <a:chExt cx="1841307" cy="908803"/>
          </a:xfrm>
        </p:grpSpPr>
        <p:sp>
          <p:nvSpPr>
            <p:cNvPr id="94" name="Rectangle 93">
              <a:extLst>
                <a:ext uri="{FF2B5EF4-FFF2-40B4-BE49-F238E27FC236}">
                  <a16:creationId xmlns:a16="http://schemas.microsoft.com/office/drawing/2014/main" id="{9057D3F4-CD6F-477F-A112-E0294C382693}"/>
                </a:ext>
              </a:extLst>
            </p:cNvPr>
            <p:cNvSpPr/>
            <p:nvPr/>
          </p:nvSpPr>
          <p:spPr>
            <a:xfrm>
              <a:off x="820538" y="3819199"/>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6</a:t>
              </a:r>
            </a:p>
          </p:txBody>
        </p:sp>
        <p:sp>
          <p:nvSpPr>
            <p:cNvPr id="95" name="Rectangle 94">
              <a:extLst>
                <a:ext uri="{FF2B5EF4-FFF2-40B4-BE49-F238E27FC236}">
                  <a16:creationId xmlns:a16="http://schemas.microsoft.com/office/drawing/2014/main" id="{9B274654-F1D1-419E-B8B6-A018C17CE7A8}"/>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(6)</a:t>
              </a:r>
            </a:p>
          </p:txBody>
        </p:sp>
        <p:sp>
          <p:nvSpPr>
            <p:cNvPr id="96" name="Rectangle 95">
              <a:extLst>
                <a:ext uri="{FF2B5EF4-FFF2-40B4-BE49-F238E27FC236}">
                  <a16:creationId xmlns:a16="http://schemas.microsoft.com/office/drawing/2014/main" id="{1A3E28FE-3824-47D4-B02D-947C29D0B62B}"/>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(7)</a:t>
              </a:r>
            </a:p>
          </p:txBody>
        </p:sp>
        <p:cxnSp>
          <p:nvCxnSpPr>
            <p:cNvPr id="97" name="Straight Arrow Connector 96">
              <a:extLst>
                <a:ext uri="{FF2B5EF4-FFF2-40B4-BE49-F238E27FC236}">
                  <a16:creationId xmlns:a16="http://schemas.microsoft.com/office/drawing/2014/main" id="{E50EE578-D59C-474B-8C9A-037347CAC967}"/>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98" name="Straight Arrow Connector 97">
              <a:extLst>
                <a:ext uri="{FF2B5EF4-FFF2-40B4-BE49-F238E27FC236}">
                  <a16:creationId xmlns:a16="http://schemas.microsoft.com/office/drawing/2014/main" id="{8756BA86-8172-49F5-A819-CAD6CF474D70}"/>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99" name="Group 98">
            <a:extLst>
              <a:ext uri="{FF2B5EF4-FFF2-40B4-BE49-F238E27FC236}">
                <a16:creationId xmlns:a16="http://schemas.microsoft.com/office/drawing/2014/main" id="{B4528E39-BE86-4E18-AEE7-67FE55F781CF}"/>
              </a:ext>
            </a:extLst>
          </p:cNvPr>
          <p:cNvGrpSpPr/>
          <p:nvPr/>
        </p:nvGrpSpPr>
        <p:grpSpPr>
          <a:xfrm>
            <a:off x="9635697" y="3132062"/>
            <a:ext cx="1380980" cy="705237"/>
            <a:chOff x="820538" y="3787686"/>
            <a:chExt cx="1841307" cy="940316"/>
          </a:xfrm>
        </p:grpSpPr>
        <p:sp>
          <p:nvSpPr>
            <p:cNvPr id="100" name="Rectangle 99">
              <a:extLst>
                <a:ext uri="{FF2B5EF4-FFF2-40B4-BE49-F238E27FC236}">
                  <a16:creationId xmlns:a16="http://schemas.microsoft.com/office/drawing/2014/main" id="{72804575-CC81-4AEA-8516-CE5D57FE4706}"/>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10</a:t>
              </a:r>
            </a:p>
          </p:txBody>
        </p:sp>
        <p:sp>
          <p:nvSpPr>
            <p:cNvPr id="101" name="Rectangle 100">
              <a:extLst>
                <a:ext uri="{FF2B5EF4-FFF2-40B4-BE49-F238E27FC236}">
                  <a16:creationId xmlns:a16="http://schemas.microsoft.com/office/drawing/2014/main" id="{D4D63A4C-3622-4DDB-93BD-D052BF01BA01}"/>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(10)</a:t>
              </a:r>
            </a:p>
          </p:txBody>
        </p:sp>
        <p:sp>
          <p:nvSpPr>
            <p:cNvPr id="102" name="Rectangle 101">
              <a:extLst>
                <a:ext uri="{FF2B5EF4-FFF2-40B4-BE49-F238E27FC236}">
                  <a16:creationId xmlns:a16="http://schemas.microsoft.com/office/drawing/2014/main" id="{E42E310A-70CB-4865-BA0E-5A63994D9B70}"/>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(11)</a:t>
              </a:r>
            </a:p>
          </p:txBody>
        </p:sp>
        <p:cxnSp>
          <p:nvCxnSpPr>
            <p:cNvPr id="103" name="Straight Arrow Connector 102">
              <a:extLst>
                <a:ext uri="{FF2B5EF4-FFF2-40B4-BE49-F238E27FC236}">
                  <a16:creationId xmlns:a16="http://schemas.microsoft.com/office/drawing/2014/main" id="{35ABECF7-7999-40F0-B31C-1CC51BD88367}"/>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04" name="Straight Arrow Connector 103">
              <a:extLst>
                <a:ext uri="{FF2B5EF4-FFF2-40B4-BE49-F238E27FC236}">
                  <a16:creationId xmlns:a16="http://schemas.microsoft.com/office/drawing/2014/main" id="{12B89184-EB9B-42E4-AF6D-C4A29B246CB2}"/>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105" name="Group 104">
            <a:extLst>
              <a:ext uri="{FF2B5EF4-FFF2-40B4-BE49-F238E27FC236}">
                <a16:creationId xmlns:a16="http://schemas.microsoft.com/office/drawing/2014/main" id="{A9BFCDE2-8B26-49D1-8C8F-04832357B292}"/>
              </a:ext>
            </a:extLst>
          </p:cNvPr>
          <p:cNvGrpSpPr/>
          <p:nvPr/>
        </p:nvGrpSpPr>
        <p:grpSpPr>
          <a:xfrm>
            <a:off x="9635697" y="3817056"/>
            <a:ext cx="1380980" cy="705237"/>
            <a:chOff x="820538" y="3787686"/>
            <a:chExt cx="1841307" cy="940316"/>
          </a:xfrm>
        </p:grpSpPr>
        <p:sp>
          <p:nvSpPr>
            <p:cNvPr id="106" name="Rectangle 105">
              <a:extLst>
                <a:ext uri="{FF2B5EF4-FFF2-40B4-BE49-F238E27FC236}">
                  <a16:creationId xmlns:a16="http://schemas.microsoft.com/office/drawing/2014/main" id="{3B44D716-7C60-43BD-BCB3-F8A837AABF58}"/>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8</a:t>
              </a:r>
            </a:p>
          </p:txBody>
        </p:sp>
        <p:sp>
          <p:nvSpPr>
            <p:cNvPr id="107" name="Rectangle 106">
              <a:extLst>
                <a:ext uri="{FF2B5EF4-FFF2-40B4-BE49-F238E27FC236}">
                  <a16:creationId xmlns:a16="http://schemas.microsoft.com/office/drawing/2014/main" id="{2E25ED59-7619-4951-800E-98ACA8073864}"/>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(8)</a:t>
              </a:r>
            </a:p>
          </p:txBody>
        </p:sp>
        <p:sp>
          <p:nvSpPr>
            <p:cNvPr id="108" name="Rectangle 107">
              <a:extLst>
                <a:ext uri="{FF2B5EF4-FFF2-40B4-BE49-F238E27FC236}">
                  <a16:creationId xmlns:a16="http://schemas.microsoft.com/office/drawing/2014/main" id="{090B5B13-CD75-4F8E-BC66-E3E7DC7538E6}"/>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(9)</a:t>
              </a:r>
            </a:p>
          </p:txBody>
        </p:sp>
        <p:cxnSp>
          <p:nvCxnSpPr>
            <p:cNvPr id="109" name="Straight Arrow Connector 108">
              <a:extLst>
                <a:ext uri="{FF2B5EF4-FFF2-40B4-BE49-F238E27FC236}">
                  <a16:creationId xmlns:a16="http://schemas.microsoft.com/office/drawing/2014/main" id="{E6EA3D2A-040E-4C3B-8CF2-F360E57A7F61}"/>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10" name="Straight Arrow Connector 109">
              <a:extLst>
                <a:ext uri="{FF2B5EF4-FFF2-40B4-BE49-F238E27FC236}">
                  <a16:creationId xmlns:a16="http://schemas.microsoft.com/office/drawing/2014/main" id="{D75EAFDB-A3FF-44CC-89FD-D8AE360A799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111" name="Group 110">
            <a:extLst>
              <a:ext uri="{FF2B5EF4-FFF2-40B4-BE49-F238E27FC236}">
                <a16:creationId xmlns:a16="http://schemas.microsoft.com/office/drawing/2014/main" id="{2D65B350-4DFB-4DB9-9370-9FF7FC0EF4AF}"/>
              </a:ext>
            </a:extLst>
          </p:cNvPr>
          <p:cNvGrpSpPr/>
          <p:nvPr/>
        </p:nvGrpSpPr>
        <p:grpSpPr>
          <a:xfrm>
            <a:off x="9635697" y="4502049"/>
            <a:ext cx="1380980" cy="705237"/>
            <a:chOff x="820538" y="3787686"/>
            <a:chExt cx="1841307" cy="940316"/>
          </a:xfrm>
        </p:grpSpPr>
        <p:sp>
          <p:nvSpPr>
            <p:cNvPr id="112" name="Rectangle 111">
              <a:extLst>
                <a:ext uri="{FF2B5EF4-FFF2-40B4-BE49-F238E27FC236}">
                  <a16:creationId xmlns:a16="http://schemas.microsoft.com/office/drawing/2014/main" id="{6054FD25-0596-4B63-BCB1-AEF3CA1EC4F7}"/>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12</a:t>
              </a:r>
            </a:p>
          </p:txBody>
        </p:sp>
        <p:sp>
          <p:nvSpPr>
            <p:cNvPr id="113" name="Rectangle 112">
              <a:extLst>
                <a:ext uri="{FF2B5EF4-FFF2-40B4-BE49-F238E27FC236}">
                  <a16:creationId xmlns:a16="http://schemas.microsoft.com/office/drawing/2014/main" id="{23006A2A-BAA7-4886-B082-6B589A439329}"/>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(12)</a:t>
              </a:r>
            </a:p>
          </p:txBody>
        </p:sp>
        <p:sp>
          <p:nvSpPr>
            <p:cNvPr id="114" name="Rectangle 113">
              <a:extLst>
                <a:ext uri="{FF2B5EF4-FFF2-40B4-BE49-F238E27FC236}">
                  <a16:creationId xmlns:a16="http://schemas.microsoft.com/office/drawing/2014/main" id="{A25380F8-AFC8-400A-A3C9-4DCAAF1F064E}"/>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200" b="0" i="0" u="none" strike="noStrike" kern="0" cap="none" spc="0" normalizeH="0" baseline="0" noProof="0" dirty="0">
                  <a:ln>
                    <a:noFill/>
                  </a:ln>
                  <a:solidFill>
                    <a:prstClr val="black"/>
                  </a:solidFill>
                  <a:effectLst/>
                  <a:uLnTx/>
                  <a:uFillTx/>
                  <a:latin typeface="Tw Cen MT"/>
                  <a:ea typeface="+mn-ea"/>
                  <a:cs typeface="+mn-cs"/>
                </a:rPr>
                <a:t>(13)</a:t>
              </a:r>
            </a:p>
          </p:txBody>
        </p:sp>
        <p:cxnSp>
          <p:nvCxnSpPr>
            <p:cNvPr id="115" name="Straight Arrow Connector 114">
              <a:extLst>
                <a:ext uri="{FF2B5EF4-FFF2-40B4-BE49-F238E27FC236}">
                  <a16:creationId xmlns:a16="http://schemas.microsoft.com/office/drawing/2014/main" id="{600F312E-3155-41BA-90F6-33B0AA4AF713}"/>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16" name="Straight Arrow Connector 115">
              <a:extLst>
                <a:ext uri="{FF2B5EF4-FFF2-40B4-BE49-F238E27FC236}">
                  <a16:creationId xmlns:a16="http://schemas.microsoft.com/office/drawing/2014/main" id="{50F4FCB7-1BDB-4F53-BE02-DF38AF712A5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sp>
        <p:nvSpPr>
          <p:cNvPr id="58" name="Footer Placeholder 3"/>
          <p:cNvSpPr>
            <a:spLocks noGrp="1"/>
          </p:cNvSpPr>
          <p:nvPr>
            <p:ph type="ftr" sz="quarter" idx="11"/>
          </p:nvPr>
        </p:nvSpPr>
        <p:spPr>
          <a:xfrm>
            <a:off x="611143" y="6446837"/>
            <a:ext cx="7560934" cy="365125"/>
          </a:xfrm>
        </p:spPr>
        <p:txBody>
          <a:bodyPr/>
          <a:lstStyle/>
          <a:p>
            <a:r>
              <a:rPr lang="en-US" dirty="0" smtClean="0"/>
              <a:t>SCC: Compiling Sequential Code for a Speculative Parallel Architecture</a:t>
            </a:r>
            <a:endParaRPr lang="en-US" dirty="0"/>
          </a:p>
        </p:txBody>
      </p:sp>
    </p:spTree>
    <p:extLst>
      <p:ext uri="{BB962C8B-B14F-4D97-AF65-F5344CB8AC3E}">
        <p14:creationId xmlns:p14="http://schemas.microsoft.com/office/powerpoint/2010/main" val="29775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38116</TotalTime>
  <Words>3074</Words>
  <Application>Microsoft Office PowerPoint</Application>
  <PresentationFormat>Widescreen</PresentationFormat>
  <Paragraphs>456</Paragraphs>
  <Slides>24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Consolas</vt:lpstr>
      <vt:lpstr>Helvetica</vt:lpstr>
      <vt:lpstr>Tw Cen MT</vt:lpstr>
      <vt:lpstr>Retrospect</vt:lpstr>
      <vt:lpstr>Compiling Sequential Code for a Speculative Parallel Architecture</vt:lpstr>
      <vt:lpstr>How to parallelize sequential code?</vt:lpstr>
      <vt:lpstr>Background: Swarm architecture</vt:lpstr>
      <vt:lpstr>Swarm hardware attributes [Jeffrey et al. MICRO’15]</vt:lpstr>
      <vt:lpstr>Parallelizing sequential code</vt:lpstr>
      <vt:lpstr>Task chains incur costly misspeculation recovery</vt:lpstr>
      <vt:lpstr>SCC’s decoupled spawn enables selective aborts</vt:lpstr>
      <vt:lpstr>SCC’s balanced task trees enable scalability</vt:lpstr>
      <vt:lpstr>Progressive expansion: parallelizing irregular loops</vt:lpstr>
      <vt:lpstr>SCC implementation in LLVM/Clang</vt:lpstr>
      <vt:lpstr>Evaluation Methodology</vt:lpstr>
      <vt:lpstr>Results</vt:lpstr>
      <vt:lpstr>Results: Overheads are moderate</vt:lpstr>
      <vt:lpstr>Results: Cores busy most of the time</vt:lpstr>
      <vt:lpstr>Results: Cores busy most of the time</vt:lpstr>
      <vt:lpstr>Contributions</vt:lpstr>
      <vt:lpstr>Questions?</vt:lpstr>
      <vt:lpstr>Backup Slides</vt:lpstr>
      <vt:lpstr>Results: Scalability</vt:lpstr>
      <vt:lpstr>Balanced spawner trees are key to scalability</vt:lpstr>
      <vt:lpstr>Fine-Grained Task Selection</vt:lpstr>
      <vt:lpstr>Progressive expansion: parallelizing irregular loops</vt:lpstr>
      <vt:lpstr>Hierarchical timestamps preserve program order</vt:lpstr>
      <vt:lpstr>Hardware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Data-Centric Execution of  Speculative Parallel Programs</dc:title>
  <dc:creator>Microsoft Office User</dc:creator>
  <cp:lastModifiedBy>Victor Ying</cp:lastModifiedBy>
  <cp:revision>3448</cp:revision>
  <cp:lastPrinted>2017-06-14T21:41:31Z</cp:lastPrinted>
  <dcterms:created xsi:type="dcterms:W3CDTF">2016-09-24T07:03:05Z</dcterms:created>
  <dcterms:modified xsi:type="dcterms:W3CDTF">2019-06-25T21:56:24Z</dcterms:modified>
</cp:coreProperties>
</file>