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74" r:id="rId4"/>
    <p:sldId id="275" r:id="rId5"/>
    <p:sldId id="260" r:id="rId6"/>
    <p:sldId id="261" r:id="rId7"/>
    <p:sldId id="277" r:id="rId8"/>
    <p:sldId id="279" r:id="rId9"/>
    <p:sldId id="278" r:id="rId10"/>
    <p:sldId id="263" r:id="rId11"/>
    <p:sldId id="273" r:id="rId12"/>
    <p:sldId id="280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83DB5-62A9-4FAD-B2F9-74C38008FCD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06C63-5E35-45C4-AEA8-C9674B9BA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764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5000"/>
              <a:buFont typeface="Wingdings" panose="05000000000000000000" pitchFamily="2" charset="2"/>
              <a:buChar char="§"/>
            </a:pPr>
            <a:r>
              <a:rPr lang="en-GB" dirty="0"/>
              <a:t>1. </a:t>
            </a:r>
            <a:r>
              <a:rPr lang="en-GB" b="0" i="0" dirty="0">
                <a:effectLst/>
                <a:latin typeface="Bahnschrift Light Condensed" panose="020B0502040204020203" pitchFamily="34" charset="0"/>
              </a:rPr>
              <a:t>Predicting the number of goals a player is going to score in an upcoming match is a </a:t>
            </a:r>
          </a:p>
          <a:p>
            <a:pPr>
              <a:buSzPct val="105000"/>
              <a:buFont typeface="Wingdings" panose="05000000000000000000" pitchFamily="2" charset="2"/>
              <a:buChar char="§"/>
            </a:pPr>
            <a:r>
              <a:rPr lang="en-GB" b="0" i="0" dirty="0">
                <a:effectLst/>
                <a:latin typeface="Bahnschrift Light Condensed" panose="020B0502040204020203" pitchFamily="34" charset="0"/>
              </a:rPr>
              <a:t>2. </a:t>
            </a:r>
            <a:r>
              <a:rPr lang="en-GB" dirty="0">
                <a:latin typeface="Bahnschrift Light Condensed" panose="020B0502040204020203" pitchFamily="34" charset="0"/>
              </a:rPr>
              <a:t>K</a:t>
            </a:r>
            <a:r>
              <a:rPr lang="en-GB" b="0" i="0" dirty="0">
                <a:effectLst/>
                <a:latin typeface="Bahnschrift Light Condensed" panose="020B0502040204020203" pitchFamily="34" charset="0"/>
              </a:rPr>
              <a:t>nowing the goals that will be scored in an upcoming match by a player will help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477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24418-6D24-BAEE-6A47-7B56F148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F43B6-4548-C580-33AE-57F75F90D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71F96-3EC9-855C-CC84-57D43D6E2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D6C2B-2C66-785C-C1CE-5EB923AD9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55803-6445-4FA5-8277-99BB0B0C4F0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52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24418-6D24-BAEE-6A47-7B56F148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F43B6-4548-C580-33AE-57F75F90D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71F96-3EC9-855C-CC84-57D43D6E2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D6C2B-2C66-785C-C1CE-5EB923AD9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55803-6445-4FA5-8277-99BB0B0C4F0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52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28655-789B-9976-085B-5DFB6531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F5A8B-08E2-6D26-933A-F2E859E28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B63D9-DA81-11BA-113C-666287A81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8DF0B-65C2-CE3F-3DD1-BAE449C5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55803-6445-4FA5-8277-99BB0B0C4F0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90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BB8B-B0C3-1B95-FC50-663677993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53252-829D-7BAD-F295-ECD32C9F5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6B9ACA-4344-266A-7BF0-C69CF114A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bullet point: Also,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bullet point: Moreover,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bullet point: Lastly,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562CE-D6A9-CD80-69D2-B3DE97325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538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AED9-B957-0704-B4A9-A9A66FABD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C664B4-3055-639C-02CE-1E9BDB000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47F1B-017A-E6DA-F894-F1C7A2B47F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bullet point: Also,</a:t>
            </a:r>
          </a:p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bullet point: Moreover,</a:t>
            </a:r>
          </a:p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bullet point: Lastly,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CE766-070B-A24C-B60F-151FBEE68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47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1A941-27A9-2319-9AAF-F69CB96FE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7198-1BC1-9DB5-5558-DB0096915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1CAB6F-2A5B-C575-9149-6167849E0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9B542-8178-D49A-EF42-6F820291D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8064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CCF9-ED0D-7691-EC74-D6D257AC9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5F45A-1C09-6F6C-B04D-9A36A806F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B6D91-B451-AE03-327A-7BDC86422A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9D46B-87D6-47BC-7D5F-BCC420DC4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749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B0990-2CAC-11B1-06CA-15BF69F15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A0925-7602-1458-E27C-F7132E2EC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C12284-68B2-2C46-E773-1D16D149F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6908-8066-4E69-B6AE-523E6650C6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087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C616C-2F5E-5AF8-D508-4B4420566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0A5A2-B0B6-A179-BB1A-80FCBB240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12321-4E9B-F2F0-83AF-32C0095C7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4ADC9-9E2E-B76A-831A-B92DBA621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369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76E70-19B4-8ADF-33B2-9B238DA7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E0E45-2EA0-A4DB-FF06-00A04BA36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2CB2E-7A75-63EB-1402-D24924FA0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4FCE9-4632-3C82-BD6C-1EC2D077A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455803-6445-4FA5-8277-99BB0B0C4F03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6532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24418-6D24-BAEE-6A47-7B56F1489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F43B6-4548-C580-33AE-57F75F90D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271F96-3EC9-855C-CC84-57D43D6E2A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D6C2B-2C66-785C-C1CE-5EB923AD9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455803-6445-4FA5-8277-99BB0B0C4F0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1652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A539-1FC0-9D0C-3C56-15CFAB78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D9D32A-FDA4-A993-C195-BF9DE46A8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3E27-45A6-AEB3-7625-4416807A2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33313-DAE5-4549-90DA-38E911C4C6FE}" type="datetime1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AE58-C14B-3A09-3EEC-9BF221778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3DE07-CC28-8CE1-0432-5EBF3541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454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9497-23E7-2D63-934F-14CFB5C6D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57A06-74BF-A1DC-AA85-FC88D1485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9A9A-B2DF-F263-37A5-CE7CF5E2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64E7F-B43C-427A-8527-9CAF53B1A116}" type="datetime1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81CE-3A83-17ED-AA5E-E4FC0E5D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545D-2B10-3A39-E42D-227840CD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8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9A91B-F0A0-A19B-D9AB-FCCCD0801E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9FB7D-8AE2-CD24-349E-AE7AC8684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6E8AF-1D8D-809D-6F9A-081C780A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EB8B-306D-4FB6-B30D-333A7A647813}" type="datetime1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C409A-64C7-3FF1-2A2D-2D377329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53B50-33A4-F1A3-9056-0DB08B65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44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75E0-6849-8C72-4850-D4199D61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76CCF-3AC0-C9C6-96FF-C5F1F8E0E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4AB8C-782F-5FB6-3D0D-08957D89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205EE-9812-4371-9597-371075B65A57}" type="datetime1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B1FF6-A762-2B67-0598-F0455C78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42A76-7CA0-CC5F-C55C-EC527E154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3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E7CE-876C-C824-0A6D-F6565DFF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C15CB-1CC2-3737-31B9-979268DE8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E28C-1F72-7788-5BF7-BA407C42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4C6F-56B2-4CF5-82CC-9763B78C80BD}" type="datetime1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0AE25-1201-5A74-27F5-8C96750A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4970-F270-AC0B-BF3E-C10E8CB2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48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0A69E-A3E4-13D5-3014-51C49C83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E9EBF-2EEB-546A-BF10-7E1776E6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03CEE-34D4-E266-4A58-9CB3D4D00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263D0-EBE4-377C-94CB-A6EFBBD02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A671-6A38-408A-AAF8-1C32A7CF7CBB}" type="datetime1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03026-EBE4-2A5C-C27E-74697841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E0FF8-11D0-D642-465A-95011EC0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121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80599-0E26-2B86-4FFB-9455BF06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25093-3A67-F652-B5FA-410836E1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FB887-9BF0-F263-D546-1468C9D9D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AC408-EC4C-5FAF-49F2-88A8704AB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BDEB51-8430-45D8-9F5D-0281F5E4C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792983-B37B-FD84-4A93-091176E1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E6B6-6E75-4861-AAEF-DBFBBAE75234}" type="datetime1">
              <a:rPr lang="en-GB" smtClean="0"/>
              <a:t>25/03/2025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13B3D-7389-5D48-866C-DBBC0B46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03E70-EC2B-18BF-7225-F873088A3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532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F4EC-F8F7-ACC6-CA54-A65E1254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3A946-D225-570F-9E6F-1EEA9F19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D260E-D0EB-4B9D-B840-AF2C7EC02450}" type="datetime1">
              <a:rPr lang="en-GB" smtClean="0"/>
              <a:t>25/03/2025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3B662-A29A-FD49-2164-ED9C7FDB4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59719-EE07-77A1-72D5-0431F117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72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0D5ED-59CA-6FCF-A928-7B0AAF18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DA1E-B3EB-4279-A58A-03A1EE93AD78}" type="datetime1">
              <a:rPr lang="en-GB" smtClean="0"/>
              <a:t>25/03/2025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6B9C1-BE9B-3FDD-F207-8F3CD872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4F6A6-35BE-2341-1266-6176C5077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0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CF20B-BB51-579E-BCE8-74A3C9AF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DAD27-8296-9C08-2C33-23461F426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011A0-8B66-968F-D7A1-7829F226D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B5DE1-B318-8DB3-407A-865AB783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5887B-F781-4840-AF29-73428A27DABD}" type="datetime1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5760A-F547-C7D7-E713-9E0B01793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23B696-9300-D12B-5F96-59D5A523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5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7A52-600A-C86A-3171-E8F0642E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946DD-7FBA-E9ED-E675-98908F6A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00A833-7594-38E6-A01E-002076DC6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36F5D-74BD-6CFE-C8B0-BCBD2BAD1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CA7AB-903B-499F-8AA7-BE61DFF254C1}" type="datetime1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549F-6266-BBD6-1E1D-96C60CA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BEBDC-6849-2E3C-88CC-ACC707759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41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BFA97-A0FC-52CD-FAA2-FAD2054F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86CD3-A8B4-1DC5-B00B-945A90813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60662-EF99-1823-85C5-1002F8385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A55A7-D6B4-4F64-8BAB-0E2A33C5698A}" type="datetime1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DF39F-15D1-0B64-C173-755152272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6EB5E-01D3-0923-A3D8-32F16008F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0092B-84EC-443C-94FA-E28BB8F342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21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kaggle.com/datasets/davidcariboo/player-scores/dat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kaggle.com/datasets/davidcariboo/player-scores/dat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ite Tech Background Images - Free Download on Freepik">
            <a:extLst>
              <a:ext uri="{FF2B5EF4-FFF2-40B4-BE49-F238E27FC236}">
                <a16:creationId xmlns:a16="http://schemas.microsoft.com/office/drawing/2014/main" id="{F3451272-2F89-F516-7B70-F2997F2FA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AB9D8F9-5187-BA4D-37A3-96A04A94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063" y="1310938"/>
            <a:ext cx="10322767" cy="2387600"/>
          </a:xfrm>
        </p:spPr>
        <p:txBody>
          <a:bodyPr>
            <a:noAutofit/>
          </a:bodyPr>
          <a:lstStyle/>
          <a:p>
            <a:r>
              <a:rPr lang="en-GB" sz="7000" b="1" dirty="0">
                <a:latin typeface="Berlin Sans FB Demi" panose="020E0802020502020306" pitchFamily="34" charset="0"/>
              </a:rPr>
              <a:t>Predicting Football Player Goal Scoring Using 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81D74-F82D-886F-A089-04197E79D9F3}"/>
              </a:ext>
            </a:extLst>
          </p:cNvPr>
          <p:cNvSpPr txBox="1"/>
          <p:nvPr/>
        </p:nvSpPr>
        <p:spPr>
          <a:xfrm>
            <a:off x="3193205" y="4415819"/>
            <a:ext cx="5834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Sotia Koukou &amp; Victoras Panayiotides</a:t>
            </a: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2E48E4-8B45-D6F7-F52B-B29C0E4BFB1A}"/>
              </a:ext>
            </a:extLst>
          </p:cNvPr>
          <p:cNvSpPr txBox="1"/>
          <p:nvPr/>
        </p:nvSpPr>
        <p:spPr>
          <a:xfrm>
            <a:off x="3736696" y="5193329"/>
            <a:ext cx="4718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Professors:</a:t>
            </a:r>
            <a:r>
              <a:rPr kumimoji="0" lang="en-GB" sz="18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Pavlos Protopapas, Ignacio Becker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Mentors: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Anshika Gupta, Nawang Thinley Bhutia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0D4D2-D2BF-AD71-9C15-A291D466F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1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63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A208-3A25-B50B-2C8D-8622ABE06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ite Tech Background Images - Free Download on Freepik">
            <a:extLst>
              <a:ext uri="{FF2B5EF4-FFF2-40B4-BE49-F238E27FC236}">
                <a16:creationId xmlns:a16="http://schemas.microsoft.com/office/drawing/2014/main" id="{3A8CF060-EA61-420F-A6FC-B35E7C89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20894" cy="71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E23933-8FFA-B777-2B91-3D69A6E3280F}"/>
              </a:ext>
            </a:extLst>
          </p:cNvPr>
          <p:cNvSpPr txBox="1">
            <a:spLocks/>
          </p:cNvSpPr>
          <p:nvPr/>
        </p:nvSpPr>
        <p:spPr>
          <a:xfrm>
            <a:off x="0" y="195943"/>
            <a:ext cx="10515600" cy="103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Berlin Sans FB Demi" panose="020E0802020502020306" pitchFamily="34" charset="0"/>
              </a:rPr>
              <a:t>How are we going to solve the problem?</a:t>
            </a:r>
          </a:p>
          <a:p>
            <a:endParaRPr lang="en-GB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91556-BFD0-C5E1-5D58-AB0DADA6735F}"/>
              </a:ext>
            </a:extLst>
          </p:cNvPr>
          <p:cNvSpPr txBox="1"/>
          <p:nvPr/>
        </p:nvSpPr>
        <p:spPr>
          <a:xfrm>
            <a:off x="0" y="1231641"/>
            <a:ext cx="12192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will split our data into </a:t>
            </a:r>
            <a:r>
              <a:rPr lang="en-GB" sz="2800" dirty="0">
                <a:solidFill>
                  <a:srgbClr val="0070C0"/>
                </a:solidFill>
              </a:rPr>
              <a:t>Training</a:t>
            </a:r>
            <a:r>
              <a:rPr lang="en-GB" sz="2800" dirty="0"/>
              <a:t>, </a:t>
            </a:r>
            <a:r>
              <a:rPr lang="en-GB" sz="2800" dirty="0">
                <a:solidFill>
                  <a:schemeClr val="accent1"/>
                </a:solidFill>
              </a:rPr>
              <a:t>Testing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5"/>
                </a:solidFill>
              </a:rPr>
              <a:t>Validation</a:t>
            </a:r>
            <a:r>
              <a:rPr lang="en-GB" sz="2800" dirty="0"/>
              <a:t> to ensure proper model evaluation.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We are planning on using different models we believe suit our data like </a:t>
            </a:r>
            <a:r>
              <a:rPr lang="en-GB" sz="2800" dirty="0">
                <a:solidFill>
                  <a:schemeClr val="accent1"/>
                </a:solidFill>
              </a:rPr>
              <a:t>multilinear</a:t>
            </a:r>
            <a:r>
              <a:rPr lang="en-GB" sz="2800" dirty="0"/>
              <a:t> or </a:t>
            </a:r>
            <a:r>
              <a:rPr lang="en-GB" sz="2800" dirty="0">
                <a:solidFill>
                  <a:schemeClr val="accent1"/>
                </a:solidFill>
              </a:rPr>
              <a:t>polynomial</a:t>
            </a:r>
            <a:r>
              <a:rPr lang="en-GB" sz="2800" dirty="0"/>
              <a:t> </a:t>
            </a:r>
            <a:r>
              <a:rPr lang="en-GB" sz="2800" dirty="0">
                <a:solidFill>
                  <a:schemeClr val="accent1"/>
                </a:solidFill>
              </a:rPr>
              <a:t>regression</a:t>
            </a:r>
            <a:r>
              <a:rPr lang="en-GB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To prevent overfitting, we will apply </a:t>
            </a:r>
            <a:r>
              <a:rPr lang="en-GB" sz="2800" dirty="0">
                <a:solidFill>
                  <a:schemeClr val="accent1"/>
                </a:solidFill>
              </a:rPr>
              <a:t>regularization techniques</a:t>
            </a:r>
            <a:r>
              <a:rPr lang="en-GB" sz="2800" dirty="0"/>
              <a:t> like </a:t>
            </a:r>
            <a:r>
              <a:rPr lang="en-GB" sz="2800" dirty="0">
                <a:solidFill>
                  <a:schemeClr val="accent1"/>
                </a:solidFill>
              </a:rPr>
              <a:t>lasso</a:t>
            </a:r>
            <a:r>
              <a:rPr lang="en-GB" sz="2800" dirty="0"/>
              <a:t> and </a:t>
            </a:r>
            <a:r>
              <a:rPr lang="en-GB" sz="2800" dirty="0">
                <a:solidFill>
                  <a:schemeClr val="accent1"/>
                </a:solidFill>
              </a:rPr>
              <a:t>ridge regression.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If necessary, we will also use </a:t>
            </a:r>
            <a:r>
              <a:rPr lang="en-GB" sz="2800" dirty="0">
                <a:solidFill>
                  <a:schemeClr val="accent1"/>
                </a:solidFill>
              </a:rPr>
              <a:t>cross-validation</a:t>
            </a:r>
            <a:r>
              <a:rPr lang="en-GB" sz="2800" dirty="0"/>
              <a:t> to ensure our model performs well on unseen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997F-44D6-F2E9-6005-2B5AC0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10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6913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A208-3A25-B50B-2C8D-8622ABE06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Tech Background Images - Free Download on Freepik">
            <a:extLst>
              <a:ext uri="{FF2B5EF4-FFF2-40B4-BE49-F238E27FC236}">
                <a16:creationId xmlns:a16="http://schemas.microsoft.com/office/drawing/2014/main" id="{37E30EC8-6B68-7413-21A1-AC636AAC6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20894" cy="71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E23933-8FFA-B777-2B91-3D69A6E3280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03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latin typeface="Berlin Sans FB Demi" panose="020E0802020502020306" pitchFamily="34" charset="0"/>
              </a:rPr>
              <a:t>Model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70B5006-AD3A-12FF-0883-16DAF206A9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253886"/>
                <a:ext cx="12192000" cy="15452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SzPct val="105000"/>
                  <a:buFont typeface="Wingdings" panose="05000000000000000000" pitchFamily="2" charset="2"/>
                  <a:buChar char="§"/>
                </a:pPr>
                <a:r>
                  <a:rPr lang="en-GB" sz="3200" dirty="0" err="1"/>
                  <a:t>Matri</a:t>
                </a:r>
                <a:r>
                  <a:rPr lang="en-US" sz="3200" dirty="0" err="1"/>
                  <a:t>cs</a:t>
                </a:r>
                <a:r>
                  <a:rPr lang="en-GB" sz="3200" dirty="0"/>
                  <a:t> that we will use to evaluate our model include:</a:t>
                </a:r>
              </a:p>
              <a:p>
                <a:pPr lvl="1">
                  <a:buSzPct val="105000"/>
                  <a:buFont typeface="Wingdings" panose="05000000000000000000" pitchFamily="2" charset="2"/>
                  <a:buChar char="§"/>
                </a:pPr>
                <a:r>
                  <a:rPr lang="en-GB" dirty="0">
                    <a:solidFill>
                      <a:srgbClr val="FF0000"/>
                    </a:solidFill>
                  </a:rPr>
                  <a:t>Mean Squared Error (MSE)</a:t>
                </a:r>
              </a:p>
              <a:p>
                <a:pPr lvl="1">
                  <a:buSzPct val="105000"/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Score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pPr lvl="1">
                  <a:buSzPct val="105000"/>
                  <a:buFont typeface="Wingdings" panose="05000000000000000000" pitchFamily="2" charset="2"/>
                  <a:buChar char="§"/>
                </a:pPr>
                <a:endParaRPr lang="en-GB" sz="2100" dirty="0">
                  <a:solidFill>
                    <a:schemeClr val="bg1"/>
                  </a:solidFill>
                  <a:latin typeface="Bahnschrift Light 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70B5006-AD3A-12FF-0883-16DAF206A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3886"/>
                <a:ext cx="12192000" cy="1545298"/>
              </a:xfrm>
              <a:prstGeom prst="rect">
                <a:avLst/>
              </a:prstGeom>
              <a:blipFill>
                <a:blip r:embed="rId4"/>
                <a:stretch>
                  <a:fillRect l="-1249" t="-8130"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1BE641-AF51-233D-FBF3-4C1E18C0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11</a:t>
            </a:fld>
            <a:endParaRPr lang="en-GB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F99DB-B82D-9798-2AB7-E715DC0B4CE8}"/>
                  </a:ext>
                </a:extLst>
              </p:cNvPr>
              <p:cNvSpPr txBox="1"/>
              <p:nvPr/>
            </p:nvSpPr>
            <p:spPr>
              <a:xfrm>
                <a:off x="2057010" y="2221378"/>
                <a:ext cx="8077978" cy="2193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4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en-GB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𝑀𝑆𝐸</m:t>
                      </m:r>
                      <m:d>
                        <m:d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</m:e>
                      </m:d>
                      <m:r>
                        <a:rPr lang="en-GB" sz="4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∥</m:t>
                          </m:r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GB" sz="4000" b="1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𝜷</m:t>
                          </m:r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∥</m:t>
                          </m:r>
                        </m:e>
                        <m:sup>
                          <m:r>
                            <a:rPr lang="en-GB" sz="4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F99DB-B82D-9798-2AB7-E715DC0B4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010" y="2221378"/>
                <a:ext cx="8077978" cy="21936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60D688F-94B1-2DF8-3063-5A7C6C380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316" y="4414992"/>
            <a:ext cx="6319367" cy="20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A208-3A25-B50B-2C8D-8622ABE06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ite Tech Background Images - Free Download on Freepik">
            <a:extLst>
              <a:ext uri="{FF2B5EF4-FFF2-40B4-BE49-F238E27FC236}">
                <a16:creationId xmlns:a16="http://schemas.microsoft.com/office/drawing/2014/main" id="{3A8CF060-EA61-420F-A6FC-B35E7C89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20894" cy="71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E23933-8FFA-B777-2B91-3D69A6E3280F}"/>
              </a:ext>
            </a:extLst>
          </p:cNvPr>
          <p:cNvSpPr txBox="1">
            <a:spLocks/>
          </p:cNvSpPr>
          <p:nvPr/>
        </p:nvSpPr>
        <p:spPr>
          <a:xfrm>
            <a:off x="0" y="195943"/>
            <a:ext cx="10515600" cy="1035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erlin Sans FB Demi" panose="020E0802020502020306" pitchFamily="34" charset="0"/>
              </a:rPr>
              <a:t>Conclusion:</a:t>
            </a:r>
            <a:endParaRPr lang="en-GB" b="1" dirty="0">
              <a:latin typeface="Berlin Sans FB Demi" panose="020E0802020502020306" pitchFamily="34" charset="0"/>
            </a:endParaRPr>
          </a:p>
          <a:p>
            <a:endParaRPr lang="en-GB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91556-BFD0-C5E1-5D58-AB0DADA6735F}"/>
              </a:ext>
            </a:extLst>
          </p:cNvPr>
          <p:cNvSpPr txBox="1"/>
          <p:nvPr/>
        </p:nvSpPr>
        <p:spPr>
          <a:xfrm>
            <a:off x="0" y="1013165"/>
            <a:ext cx="12192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will use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machine learning techniques</a:t>
            </a:r>
            <a:r>
              <a:rPr lang="en-US" sz="2800" dirty="0"/>
              <a:t> to create the most accurate model we can.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predict the number of goals a premier league player will score in an upcoming match.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</a:rPr>
              <a:t>We will 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</a:rPr>
              <a:t>experiment with </a:t>
            </a:r>
            <a:r>
              <a:rPr lang="en-GB" sz="2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different algorithms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</a:rPr>
              <a:t>, to identify the most effective technique for this specific prediction task. </a:t>
            </a:r>
            <a:endParaRPr lang="en-US" sz="2800" b="0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u="none" strike="noStrike" dirty="0">
                <a:solidFill>
                  <a:srgbClr val="000000"/>
                </a:solidFill>
                <a:effectLst/>
              </a:rPr>
              <a:t>We will </a:t>
            </a:r>
            <a:r>
              <a:rPr lang="en-GB" sz="2800" b="0" i="0" u="none" strike="noStrike" dirty="0">
                <a:solidFill>
                  <a:schemeClr val="accent6">
                    <a:lumMod val="75000"/>
                  </a:schemeClr>
                </a:solidFill>
                <a:effectLst/>
              </a:rPr>
              <a:t>evaluate model performance</a:t>
            </a:r>
            <a:r>
              <a:rPr lang="en-GB" sz="2800" b="0" i="0" u="none" strike="noStrike" dirty="0">
                <a:solidFill>
                  <a:srgbClr val="000000"/>
                </a:solidFill>
                <a:effectLst/>
              </a:rPr>
              <a:t> using appropriate metrics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Ultimately our goal is to create a solution that effectively predicts goal scoring outcomes for Premier-league players.</a:t>
            </a:r>
            <a:endParaRPr lang="en-GB" sz="2800" b="0" i="0" u="none" strike="noStrike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5997F-44D6-F2E9-6005-2B5AC08F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12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0351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63B89-3A72-2F34-065A-079325F5A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ite Tech Background Images - Free Download on Freepik">
            <a:extLst>
              <a:ext uri="{FF2B5EF4-FFF2-40B4-BE49-F238E27FC236}">
                <a16:creationId xmlns:a16="http://schemas.microsoft.com/office/drawing/2014/main" id="{E012FCCD-1E47-9BD4-FADC-0D070E2E3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20894" cy="71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9A2C28E-DEF6-DEC4-ACFD-7375D20C091E}"/>
              </a:ext>
            </a:extLst>
          </p:cNvPr>
          <p:cNvSpPr txBox="1">
            <a:spLocks/>
          </p:cNvSpPr>
          <p:nvPr/>
        </p:nvSpPr>
        <p:spPr>
          <a:xfrm>
            <a:off x="838200" y="2322364"/>
            <a:ext cx="10515600" cy="1035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0000" b="1" dirty="0">
                <a:latin typeface="Berlin Sans FB Demi" panose="020E0802020502020306" pitchFamily="34" charset="0"/>
              </a:rPr>
              <a:t>Thank you </a:t>
            </a:r>
          </a:p>
          <a:p>
            <a:pPr algn="ctr"/>
            <a:r>
              <a:rPr lang="en-GB" sz="10000" b="1" dirty="0">
                <a:latin typeface="Berlin Sans FB Demi" panose="020E0802020502020306" pitchFamily="34" charset="0"/>
              </a:rPr>
              <a:t>for </a:t>
            </a:r>
          </a:p>
          <a:p>
            <a:pPr algn="ctr"/>
            <a:r>
              <a:rPr lang="en-GB" sz="10000" b="1" dirty="0">
                <a:latin typeface="Berlin Sans FB Demi" panose="020E0802020502020306" pitchFamily="34" charset="0"/>
              </a:rPr>
              <a:t>your Attention!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F44047-CD7E-9246-F85F-73042DFED9A8}"/>
              </a:ext>
            </a:extLst>
          </p:cNvPr>
          <p:cNvSpPr txBox="1">
            <a:spLocks/>
          </p:cNvSpPr>
          <p:nvPr/>
        </p:nvSpPr>
        <p:spPr>
          <a:xfrm>
            <a:off x="0" y="1253886"/>
            <a:ext cx="12192000" cy="865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05000"/>
              <a:buFont typeface="Wingdings" panose="05000000000000000000" pitchFamily="2" charset="2"/>
              <a:buChar char="§"/>
            </a:pPr>
            <a:endParaRPr lang="en-GB" dirty="0">
              <a:solidFill>
                <a:schemeClr val="bg1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ED227-216C-974A-F6C2-D771AA32B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13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1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White Tech Background Images - Free Download on Freepik">
            <a:extLst>
              <a:ext uri="{FF2B5EF4-FFF2-40B4-BE49-F238E27FC236}">
                <a16:creationId xmlns:a16="http://schemas.microsoft.com/office/drawing/2014/main" id="{DCE2ED2E-0374-F108-B8E2-FB4AF31D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5725CA-3A3E-5EB5-F8FE-D947BE1D1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CDE5B-32C4-6266-AECB-CD1939279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438876"/>
            <a:ext cx="12192001" cy="4428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SzPct val="105000"/>
              <a:buFont typeface="Wingdings" panose="05000000000000000000" pitchFamily="2" charset="2"/>
              <a:buChar char="§"/>
            </a:pPr>
            <a:r>
              <a:rPr lang="en-GB" b="0" i="0" dirty="0">
                <a:effectLst/>
              </a:rPr>
              <a:t>Useful insight for the </a:t>
            </a:r>
            <a:r>
              <a:rPr lang="en-GB" b="0" i="0" dirty="0">
                <a:solidFill>
                  <a:srgbClr val="FF0000"/>
                </a:solidFill>
                <a:effectLst/>
              </a:rPr>
              <a:t>scouting department</a:t>
            </a:r>
            <a:r>
              <a:rPr lang="en-GB" b="0" i="0" dirty="0">
                <a:effectLst/>
              </a:rPr>
              <a:t> of the team. </a:t>
            </a:r>
            <a:endParaRPr lang="en-US" b="0" i="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105000"/>
              <a:buFont typeface="Wingdings" panose="05000000000000000000" pitchFamily="2" charset="2"/>
              <a:buChar char="§"/>
            </a:pPr>
            <a:r>
              <a:rPr lang="en-GB" dirty="0"/>
              <a:t>S</a:t>
            </a:r>
            <a:r>
              <a:rPr lang="en-GB" b="0" i="0" dirty="0">
                <a:effectLst/>
              </a:rPr>
              <a:t>etting up the starting XI and adjust the </a:t>
            </a:r>
            <a:r>
              <a:rPr lang="en-GB" b="0" i="0" dirty="0">
                <a:solidFill>
                  <a:srgbClr val="FF0000"/>
                </a:solidFill>
                <a:effectLst/>
              </a:rPr>
              <a:t>tactics of the match</a:t>
            </a:r>
            <a:r>
              <a:rPr lang="en-US" b="0" i="0" dirty="0">
                <a:effectLst/>
              </a:rPr>
              <a:t>.</a:t>
            </a:r>
            <a:r>
              <a:rPr lang="en-GB" b="0" i="0" dirty="0">
                <a:effectLst/>
              </a:rPr>
              <a:t> </a:t>
            </a:r>
            <a:endParaRPr lang="en-US" b="0" i="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105000"/>
              <a:buFont typeface="Wingdings" panose="05000000000000000000" pitchFamily="2" charset="2"/>
              <a:buChar char="§"/>
            </a:pPr>
            <a:r>
              <a:rPr lang="en-GB" b="0" i="0" dirty="0">
                <a:effectLst/>
              </a:rPr>
              <a:t>Help</a:t>
            </a:r>
            <a:r>
              <a:rPr lang="en-GB" dirty="0"/>
              <a:t>s</a:t>
            </a:r>
            <a:r>
              <a:rPr lang="en-GB" b="0" i="0" dirty="0">
                <a:effectLst/>
              </a:rPr>
              <a:t> </a:t>
            </a:r>
            <a:r>
              <a:rPr lang="en-GB" b="0" i="0" dirty="0">
                <a:solidFill>
                  <a:srgbClr val="FF0000"/>
                </a:solidFill>
                <a:effectLst/>
              </a:rPr>
              <a:t>manage the team</a:t>
            </a:r>
            <a:r>
              <a:rPr lang="en-GB" b="0" i="0" dirty="0">
                <a:effectLst/>
              </a:rPr>
              <a:t>'s attacking players and help the scouting team make decisions on potential transfers.</a:t>
            </a:r>
            <a:endParaRPr lang="en-US" b="0" i="0" dirty="0">
              <a:effectLst/>
            </a:endParaRPr>
          </a:p>
          <a:p>
            <a:pPr>
              <a:lnSpc>
                <a:spcPct val="150000"/>
              </a:lnSpc>
              <a:spcAft>
                <a:spcPts val="600"/>
              </a:spcAft>
              <a:buSzPct val="105000"/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</a:rPr>
              <a:t> </a:t>
            </a:r>
            <a:r>
              <a:rPr lang="en-GB" b="0" i="0" dirty="0">
                <a:solidFill>
                  <a:srgbClr val="FF0000"/>
                </a:solidFill>
                <a:effectLst/>
              </a:rPr>
              <a:t>Assists fans</a:t>
            </a:r>
            <a:r>
              <a:rPr lang="en-GB" b="0" i="0" dirty="0">
                <a:effectLst/>
              </a:rPr>
              <a:t> to bet on players scoring in upcoming matches.</a:t>
            </a:r>
            <a:endParaRPr lang="en-GB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835CBD-C3F4-E755-38F4-2AC5DDBD739E}"/>
              </a:ext>
            </a:extLst>
          </p:cNvPr>
          <p:cNvSpPr txBox="1"/>
          <p:nvPr/>
        </p:nvSpPr>
        <p:spPr>
          <a:xfrm>
            <a:off x="1" y="906614"/>
            <a:ext cx="121920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Predicting the number of goals a player, from the premier league, will score in an upcoming match.</a:t>
            </a:r>
            <a:r>
              <a:rPr kumimoji="0" lang="en-GB" sz="2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Light Condensed" panose="020B0502040204020203" pitchFamily="34" charset="0"/>
                <a:ea typeface="+mn-ea"/>
                <a:cs typeface="+mn-cs"/>
              </a:rPr>
              <a:t>.</a:t>
            </a:r>
            <a:r>
              <a:rPr kumimoji="0" lang="en-GB" sz="2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5814E-7F0D-917A-4523-EED8DA7359EC}"/>
              </a:ext>
            </a:extLst>
          </p:cNvPr>
          <p:cNvSpPr txBox="1"/>
          <p:nvPr/>
        </p:nvSpPr>
        <p:spPr>
          <a:xfrm>
            <a:off x="-1" y="1704356"/>
            <a:ext cx="690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erlin Sans FB Demi" panose="020E0802020502020306" pitchFamily="34" charset="0"/>
                <a:ea typeface="+mn-ea"/>
                <a:cs typeface="+mn-cs"/>
              </a:rPr>
              <a:t>Importance of this prediction: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65554AB-3B57-3BA7-C40E-76046F40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2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8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C84D-F8C0-DF5B-31A6-57CA9AD3D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ite Tech Background Images - Free Download on Freepik">
            <a:extLst>
              <a:ext uri="{FF2B5EF4-FFF2-40B4-BE49-F238E27FC236}">
                <a16:creationId xmlns:a16="http://schemas.microsoft.com/office/drawing/2014/main" id="{308D9F1F-5B22-63FE-F3F9-227C84A9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A8BE91-29DF-1A1C-F145-735287A2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54056-92E0-EBA5-5876-4DCA2350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327" y="2300066"/>
            <a:ext cx="5691673" cy="380373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700" b="1" u="sng" dirty="0" err="1"/>
              <a:t>Df</a:t>
            </a:r>
            <a:r>
              <a:rPr lang="en-US" sz="3700" b="1" u="sng" dirty="0"/>
              <a:t> for all players statistics:</a:t>
            </a:r>
          </a:p>
          <a:p>
            <a:r>
              <a:rPr lang="en-US" sz="3700" b="1" dirty="0"/>
              <a:t>Shape</a:t>
            </a:r>
            <a:r>
              <a:rPr lang="en-US" sz="3700" b="1" dirty="0">
                <a:sym typeface="Wingdings" panose="05000000000000000000" pitchFamily="2" charset="2"/>
              </a:rPr>
              <a:t>: </a:t>
            </a:r>
            <a:r>
              <a:rPr lang="en-US" sz="3700" dirty="0">
                <a:sym typeface="Wingdings" panose="05000000000000000000" pitchFamily="2" charset="2"/>
              </a:rPr>
              <a:t>(4270,9)</a:t>
            </a:r>
          </a:p>
          <a:p>
            <a:r>
              <a:rPr lang="en-US" sz="3700" b="1" dirty="0">
                <a:sym typeface="Wingdings" panose="05000000000000000000" pitchFamily="2" charset="2"/>
              </a:rPr>
              <a:t>Target variable:</a:t>
            </a:r>
            <a:r>
              <a:rPr lang="en-US" sz="3700" dirty="0">
                <a:sym typeface="Wingdings" panose="05000000000000000000" pitchFamily="2" charset="2"/>
              </a:rPr>
              <a:t> Goals Scored</a:t>
            </a:r>
          </a:p>
          <a:p>
            <a:r>
              <a:rPr lang="en-US" sz="3700" b="1" dirty="0">
                <a:sym typeface="Wingdings" panose="05000000000000000000" pitchFamily="2" charset="2"/>
              </a:rPr>
              <a:t>Predictors: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Player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Team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Position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Minutes played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Total shoots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sym typeface="Wingdings" panose="05000000000000000000" pitchFamily="2" charset="2"/>
              </a:rPr>
              <a:t>Total shoots on target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Penalty shoots on goal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/>
              <a:t>Expected goals(</a:t>
            </a:r>
            <a:r>
              <a:rPr lang="en-US" sz="2600" dirty="0" err="1"/>
              <a:t>xG</a:t>
            </a:r>
            <a:r>
              <a:rPr lang="en-US" sz="2600" dirty="0"/>
              <a:t>)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6D5D2-8946-E8BE-C937-53B8FFC7C818}"/>
              </a:ext>
            </a:extLst>
          </p:cNvPr>
          <p:cNvSpPr txBox="1"/>
          <p:nvPr/>
        </p:nvSpPr>
        <p:spPr>
          <a:xfrm>
            <a:off x="0" y="910126"/>
            <a:ext cx="12388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600" dirty="0"/>
              <a:t>From Kaggle (</a:t>
            </a:r>
            <a:r>
              <a:rPr lang="en-GB" sz="2600" dirty="0" err="1"/>
              <a:t>df</a:t>
            </a:r>
            <a:r>
              <a:rPr lang="en-GB" sz="2600" dirty="0"/>
              <a:t> for all players):</a:t>
            </a:r>
          </a:p>
          <a:p>
            <a:pPr marL="914400" lvl="1" indent="-457200">
              <a:buSzPct val="90000"/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/>
                <a:cs typeface="Helvetic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https://www.kaggle.com/datasets/davidcariboo/player-scores/data</a:t>
            </a:r>
            <a:endParaRPr lang="en-US" sz="20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1017BE-3F67-C878-164F-52263083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3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5" name="Picture 1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01851AE-F8E5-4A13-DBCF-8359CF8D3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421" y="2574765"/>
            <a:ext cx="7853265" cy="285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190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B6D3F-AB1E-7C14-3E08-5A3A8B7A2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White Tech Background Images - Free Download on Freepik">
            <a:extLst>
              <a:ext uri="{FF2B5EF4-FFF2-40B4-BE49-F238E27FC236}">
                <a16:creationId xmlns:a16="http://schemas.microsoft.com/office/drawing/2014/main" id="{EA7040A9-F2DB-6EC5-CF62-CCA7F6A0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EBA9D8-CDD1-BD2A-C349-42080B64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Dataset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984AB7-5455-FA22-9C3C-C9020023D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4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D6FB51-F83A-4697-08E8-A460752E70E5}"/>
              </a:ext>
            </a:extLst>
          </p:cNvPr>
          <p:cNvSpPr txBox="1">
            <a:spLocks/>
          </p:cNvSpPr>
          <p:nvPr/>
        </p:nvSpPr>
        <p:spPr>
          <a:xfrm>
            <a:off x="317240" y="2214428"/>
            <a:ext cx="4660491" cy="3453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 b="1" u="sng" dirty="0" err="1"/>
              <a:t>Df</a:t>
            </a:r>
            <a:r>
              <a:rPr lang="en-US" sz="2300" b="1" u="sng" dirty="0"/>
              <a:t> for goalkeepers statistics:</a:t>
            </a:r>
          </a:p>
          <a:p>
            <a:r>
              <a:rPr lang="en-US" sz="2300" b="1" dirty="0"/>
              <a:t>Shape</a:t>
            </a:r>
            <a:r>
              <a:rPr lang="en-US" sz="2300" b="1" dirty="0">
                <a:sym typeface="Wingdings" panose="05000000000000000000" pitchFamily="2" charset="2"/>
              </a:rPr>
              <a:t>: </a:t>
            </a:r>
            <a:r>
              <a:rPr lang="en-US" sz="2300" dirty="0">
                <a:sym typeface="Wingdings" panose="05000000000000000000" pitchFamily="2" charset="2"/>
              </a:rPr>
              <a:t>(39,6)</a:t>
            </a:r>
          </a:p>
          <a:p>
            <a:r>
              <a:rPr lang="en-US" sz="2300" b="1" dirty="0">
                <a:sym typeface="Wingdings" panose="05000000000000000000" pitchFamily="2" charset="2"/>
              </a:rPr>
              <a:t>Target variable:</a:t>
            </a:r>
            <a:r>
              <a:rPr lang="en-US" sz="2300" dirty="0">
                <a:sym typeface="Wingdings" panose="05000000000000000000" pitchFamily="2" charset="2"/>
              </a:rPr>
              <a:t> Goals Conceded</a:t>
            </a:r>
          </a:p>
          <a:p>
            <a:r>
              <a:rPr lang="en-US" sz="2300" b="1" dirty="0">
                <a:sym typeface="Wingdings" panose="05000000000000000000" pitchFamily="2" charset="2"/>
              </a:rPr>
              <a:t>Predictors: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Player name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Team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Position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Saves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1600" dirty="0">
                <a:sym typeface="Wingdings" panose="05000000000000000000" pitchFamily="2" charset="2"/>
              </a:rPr>
              <a:t>Penalty kick saves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3D419-54BA-43E1-3A1F-DEAE443DC3FB}"/>
              </a:ext>
            </a:extLst>
          </p:cNvPr>
          <p:cNvSpPr txBox="1"/>
          <p:nvPr/>
        </p:nvSpPr>
        <p:spPr>
          <a:xfrm>
            <a:off x="0" y="933053"/>
            <a:ext cx="122208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600" dirty="0"/>
              <a:t>From </a:t>
            </a:r>
            <a:r>
              <a:rPr lang="en-GB" sz="2600" dirty="0" err="1"/>
              <a:t>FBref</a:t>
            </a:r>
            <a:r>
              <a:rPr lang="en-GB" sz="2600" dirty="0"/>
              <a:t> (</a:t>
            </a:r>
            <a:r>
              <a:rPr lang="en-GB" sz="2600" dirty="0" err="1"/>
              <a:t>df</a:t>
            </a:r>
            <a:r>
              <a:rPr lang="en-GB" sz="2600" dirty="0"/>
              <a:t> for goalkeepers):</a:t>
            </a:r>
            <a:endParaRPr lang="en-US" sz="26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/>
                <a:cs typeface="Helvetic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https://fbref.com/en/comps/9/keepers/Premier-League-Stats</a:t>
            </a:r>
          </a:p>
          <a:p>
            <a:pPr lvl="1">
              <a:buSzPct val="90000"/>
            </a:pPr>
            <a:endParaRPr lang="en-US" sz="28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76EEFEB8-9CE3-CF41-68B3-510A3AAE1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977" y="2498386"/>
            <a:ext cx="6974783" cy="356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0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AB574-66FA-BF1B-C57B-BA71159E6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hite Tech Background Images - Free Download on Freepik">
            <a:extLst>
              <a:ext uri="{FF2B5EF4-FFF2-40B4-BE49-F238E27FC236}">
                <a16:creationId xmlns:a16="http://schemas.microsoft.com/office/drawing/2014/main" id="{DD93FA43-F7B4-8F19-4E41-D73B4A29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65B7-9F03-CF34-689B-3764F831B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Our approach so far: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D0A3-648D-AD8F-66B3-3D1AC9CCF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1297"/>
            <a:ext cx="12192001" cy="3356645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50000"/>
              </a:lnSpc>
              <a:buSzPct val="105000"/>
              <a:buAutoNum type="arabicPeriod"/>
            </a:pPr>
            <a:r>
              <a:rPr lang="en-US" sz="2800" dirty="0"/>
              <a:t>We </a:t>
            </a:r>
            <a:r>
              <a:rPr lang="en-US" sz="2800" dirty="0">
                <a:solidFill>
                  <a:srgbClr val="00B050"/>
                </a:solidFill>
              </a:rPr>
              <a:t>imported the necessary libraries</a:t>
            </a:r>
            <a:r>
              <a:rPr lang="en-US" sz="2800" dirty="0"/>
              <a:t> needed for the program, and used panda’s attribute ‘</a:t>
            </a:r>
            <a:r>
              <a:rPr lang="en-US" sz="2800" dirty="0" err="1"/>
              <a:t>pd.read_csv</a:t>
            </a:r>
            <a:r>
              <a:rPr lang="en-US" sz="2800" dirty="0"/>
              <a:t>’ to upload the datasets.  </a:t>
            </a:r>
          </a:p>
          <a:p>
            <a:pPr marL="514350" indent="-514350">
              <a:lnSpc>
                <a:spcPct val="150000"/>
              </a:lnSpc>
              <a:buSzPct val="105000"/>
              <a:buAutoNum type="arabicPeriod"/>
            </a:pPr>
            <a:r>
              <a:rPr lang="en-US" dirty="0"/>
              <a:t>We </a:t>
            </a:r>
            <a:r>
              <a:rPr lang="en-US" dirty="0">
                <a:solidFill>
                  <a:srgbClr val="00B050"/>
                </a:solidFill>
              </a:rPr>
              <a:t>removed missing values</a:t>
            </a:r>
            <a:r>
              <a:rPr lang="en-US" dirty="0"/>
              <a:t> and removed columns with many missing data using pandas attributes ‘</a:t>
            </a:r>
            <a:r>
              <a:rPr lang="en-US" dirty="0" err="1"/>
              <a:t>isnull</a:t>
            </a:r>
            <a:r>
              <a:rPr lang="en-US" dirty="0"/>
              <a:t>()’ and ‘.drop()’.</a:t>
            </a:r>
          </a:p>
          <a:p>
            <a:pPr marL="514350" indent="-514350">
              <a:lnSpc>
                <a:spcPct val="150000"/>
              </a:lnSpc>
              <a:buSzPct val="105000"/>
              <a:buAutoNum type="arabicPeriod"/>
            </a:pPr>
            <a:r>
              <a:rPr lang="en-US" sz="2800" dirty="0"/>
              <a:t>We </a:t>
            </a:r>
            <a:r>
              <a:rPr lang="en-US" sz="2800" dirty="0">
                <a:solidFill>
                  <a:srgbClr val="00B050"/>
                </a:solidFill>
              </a:rPr>
              <a:t>visualized</a:t>
            </a:r>
            <a:r>
              <a:rPr lang="en-US" sz="2800" dirty="0"/>
              <a:t> our </a:t>
            </a:r>
            <a:r>
              <a:rPr lang="en-US" sz="2800" dirty="0">
                <a:solidFill>
                  <a:srgbClr val="00B050"/>
                </a:solidFill>
              </a:rPr>
              <a:t>data</a:t>
            </a:r>
            <a:r>
              <a:rPr lang="en-US" sz="2800" dirty="0"/>
              <a:t> using heatmaps, scatterplots</a:t>
            </a:r>
            <a:r>
              <a:rPr lang="en-US" dirty="0"/>
              <a:t> and histograms</a:t>
            </a:r>
            <a:endParaRPr lang="en-US" sz="2800" dirty="0"/>
          </a:p>
          <a:p>
            <a:pPr>
              <a:buSzPct val="105000"/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9BF0-F5AB-3F32-E90F-C2371AF25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5</a:t>
            </a:fld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485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A3C76-0024-1237-4036-00FB31533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hite Tech Background Images - Free Download on Freepik">
            <a:extLst>
              <a:ext uri="{FF2B5EF4-FFF2-40B4-BE49-F238E27FC236}">
                <a16:creationId xmlns:a16="http://schemas.microsoft.com/office/drawing/2014/main" id="{FD1CB56B-8FC4-049D-BAC4-C92C413E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220894" cy="713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B6803C-9768-A9D4-C820-57EB3D297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Visualizing data</a:t>
            </a:r>
            <a:r>
              <a:rPr lang="en-GB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E2C68-B8C6-8C78-8C1A-EFD489AD9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1157"/>
            <a:ext cx="4581544" cy="2134920"/>
          </a:xfrm>
        </p:spPr>
        <p:txBody>
          <a:bodyPr>
            <a:normAutofit/>
          </a:bodyPr>
          <a:lstStyle/>
          <a:p>
            <a:pPr marL="0" indent="0">
              <a:buSzPct val="105000"/>
              <a:buNone/>
            </a:pPr>
            <a:r>
              <a:rPr lang="en-GB" dirty="0"/>
              <a:t>We started by plotting a correlation heatmap to investigate the correlation between all of our predictors.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96D20-88EA-7A33-841B-6EB9D3966C01}"/>
              </a:ext>
            </a:extLst>
          </p:cNvPr>
          <p:cNvSpPr txBox="1"/>
          <p:nvPr/>
        </p:nvSpPr>
        <p:spPr>
          <a:xfrm>
            <a:off x="5860999" y="47982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7B1BBC-E295-4082-4D95-C856CF09D0EA}"/>
              </a:ext>
            </a:extLst>
          </p:cNvPr>
          <p:cNvSpPr txBox="1"/>
          <p:nvPr/>
        </p:nvSpPr>
        <p:spPr>
          <a:xfrm>
            <a:off x="5860999" y="5126871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1A48E1-9896-A8FE-A01A-D14AEA477F32}"/>
              </a:ext>
            </a:extLst>
          </p:cNvPr>
          <p:cNvSpPr txBox="1"/>
          <p:nvPr/>
        </p:nvSpPr>
        <p:spPr>
          <a:xfrm>
            <a:off x="5862374" y="54659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5F5745-B314-D5D4-2CCC-6CE834811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/>
              <a:t>6</a:t>
            </a:fld>
            <a:endParaRPr lang="en-GB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56582E-E73A-63BF-4462-52F4A9FA5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44" y="361870"/>
            <a:ext cx="7871927" cy="644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469ADDC-1653-92DB-38AC-0AE86BFB9276}"/>
              </a:ext>
            </a:extLst>
          </p:cNvPr>
          <p:cNvSpPr/>
          <p:nvPr/>
        </p:nvSpPr>
        <p:spPr>
          <a:xfrm>
            <a:off x="8722658" y="3785098"/>
            <a:ext cx="939303" cy="9081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Y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4B9B2D-1227-190F-BF85-1A059FD78778}"/>
              </a:ext>
            </a:extLst>
          </p:cNvPr>
          <p:cNvSpPr/>
          <p:nvPr/>
        </p:nvSpPr>
        <p:spPr>
          <a:xfrm>
            <a:off x="8722657" y="4568473"/>
            <a:ext cx="939303" cy="9081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Y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8987FE-EF61-7D38-93D3-D1A2256E4892}"/>
              </a:ext>
            </a:extLst>
          </p:cNvPr>
          <p:cNvSpPr/>
          <p:nvPr/>
        </p:nvSpPr>
        <p:spPr>
          <a:xfrm>
            <a:off x="9661960" y="4581848"/>
            <a:ext cx="939303" cy="9081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Y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4639FA6-2D8A-CA09-3F71-F6B4522104F5}"/>
              </a:ext>
            </a:extLst>
          </p:cNvPr>
          <p:cNvSpPr/>
          <p:nvPr/>
        </p:nvSpPr>
        <p:spPr>
          <a:xfrm>
            <a:off x="6844051" y="3785098"/>
            <a:ext cx="939303" cy="9081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Y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11D431-B1EE-B13F-5A65-0DF06CC4D0C7}"/>
              </a:ext>
            </a:extLst>
          </p:cNvPr>
          <p:cNvSpPr/>
          <p:nvPr/>
        </p:nvSpPr>
        <p:spPr>
          <a:xfrm>
            <a:off x="6825734" y="4601053"/>
            <a:ext cx="939303" cy="90817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CY"/>
          </a:p>
        </p:txBody>
      </p:sp>
    </p:spTree>
    <p:extLst>
      <p:ext uri="{BB962C8B-B14F-4D97-AF65-F5344CB8AC3E}">
        <p14:creationId xmlns:p14="http://schemas.microsoft.com/office/powerpoint/2010/main" val="33973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5" grpId="0" animBg="1"/>
      <p:bldP spid="21" grpId="0" animBg="1"/>
      <p:bldP spid="24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43CA-6C19-C4C5-2D88-184EF216B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hite Tech Background Images - Free Download on Freepik">
            <a:extLst>
              <a:ext uri="{FF2B5EF4-FFF2-40B4-BE49-F238E27FC236}">
                <a16:creationId xmlns:a16="http://schemas.microsoft.com/office/drawing/2014/main" id="{308EC3FE-AAF4-6CA1-5E6C-1E8163391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32E29-5ECA-2E57-3E84-9608F17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US" b="1" dirty="0">
                <a:latin typeface="Berlin Sans FB Demi" panose="020E0802020502020306" pitchFamily="34" charset="0"/>
              </a:rPr>
              <a:t>Plotting</a:t>
            </a:r>
            <a:r>
              <a:rPr lang="en-GB" b="1" dirty="0">
                <a:latin typeface="Berlin Sans FB Demi" panose="020E0802020502020306" pitchFamily="34" charset="0"/>
              </a:rPr>
              <a:t> data</a:t>
            </a:r>
            <a:r>
              <a:rPr lang="en-GB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C93-EBAA-B68B-3411-D825FFD85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56150"/>
            <a:ext cx="12192001" cy="6787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SzPct val="105000"/>
              <a:buNone/>
            </a:pPr>
            <a:r>
              <a:rPr lang="en-GB" dirty="0"/>
              <a:t>Then we plotted  Scatterplots with regression lines to examine the relationships of the predictors with the response variable.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D5CAB-7B54-380D-524F-006F397E0744}"/>
              </a:ext>
            </a:extLst>
          </p:cNvPr>
          <p:cNvSpPr txBox="1"/>
          <p:nvPr/>
        </p:nvSpPr>
        <p:spPr>
          <a:xfrm>
            <a:off x="5860999" y="47982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0A80B-6294-449E-C5AB-E707AAC87CFF}"/>
              </a:ext>
            </a:extLst>
          </p:cNvPr>
          <p:cNvSpPr txBox="1"/>
          <p:nvPr/>
        </p:nvSpPr>
        <p:spPr>
          <a:xfrm>
            <a:off x="5860999" y="5126871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0A426-7C4C-C7AC-0A56-A24861694F2C}"/>
              </a:ext>
            </a:extLst>
          </p:cNvPr>
          <p:cNvSpPr txBox="1"/>
          <p:nvPr/>
        </p:nvSpPr>
        <p:spPr>
          <a:xfrm>
            <a:off x="5862374" y="54659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0482C0-3C76-1EF2-10BF-4CE55DED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7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7B1251C7-B250-E950-10D2-1CF16E603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4" y="2073987"/>
            <a:ext cx="54673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3C9BA094-4F33-3AA4-FFEC-C10D923ED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21" y="2073986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6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620F-2E7B-10BF-15ED-AAEB89B5B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hite Tech Background Images - Free Download on Freepik">
            <a:extLst>
              <a:ext uri="{FF2B5EF4-FFF2-40B4-BE49-F238E27FC236}">
                <a16:creationId xmlns:a16="http://schemas.microsoft.com/office/drawing/2014/main" id="{5C55F5DE-8C88-CA71-C37E-A9EC6072B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CCFFD0-2739-FC61-EA36-F8A437F2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US" b="1" dirty="0">
                <a:latin typeface="Berlin Sans FB Demi" panose="020E0802020502020306" pitchFamily="34" charset="0"/>
              </a:rPr>
              <a:t>Plotting</a:t>
            </a:r>
            <a:r>
              <a:rPr lang="en-GB" b="1" dirty="0">
                <a:latin typeface="Berlin Sans FB Demi" panose="020E0802020502020306" pitchFamily="34" charset="0"/>
              </a:rPr>
              <a:t> data</a:t>
            </a:r>
            <a:r>
              <a:rPr lang="en-GB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8759-C26E-5710-AE63-D42E45A5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56150"/>
            <a:ext cx="12192001" cy="67876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SzPct val="105000"/>
              <a:buNone/>
            </a:pPr>
            <a:r>
              <a:rPr lang="en-GB" dirty="0"/>
              <a:t>Then we plotted  Scatterplots with regression lines to examine the relationships of the predictors with the response variable.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BEC1DB-2695-28BE-5E62-99F4DADC983C}"/>
              </a:ext>
            </a:extLst>
          </p:cNvPr>
          <p:cNvSpPr txBox="1"/>
          <p:nvPr/>
        </p:nvSpPr>
        <p:spPr>
          <a:xfrm>
            <a:off x="5860999" y="47982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86CC3D-B0FA-B150-3AF0-098550B4D2E6}"/>
              </a:ext>
            </a:extLst>
          </p:cNvPr>
          <p:cNvSpPr txBox="1"/>
          <p:nvPr/>
        </p:nvSpPr>
        <p:spPr>
          <a:xfrm>
            <a:off x="5860999" y="5126871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2999D-3EC9-9A82-0A87-74C1CD4457D9}"/>
              </a:ext>
            </a:extLst>
          </p:cNvPr>
          <p:cNvSpPr txBox="1"/>
          <p:nvPr/>
        </p:nvSpPr>
        <p:spPr>
          <a:xfrm>
            <a:off x="5862374" y="54659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2BF8C87-7543-5A69-F788-387F31CE8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8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F68E2FC-F1D4-6592-01CF-5190F959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805" y="1953053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7F9D386D-BF77-F239-902D-6C67FA2D1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99" y="1949777"/>
            <a:ext cx="54006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943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4D2D4-C0CF-C317-36FA-79BADCA15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White Tech Background Images - Free Download on Freepik">
            <a:extLst>
              <a:ext uri="{FF2B5EF4-FFF2-40B4-BE49-F238E27FC236}">
                <a16:creationId xmlns:a16="http://schemas.microsoft.com/office/drawing/2014/main" id="{7EE8C4A0-F9FB-8C6F-344B-CDF2C0F4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0894" cy="800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F88EC-8E9E-5191-7967-A7AE22099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35698"/>
          </a:xfrm>
        </p:spPr>
        <p:txBody>
          <a:bodyPr/>
          <a:lstStyle/>
          <a:p>
            <a:r>
              <a:rPr lang="en-GB" b="1" dirty="0">
                <a:latin typeface="Berlin Sans FB Demi" panose="020E0802020502020306" pitchFamily="34" charset="0"/>
              </a:rPr>
              <a:t>Visualizing data</a:t>
            </a:r>
            <a:r>
              <a:rPr lang="en-GB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B63C6-65EC-B1B6-DD9C-C3985BC72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56150"/>
            <a:ext cx="12192001" cy="678760"/>
          </a:xfrm>
        </p:spPr>
        <p:txBody>
          <a:bodyPr>
            <a:normAutofit/>
          </a:bodyPr>
          <a:lstStyle/>
          <a:p>
            <a:pPr marL="0" indent="0" algn="ctr">
              <a:buSzPct val="105000"/>
              <a:buNone/>
            </a:pPr>
            <a:r>
              <a:rPr lang="en-GB" dirty="0"/>
              <a:t>Lastly, we plotted some histograms to show the distribution of variables.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649D4-E7C4-FA19-FB52-F8CD4D482530}"/>
              </a:ext>
            </a:extLst>
          </p:cNvPr>
          <p:cNvSpPr txBox="1"/>
          <p:nvPr/>
        </p:nvSpPr>
        <p:spPr>
          <a:xfrm>
            <a:off x="5860999" y="47982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0CB05-2B70-DB50-6253-BD345542BB5C}"/>
              </a:ext>
            </a:extLst>
          </p:cNvPr>
          <p:cNvSpPr txBox="1"/>
          <p:nvPr/>
        </p:nvSpPr>
        <p:spPr>
          <a:xfrm>
            <a:off x="5860999" y="5126871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CD1C9-5808-16DA-C101-3676DF96C4FB}"/>
              </a:ext>
            </a:extLst>
          </p:cNvPr>
          <p:cNvSpPr txBox="1"/>
          <p:nvPr/>
        </p:nvSpPr>
        <p:spPr>
          <a:xfrm>
            <a:off x="5862374" y="5465948"/>
            <a:ext cx="4700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F8AC6D0-E9B3-596C-7ED0-038B0574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0092B-84EC-443C-94FA-E28BB8F342B5}" type="slidenum">
              <a:rPr lang="en-GB" smtClean="0">
                <a:solidFill>
                  <a:schemeClr val="tx1"/>
                </a:solidFill>
              </a:rPr>
              <a:t>9</a:t>
            </a:fld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AD97DB0-BD58-BB7C-E64F-0FB858B0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23" y="2041068"/>
            <a:ext cx="5661850" cy="407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8430237B-30E7-721B-2D14-3B8B01DF0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999" y="2041068"/>
            <a:ext cx="5661851" cy="402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867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578</Words>
  <Application>Microsoft Office PowerPoint</Application>
  <PresentationFormat>Widescreen</PresentationFormat>
  <Paragraphs>115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Predicting Football Player Goal Scoring Using AI</vt:lpstr>
      <vt:lpstr>Problem Statement</vt:lpstr>
      <vt:lpstr>Dataset</vt:lpstr>
      <vt:lpstr>Dataset</vt:lpstr>
      <vt:lpstr>Our approach so far:</vt:lpstr>
      <vt:lpstr>Visualizing data </vt:lpstr>
      <vt:lpstr>Plotting data </vt:lpstr>
      <vt:lpstr>Plotting data </vt:lpstr>
      <vt:lpstr>Visualizing data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Football Player Goal Scoring Using AI</dc:title>
  <dc:creator>Sotia Koukou</dc:creator>
  <cp:lastModifiedBy>Sotia Koukou</cp:lastModifiedBy>
  <cp:revision>6</cp:revision>
  <dcterms:created xsi:type="dcterms:W3CDTF">2025-03-04T22:08:55Z</dcterms:created>
  <dcterms:modified xsi:type="dcterms:W3CDTF">2025-03-25T11:44:44Z</dcterms:modified>
</cp:coreProperties>
</file>