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60" r:id="rId4"/>
    <p:sldId id="261" r:id="rId5"/>
    <p:sldId id="277" r:id="rId6"/>
    <p:sldId id="279" r:id="rId7"/>
    <p:sldId id="281" r:id="rId8"/>
    <p:sldId id="282" r:id="rId9"/>
    <p:sldId id="284" r:id="rId10"/>
    <p:sldId id="263" r:id="rId11"/>
    <p:sldId id="283" r:id="rId12"/>
    <p:sldId id="280"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2T18:45:04.346"/>
    </inkml:context>
    <inkml:brush xml:id="br0">
      <inkml:brushProperty name="width" value="0.04286" units="cm"/>
      <inkml:brushProperty name="height" value="0.04286" units="cm"/>
      <inkml:brushProperty name="color" value="#FFFFFF"/>
    </inkml:brush>
  </inkml:definitions>
  <inkml:trace contextRef="#ctx0" brushRef="#br0">1 19 7675,'6'-3'69,"1"1"0,-1-1 0,1 1 0,-1 0 0,0-1 0,2 1-379,0 1 1,-1 3 281,2 2 0,-4 3 252,-1 1 0,-2 2-145,3 3 1,-4 0-94,1 0 1,-1-1 20,-1-2 0,0 0-84,0-4 19,0-2 67,0-1 0,-1-3-13,-1 0 1,1 0-33,-4 0 0,3-1 18,-2-1 1,2-1 48,-3-1 1,3-1-58,-2 2 28,0-2 1,-2 4-140,2-3-48,-2 2 0,5-1 171,-4 3-30,4 0-76,-2 0 65,3 0 55,0 0 0,0-2 0,0-2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83DB5-62A9-4FAD-B2F9-74C38008FCD4}" type="datetimeFigureOut">
              <a:rPr lang="en-GB" smtClean="0"/>
              <a:t>22/06/2025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06C63-5E35-45C4-AEA8-C9674B9BA399}" type="slidenum">
              <a:rPr lang="en-GB" smtClean="0"/>
              <a:t>‹#›</a:t>
            </a:fld>
            <a:endParaRPr lang="en-GB"/>
          </a:p>
        </p:txBody>
      </p:sp>
    </p:spTree>
    <p:extLst>
      <p:ext uri="{BB962C8B-B14F-4D97-AF65-F5344CB8AC3E}">
        <p14:creationId xmlns:p14="http://schemas.microsoft.com/office/powerpoint/2010/main" val="2743764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SzPct val="105000"/>
              <a:buFont typeface="Wingdings" panose="05000000000000000000" pitchFamily="2" charset="2"/>
              <a:buChar char="§"/>
            </a:pPr>
            <a:r>
              <a:rPr lang="en-GB" dirty="0"/>
              <a:t>1. </a:t>
            </a:r>
            <a:r>
              <a:rPr lang="en-GB" b="0" i="0" dirty="0">
                <a:effectLst/>
                <a:latin typeface="Bahnschrift Light Condensed" panose="020B0502040204020203" pitchFamily="34" charset="0"/>
              </a:rPr>
              <a:t>Predicting the number of goals a player is going to score in an upcoming match is a </a:t>
            </a:r>
          </a:p>
          <a:p>
            <a:pPr>
              <a:buSzPct val="105000"/>
              <a:buFont typeface="Wingdings" panose="05000000000000000000" pitchFamily="2" charset="2"/>
              <a:buChar char="§"/>
            </a:pPr>
            <a:r>
              <a:rPr lang="en-GB" b="0" i="0" dirty="0">
                <a:effectLst/>
                <a:latin typeface="Bahnschrift Light Condensed" panose="020B0502040204020203" pitchFamily="34" charset="0"/>
              </a:rPr>
              <a:t>2. </a:t>
            </a:r>
            <a:r>
              <a:rPr lang="en-GB" dirty="0">
                <a:latin typeface="Bahnschrift Light Condensed" panose="020B0502040204020203" pitchFamily="34" charset="0"/>
              </a:rPr>
              <a:t>K</a:t>
            </a:r>
            <a:r>
              <a:rPr lang="en-GB" b="0" i="0" dirty="0">
                <a:effectLst/>
                <a:latin typeface="Bahnschrift Light Condensed" panose="020B0502040204020203" pitchFamily="34" charset="0"/>
              </a:rPr>
              <a:t>nowing the goals that will be scored in an upcoming match by a player will help </a:t>
            </a:r>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477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24418-6D24-BAEE-6A47-7B56F1489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F43B6-4548-C580-33AE-57F75F90D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271F96-3EC9-855C-CC84-57D43D6E2A3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DD6C2B-2C66-785C-C1CE-5EB923AD9205}"/>
              </a:ext>
            </a:extLst>
          </p:cNvPr>
          <p:cNvSpPr>
            <a:spLocks noGrp="1"/>
          </p:cNvSpPr>
          <p:nvPr>
            <p:ph type="sldNum" sz="quarter" idx="5"/>
          </p:nvPr>
        </p:nvSpPr>
        <p:spPr/>
        <p:txBody>
          <a:bodyPr/>
          <a:lstStyle/>
          <a:p>
            <a:fld id="{D4455803-6445-4FA5-8277-99BB0B0C4F03}" type="slidenum">
              <a:rPr lang="en-GB" smtClean="0"/>
              <a:t>11</a:t>
            </a:fld>
            <a:endParaRPr lang="en-GB"/>
          </a:p>
        </p:txBody>
      </p:sp>
    </p:spTree>
    <p:extLst>
      <p:ext uri="{BB962C8B-B14F-4D97-AF65-F5344CB8AC3E}">
        <p14:creationId xmlns:p14="http://schemas.microsoft.com/office/powerpoint/2010/main" val="68165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24418-6D24-BAEE-6A47-7B56F1489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F43B6-4548-C580-33AE-57F75F90D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271F96-3EC9-855C-CC84-57D43D6E2A3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DD6C2B-2C66-785C-C1CE-5EB923AD9205}"/>
              </a:ext>
            </a:extLst>
          </p:cNvPr>
          <p:cNvSpPr>
            <a:spLocks noGrp="1"/>
          </p:cNvSpPr>
          <p:nvPr>
            <p:ph type="sldNum" sz="quarter" idx="5"/>
          </p:nvPr>
        </p:nvSpPr>
        <p:spPr/>
        <p:txBody>
          <a:bodyPr/>
          <a:lstStyle/>
          <a:p>
            <a:fld id="{D4455803-6445-4FA5-8277-99BB0B0C4F03}" type="slidenum">
              <a:rPr lang="en-GB" smtClean="0"/>
              <a:t>12</a:t>
            </a:fld>
            <a:endParaRPr lang="en-GB"/>
          </a:p>
        </p:txBody>
      </p:sp>
    </p:spTree>
    <p:extLst>
      <p:ext uri="{BB962C8B-B14F-4D97-AF65-F5344CB8AC3E}">
        <p14:creationId xmlns:p14="http://schemas.microsoft.com/office/powerpoint/2010/main" val="681652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8655-789B-9976-085B-5DFB6531D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3F5A8B-08E2-6D26-933A-F2E859E28E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B63D9-DA81-11BA-113C-666287A81BE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338DF0B-65C2-CE3F-3DD1-BAE449C5324B}"/>
              </a:ext>
            </a:extLst>
          </p:cNvPr>
          <p:cNvSpPr>
            <a:spLocks noGrp="1"/>
          </p:cNvSpPr>
          <p:nvPr>
            <p:ph type="sldNum" sz="quarter" idx="5"/>
          </p:nvPr>
        </p:nvSpPr>
        <p:spPr/>
        <p:txBody>
          <a:bodyPr/>
          <a:lstStyle/>
          <a:p>
            <a:fld id="{D4455803-6445-4FA5-8277-99BB0B0C4F03}" type="slidenum">
              <a:rPr lang="en-GB" smtClean="0"/>
              <a:t>13</a:t>
            </a:fld>
            <a:endParaRPr lang="en-GB"/>
          </a:p>
        </p:txBody>
      </p:sp>
    </p:spTree>
    <p:extLst>
      <p:ext uri="{BB962C8B-B14F-4D97-AF65-F5344CB8AC3E}">
        <p14:creationId xmlns:p14="http://schemas.microsoft.com/office/powerpoint/2010/main" val="340219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1A941-27A9-2319-9AAF-F69CB96FE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47198-1BC1-9DB5-5558-DB0096915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CAB6F-2A5B-C575-9149-6167849E08BA}"/>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69C9B542-8178-D49A-EF42-6F820291DD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064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9CCF9-ED0D-7691-EC74-D6D257AC9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5F45A-1C09-6F6C-B04D-9A36A806F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BB6D91-B451-AE03-327A-7BDC86422A78}"/>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4F29D46B-87D6-47BC-7D5F-BCC420DC43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74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B0990-2CAC-11B1-06CA-15BF69F152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5A0925-7602-1458-E27C-F7132E2EC7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C12284-68B2-2C46-E773-1D16D149F472}"/>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8C2F6908-8066-4E69-B6AE-523E6650C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087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C616C-2F5E-5AF8-D508-4B44205662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0A5A2-B0B6-A179-BB1A-80FCBB240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812321-4E9B-F2F0-83AF-32C0095C7D20}"/>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EAB4ADC9-9E2E-B76A-831A-B92DBA6213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693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1A941-27A9-2319-9AAF-F69CB96FE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47198-1BC1-9DB5-5558-DB0096915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CAB6F-2A5B-C575-9149-6167849E08BA}"/>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69C9B542-8178-D49A-EF42-6F820291DD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064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1A941-27A9-2319-9AAF-F69CB96FE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47198-1BC1-9DB5-5558-DB0096915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CAB6F-2A5B-C575-9149-6167849E08BA}"/>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69C9B542-8178-D49A-EF42-6F820291DD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06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1A941-27A9-2319-9AAF-F69CB96FE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47198-1BC1-9DB5-5558-DB0096915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CAB6F-2A5B-C575-9149-6167849E08BA}"/>
              </a:ext>
            </a:extLst>
          </p:cNvPr>
          <p:cNvSpPr>
            <a:spLocks noGrp="1"/>
          </p:cNvSpPr>
          <p:nvPr>
            <p:ph type="body" idx="1"/>
          </p:nvPr>
        </p:nvSpPr>
        <p:spPr/>
        <p:txBody>
          <a:bodyPr/>
          <a:lstStyle/>
          <a:p>
            <a:r>
              <a:rPr lang="en-GB" dirty="0"/>
              <a:t>Pics</a:t>
            </a:r>
          </a:p>
        </p:txBody>
      </p:sp>
      <p:sp>
        <p:nvSpPr>
          <p:cNvPr id="4" name="Slide Number Placeholder 3">
            <a:extLst>
              <a:ext uri="{FF2B5EF4-FFF2-40B4-BE49-F238E27FC236}">
                <a16:creationId xmlns:a16="http://schemas.microsoft.com/office/drawing/2014/main" id="{69C9B542-8178-D49A-EF42-6F820291DD6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455803-6445-4FA5-8277-99BB0B0C4F03}"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8064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24418-6D24-BAEE-6A47-7B56F1489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F43B6-4548-C580-33AE-57F75F90D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271F96-3EC9-855C-CC84-57D43D6E2A3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1DD6C2B-2C66-785C-C1CE-5EB923AD9205}"/>
              </a:ext>
            </a:extLst>
          </p:cNvPr>
          <p:cNvSpPr>
            <a:spLocks noGrp="1"/>
          </p:cNvSpPr>
          <p:nvPr>
            <p:ph type="sldNum" sz="quarter" idx="5"/>
          </p:nvPr>
        </p:nvSpPr>
        <p:spPr/>
        <p:txBody>
          <a:bodyPr/>
          <a:lstStyle/>
          <a:p>
            <a:fld id="{D4455803-6445-4FA5-8277-99BB0B0C4F03}" type="slidenum">
              <a:rPr lang="en-GB" smtClean="0"/>
              <a:t>10</a:t>
            </a:fld>
            <a:endParaRPr lang="en-GB"/>
          </a:p>
        </p:txBody>
      </p:sp>
    </p:spTree>
    <p:extLst>
      <p:ext uri="{BB962C8B-B14F-4D97-AF65-F5344CB8AC3E}">
        <p14:creationId xmlns:p14="http://schemas.microsoft.com/office/powerpoint/2010/main" val="68165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A539-1FC0-9D0C-3C56-15CFAB780D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2D9D32A-FDA4-A993-C195-BF9DE46A8C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D5B3E27-45A6-AEB3-7625-4416807A2A2B}"/>
              </a:ext>
            </a:extLst>
          </p:cNvPr>
          <p:cNvSpPr>
            <a:spLocks noGrp="1"/>
          </p:cNvSpPr>
          <p:nvPr>
            <p:ph type="dt" sz="half" idx="10"/>
          </p:nvPr>
        </p:nvSpPr>
        <p:spPr/>
        <p:txBody>
          <a:bodyPr/>
          <a:lstStyle/>
          <a:p>
            <a:fld id="{D2B33313-DAE5-4549-90DA-38E911C4C6FE}" type="datetime1">
              <a:rPr lang="en-GB" smtClean="0"/>
              <a:t>22/06/2025</a:t>
            </a:fld>
            <a:endParaRPr lang="en-GB"/>
          </a:p>
        </p:txBody>
      </p:sp>
      <p:sp>
        <p:nvSpPr>
          <p:cNvPr id="5" name="Footer Placeholder 4">
            <a:extLst>
              <a:ext uri="{FF2B5EF4-FFF2-40B4-BE49-F238E27FC236}">
                <a16:creationId xmlns:a16="http://schemas.microsoft.com/office/drawing/2014/main" id="{6573AE58-C14B-3A09-3EEC-9BF2217782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A3DE07-CC28-8CE1-0432-5EBF3541BCBD}"/>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2670454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9497-23E7-2D63-934F-14CFB5C6D7E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D57A06-74BF-A1DC-AA85-FC88D1485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B29A9A-B2DF-F263-37A5-CE7CF5E2EA17}"/>
              </a:ext>
            </a:extLst>
          </p:cNvPr>
          <p:cNvSpPr>
            <a:spLocks noGrp="1"/>
          </p:cNvSpPr>
          <p:nvPr>
            <p:ph type="dt" sz="half" idx="10"/>
          </p:nvPr>
        </p:nvSpPr>
        <p:spPr/>
        <p:txBody>
          <a:bodyPr/>
          <a:lstStyle/>
          <a:p>
            <a:fld id="{4A864E7F-B43C-427A-8527-9CAF53B1A116}" type="datetime1">
              <a:rPr lang="en-GB" smtClean="0"/>
              <a:t>22/06/2025</a:t>
            </a:fld>
            <a:endParaRPr lang="en-GB"/>
          </a:p>
        </p:txBody>
      </p:sp>
      <p:sp>
        <p:nvSpPr>
          <p:cNvPr id="5" name="Footer Placeholder 4">
            <a:extLst>
              <a:ext uri="{FF2B5EF4-FFF2-40B4-BE49-F238E27FC236}">
                <a16:creationId xmlns:a16="http://schemas.microsoft.com/office/drawing/2014/main" id="{55ED81CE-3A83-17ED-AA5E-E4FC0E5DF9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53545D-2B10-3A39-E42D-227840CD7EFB}"/>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1187483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9A91B-F0A0-A19B-D9AB-FCCCD0801E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B9FB7D-8AE2-CD24-349E-AE7AC86844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F6E8AF-1D8D-809D-6F9A-081C780A74A4}"/>
              </a:ext>
            </a:extLst>
          </p:cNvPr>
          <p:cNvSpPr>
            <a:spLocks noGrp="1"/>
          </p:cNvSpPr>
          <p:nvPr>
            <p:ph type="dt" sz="half" idx="10"/>
          </p:nvPr>
        </p:nvSpPr>
        <p:spPr/>
        <p:txBody>
          <a:bodyPr/>
          <a:lstStyle/>
          <a:p>
            <a:fld id="{3263EB8B-306D-4FB6-B30D-333A7A647813}" type="datetime1">
              <a:rPr lang="en-GB" smtClean="0"/>
              <a:t>22/06/2025</a:t>
            </a:fld>
            <a:endParaRPr lang="en-GB"/>
          </a:p>
        </p:txBody>
      </p:sp>
      <p:sp>
        <p:nvSpPr>
          <p:cNvPr id="5" name="Footer Placeholder 4">
            <a:extLst>
              <a:ext uri="{FF2B5EF4-FFF2-40B4-BE49-F238E27FC236}">
                <a16:creationId xmlns:a16="http://schemas.microsoft.com/office/drawing/2014/main" id="{CA9C409A-64C7-3FF1-2A2D-2D37732934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53B50-33A4-F1A3-9056-0DB08B65A419}"/>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165844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75E0-6849-8C72-4850-D4199D61CD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C76CCF-3AC0-C9C6-96FF-C5F1F8E0E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64AB8C-782F-5FB6-3D0D-08957D894F04}"/>
              </a:ext>
            </a:extLst>
          </p:cNvPr>
          <p:cNvSpPr>
            <a:spLocks noGrp="1"/>
          </p:cNvSpPr>
          <p:nvPr>
            <p:ph type="dt" sz="half" idx="10"/>
          </p:nvPr>
        </p:nvSpPr>
        <p:spPr/>
        <p:txBody>
          <a:bodyPr/>
          <a:lstStyle/>
          <a:p>
            <a:fld id="{49A205EE-9812-4371-9597-371075B65A57}" type="datetime1">
              <a:rPr lang="en-GB" smtClean="0"/>
              <a:t>22/06/2025</a:t>
            </a:fld>
            <a:endParaRPr lang="en-GB"/>
          </a:p>
        </p:txBody>
      </p:sp>
      <p:sp>
        <p:nvSpPr>
          <p:cNvPr id="5" name="Footer Placeholder 4">
            <a:extLst>
              <a:ext uri="{FF2B5EF4-FFF2-40B4-BE49-F238E27FC236}">
                <a16:creationId xmlns:a16="http://schemas.microsoft.com/office/drawing/2014/main" id="{8F9B1FF6-A762-2B67-0598-F0455C785D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942A76-7CA0-CC5F-C55C-EC527E1542B3}"/>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3782354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E7CE-876C-C824-0A6D-F6565DFF0B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5C15CB-1CC2-3737-31B9-979268DE8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C1E28C-1F72-7788-5BF7-BA407C420FD7}"/>
              </a:ext>
            </a:extLst>
          </p:cNvPr>
          <p:cNvSpPr>
            <a:spLocks noGrp="1"/>
          </p:cNvSpPr>
          <p:nvPr>
            <p:ph type="dt" sz="half" idx="10"/>
          </p:nvPr>
        </p:nvSpPr>
        <p:spPr/>
        <p:txBody>
          <a:bodyPr/>
          <a:lstStyle/>
          <a:p>
            <a:fld id="{F0C84C6F-56B2-4CF5-82CC-9763B78C80BD}" type="datetime1">
              <a:rPr lang="en-GB" smtClean="0"/>
              <a:t>22/06/2025</a:t>
            </a:fld>
            <a:endParaRPr lang="en-GB"/>
          </a:p>
        </p:txBody>
      </p:sp>
      <p:sp>
        <p:nvSpPr>
          <p:cNvPr id="5" name="Footer Placeholder 4">
            <a:extLst>
              <a:ext uri="{FF2B5EF4-FFF2-40B4-BE49-F238E27FC236}">
                <a16:creationId xmlns:a16="http://schemas.microsoft.com/office/drawing/2014/main" id="{AC10AE25-1201-5A74-27F5-8C96750A1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204970-F270-AC0B-BF3E-C10E8CB2C030}"/>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332848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A69E-A3E4-13D5-3014-51C49C8308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B1E9EBF-2EEB-546A-BF10-7E1776E6D8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6203CEE-34D4-E266-4A58-9CB3D4D003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60263D0-EBE4-377C-94CB-A6EFBBD02201}"/>
              </a:ext>
            </a:extLst>
          </p:cNvPr>
          <p:cNvSpPr>
            <a:spLocks noGrp="1"/>
          </p:cNvSpPr>
          <p:nvPr>
            <p:ph type="dt" sz="half" idx="10"/>
          </p:nvPr>
        </p:nvSpPr>
        <p:spPr/>
        <p:txBody>
          <a:bodyPr/>
          <a:lstStyle/>
          <a:p>
            <a:fld id="{C923A671-6A38-408A-AAF8-1C32A7CF7CBB}" type="datetime1">
              <a:rPr lang="en-GB" smtClean="0"/>
              <a:t>22/06/2025</a:t>
            </a:fld>
            <a:endParaRPr lang="en-GB"/>
          </a:p>
        </p:txBody>
      </p:sp>
      <p:sp>
        <p:nvSpPr>
          <p:cNvPr id="6" name="Footer Placeholder 5">
            <a:extLst>
              <a:ext uri="{FF2B5EF4-FFF2-40B4-BE49-F238E27FC236}">
                <a16:creationId xmlns:a16="http://schemas.microsoft.com/office/drawing/2014/main" id="{4E103026-EBE4-2A5C-C27E-7469784114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3E0FF8-11D0-D642-465A-95011EC08A19}"/>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337121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0599-0E26-2B86-4FFB-9455BF0630D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4925093-3A67-F652-B5FA-410836E1B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6FB887-9BF0-F263-D546-1468C9D9D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FAC408-EC4C-5FAF-49F2-88A8704AB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DEB51-8430-45D8-9F5D-0281F5E4C4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C792983-B37B-FD84-4A93-091176E11DFB}"/>
              </a:ext>
            </a:extLst>
          </p:cNvPr>
          <p:cNvSpPr>
            <a:spLocks noGrp="1"/>
          </p:cNvSpPr>
          <p:nvPr>
            <p:ph type="dt" sz="half" idx="10"/>
          </p:nvPr>
        </p:nvSpPr>
        <p:spPr/>
        <p:txBody>
          <a:bodyPr/>
          <a:lstStyle/>
          <a:p>
            <a:fld id="{DB04E6B6-6E75-4861-AAEF-DBFBBAE75234}" type="datetime1">
              <a:rPr lang="en-GB" smtClean="0"/>
              <a:t>22/06/2025</a:t>
            </a:fld>
            <a:endParaRPr lang="en-GB"/>
          </a:p>
        </p:txBody>
      </p:sp>
      <p:sp>
        <p:nvSpPr>
          <p:cNvPr id="8" name="Footer Placeholder 7">
            <a:extLst>
              <a:ext uri="{FF2B5EF4-FFF2-40B4-BE49-F238E27FC236}">
                <a16:creationId xmlns:a16="http://schemas.microsoft.com/office/drawing/2014/main" id="{6B513B3D-7389-5D48-866C-DBBC0B46C12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603E70-EC2B-18BF-7225-F873088A39FF}"/>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134653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F4EC-F8F7-ACC6-CA54-A65E1254CB4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1C3A946-D225-570F-9E6F-1EEA9F1990EE}"/>
              </a:ext>
            </a:extLst>
          </p:cNvPr>
          <p:cNvSpPr>
            <a:spLocks noGrp="1"/>
          </p:cNvSpPr>
          <p:nvPr>
            <p:ph type="dt" sz="half" idx="10"/>
          </p:nvPr>
        </p:nvSpPr>
        <p:spPr/>
        <p:txBody>
          <a:bodyPr/>
          <a:lstStyle/>
          <a:p>
            <a:fld id="{EDBD260E-D0EB-4B9D-B840-AF2C7EC02450}" type="datetime1">
              <a:rPr lang="en-GB" smtClean="0"/>
              <a:t>22/06/2025</a:t>
            </a:fld>
            <a:endParaRPr lang="en-GB"/>
          </a:p>
        </p:txBody>
      </p:sp>
      <p:sp>
        <p:nvSpPr>
          <p:cNvPr id="4" name="Footer Placeholder 3">
            <a:extLst>
              <a:ext uri="{FF2B5EF4-FFF2-40B4-BE49-F238E27FC236}">
                <a16:creationId xmlns:a16="http://schemas.microsoft.com/office/drawing/2014/main" id="{9113B662-A29A-FD49-2164-ED9C7FDB4F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DB59719-EE07-77A1-72D5-0431F11775F1}"/>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28997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0D5ED-59CA-6FCF-A928-7B0AAF18D713}"/>
              </a:ext>
            </a:extLst>
          </p:cNvPr>
          <p:cNvSpPr>
            <a:spLocks noGrp="1"/>
          </p:cNvSpPr>
          <p:nvPr>
            <p:ph type="dt" sz="half" idx="10"/>
          </p:nvPr>
        </p:nvSpPr>
        <p:spPr/>
        <p:txBody>
          <a:bodyPr/>
          <a:lstStyle/>
          <a:p>
            <a:fld id="{80A5DA1E-B3EB-4279-A58A-03A1EE93AD78}" type="datetime1">
              <a:rPr lang="en-GB" smtClean="0"/>
              <a:t>22/06/2025</a:t>
            </a:fld>
            <a:endParaRPr lang="en-GB"/>
          </a:p>
        </p:txBody>
      </p:sp>
      <p:sp>
        <p:nvSpPr>
          <p:cNvPr id="3" name="Footer Placeholder 2">
            <a:extLst>
              <a:ext uri="{FF2B5EF4-FFF2-40B4-BE49-F238E27FC236}">
                <a16:creationId xmlns:a16="http://schemas.microsoft.com/office/drawing/2014/main" id="{F706B9C1-BE9B-3FDD-F207-8F3CD87294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14F6A6-35BE-2341-1266-6176C5077A51}"/>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333950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F20B-BB51-579E-BCE8-74A3C9AF7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ADDAD27-8296-9C08-2C33-23461F426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19011A0-8B66-968F-D7A1-7829F226D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B5DE1-B318-8DB3-407A-865AB7839D9B}"/>
              </a:ext>
            </a:extLst>
          </p:cNvPr>
          <p:cNvSpPr>
            <a:spLocks noGrp="1"/>
          </p:cNvSpPr>
          <p:nvPr>
            <p:ph type="dt" sz="half" idx="10"/>
          </p:nvPr>
        </p:nvSpPr>
        <p:spPr/>
        <p:txBody>
          <a:bodyPr/>
          <a:lstStyle/>
          <a:p>
            <a:fld id="{FA95887B-F781-4840-AF29-73428A27DABD}" type="datetime1">
              <a:rPr lang="en-GB" smtClean="0"/>
              <a:t>22/06/2025</a:t>
            </a:fld>
            <a:endParaRPr lang="en-GB"/>
          </a:p>
        </p:txBody>
      </p:sp>
      <p:sp>
        <p:nvSpPr>
          <p:cNvPr id="6" name="Footer Placeholder 5">
            <a:extLst>
              <a:ext uri="{FF2B5EF4-FFF2-40B4-BE49-F238E27FC236}">
                <a16:creationId xmlns:a16="http://schemas.microsoft.com/office/drawing/2014/main" id="{C305760A-F547-C7D7-E713-9E0B017937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23B696-9300-D12B-5F96-59D5A5235E1C}"/>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1109565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7A52-600A-C86A-3171-E8F0642E6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7B946DD-7FBA-E9ED-E675-98908F6A8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00A833-7594-38E6-A01E-002076DC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36F5D-74BD-6CFE-C8B0-BCBD2BAD104C}"/>
              </a:ext>
            </a:extLst>
          </p:cNvPr>
          <p:cNvSpPr>
            <a:spLocks noGrp="1"/>
          </p:cNvSpPr>
          <p:nvPr>
            <p:ph type="dt" sz="half" idx="10"/>
          </p:nvPr>
        </p:nvSpPr>
        <p:spPr/>
        <p:txBody>
          <a:bodyPr/>
          <a:lstStyle/>
          <a:p>
            <a:fld id="{E9DCA7AB-903B-499F-8AA7-BE61DFF254C1}" type="datetime1">
              <a:rPr lang="en-GB" smtClean="0"/>
              <a:t>22/06/2025</a:t>
            </a:fld>
            <a:endParaRPr lang="en-GB"/>
          </a:p>
        </p:txBody>
      </p:sp>
      <p:sp>
        <p:nvSpPr>
          <p:cNvPr id="6" name="Footer Placeholder 5">
            <a:extLst>
              <a:ext uri="{FF2B5EF4-FFF2-40B4-BE49-F238E27FC236}">
                <a16:creationId xmlns:a16="http://schemas.microsoft.com/office/drawing/2014/main" id="{96E2549F-6266-BBD6-1E1D-96C60CAACC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8BEBDC-6849-2E3C-88CC-ACC707759A54}"/>
              </a:ext>
            </a:extLst>
          </p:cNvPr>
          <p:cNvSpPr>
            <a:spLocks noGrp="1"/>
          </p:cNvSpPr>
          <p:nvPr>
            <p:ph type="sldNum" sz="quarter" idx="12"/>
          </p:nvPr>
        </p:nvSpPr>
        <p:spPr/>
        <p:txBody>
          <a:bodyPr/>
          <a:lstStyle/>
          <a:p>
            <a:fld id="{DFE0092B-84EC-443C-94FA-E28BB8F342B5}" type="slidenum">
              <a:rPr lang="en-GB" smtClean="0"/>
              <a:t>‹#›</a:t>
            </a:fld>
            <a:endParaRPr lang="en-GB"/>
          </a:p>
        </p:txBody>
      </p:sp>
    </p:spTree>
    <p:extLst>
      <p:ext uri="{BB962C8B-B14F-4D97-AF65-F5344CB8AC3E}">
        <p14:creationId xmlns:p14="http://schemas.microsoft.com/office/powerpoint/2010/main" val="2244241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6BFA97-A0FC-52CD-FAA2-FAD2054F8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BA86CD3-A8B4-1DC5-B00B-945A908130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360662-EF99-1823-85C5-1002F8385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A55A7-D6B4-4F64-8BAB-0E2A33C5698A}" type="datetime1">
              <a:rPr lang="en-GB" smtClean="0"/>
              <a:t>22/06/2025</a:t>
            </a:fld>
            <a:endParaRPr lang="en-GB"/>
          </a:p>
        </p:txBody>
      </p:sp>
      <p:sp>
        <p:nvSpPr>
          <p:cNvPr id="5" name="Footer Placeholder 4">
            <a:extLst>
              <a:ext uri="{FF2B5EF4-FFF2-40B4-BE49-F238E27FC236}">
                <a16:creationId xmlns:a16="http://schemas.microsoft.com/office/drawing/2014/main" id="{7FBDF39F-15D1-0B64-C173-755152272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86EB5E-01D3-0923-A3D8-32F16008F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E0092B-84EC-443C-94FA-E28BB8F342B5}" type="slidenum">
              <a:rPr lang="en-GB" smtClean="0"/>
              <a:t>‹#›</a:t>
            </a:fld>
            <a:endParaRPr lang="en-GB"/>
          </a:p>
        </p:txBody>
      </p:sp>
    </p:spTree>
    <p:extLst>
      <p:ext uri="{BB962C8B-B14F-4D97-AF65-F5344CB8AC3E}">
        <p14:creationId xmlns:p14="http://schemas.microsoft.com/office/powerpoint/2010/main" val="816213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ite Tech Background Images - Free Download on Freepik">
            <a:extLst>
              <a:ext uri="{FF2B5EF4-FFF2-40B4-BE49-F238E27FC236}">
                <a16:creationId xmlns:a16="http://schemas.microsoft.com/office/drawing/2014/main" id="{F3451272-2F89-F516-7B70-F2997F2FA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9">
            <a:extLst>
              <a:ext uri="{FF2B5EF4-FFF2-40B4-BE49-F238E27FC236}">
                <a16:creationId xmlns:a16="http://schemas.microsoft.com/office/drawing/2014/main" id="{0AB9D8F9-5187-BA4D-37A3-96A04A944096}"/>
              </a:ext>
            </a:extLst>
          </p:cNvPr>
          <p:cNvSpPr>
            <a:spLocks noGrp="1"/>
          </p:cNvSpPr>
          <p:nvPr>
            <p:ph type="ctrTitle"/>
          </p:nvPr>
        </p:nvSpPr>
        <p:spPr>
          <a:xfrm>
            <a:off x="949063" y="1310938"/>
            <a:ext cx="10322767" cy="2387600"/>
          </a:xfrm>
        </p:spPr>
        <p:txBody>
          <a:bodyPr>
            <a:noAutofit/>
          </a:bodyPr>
          <a:lstStyle/>
          <a:p>
            <a:r>
              <a:rPr lang="en-GB" sz="7000" b="1" dirty="0">
                <a:latin typeface="Berlin Sans FB Demi" panose="020E0802020502020306" pitchFamily="34" charset="0"/>
              </a:rPr>
              <a:t>Predicting Football Player Goal Scoring Using AI</a:t>
            </a:r>
          </a:p>
        </p:txBody>
      </p:sp>
      <p:sp>
        <p:nvSpPr>
          <p:cNvPr id="11" name="TextBox 10">
            <a:extLst>
              <a:ext uri="{FF2B5EF4-FFF2-40B4-BE49-F238E27FC236}">
                <a16:creationId xmlns:a16="http://schemas.microsoft.com/office/drawing/2014/main" id="{D1081D74-F82D-886F-A089-04197E79D9F3}"/>
              </a:ext>
            </a:extLst>
          </p:cNvPr>
          <p:cNvSpPr txBox="1"/>
          <p:nvPr/>
        </p:nvSpPr>
        <p:spPr>
          <a:xfrm>
            <a:off x="3193205" y="4415819"/>
            <a:ext cx="583448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effectLst/>
                <a:uLnTx/>
                <a:uFillTx/>
                <a:latin typeface="Calibri" panose="020F0502020204030204"/>
                <a:ea typeface="+mn-ea"/>
                <a:cs typeface="+mn-cs"/>
              </a:rPr>
              <a:t>Sotia Koukou &amp; Victoras Panayiotides</a:t>
            </a:r>
            <a:r>
              <a:rPr kumimoji="0" lang="en-GB" sz="2800" b="1"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 name="TextBox 12">
            <a:extLst>
              <a:ext uri="{FF2B5EF4-FFF2-40B4-BE49-F238E27FC236}">
                <a16:creationId xmlns:a16="http://schemas.microsoft.com/office/drawing/2014/main" id="{522E48E4-8B45-D6F7-F52B-B29C0E4BFB1A}"/>
              </a:ext>
            </a:extLst>
          </p:cNvPr>
          <p:cNvSpPr txBox="1"/>
          <p:nvPr/>
        </p:nvSpPr>
        <p:spPr>
          <a:xfrm>
            <a:off x="3736696" y="5193329"/>
            <a:ext cx="471859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dirty="0">
                <a:ln>
                  <a:noFill/>
                </a:ln>
                <a:effectLst/>
                <a:uLnTx/>
                <a:uFillTx/>
                <a:latin typeface="Calibri" panose="020F0502020204030204"/>
                <a:ea typeface="+mn-ea"/>
                <a:cs typeface="+mn-cs"/>
              </a:rPr>
              <a:t>Professors:</a:t>
            </a:r>
            <a:r>
              <a:rPr kumimoji="0" lang="en-GB" sz="1800" b="1" i="0" strike="noStrike" kern="1200" cap="none" spc="0" normalizeH="0" baseline="0" noProof="0" dirty="0">
                <a:ln>
                  <a:noFill/>
                </a:ln>
                <a:effectLst/>
                <a:uLnTx/>
                <a:uFillTx/>
                <a:latin typeface="Calibri" panose="020F0502020204030204"/>
                <a:ea typeface="+mn-ea"/>
                <a:cs typeface="+mn-cs"/>
              </a:rPr>
              <a:t> </a:t>
            </a:r>
            <a:r>
              <a:rPr kumimoji="0" lang="en-GB" sz="1800" b="0" i="0" u="none" strike="noStrike" kern="1200" cap="none" spc="0" normalizeH="0" baseline="0" noProof="0" dirty="0">
                <a:ln>
                  <a:noFill/>
                </a:ln>
                <a:effectLst/>
                <a:uLnTx/>
                <a:uFillTx/>
                <a:latin typeface="Calibri" panose="020F0502020204030204"/>
                <a:ea typeface="+mn-ea"/>
                <a:cs typeface="+mn-cs"/>
              </a:rPr>
              <a:t>Pavlos Protopapas, Ignacio Becker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sng" strike="noStrike" kern="1200" cap="none" spc="0" normalizeH="0" baseline="0" noProof="0" dirty="0">
                <a:ln>
                  <a:noFill/>
                </a:ln>
                <a:effectLst/>
                <a:uLnTx/>
                <a:uFillTx/>
                <a:latin typeface="Calibri" panose="020F0502020204030204"/>
                <a:ea typeface="+mn-ea"/>
                <a:cs typeface="+mn-cs"/>
              </a:rPr>
              <a:t>Mentors:</a:t>
            </a:r>
            <a:r>
              <a:rPr kumimoji="0" lang="en-GB" sz="1800" b="0" i="0" u="none" strike="noStrike" kern="1200" cap="none" spc="0" normalizeH="0" baseline="0" noProof="0" dirty="0">
                <a:ln>
                  <a:noFill/>
                </a:ln>
                <a:effectLst/>
                <a:uLnTx/>
                <a:uFillTx/>
                <a:latin typeface="Calibri" panose="020F0502020204030204"/>
                <a:ea typeface="+mn-ea"/>
                <a:cs typeface="+mn-cs"/>
              </a:rPr>
              <a:t> Anshika Gupta, Nawang Thinley Bhutia</a:t>
            </a:r>
          </a:p>
        </p:txBody>
      </p:sp>
      <p:sp>
        <p:nvSpPr>
          <p:cNvPr id="4" name="Slide Number Placeholder 3">
            <a:extLst>
              <a:ext uri="{FF2B5EF4-FFF2-40B4-BE49-F238E27FC236}">
                <a16:creationId xmlns:a16="http://schemas.microsoft.com/office/drawing/2014/main" id="{9630D4D2-D2BF-AD71-9C15-A291D466F4CD}"/>
              </a:ext>
            </a:extLst>
          </p:cNvPr>
          <p:cNvSpPr>
            <a:spLocks noGrp="1"/>
          </p:cNvSpPr>
          <p:nvPr>
            <p:ph type="sldNum" sz="quarter" idx="12"/>
          </p:nvPr>
        </p:nvSpPr>
        <p:spPr/>
        <p:txBody>
          <a:bodyPr/>
          <a:lstStyle/>
          <a:p>
            <a:fld id="{DFE0092B-84EC-443C-94FA-E28BB8F342B5}" type="slidenum">
              <a:rPr lang="en-GB" smtClean="0">
                <a:solidFill>
                  <a:schemeClr val="tx1"/>
                </a:solidFill>
              </a:rPr>
              <a:t>1</a:t>
            </a:fld>
            <a:endParaRPr lang="en-GB" dirty="0">
              <a:solidFill>
                <a:schemeClr val="tx1"/>
              </a:solidFill>
            </a:endParaRPr>
          </a:p>
        </p:txBody>
      </p:sp>
    </p:spTree>
    <p:extLst>
      <p:ext uri="{BB962C8B-B14F-4D97-AF65-F5344CB8AC3E}">
        <p14:creationId xmlns:p14="http://schemas.microsoft.com/office/powerpoint/2010/main" val="587063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0A208-3A25-B50B-2C8D-8622ABE063A8}"/>
            </a:ext>
          </a:extLst>
        </p:cNvPr>
        <p:cNvGrpSpPr/>
        <p:nvPr/>
      </p:nvGrpSpPr>
      <p:grpSpPr>
        <a:xfrm>
          <a:off x="0" y="0"/>
          <a:ext cx="0" cy="0"/>
          <a:chOff x="0" y="0"/>
          <a:chExt cx="0" cy="0"/>
        </a:xfrm>
      </p:grpSpPr>
      <p:pic>
        <p:nvPicPr>
          <p:cNvPr id="5" name="Picture 2" descr="White Tech Background Images - Free Download on Freepik">
            <a:extLst>
              <a:ext uri="{FF2B5EF4-FFF2-40B4-BE49-F238E27FC236}">
                <a16:creationId xmlns:a16="http://schemas.microsoft.com/office/drawing/2014/main" id="{3A8CF060-EA61-420F-A6FC-B35E7C897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20894" cy="71379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0E23933-8FFA-B777-2B91-3D69A6E3280F}"/>
              </a:ext>
            </a:extLst>
          </p:cNvPr>
          <p:cNvSpPr txBox="1">
            <a:spLocks/>
          </p:cNvSpPr>
          <p:nvPr/>
        </p:nvSpPr>
        <p:spPr>
          <a:xfrm>
            <a:off x="0" y="195943"/>
            <a:ext cx="10515600" cy="1035698"/>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latin typeface="Berlin Sans FB Demi" panose="020E0802020502020306" pitchFamily="34" charset="0"/>
              </a:rPr>
              <a:t>How</a:t>
            </a:r>
            <a:r>
              <a:rPr lang="en-US" b="1" dirty="0">
                <a:latin typeface="Berlin Sans FB Demi" panose="020E0802020502020306" pitchFamily="34" charset="0"/>
              </a:rPr>
              <a:t> we solved </a:t>
            </a:r>
            <a:r>
              <a:rPr lang="en-GB" b="1" dirty="0">
                <a:latin typeface="Berlin Sans FB Demi" panose="020E0802020502020306" pitchFamily="34" charset="0"/>
              </a:rPr>
              <a:t>the problem</a:t>
            </a:r>
            <a:r>
              <a:rPr lang="en-US" b="1" dirty="0">
                <a:latin typeface="Berlin Sans FB Demi" panose="020E0802020502020306" pitchFamily="34" charset="0"/>
              </a:rPr>
              <a:t> of high errors:</a:t>
            </a:r>
            <a:endParaRPr lang="en-GB" b="1" dirty="0">
              <a:latin typeface="Berlin Sans FB Demi" panose="020E0802020502020306" pitchFamily="34" charset="0"/>
            </a:endParaRPr>
          </a:p>
          <a:p>
            <a:endParaRPr lang="en-GB" b="1"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DAB91556-BFD0-C5E1-5D58-AB0DADA6735F}"/>
              </a:ext>
            </a:extLst>
          </p:cNvPr>
          <p:cNvSpPr txBox="1"/>
          <p:nvPr/>
        </p:nvSpPr>
        <p:spPr>
          <a:xfrm>
            <a:off x="0" y="881445"/>
            <a:ext cx="12192000" cy="954107"/>
          </a:xfrm>
          <a:prstGeom prst="rect">
            <a:avLst/>
          </a:prstGeom>
          <a:noFill/>
        </p:spPr>
        <p:txBody>
          <a:bodyPr wrap="square">
            <a:spAutoFit/>
          </a:bodyPr>
          <a:lstStyle/>
          <a:p>
            <a:pPr marL="457200" indent="-457200">
              <a:buFont typeface="Wingdings" pitchFamily="2" charset="2"/>
              <a:buChar char="Ø"/>
            </a:pPr>
            <a:r>
              <a:rPr lang="en-US" sz="2800" dirty="0"/>
              <a:t>Using Decision Trees we made sure to minimize the error of our previous models.</a:t>
            </a:r>
          </a:p>
        </p:txBody>
      </p:sp>
      <p:sp>
        <p:nvSpPr>
          <p:cNvPr id="6" name="Slide Number Placeholder 5">
            <a:extLst>
              <a:ext uri="{FF2B5EF4-FFF2-40B4-BE49-F238E27FC236}">
                <a16:creationId xmlns:a16="http://schemas.microsoft.com/office/drawing/2014/main" id="{9205997F-44D6-F2E9-6005-2B5AC08F4766}"/>
              </a:ext>
            </a:extLst>
          </p:cNvPr>
          <p:cNvSpPr>
            <a:spLocks noGrp="1"/>
          </p:cNvSpPr>
          <p:nvPr>
            <p:ph type="sldNum" sz="quarter" idx="12"/>
          </p:nvPr>
        </p:nvSpPr>
        <p:spPr/>
        <p:txBody>
          <a:bodyPr/>
          <a:lstStyle/>
          <a:p>
            <a:fld id="{DFE0092B-84EC-443C-94FA-E28BB8F342B5}" type="slidenum">
              <a:rPr lang="en-GB" smtClean="0">
                <a:solidFill>
                  <a:schemeClr val="tx1"/>
                </a:solidFill>
              </a:rPr>
              <a:t>10</a:t>
            </a:fld>
            <a:endParaRPr lang="en-GB" dirty="0">
              <a:solidFill>
                <a:schemeClr val="tx1"/>
              </a:solidFill>
            </a:endParaRPr>
          </a:p>
        </p:txBody>
      </p:sp>
      <p:pic>
        <p:nvPicPr>
          <p:cNvPr id="2" name="Picture 1">
            <a:extLst>
              <a:ext uri="{FF2B5EF4-FFF2-40B4-BE49-F238E27FC236}">
                <a16:creationId xmlns:a16="http://schemas.microsoft.com/office/drawing/2014/main" id="{182B4038-4DC6-C4DB-3B57-B8D465ED22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2470" y="1775285"/>
            <a:ext cx="6187060" cy="5108919"/>
          </a:xfrm>
          <a:prstGeom prst="rect">
            <a:avLst/>
          </a:prstGeom>
        </p:spPr>
      </p:pic>
      <mc:AlternateContent xmlns:mc="http://schemas.openxmlformats.org/markup-compatibility/2006" xmlns:p14="http://schemas.microsoft.com/office/powerpoint/2010/main">
        <mc:Choice Requires="p14">
          <p:contentPart p14:bwMode="auto" r:id="rId5">
            <p14:nvContentPartPr>
              <p14:cNvPr id="54" name="Ink 53">
                <a:extLst>
                  <a:ext uri="{FF2B5EF4-FFF2-40B4-BE49-F238E27FC236}">
                    <a16:creationId xmlns:a16="http://schemas.microsoft.com/office/drawing/2014/main" id="{A9DB3DCF-2FC5-0FC6-DA85-C71572AA51F2}"/>
                  </a:ext>
                </a:extLst>
              </p14:cNvPr>
              <p14:cNvContentPartPr/>
              <p14:nvPr/>
            </p14:nvContentPartPr>
            <p14:xfrm>
              <a:off x="5038080" y="2350622"/>
              <a:ext cx="32760" cy="41760"/>
            </p14:xfrm>
          </p:contentPart>
        </mc:Choice>
        <mc:Fallback xmlns="">
          <p:pic>
            <p:nvPicPr>
              <p:cNvPr id="54" name="Ink 53">
                <a:extLst>
                  <a:ext uri="{FF2B5EF4-FFF2-40B4-BE49-F238E27FC236}">
                    <a16:creationId xmlns:a16="http://schemas.microsoft.com/office/drawing/2014/main" id="{A9DB3DCF-2FC5-0FC6-DA85-C71572AA51F2}"/>
                  </a:ext>
                </a:extLst>
              </p:cNvPr>
              <p:cNvPicPr/>
              <p:nvPr/>
            </p:nvPicPr>
            <p:blipFill>
              <a:blip r:embed="rId6"/>
              <a:stretch>
                <a:fillRect/>
              </a:stretch>
            </p:blipFill>
            <p:spPr>
              <a:xfrm>
                <a:off x="5030880" y="2343062"/>
                <a:ext cx="47880" cy="56880"/>
              </a:xfrm>
              <a:prstGeom prst="rect">
                <a:avLst/>
              </a:prstGeom>
            </p:spPr>
          </p:pic>
        </mc:Fallback>
      </mc:AlternateContent>
    </p:spTree>
    <p:extLst>
      <p:ext uri="{BB962C8B-B14F-4D97-AF65-F5344CB8AC3E}">
        <p14:creationId xmlns:p14="http://schemas.microsoft.com/office/powerpoint/2010/main" val="32260691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0A208-3A25-B50B-2C8D-8622ABE063A8}"/>
            </a:ext>
          </a:extLst>
        </p:cNvPr>
        <p:cNvGrpSpPr/>
        <p:nvPr/>
      </p:nvGrpSpPr>
      <p:grpSpPr>
        <a:xfrm>
          <a:off x="0" y="0"/>
          <a:ext cx="0" cy="0"/>
          <a:chOff x="0" y="0"/>
          <a:chExt cx="0" cy="0"/>
        </a:xfrm>
      </p:grpSpPr>
      <p:pic>
        <p:nvPicPr>
          <p:cNvPr id="5" name="Picture 2" descr="White Tech Background Images - Free Download on Freepik">
            <a:extLst>
              <a:ext uri="{FF2B5EF4-FFF2-40B4-BE49-F238E27FC236}">
                <a16:creationId xmlns:a16="http://schemas.microsoft.com/office/drawing/2014/main" id="{3A8CF060-EA61-420F-A6FC-B35E7C897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20894" cy="71379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0E23933-8FFA-B777-2B91-3D69A6E3280F}"/>
              </a:ext>
            </a:extLst>
          </p:cNvPr>
          <p:cNvSpPr txBox="1">
            <a:spLocks/>
          </p:cNvSpPr>
          <p:nvPr/>
        </p:nvSpPr>
        <p:spPr>
          <a:xfrm>
            <a:off x="0" y="195943"/>
            <a:ext cx="10515600" cy="10356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erlin Sans FB Demi" panose="020E0802020502020306" pitchFamily="34" charset="0"/>
              </a:rPr>
              <a:t>Future Modifications </a:t>
            </a:r>
            <a:endParaRPr lang="en-GB" b="1" dirty="0">
              <a:latin typeface="Berlin Sans FB Demi" panose="020E0802020502020306" pitchFamily="34" charset="0"/>
            </a:endParaRPr>
          </a:p>
          <a:p>
            <a:endParaRPr lang="en-GB" b="1"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DAB91556-BFD0-C5E1-5D58-AB0DADA6735F}"/>
              </a:ext>
            </a:extLst>
          </p:cNvPr>
          <p:cNvSpPr txBox="1"/>
          <p:nvPr/>
        </p:nvSpPr>
        <p:spPr>
          <a:xfrm>
            <a:off x="-92320" y="1793180"/>
            <a:ext cx="12192000" cy="4832092"/>
          </a:xfrm>
          <a:prstGeom prst="rect">
            <a:avLst/>
          </a:prstGeom>
          <a:noFill/>
        </p:spPr>
        <p:txBody>
          <a:bodyPr wrap="square">
            <a:spAutoFit/>
          </a:bodyPr>
          <a:lstStyle/>
          <a:p>
            <a:pPr marL="457200" indent="-457200">
              <a:buFont typeface="Wingdings" pitchFamily="2" charset="2"/>
              <a:buChar char="Ø"/>
            </a:pPr>
            <a:r>
              <a:rPr lang="en-US" sz="2800" dirty="0"/>
              <a:t>In the future, in order to better improve the accuracy of our model we will add data of opposing teams and take into account how they affect the number of goals scored depending on their level of defense and goalkeeping skills.</a:t>
            </a:r>
          </a:p>
          <a:p>
            <a:pPr marL="457200" indent="-457200">
              <a:buFont typeface="Wingdings" pitchFamily="2" charset="2"/>
              <a:buChar char="Ø"/>
            </a:pPr>
            <a:endParaRPr lang="en-US" sz="2800" dirty="0"/>
          </a:p>
          <a:p>
            <a:pPr marL="457200" indent="-457200">
              <a:buFont typeface="Wingdings" pitchFamily="2" charset="2"/>
              <a:buChar char="Ø"/>
            </a:pPr>
            <a:r>
              <a:rPr lang="en-US" sz="2800" dirty="0"/>
              <a:t>Moreover we will take into account injury history and how it affects the performance of players in the field.</a:t>
            </a:r>
          </a:p>
          <a:p>
            <a:pPr marL="457200" indent="-457200">
              <a:buFont typeface="Wingdings" pitchFamily="2" charset="2"/>
              <a:buChar char="Ø"/>
            </a:pPr>
            <a:endParaRPr lang="en-US" sz="2800" dirty="0"/>
          </a:p>
          <a:p>
            <a:pPr marL="457200" indent="-457200">
              <a:buFont typeface="Wingdings" pitchFamily="2" charset="2"/>
              <a:buChar char="Ø"/>
            </a:pPr>
            <a:r>
              <a:rPr lang="en-US" sz="2800" dirty="0"/>
              <a:t>We will try if possible to predict the number of goals the player is going to score in an upcoming match depending on his statistics of that match that will be inputted by the user.</a:t>
            </a:r>
          </a:p>
          <a:p>
            <a:pPr marL="457200" indent="-457200">
              <a:buFont typeface="Wingdings" pitchFamily="2" charset="2"/>
              <a:buChar char="Ø"/>
            </a:pPr>
            <a:endParaRPr lang="en-US" sz="2800" dirty="0"/>
          </a:p>
        </p:txBody>
      </p:sp>
      <p:sp>
        <p:nvSpPr>
          <p:cNvPr id="6" name="Slide Number Placeholder 5">
            <a:extLst>
              <a:ext uri="{FF2B5EF4-FFF2-40B4-BE49-F238E27FC236}">
                <a16:creationId xmlns:a16="http://schemas.microsoft.com/office/drawing/2014/main" id="{9205997F-44D6-F2E9-6005-2B5AC08F4766}"/>
              </a:ext>
            </a:extLst>
          </p:cNvPr>
          <p:cNvSpPr>
            <a:spLocks noGrp="1"/>
          </p:cNvSpPr>
          <p:nvPr>
            <p:ph type="sldNum" sz="quarter" idx="12"/>
          </p:nvPr>
        </p:nvSpPr>
        <p:spPr/>
        <p:txBody>
          <a:bodyPr/>
          <a:lstStyle/>
          <a:p>
            <a:fld id="{DFE0092B-84EC-443C-94FA-E28BB8F342B5}" type="slidenum">
              <a:rPr lang="en-GB" smtClean="0">
                <a:solidFill>
                  <a:schemeClr val="tx1"/>
                </a:solidFill>
              </a:rPr>
              <a:t>11</a:t>
            </a:fld>
            <a:endParaRPr lang="en-GB" dirty="0">
              <a:solidFill>
                <a:schemeClr val="tx1"/>
              </a:solidFill>
            </a:endParaRPr>
          </a:p>
        </p:txBody>
      </p:sp>
    </p:spTree>
    <p:extLst>
      <p:ext uri="{BB962C8B-B14F-4D97-AF65-F5344CB8AC3E}">
        <p14:creationId xmlns:p14="http://schemas.microsoft.com/office/powerpoint/2010/main" val="26402429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0A208-3A25-B50B-2C8D-8622ABE063A8}"/>
            </a:ext>
          </a:extLst>
        </p:cNvPr>
        <p:cNvGrpSpPr/>
        <p:nvPr/>
      </p:nvGrpSpPr>
      <p:grpSpPr>
        <a:xfrm>
          <a:off x="0" y="0"/>
          <a:ext cx="0" cy="0"/>
          <a:chOff x="0" y="0"/>
          <a:chExt cx="0" cy="0"/>
        </a:xfrm>
      </p:grpSpPr>
      <p:pic>
        <p:nvPicPr>
          <p:cNvPr id="5" name="Picture 2" descr="White Tech Background Images - Free Download on Freepik">
            <a:extLst>
              <a:ext uri="{FF2B5EF4-FFF2-40B4-BE49-F238E27FC236}">
                <a16:creationId xmlns:a16="http://schemas.microsoft.com/office/drawing/2014/main" id="{3A8CF060-EA61-420F-A6FC-B35E7C897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20894" cy="71379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00E23933-8FFA-B777-2B91-3D69A6E3280F}"/>
              </a:ext>
            </a:extLst>
          </p:cNvPr>
          <p:cNvSpPr txBox="1">
            <a:spLocks/>
          </p:cNvSpPr>
          <p:nvPr/>
        </p:nvSpPr>
        <p:spPr>
          <a:xfrm>
            <a:off x="0" y="195943"/>
            <a:ext cx="10515600" cy="10356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Berlin Sans FB Demi" panose="020E0802020502020306" pitchFamily="34" charset="0"/>
              </a:rPr>
              <a:t>Conclusion:</a:t>
            </a:r>
            <a:endParaRPr lang="en-GB" b="1" dirty="0">
              <a:latin typeface="Berlin Sans FB Demi" panose="020E0802020502020306" pitchFamily="34" charset="0"/>
            </a:endParaRPr>
          </a:p>
          <a:p>
            <a:endParaRPr lang="en-GB" b="1" dirty="0">
              <a:solidFill>
                <a:schemeClr val="bg1"/>
              </a:solidFill>
              <a:latin typeface="Berlin Sans FB Demi" panose="020E0802020502020306" pitchFamily="34" charset="0"/>
            </a:endParaRPr>
          </a:p>
        </p:txBody>
      </p:sp>
      <p:sp>
        <p:nvSpPr>
          <p:cNvPr id="3" name="TextBox 2">
            <a:extLst>
              <a:ext uri="{FF2B5EF4-FFF2-40B4-BE49-F238E27FC236}">
                <a16:creationId xmlns:a16="http://schemas.microsoft.com/office/drawing/2014/main" id="{DAB91556-BFD0-C5E1-5D58-AB0DADA6735F}"/>
              </a:ext>
            </a:extLst>
          </p:cNvPr>
          <p:cNvSpPr txBox="1"/>
          <p:nvPr/>
        </p:nvSpPr>
        <p:spPr>
          <a:xfrm>
            <a:off x="0" y="1231641"/>
            <a:ext cx="12192000" cy="4832092"/>
          </a:xfrm>
          <a:prstGeom prst="rect">
            <a:avLst/>
          </a:prstGeom>
          <a:noFill/>
        </p:spPr>
        <p:txBody>
          <a:bodyPr wrap="square">
            <a:spAutoFit/>
          </a:bodyPr>
          <a:lstStyle/>
          <a:p>
            <a:pPr marL="457200" indent="-457200">
              <a:buFont typeface="Arial" panose="020B0604020202020204" pitchFamily="34" charset="0"/>
              <a:buChar char="•"/>
            </a:pPr>
            <a:r>
              <a:rPr lang="en-US" sz="2800" dirty="0"/>
              <a:t>We used </a:t>
            </a:r>
            <a:r>
              <a:rPr lang="en-US" sz="2800" dirty="0">
                <a:solidFill>
                  <a:schemeClr val="accent6">
                    <a:lumMod val="75000"/>
                  </a:schemeClr>
                </a:solidFill>
              </a:rPr>
              <a:t>machine learning techniques</a:t>
            </a:r>
            <a:r>
              <a:rPr lang="en-US" sz="2800" dirty="0"/>
              <a:t> such as: Linear Regression, Mean Predictor and Decision Trees, to create the most accurate model we can.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We used the </a:t>
            </a:r>
            <a:r>
              <a:rPr lang="en-US" sz="2800" dirty="0">
                <a:solidFill>
                  <a:schemeClr val="accent6">
                    <a:lumMod val="75000"/>
                  </a:schemeClr>
                </a:solidFill>
              </a:rPr>
              <a:t>RMSE</a:t>
            </a:r>
            <a:r>
              <a:rPr lang="en-US" sz="2800" dirty="0"/>
              <a:t> matrix to evaluate our models.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most accurate model was </a:t>
            </a:r>
            <a:r>
              <a:rPr lang="en-US" sz="2800" dirty="0">
                <a:solidFill>
                  <a:schemeClr val="accent6">
                    <a:lumMod val="75000"/>
                  </a:schemeClr>
                </a:solidFill>
              </a:rPr>
              <a:t>Decision Trees</a:t>
            </a:r>
            <a:r>
              <a:rPr lang="en-US" sz="2800" dirty="0"/>
              <a:t> which appeared to have the lowest RMSE scores.</a:t>
            </a:r>
            <a:endParaRPr lang="en-US" sz="2800" dirty="0">
              <a:solidFill>
                <a:srgbClr val="000000"/>
              </a:solidFill>
            </a:endParaRPr>
          </a:p>
          <a:p>
            <a:pPr marL="457200" indent="-457200">
              <a:buFont typeface="Arial" panose="020B0604020202020204" pitchFamily="34" charset="0"/>
              <a:buChar char="•"/>
            </a:pPr>
            <a:endParaRPr lang="en-US" sz="2800" dirty="0">
              <a:solidFill>
                <a:srgbClr val="000000"/>
              </a:solidFill>
            </a:endParaRPr>
          </a:p>
          <a:p>
            <a:pPr marL="457200" indent="-457200">
              <a:buFont typeface="Arial" panose="020B0604020202020204" pitchFamily="34" charset="0"/>
              <a:buChar char="•"/>
            </a:pPr>
            <a:r>
              <a:rPr lang="en-US" sz="2800" b="0" i="0" u="none" strike="noStrike" dirty="0">
                <a:solidFill>
                  <a:srgbClr val="000000"/>
                </a:solidFill>
                <a:effectLst/>
              </a:rPr>
              <a:t>We achieved our goal by accomplishing to predict the number of goals a player is likely to score in an upcoming match, having low error.</a:t>
            </a:r>
            <a:endParaRPr lang="en-GB" sz="2800" b="0" i="0" u="none" strike="noStrike" dirty="0">
              <a:solidFill>
                <a:srgbClr val="000000"/>
              </a:solidFill>
              <a:effectLst/>
            </a:endParaRPr>
          </a:p>
          <a:p>
            <a:pPr marL="457200" indent="-457200">
              <a:buFont typeface="Arial" panose="020B0604020202020204" pitchFamily="34" charset="0"/>
              <a:buChar char="•"/>
            </a:pPr>
            <a:endParaRPr lang="en-US" sz="2800" dirty="0"/>
          </a:p>
        </p:txBody>
      </p:sp>
      <p:sp>
        <p:nvSpPr>
          <p:cNvPr id="6" name="Slide Number Placeholder 5">
            <a:extLst>
              <a:ext uri="{FF2B5EF4-FFF2-40B4-BE49-F238E27FC236}">
                <a16:creationId xmlns:a16="http://schemas.microsoft.com/office/drawing/2014/main" id="{9205997F-44D6-F2E9-6005-2B5AC08F4766}"/>
              </a:ext>
            </a:extLst>
          </p:cNvPr>
          <p:cNvSpPr>
            <a:spLocks noGrp="1"/>
          </p:cNvSpPr>
          <p:nvPr>
            <p:ph type="sldNum" sz="quarter" idx="12"/>
          </p:nvPr>
        </p:nvSpPr>
        <p:spPr/>
        <p:txBody>
          <a:bodyPr/>
          <a:lstStyle/>
          <a:p>
            <a:fld id="{DFE0092B-84EC-443C-94FA-E28BB8F342B5}" type="slidenum">
              <a:rPr lang="en-GB" smtClean="0">
                <a:solidFill>
                  <a:schemeClr val="tx1"/>
                </a:solidFill>
              </a:rPr>
              <a:t>12</a:t>
            </a:fld>
            <a:endParaRPr lang="en-GB" dirty="0">
              <a:solidFill>
                <a:schemeClr val="tx1"/>
              </a:solidFill>
            </a:endParaRPr>
          </a:p>
        </p:txBody>
      </p:sp>
    </p:spTree>
    <p:extLst>
      <p:ext uri="{BB962C8B-B14F-4D97-AF65-F5344CB8AC3E}">
        <p14:creationId xmlns:p14="http://schemas.microsoft.com/office/powerpoint/2010/main" val="195803511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63B89-3A72-2F34-065A-079325F5A537}"/>
            </a:ext>
          </a:extLst>
        </p:cNvPr>
        <p:cNvGrpSpPr/>
        <p:nvPr/>
      </p:nvGrpSpPr>
      <p:grpSpPr>
        <a:xfrm>
          <a:off x="0" y="0"/>
          <a:ext cx="0" cy="0"/>
          <a:chOff x="0" y="0"/>
          <a:chExt cx="0" cy="0"/>
        </a:xfrm>
      </p:grpSpPr>
      <p:pic>
        <p:nvPicPr>
          <p:cNvPr id="3" name="Picture 2" descr="White Tech Background Images - Free Download on Freepik">
            <a:extLst>
              <a:ext uri="{FF2B5EF4-FFF2-40B4-BE49-F238E27FC236}">
                <a16:creationId xmlns:a16="http://schemas.microsoft.com/office/drawing/2014/main" id="{E012FCCD-1E47-9BD4-FADC-0D070E2E38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20894" cy="713791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79A2C28E-DEF6-DEC4-ACFD-7375D20C091E}"/>
              </a:ext>
            </a:extLst>
          </p:cNvPr>
          <p:cNvSpPr txBox="1">
            <a:spLocks/>
          </p:cNvSpPr>
          <p:nvPr/>
        </p:nvSpPr>
        <p:spPr>
          <a:xfrm>
            <a:off x="838200" y="2322364"/>
            <a:ext cx="10515600" cy="103569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0000" b="1" dirty="0">
                <a:latin typeface="Berlin Sans FB Demi" panose="020E0802020502020306" pitchFamily="34" charset="0"/>
              </a:rPr>
              <a:t>Thank you </a:t>
            </a:r>
          </a:p>
          <a:p>
            <a:pPr algn="ctr"/>
            <a:r>
              <a:rPr lang="en-GB" sz="10000" b="1" dirty="0">
                <a:latin typeface="Berlin Sans FB Demi" panose="020E0802020502020306" pitchFamily="34" charset="0"/>
              </a:rPr>
              <a:t>for </a:t>
            </a:r>
          </a:p>
          <a:p>
            <a:pPr algn="ctr"/>
            <a:r>
              <a:rPr lang="en-GB" sz="10000" b="1" dirty="0">
                <a:latin typeface="Berlin Sans FB Demi" panose="020E0802020502020306" pitchFamily="34" charset="0"/>
              </a:rPr>
              <a:t>your Attention!</a:t>
            </a:r>
          </a:p>
        </p:txBody>
      </p:sp>
      <p:sp>
        <p:nvSpPr>
          <p:cNvPr id="5" name="Content Placeholder 2">
            <a:extLst>
              <a:ext uri="{FF2B5EF4-FFF2-40B4-BE49-F238E27FC236}">
                <a16:creationId xmlns:a16="http://schemas.microsoft.com/office/drawing/2014/main" id="{41F44047-CD7E-9246-F85F-73042DFED9A8}"/>
              </a:ext>
            </a:extLst>
          </p:cNvPr>
          <p:cNvSpPr txBox="1">
            <a:spLocks/>
          </p:cNvSpPr>
          <p:nvPr/>
        </p:nvSpPr>
        <p:spPr>
          <a:xfrm>
            <a:off x="0" y="1253886"/>
            <a:ext cx="12192000" cy="8653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105000"/>
              <a:buFont typeface="Wingdings" panose="05000000000000000000" pitchFamily="2" charset="2"/>
              <a:buChar char="§"/>
            </a:pPr>
            <a:endParaRPr lang="en-GB" dirty="0">
              <a:solidFill>
                <a:schemeClr val="bg1"/>
              </a:solidFill>
              <a:latin typeface="Bahnschrift Light Condensed" panose="020B0502040204020203" pitchFamily="34" charset="0"/>
            </a:endParaRPr>
          </a:p>
        </p:txBody>
      </p:sp>
      <p:sp>
        <p:nvSpPr>
          <p:cNvPr id="6" name="Slide Number Placeholder 5">
            <a:extLst>
              <a:ext uri="{FF2B5EF4-FFF2-40B4-BE49-F238E27FC236}">
                <a16:creationId xmlns:a16="http://schemas.microsoft.com/office/drawing/2014/main" id="{691ED227-216C-974A-F6C2-D771AA32B540}"/>
              </a:ext>
            </a:extLst>
          </p:cNvPr>
          <p:cNvSpPr>
            <a:spLocks noGrp="1"/>
          </p:cNvSpPr>
          <p:nvPr>
            <p:ph type="sldNum" sz="quarter" idx="12"/>
          </p:nvPr>
        </p:nvSpPr>
        <p:spPr/>
        <p:txBody>
          <a:bodyPr/>
          <a:lstStyle/>
          <a:p>
            <a:fld id="{DFE0092B-84EC-443C-94FA-E28BB8F342B5}" type="slidenum">
              <a:rPr lang="en-GB" smtClean="0">
                <a:solidFill>
                  <a:schemeClr val="tx1"/>
                </a:solidFill>
              </a:rPr>
              <a:t>13</a:t>
            </a:fld>
            <a:endParaRPr lang="en-GB" dirty="0">
              <a:solidFill>
                <a:schemeClr val="tx1"/>
              </a:solidFill>
            </a:endParaRPr>
          </a:p>
        </p:txBody>
      </p:sp>
    </p:spTree>
    <p:extLst>
      <p:ext uri="{BB962C8B-B14F-4D97-AF65-F5344CB8AC3E}">
        <p14:creationId xmlns:p14="http://schemas.microsoft.com/office/powerpoint/2010/main" val="181551974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White Tech Background Images - Free Download on Freepik">
            <a:extLst>
              <a:ext uri="{FF2B5EF4-FFF2-40B4-BE49-F238E27FC236}">
                <a16:creationId xmlns:a16="http://schemas.microsoft.com/office/drawing/2014/main" id="{DCE2ED2E-0374-F108-B8E2-FB4AF31D1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5725CA-3A3E-5EB5-F8FE-D947BE1D14DB}"/>
              </a:ext>
            </a:extLst>
          </p:cNvPr>
          <p:cNvSpPr>
            <a:spLocks noGrp="1"/>
          </p:cNvSpPr>
          <p:nvPr>
            <p:ph type="title"/>
          </p:nvPr>
        </p:nvSpPr>
        <p:spPr>
          <a:xfrm>
            <a:off x="0" y="1"/>
            <a:ext cx="10515600" cy="1035698"/>
          </a:xfrm>
        </p:spPr>
        <p:txBody>
          <a:bodyPr/>
          <a:lstStyle/>
          <a:p>
            <a:r>
              <a:rPr lang="en-GB" b="1" dirty="0">
                <a:latin typeface="Berlin Sans FB Demi" panose="020E0802020502020306" pitchFamily="34" charset="0"/>
              </a:rPr>
              <a:t>Problem Statement</a:t>
            </a:r>
          </a:p>
        </p:txBody>
      </p:sp>
      <p:sp>
        <p:nvSpPr>
          <p:cNvPr id="3" name="Content Placeholder 2">
            <a:extLst>
              <a:ext uri="{FF2B5EF4-FFF2-40B4-BE49-F238E27FC236}">
                <a16:creationId xmlns:a16="http://schemas.microsoft.com/office/drawing/2014/main" id="{7A6CDE5B-32C4-6266-AECB-CD19392795EE}"/>
              </a:ext>
            </a:extLst>
          </p:cNvPr>
          <p:cNvSpPr>
            <a:spLocks noGrp="1"/>
          </p:cNvSpPr>
          <p:nvPr>
            <p:ph idx="1"/>
          </p:nvPr>
        </p:nvSpPr>
        <p:spPr>
          <a:xfrm>
            <a:off x="0" y="2438876"/>
            <a:ext cx="12192001" cy="4428000"/>
          </a:xfrm>
        </p:spPr>
        <p:txBody>
          <a:bodyPr>
            <a:normAutofit/>
          </a:bodyPr>
          <a:lstStyle/>
          <a:p>
            <a:pPr>
              <a:lnSpc>
                <a:spcPct val="150000"/>
              </a:lnSpc>
              <a:buSzPct val="105000"/>
              <a:buFont typeface="Wingdings" panose="05000000000000000000" pitchFamily="2" charset="2"/>
              <a:buChar char="§"/>
            </a:pPr>
            <a:r>
              <a:rPr lang="en-GB" b="0" i="0" dirty="0">
                <a:effectLst/>
              </a:rPr>
              <a:t>Useful insight for the </a:t>
            </a:r>
            <a:r>
              <a:rPr lang="en-GB" b="0" i="0" dirty="0">
                <a:solidFill>
                  <a:srgbClr val="FF0000"/>
                </a:solidFill>
                <a:effectLst/>
              </a:rPr>
              <a:t>scouting department</a:t>
            </a:r>
            <a:r>
              <a:rPr lang="en-GB" b="0" i="0" dirty="0">
                <a:effectLst/>
              </a:rPr>
              <a:t> of the team. </a:t>
            </a:r>
            <a:endParaRPr lang="en-US" b="0" i="0" dirty="0">
              <a:effectLst/>
            </a:endParaRPr>
          </a:p>
          <a:p>
            <a:pPr>
              <a:lnSpc>
                <a:spcPct val="150000"/>
              </a:lnSpc>
              <a:spcAft>
                <a:spcPts val="600"/>
              </a:spcAft>
              <a:buSzPct val="105000"/>
              <a:buFont typeface="Wingdings" panose="05000000000000000000" pitchFamily="2" charset="2"/>
              <a:buChar char="§"/>
            </a:pPr>
            <a:r>
              <a:rPr lang="en-GB" dirty="0"/>
              <a:t>S</a:t>
            </a:r>
            <a:r>
              <a:rPr lang="en-GB" b="0" i="0" dirty="0">
                <a:effectLst/>
              </a:rPr>
              <a:t>etting up the starting XI and adjust the </a:t>
            </a:r>
            <a:r>
              <a:rPr lang="en-GB" b="0" i="0" dirty="0">
                <a:solidFill>
                  <a:srgbClr val="FF0000"/>
                </a:solidFill>
                <a:effectLst/>
              </a:rPr>
              <a:t>tactics of the match</a:t>
            </a:r>
            <a:r>
              <a:rPr lang="en-US" b="0" i="0" dirty="0">
                <a:effectLst/>
              </a:rPr>
              <a:t>.</a:t>
            </a:r>
            <a:r>
              <a:rPr lang="en-GB" b="0" i="0" dirty="0">
                <a:effectLst/>
              </a:rPr>
              <a:t> </a:t>
            </a:r>
            <a:endParaRPr lang="en-US" b="0" i="0" dirty="0">
              <a:effectLst/>
            </a:endParaRPr>
          </a:p>
          <a:p>
            <a:pPr>
              <a:lnSpc>
                <a:spcPct val="150000"/>
              </a:lnSpc>
              <a:spcAft>
                <a:spcPts val="600"/>
              </a:spcAft>
              <a:buSzPct val="105000"/>
              <a:buFont typeface="Wingdings" panose="05000000000000000000" pitchFamily="2" charset="2"/>
              <a:buChar char="§"/>
            </a:pPr>
            <a:r>
              <a:rPr lang="en-GB" b="0" i="0" dirty="0">
                <a:effectLst/>
              </a:rPr>
              <a:t>Help</a:t>
            </a:r>
            <a:r>
              <a:rPr lang="en-GB" dirty="0"/>
              <a:t>s</a:t>
            </a:r>
            <a:r>
              <a:rPr lang="en-GB" b="0" i="0" dirty="0">
                <a:effectLst/>
              </a:rPr>
              <a:t> </a:t>
            </a:r>
            <a:r>
              <a:rPr lang="en-GB" b="0" i="0" dirty="0">
                <a:solidFill>
                  <a:srgbClr val="FF0000"/>
                </a:solidFill>
                <a:effectLst/>
              </a:rPr>
              <a:t>manage the team</a:t>
            </a:r>
            <a:r>
              <a:rPr lang="en-GB" b="0" i="0" dirty="0">
                <a:effectLst/>
              </a:rPr>
              <a:t>'s attacking players and help the scouting team make decisions on potential transfers.</a:t>
            </a:r>
            <a:endParaRPr lang="en-US" b="0" i="0" dirty="0">
              <a:effectLst/>
            </a:endParaRPr>
          </a:p>
          <a:p>
            <a:pPr>
              <a:lnSpc>
                <a:spcPct val="150000"/>
              </a:lnSpc>
              <a:spcAft>
                <a:spcPts val="600"/>
              </a:spcAft>
              <a:buSzPct val="105000"/>
              <a:buFont typeface="Wingdings" panose="05000000000000000000" pitchFamily="2" charset="2"/>
              <a:buChar char="§"/>
            </a:pPr>
            <a:r>
              <a:rPr lang="en-US" b="0" i="0" dirty="0">
                <a:effectLst/>
              </a:rPr>
              <a:t> </a:t>
            </a:r>
            <a:r>
              <a:rPr lang="en-GB" b="0" i="0" dirty="0">
                <a:solidFill>
                  <a:srgbClr val="FF0000"/>
                </a:solidFill>
                <a:effectLst/>
              </a:rPr>
              <a:t>Assists fans</a:t>
            </a:r>
            <a:r>
              <a:rPr lang="en-GB" b="0" i="0" dirty="0">
                <a:effectLst/>
              </a:rPr>
              <a:t> to bet on players scoring in upcoming matches.</a:t>
            </a:r>
            <a:endParaRPr lang="en-GB" dirty="0">
              <a:effectLst/>
            </a:endParaRPr>
          </a:p>
        </p:txBody>
      </p:sp>
      <p:sp>
        <p:nvSpPr>
          <p:cNvPr id="4" name="TextBox 3">
            <a:extLst>
              <a:ext uri="{FF2B5EF4-FFF2-40B4-BE49-F238E27FC236}">
                <a16:creationId xmlns:a16="http://schemas.microsoft.com/office/drawing/2014/main" id="{E8835CBD-C3F4-E755-38F4-2AC5DDBD739E}"/>
              </a:ext>
            </a:extLst>
          </p:cNvPr>
          <p:cNvSpPr txBox="1"/>
          <p:nvPr/>
        </p:nvSpPr>
        <p:spPr>
          <a:xfrm>
            <a:off x="1" y="906614"/>
            <a:ext cx="12192000" cy="4462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300" b="0" i="0" u="none" strike="noStrike" kern="1200" cap="none" spc="0" normalizeH="0" baseline="0" noProof="0" dirty="0">
                <a:ln>
                  <a:noFill/>
                </a:ln>
                <a:effectLst/>
                <a:uLnTx/>
                <a:uFillTx/>
                <a:ea typeface="+mn-ea"/>
                <a:cs typeface="+mn-cs"/>
              </a:rPr>
              <a:t>Predicting the number of goals a player, from the premier league, will score in an upcoming match.</a:t>
            </a:r>
            <a:r>
              <a:rPr kumimoji="0" lang="en-GB" sz="2300" b="0" i="0" u="none" strike="noStrike" kern="1200" cap="none" spc="0" normalizeH="0" baseline="0" noProof="0" dirty="0">
                <a:ln>
                  <a:noFill/>
                </a:ln>
                <a:solidFill>
                  <a:prstClr val="white"/>
                </a:solidFill>
                <a:effectLst/>
                <a:uLnTx/>
                <a:uFillTx/>
                <a:latin typeface="Bahnschrift Light Condensed" panose="020B0502040204020203" pitchFamily="34" charset="0"/>
                <a:ea typeface="+mn-ea"/>
                <a:cs typeface="+mn-cs"/>
              </a:rPr>
              <a:t>.</a:t>
            </a:r>
            <a:r>
              <a:rPr kumimoji="0" lang="en-GB" sz="23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7815814E-7F0D-917A-4523-EED8DA7359EC}"/>
              </a:ext>
            </a:extLst>
          </p:cNvPr>
          <p:cNvSpPr txBox="1"/>
          <p:nvPr/>
        </p:nvSpPr>
        <p:spPr>
          <a:xfrm>
            <a:off x="-1" y="1704356"/>
            <a:ext cx="690285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0" i="0" u="none" strike="noStrike" kern="1200" cap="none" spc="0" normalizeH="0" baseline="0" noProof="0" dirty="0">
                <a:ln>
                  <a:noFill/>
                </a:ln>
                <a:effectLst/>
                <a:uLnTx/>
                <a:uFillTx/>
                <a:latin typeface="Berlin Sans FB Demi" panose="020E0802020502020306" pitchFamily="34" charset="0"/>
                <a:ea typeface="+mn-ea"/>
                <a:cs typeface="+mn-cs"/>
              </a:rPr>
              <a:t>Importance of this prediction:</a:t>
            </a:r>
          </a:p>
        </p:txBody>
      </p:sp>
      <p:sp>
        <p:nvSpPr>
          <p:cNvPr id="8" name="Slide Number Placeholder 7">
            <a:extLst>
              <a:ext uri="{FF2B5EF4-FFF2-40B4-BE49-F238E27FC236}">
                <a16:creationId xmlns:a16="http://schemas.microsoft.com/office/drawing/2014/main" id="{065554AB-3B57-3BA7-C40E-76046F40611E}"/>
              </a:ext>
            </a:extLst>
          </p:cNvPr>
          <p:cNvSpPr>
            <a:spLocks noGrp="1"/>
          </p:cNvSpPr>
          <p:nvPr>
            <p:ph type="sldNum" sz="quarter" idx="12"/>
          </p:nvPr>
        </p:nvSpPr>
        <p:spPr/>
        <p:txBody>
          <a:bodyPr/>
          <a:lstStyle/>
          <a:p>
            <a:fld id="{DFE0092B-84EC-443C-94FA-E28BB8F342B5}" type="slidenum">
              <a:rPr lang="en-GB" smtClean="0">
                <a:solidFill>
                  <a:schemeClr val="tx1"/>
                </a:solidFill>
              </a:rPr>
              <a:t>2</a:t>
            </a:fld>
            <a:endParaRPr lang="en-GB" dirty="0">
              <a:solidFill>
                <a:schemeClr val="tx1"/>
              </a:solidFill>
            </a:endParaRPr>
          </a:p>
        </p:txBody>
      </p:sp>
    </p:spTree>
    <p:extLst>
      <p:ext uri="{BB962C8B-B14F-4D97-AF65-F5344CB8AC3E}">
        <p14:creationId xmlns:p14="http://schemas.microsoft.com/office/powerpoint/2010/main" val="391848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AB574-66FA-BF1B-C57B-BA71159E6A88}"/>
            </a:ext>
          </a:extLst>
        </p:cNvPr>
        <p:cNvGrpSpPr/>
        <p:nvPr/>
      </p:nvGrpSpPr>
      <p:grpSpPr>
        <a:xfrm>
          <a:off x="0" y="0"/>
          <a:ext cx="0" cy="0"/>
          <a:chOff x="0" y="0"/>
          <a:chExt cx="0" cy="0"/>
        </a:xfrm>
      </p:grpSpPr>
      <p:pic>
        <p:nvPicPr>
          <p:cNvPr id="6" name="Picture 2" descr="White Tech Background Images - Free Download on Freepik">
            <a:extLst>
              <a:ext uri="{FF2B5EF4-FFF2-40B4-BE49-F238E27FC236}">
                <a16:creationId xmlns:a16="http://schemas.microsoft.com/office/drawing/2014/main" id="{DD93FA43-F7B4-8F19-4E41-D73B4A291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4E65B7-9F03-CF34-689B-3764F831BE42}"/>
              </a:ext>
            </a:extLst>
          </p:cNvPr>
          <p:cNvSpPr>
            <a:spLocks noGrp="1"/>
          </p:cNvSpPr>
          <p:nvPr>
            <p:ph type="title"/>
          </p:nvPr>
        </p:nvSpPr>
        <p:spPr>
          <a:xfrm>
            <a:off x="0" y="1"/>
            <a:ext cx="10515600" cy="1035698"/>
          </a:xfrm>
        </p:spPr>
        <p:txBody>
          <a:bodyPr/>
          <a:lstStyle/>
          <a:p>
            <a:r>
              <a:rPr lang="en-GB" b="1" dirty="0">
                <a:latin typeface="Berlin Sans FB Demi" panose="020E0802020502020306" pitchFamily="34" charset="0"/>
              </a:rPr>
              <a:t>Our approach:</a:t>
            </a:r>
          </a:p>
        </p:txBody>
      </p:sp>
      <p:sp>
        <p:nvSpPr>
          <p:cNvPr id="3" name="Content Placeholder 2">
            <a:extLst>
              <a:ext uri="{FF2B5EF4-FFF2-40B4-BE49-F238E27FC236}">
                <a16:creationId xmlns:a16="http://schemas.microsoft.com/office/drawing/2014/main" id="{338CD0A3-648D-AD8F-66B3-3D1AC9CCFEE7}"/>
              </a:ext>
            </a:extLst>
          </p:cNvPr>
          <p:cNvSpPr>
            <a:spLocks noGrp="1"/>
          </p:cNvSpPr>
          <p:nvPr>
            <p:ph idx="1"/>
          </p:nvPr>
        </p:nvSpPr>
        <p:spPr>
          <a:xfrm>
            <a:off x="0" y="1411297"/>
            <a:ext cx="12192001" cy="3356645"/>
          </a:xfrm>
        </p:spPr>
        <p:txBody>
          <a:bodyPr>
            <a:normAutofit lnSpcReduction="10000"/>
          </a:bodyPr>
          <a:lstStyle/>
          <a:p>
            <a:pPr>
              <a:lnSpc>
                <a:spcPct val="150000"/>
              </a:lnSpc>
              <a:buSzPct val="105000"/>
              <a:buFont typeface="Wingdings" pitchFamily="2" charset="2"/>
              <a:buChar char="Ø"/>
            </a:pPr>
            <a:r>
              <a:rPr lang="en-US" sz="2800" dirty="0"/>
              <a:t>We </a:t>
            </a:r>
            <a:r>
              <a:rPr lang="en-US" sz="2800" dirty="0">
                <a:solidFill>
                  <a:srgbClr val="00B050"/>
                </a:solidFill>
              </a:rPr>
              <a:t>imported the necessary libraries</a:t>
            </a:r>
            <a:r>
              <a:rPr lang="en-US" sz="2800" dirty="0"/>
              <a:t> needed for the program, and used panda’s attribute ‘</a:t>
            </a:r>
            <a:r>
              <a:rPr lang="en-US" sz="2800" dirty="0" err="1"/>
              <a:t>pd.read_csv</a:t>
            </a:r>
            <a:r>
              <a:rPr lang="en-US" sz="2800" dirty="0"/>
              <a:t>’ to upload the datasets.  </a:t>
            </a:r>
          </a:p>
          <a:p>
            <a:pPr>
              <a:lnSpc>
                <a:spcPct val="150000"/>
              </a:lnSpc>
              <a:buSzPct val="105000"/>
              <a:buFont typeface="Wingdings" pitchFamily="2" charset="2"/>
              <a:buChar char="Ø"/>
            </a:pPr>
            <a:r>
              <a:rPr lang="en-US" dirty="0"/>
              <a:t>We </a:t>
            </a:r>
            <a:r>
              <a:rPr lang="en-US" dirty="0">
                <a:solidFill>
                  <a:srgbClr val="00B050"/>
                </a:solidFill>
              </a:rPr>
              <a:t>removed missing values</a:t>
            </a:r>
            <a:r>
              <a:rPr lang="en-US" dirty="0"/>
              <a:t> and removed columns with many missing data using pandas attributes ‘</a:t>
            </a:r>
            <a:r>
              <a:rPr lang="en-US" dirty="0" err="1"/>
              <a:t>isnull</a:t>
            </a:r>
            <a:r>
              <a:rPr lang="en-US" dirty="0"/>
              <a:t>()’ and ‘.drop()’.</a:t>
            </a:r>
          </a:p>
          <a:p>
            <a:pPr>
              <a:lnSpc>
                <a:spcPct val="150000"/>
              </a:lnSpc>
              <a:buSzPct val="105000"/>
              <a:buFont typeface="Wingdings" pitchFamily="2" charset="2"/>
              <a:buChar char="Ø"/>
            </a:pPr>
            <a:r>
              <a:rPr lang="en-US" sz="2800" dirty="0"/>
              <a:t>We </a:t>
            </a:r>
            <a:r>
              <a:rPr lang="en-US" sz="2800" dirty="0">
                <a:solidFill>
                  <a:srgbClr val="00B050"/>
                </a:solidFill>
              </a:rPr>
              <a:t>visualized</a:t>
            </a:r>
            <a:r>
              <a:rPr lang="en-US" sz="2800" dirty="0"/>
              <a:t> our </a:t>
            </a:r>
            <a:r>
              <a:rPr lang="en-US" sz="2800" dirty="0">
                <a:solidFill>
                  <a:srgbClr val="00B050"/>
                </a:solidFill>
              </a:rPr>
              <a:t>data</a:t>
            </a:r>
            <a:r>
              <a:rPr lang="en-US" sz="2800" dirty="0"/>
              <a:t> using heatmaps, scatterplots</a:t>
            </a:r>
            <a:r>
              <a:rPr lang="en-US" dirty="0"/>
              <a:t> and histograms</a:t>
            </a:r>
            <a:endParaRPr lang="en-US" sz="2800" dirty="0"/>
          </a:p>
          <a:p>
            <a:pPr>
              <a:buSzPct val="105000"/>
              <a:buFont typeface="Wingdings" panose="05000000000000000000" pitchFamily="2" charset="2"/>
              <a:buChar char="§"/>
            </a:pPr>
            <a:endParaRPr lang="en-GB" dirty="0"/>
          </a:p>
        </p:txBody>
      </p:sp>
      <p:sp>
        <p:nvSpPr>
          <p:cNvPr id="7" name="Slide Number Placeholder 6">
            <a:extLst>
              <a:ext uri="{FF2B5EF4-FFF2-40B4-BE49-F238E27FC236}">
                <a16:creationId xmlns:a16="http://schemas.microsoft.com/office/drawing/2014/main" id="{1A329BF0-F5AB-3F32-E90F-C2371AF25E8F}"/>
              </a:ext>
            </a:extLst>
          </p:cNvPr>
          <p:cNvSpPr>
            <a:spLocks noGrp="1"/>
          </p:cNvSpPr>
          <p:nvPr>
            <p:ph type="sldNum" sz="quarter" idx="12"/>
          </p:nvPr>
        </p:nvSpPr>
        <p:spPr/>
        <p:txBody>
          <a:bodyPr/>
          <a:lstStyle/>
          <a:p>
            <a:fld id="{DFE0092B-84EC-443C-94FA-E28BB8F342B5}" type="slidenum">
              <a:rPr lang="en-GB" smtClean="0">
                <a:solidFill>
                  <a:schemeClr val="tx1"/>
                </a:solidFill>
              </a:rPr>
              <a:t>3</a:t>
            </a:fld>
            <a:endParaRPr lang="en-GB" dirty="0">
              <a:solidFill>
                <a:schemeClr val="tx1"/>
              </a:solidFill>
            </a:endParaRPr>
          </a:p>
        </p:txBody>
      </p:sp>
    </p:spTree>
    <p:extLst>
      <p:ext uri="{BB962C8B-B14F-4D97-AF65-F5344CB8AC3E}">
        <p14:creationId xmlns:p14="http://schemas.microsoft.com/office/powerpoint/2010/main" val="2767485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3C76-0024-1237-4036-00FB31533464}"/>
            </a:ext>
          </a:extLst>
        </p:cNvPr>
        <p:cNvGrpSpPr/>
        <p:nvPr/>
      </p:nvGrpSpPr>
      <p:grpSpPr>
        <a:xfrm>
          <a:off x="0" y="0"/>
          <a:ext cx="0" cy="0"/>
          <a:chOff x="0" y="0"/>
          <a:chExt cx="0" cy="0"/>
        </a:xfrm>
      </p:grpSpPr>
      <p:pic>
        <p:nvPicPr>
          <p:cNvPr id="7" name="Picture 2" descr="White Tech Background Images - Free Download on Freepik">
            <a:extLst>
              <a:ext uri="{FF2B5EF4-FFF2-40B4-BE49-F238E27FC236}">
                <a16:creationId xmlns:a16="http://schemas.microsoft.com/office/drawing/2014/main" id="{FD1CB56B-8FC4-049D-BAC4-C92C413E2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12220894" cy="71379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B6803C-9768-A9D4-C820-57EB3D297157}"/>
              </a:ext>
            </a:extLst>
          </p:cNvPr>
          <p:cNvSpPr>
            <a:spLocks noGrp="1"/>
          </p:cNvSpPr>
          <p:nvPr>
            <p:ph type="title"/>
          </p:nvPr>
        </p:nvSpPr>
        <p:spPr>
          <a:xfrm>
            <a:off x="0" y="1"/>
            <a:ext cx="10515600" cy="1035698"/>
          </a:xfrm>
        </p:spPr>
        <p:txBody>
          <a:bodyPr/>
          <a:lstStyle/>
          <a:p>
            <a:r>
              <a:rPr lang="en-GB" b="1" dirty="0">
                <a:latin typeface="Berlin Sans FB Demi" panose="020E0802020502020306" pitchFamily="34" charset="0"/>
              </a:rPr>
              <a:t>Visualizing data</a:t>
            </a:r>
            <a:r>
              <a:rPr lang="en-GB" b="1" dirty="0">
                <a:solidFill>
                  <a:schemeClr val="bg1"/>
                </a:solidFill>
                <a:latin typeface="Berlin Sans FB Demi" panose="020E0802020502020306" pitchFamily="34" charset="0"/>
              </a:rPr>
              <a:t> </a:t>
            </a:r>
          </a:p>
        </p:txBody>
      </p:sp>
      <p:sp>
        <p:nvSpPr>
          <p:cNvPr id="3" name="Content Placeholder 2">
            <a:extLst>
              <a:ext uri="{FF2B5EF4-FFF2-40B4-BE49-F238E27FC236}">
                <a16:creationId xmlns:a16="http://schemas.microsoft.com/office/drawing/2014/main" id="{67BE2C68-B8C6-8C78-8C1A-EFD489AD94EE}"/>
              </a:ext>
            </a:extLst>
          </p:cNvPr>
          <p:cNvSpPr>
            <a:spLocks noGrp="1"/>
          </p:cNvSpPr>
          <p:nvPr>
            <p:ph idx="1"/>
          </p:nvPr>
        </p:nvSpPr>
        <p:spPr>
          <a:xfrm>
            <a:off x="0" y="1261157"/>
            <a:ext cx="4581544" cy="2134920"/>
          </a:xfrm>
        </p:spPr>
        <p:txBody>
          <a:bodyPr>
            <a:normAutofit/>
          </a:bodyPr>
          <a:lstStyle/>
          <a:p>
            <a:pPr marL="0" indent="0">
              <a:buSzPct val="105000"/>
              <a:buNone/>
            </a:pPr>
            <a:r>
              <a:rPr lang="en-GB" dirty="0"/>
              <a:t>We started by plotting a correlation heatmap to investigate the correlation between all of our predictors.</a:t>
            </a:r>
          </a:p>
        </p:txBody>
      </p:sp>
      <p:sp>
        <p:nvSpPr>
          <p:cNvPr id="6" name="TextBox 5">
            <a:extLst>
              <a:ext uri="{FF2B5EF4-FFF2-40B4-BE49-F238E27FC236}">
                <a16:creationId xmlns:a16="http://schemas.microsoft.com/office/drawing/2014/main" id="{0A996D20-88EA-7A33-841B-6EB9D3966C01}"/>
              </a:ext>
            </a:extLst>
          </p:cNvPr>
          <p:cNvSpPr txBox="1"/>
          <p:nvPr/>
        </p:nvSpPr>
        <p:spPr>
          <a:xfrm>
            <a:off x="5860999" y="4798248"/>
            <a:ext cx="470000" cy="1446550"/>
          </a:xfrm>
          <a:prstGeom prst="rect">
            <a:avLst/>
          </a:prstGeom>
          <a:noFill/>
        </p:spPr>
        <p:txBody>
          <a:bodyPr wrap="none" rtlCol="0">
            <a:spAutoFit/>
          </a:bodyPr>
          <a:lstStyle/>
          <a:p>
            <a:r>
              <a:rPr lang="en-GB" sz="8800" dirty="0">
                <a:solidFill>
                  <a:schemeClr val="bg1"/>
                </a:solidFill>
              </a:rPr>
              <a:t>.</a:t>
            </a:r>
          </a:p>
        </p:txBody>
      </p:sp>
      <p:sp>
        <p:nvSpPr>
          <p:cNvPr id="8" name="TextBox 7">
            <a:extLst>
              <a:ext uri="{FF2B5EF4-FFF2-40B4-BE49-F238E27FC236}">
                <a16:creationId xmlns:a16="http://schemas.microsoft.com/office/drawing/2014/main" id="{167B1BBC-E295-4082-4D95-C856CF09D0EA}"/>
              </a:ext>
            </a:extLst>
          </p:cNvPr>
          <p:cNvSpPr txBox="1"/>
          <p:nvPr/>
        </p:nvSpPr>
        <p:spPr>
          <a:xfrm>
            <a:off x="5860999" y="5126871"/>
            <a:ext cx="470000" cy="1446550"/>
          </a:xfrm>
          <a:prstGeom prst="rect">
            <a:avLst/>
          </a:prstGeom>
          <a:noFill/>
        </p:spPr>
        <p:txBody>
          <a:bodyPr wrap="none" rtlCol="0">
            <a:spAutoFit/>
          </a:bodyPr>
          <a:lstStyle/>
          <a:p>
            <a:r>
              <a:rPr lang="en-GB" sz="8800" dirty="0">
                <a:solidFill>
                  <a:schemeClr val="bg1"/>
                </a:solidFill>
              </a:rPr>
              <a:t>.</a:t>
            </a:r>
          </a:p>
        </p:txBody>
      </p:sp>
      <p:sp>
        <p:nvSpPr>
          <p:cNvPr id="9" name="TextBox 8">
            <a:extLst>
              <a:ext uri="{FF2B5EF4-FFF2-40B4-BE49-F238E27FC236}">
                <a16:creationId xmlns:a16="http://schemas.microsoft.com/office/drawing/2014/main" id="{9A1A48E1-9896-A8FE-A01A-D14AEA477F32}"/>
              </a:ext>
            </a:extLst>
          </p:cNvPr>
          <p:cNvSpPr txBox="1"/>
          <p:nvPr/>
        </p:nvSpPr>
        <p:spPr>
          <a:xfrm>
            <a:off x="5862374" y="5465948"/>
            <a:ext cx="470000" cy="1446550"/>
          </a:xfrm>
          <a:prstGeom prst="rect">
            <a:avLst/>
          </a:prstGeom>
          <a:noFill/>
        </p:spPr>
        <p:txBody>
          <a:bodyPr wrap="none" rtlCol="0">
            <a:spAutoFit/>
          </a:bodyPr>
          <a:lstStyle/>
          <a:p>
            <a:r>
              <a:rPr lang="en-GB" sz="8800" dirty="0">
                <a:solidFill>
                  <a:schemeClr val="bg1"/>
                </a:solidFill>
              </a:rPr>
              <a:t>.</a:t>
            </a:r>
          </a:p>
        </p:txBody>
      </p:sp>
      <p:sp>
        <p:nvSpPr>
          <p:cNvPr id="10" name="Slide Number Placeholder 9">
            <a:extLst>
              <a:ext uri="{FF2B5EF4-FFF2-40B4-BE49-F238E27FC236}">
                <a16:creationId xmlns:a16="http://schemas.microsoft.com/office/drawing/2014/main" id="{945F5745-B314-D5D4-2CCC-6CE8348113CF}"/>
              </a:ext>
            </a:extLst>
          </p:cNvPr>
          <p:cNvSpPr>
            <a:spLocks noGrp="1"/>
          </p:cNvSpPr>
          <p:nvPr>
            <p:ph type="sldNum" sz="quarter" idx="12"/>
          </p:nvPr>
        </p:nvSpPr>
        <p:spPr/>
        <p:txBody>
          <a:bodyPr/>
          <a:lstStyle/>
          <a:p>
            <a:fld id="{DFE0092B-84EC-443C-94FA-E28BB8F342B5}" type="slidenum">
              <a:rPr lang="en-GB" smtClean="0"/>
              <a:t>4</a:t>
            </a:fld>
            <a:endParaRPr lang="en-GB"/>
          </a:p>
        </p:txBody>
      </p:sp>
      <p:pic>
        <p:nvPicPr>
          <p:cNvPr id="3074" name="Picture 2">
            <a:extLst>
              <a:ext uri="{FF2B5EF4-FFF2-40B4-BE49-F238E27FC236}">
                <a16:creationId xmlns:a16="http://schemas.microsoft.com/office/drawing/2014/main" id="{FC56582E-E73A-63BF-4462-52F4A9FA53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544" y="361870"/>
            <a:ext cx="7871927" cy="6446761"/>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C469ADDC-1653-92DB-38AC-0AE86BFB9276}"/>
              </a:ext>
            </a:extLst>
          </p:cNvPr>
          <p:cNvSpPr/>
          <p:nvPr/>
        </p:nvSpPr>
        <p:spPr>
          <a:xfrm>
            <a:off x="8722658" y="3785098"/>
            <a:ext cx="939303" cy="9081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sp>
        <p:nvSpPr>
          <p:cNvPr id="15" name="Oval 14">
            <a:extLst>
              <a:ext uri="{FF2B5EF4-FFF2-40B4-BE49-F238E27FC236}">
                <a16:creationId xmlns:a16="http://schemas.microsoft.com/office/drawing/2014/main" id="{604B9B2D-1227-190F-BF85-1A059FD78778}"/>
              </a:ext>
            </a:extLst>
          </p:cNvPr>
          <p:cNvSpPr/>
          <p:nvPr/>
        </p:nvSpPr>
        <p:spPr>
          <a:xfrm>
            <a:off x="8722657" y="4568473"/>
            <a:ext cx="939303" cy="9081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Y" dirty="0"/>
          </a:p>
        </p:txBody>
      </p:sp>
      <p:sp>
        <p:nvSpPr>
          <p:cNvPr id="21" name="Oval 20">
            <a:extLst>
              <a:ext uri="{FF2B5EF4-FFF2-40B4-BE49-F238E27FC236}">
                <a16:creationId xmlns:a16="http://schemas.microsoft.com/office/drawing/2014/main" id="{778987FE-EF61-7D38-93D3-D1A2256E4892}"/>
              </a:ext>
            </a:extLst>
          </p:cNvPr>
          <p:cNvSpPr/>
          <p:nvPr/>
        </p:nvSpPr>
        <p:spPr>
          <a:xfrm>
            <a:off x="9661960" y="4581848"/>
            <a:ext cx="939303" cy="9081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Y"/>
          </a:p>
        </p:txBody>
      </p:sp>
      <p:sp>
        <p:nvSpPr>
          <p:cNvPr id="24" name="Oval 23">
            <a:extLst>
              <a:ext uri="{FF2B5EF4-FFF2-40B4-BE49-F238E27FC236}">
                <a16:creationId xmlns:a16="http://schemas.microsoft.com/office/drawing/2014/main" id="{B4639FA6-2D8A-CA09-3F71-F6B4522104F5}"/>
              </a:ext>
            </a:extLst>
          </p:cNvPr>
          <p:cNvSpPr/>
          <p:nvPr/>
        </p:nvSpPr>
        <p:spPr>
          <a:xfrm>
            <a:off x="6844051" y="3785098"/>
            <a:ext cx="939303" cy="9081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Y"/>
          </a:p>
        </p:txBody>
      </p:sp>
      <p:sp>
        <p:nvSpPr>
          <p:cNvPr id="27" name="Oval 26">
            <a:extLst>
              <a:ext uri="{FF2B5EF4-FFF2-40B4-BE49-F238E27FC236}">
                <a16:creationId xmlns:a16="http://schemas.microsoft.com/office/drawing/2014/main" id="{AD11D431-B1EE-B13F-5A65-0DF06CC4D0C7}"/>
              </a:ext>
            </a:extLst>
          </p:cNvPr>
          <p:cNvSpPr/>
          <p:nvPr/>
        </p:nvSpPr>
        <p:spPr>
          <a:xfrm>
            <a:off x="6825734" y="4601053"/>
            <a:ext cx="939303" cy="908173"/>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Y"/>
          </a:p>
        </p:txBody>
      </p:sp>
    </p:spTree>
    <p:extLst>
      <p:ext uri="{BB962C8B-B14F-4D97-AF65-F5344CB8AC3E}">
        <p14:creationId xmlns:p14="http://schemas.microsoft.com/office/powerpoint/2010/main" val="3397397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5" grpId="0" animBg="1"/>
      <p:bldP spid="21" grpId="0" animBg="1"/>
      <p:bldP spid="24"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343CA-6C19-C4C5-2D88-184EF216BFCE}"/>
            </a:ext>
          </a:extLst>
        </p:cNvPr>
        <p:cNvGrpSpPr/>
        <p:nvPr/>
      </p:nvGrpSpPr>
      <p:grpSpPr>
        <a:xfrm>
          <a:off x="0" y="0"/>
          <a:ext cx="0" cy="0"/>
          <a:chOff x="0" y="0"/>
          <a:chExt cx="0" cy="0"/>
        </a:xfrm>
      </p:grpSpPr>
      <p:pic>
        <p:nvPicPr>
          <p:cNvPr id="7" name="Picture 2" descr="White Tech Background Images - Free Download on Freepik">
            <a:extLst>
              <a:ext uri="{FF2B5EF4-FFF2-40B4-BE49-F238E27FC236}">
                <a16:creationId xmlns:a16="http://schemas.microsoft.com/office/drawing/2014/main" id="{308EC3FE-AAF4-6CA1-5E6C-1E8163391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E232E29-5ECA-2E57-3E84-9608F171C2FF}"/>
              </a:ext>
            </a:extLst>
          </p:cNvPr>
          <p:cNvSpPr>
            <a:spLocks noGrp="1"/>
          </p:cNvSpPr>
          <p:nvPr>
            <p:ph type="title"/>
          </p:nvPr>
        </p:nvSpPr>
        <p:spPr>
          <a:xfrm>
            <a:off x="0" y="1"/>
            <a:ext cx="10515600" cy="1035698"/>
          </a:xfrm>
        </p:spPr>
        <p:txBody>
          <a:bodyPr/>
          <a:lstStyle/>
          <a:p>
            <a:r>
              <a:rPr lang="en-US" b="1" dirty="0">
                <a:latin typeface="Berlin Sans FB Demi" panose="020E0802020502020306" pitchFamily="34" charset="0"/>
              </a:rPr>
              <a:t>Plotting</a:t>
            </a:r>
            <a:r>
              <a:rPr lang="en-GB" b="1" dirty="0">
                <a:latin typeface="Berlin Sans FB Demi" panose="020E0802020502020306" pitchFamily="34" charset="0"/>
              </a:rPr>
              <a:t> data</a:t>
            </a:r>
            <a:r>
              <a:rPr lang="en-GB" b="1" dirty="0">
                <a:solidFill>
                  <a:schemeClr val="bg1"/>
                </a:solidFill>
                <a:latin typeface="Berlin Sans FB Demi" panose="020E0802020502020306" pitchFamily="34" charset="0"/>
              </a:rPr>
              <a:t> </a:t>
            </a:r>
          </a:p>
        </p:txBody>
      </p:sp>
      <p:sp>
        <p:nvSpPr>
          <p:cNvPr id="3" name="Content Placeholder 2">
            <a:extLst>
              <a:ext uri="{FF2B5EF4-FFF2-40B4-BE49-F238E27FC236}">
                <a16:creationId xmlns:a16="http://schemas.microsoft.com/office/drawing/2014/main" id="{1693FC93-EBAA-B68B-3411-D825FFD855FA}"/>
              </a:ext>
            </a:extLst>
          </p:cNvPr>
          <p:cNvSpPr>
            <a:spLocks noGrp="1"/>
          </p:cNvSpPr>
          <p:nvPr>
            <p:ph idx="1"/>
          </p:nvPr>
        </p:nvSpPr>
        <p:spPr>
          <a:xfrm>
            <a:off x="-1" y="1056150"/>
            <a:ext cx="12192001" cy="678760"/>
          </a:xfrm>
        </p:spPr>
        <p:txBody>
          <a:bodyPr>
            <a:normAutofit fontScale="92500" lnSpcReduction="20000"/>
          </a:bodyPr>
          <a:lstStyle/>
          <a:p>
            <a:pPr marL="0" indent="0" algn="ctr">
              <a:buSzPct val="105000"/>
              <a:buNone/>
            </a:pPr>
            <a:r>
              <a:rPr lang="en-GB" dirty="0"/>
              <a:t>Then we plotted  Scatterplots with regression lines to examine the relationships of the predictors with the response variable.</a:t>
            </a:r>
          </a:p>
        </p:txBody>
      </p:sp>
      <p:sp>
        <p:nvSpPr>
          <p:cNvPr id="6" name="TextBox 5">
            <a:extLst>
              <a:ext uri="{FF2B5EF4-FFF2-40B4-BE49-F238E27FC236}">
                <a16:creationId xmlns:a16="http://schemas.microsoft.com/office/drawing/2014/main" id="{920D5CAB-7B54-380D-524F-006F397E0744}"/>
              </a:ext>
            </a:extLst>
          </p:cNvPr>
          <p:cNvSpPr txBox="1"/>
          <p:nvPr/>
        </p:nvSpPr>
        <p:spPr>
          <a:xfrm>
            <a:off x="5860999" y="4798248"/>
            <a:ext cx="470000" cy="1446550"/>
          </a:xfrm>
          <a:prstGeom prst="rect">
            <a:avLst/>
          </a:prstGeom>
          <a:noFill/>
        </p:spPr>
        <p:txBody>
          <a:bodyPr wrap="none" rtlCol="0">
            <a:spAutoFit/>
          </a:bodyPr>
          <a:lstStyle/>
          <a:p>
            <a:r>
              <a:rPr lang="en-GB" sz="8800" dirty="0">
                <a:solidFill>
                  <a:schemeClr val="bg1"/>
                </a:solidFill>
              </a:rPr>
              <a:t>.</a:t>
            </a:r>
          </a:p>
        </p:txBody>
      </p:sp>
      <p:sp>
        <p:nvSpPr>
          <p:cNvPr id="8" name="TextBox 7">
            <a:extLst>
              <a:ext uri="{FF2B5EF4-FFF2-40B4-BE49-F238E27FC236}">
                <a16:creationId xmlns:a16="http://schemas.microsoft.com/office/drawing/2014/main" id="{93F0A80B-6294-449E-C5AB-E707AAC87CFF}"/>
              </a:ext>
            </a:extLst>
          </p:cNvPr>
          <p:cNvSpPr txBox="1"/>
          <p:nvPr/>
        </p:nvSpPr>
        <p:spPr>
          <a:xfrm>
            <a:off x="5860999" y="5126871"/>
            <a:ext cx="470000" cy="1446550"/>
          </a:xfrm>
          <a:prstGeom prst="rect">
            <a:avLst/>
          </a:prstGeom>
          <a:noFill/>
        </p:spPr>
        <p:txBody>
          <a:bodyPr wrap="none" rtlCol="0">
            <a:spAutoFit/>
          </a:bodyPr>
          <a:lstStyle/>
          <a:p>
            <a:r>
              <a:rPr lang="en-GB" sz="8800" dirty="0">
                <a:solidFill>
                  <a:schemeClr val="bg1"/>
                </a:solidFill>
              </a:rPr>
              <a:t>.</a:t>
            </a:r>
          </a:p>
        </p:txBody>
      </p:sp>
      <p:sp>
        <p:nvSpPr>
          <p:cNvPr id="9" name="TextBox 8">
            <a:extLst>
              <a:ext uri="{FF2B5EF4-FFF2-40B4-BE49-F238E27FC236}">
                <a16:creationId xmlns:a16="http://schemas.microsoft.com/office/drawing/2014/main" id="{BC20A426-7C4C-C7AC-0A56-A24861694F2C}"/>
              </a:ext>
            </a:extLst>
          </p:cNvPr>
          <p:cNvSpPr txBox="1"/>
          <p:nvPr/>
        </p:nvSpPr>
        <p:spPr>
          <a:xfrm>
            <a:off x="5862374" y="5465948"/>
            <a:ext cx="470000" cy="1446550"/>
          </a:xfrm>
          <a:prstGeom prst="rect">
            <a:avLst/>
          </a:prstGeom>
          <a:noFill/>
        </p:spPr>
        <p:txBody>
          <a:bodyPr wrap="none" rtlCol="0">
            <a:spAutoFit/>
          </a:bodyPr>
          <a:lstStyle/>
          <a:p>
            <a:r>
              <a:rPr lang="en-GB" sz="8800" dirty="0">
                <a:solidFill>
                  <a:schemeClr val="bg1"/>
                </a:solidFill>
              </a:rPr>
              <a:t>.</a:t>
            </a:r>
          </a:p>
        </p:txBody>
      </p:sp>
      <p:sp>
        <p:nvSpPr>
          <p:cNvPr id="10" name="Slide Number Placeholder 9">
            <a:extLst>
              <a:ext uri="{FF2B5EF4-FFF2-40B4-BE49-F238E27FC236}">
                <a16:creationId xmlns:a16="http://schemas.microsoft.com/office/drawing/2014/main" id="{970482C0-3C76-1EF2-10BF-4CE55DED78E4}"/>
              </a:ext>
            </a:extLst>
          </p:cNvPr>
          <p:cNvSpPr>
            <a:spLocks noGrp="1"/>
          </p:cNvSpPr>
          <p:nvPr>
            <p:ph type="sldNum" sz="quarter" idx="12"/>
          </p:nvPr>
        </p:nvSpPr>
        <p:spPr/>
        <p:txBody>
          <a:bodyPr/>
          <a:lstStyle/>
          <a:p>
            <a:fld id="{DFE0092B-84EC-443C-94FA-E28BB8F342B5}" type="slidenum">
              <a:rPr lang="en-GB" smtClean="0">
                <a:solidFill>
                  <a:schemeClr val="tx1"/>
                </a:solidFill>
              </a:rPr>
              <a:t>5</a:t>
            </a:fld>
            <a:endParaRPr lang="en-GB" dirty="0">
              <a:solidFill>
                <a:schemeClr val="tx1"/>
              </a:solidFill>
            </a:endParaRPr>
          </a:p>
        </p:txBody>
      </p:sp>
      <p:pic>
        <p:nvPicPr>
          <p:cNvPr id="5124" name="Picture 4">
            <a:extLst>
              <a:ext uri="{FF2B5EF4-FFF2-40B4-BE49-F238E27FC236}">
                <a16:creationId xmlns:a16="http://schemas.microsoft.com/office/drawing/2014/main" id="{7B1251C7-B250-E950-10D2-1CF16E603A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274" y="2073987"/>
            <a:ext cx="54673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3C9BA094-4F33-3AA4-FFEC-C10D923ED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9921" y="2073986"/>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764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124"/>
                                        </p:tgtEl>
                                        <p:attrNameLst>
                                          <p:attrName>style.visibility</p:attrName>
                                        </p:attrNameLst>
                                      </p:cBhvr>
                                      <p:to>
                                        <p:strVal val="visible"/>
                                      </p:to>
                                    </p:set>
                                    <p:animEffect transition="in" filter="circle(in)">
                                      <p:cBhvr>
                                        <p:cTn id="12" dur="2000"/>
                                        <p:tgtEl>
                                          <p:spTgt spid="512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126"/>
                                        </p:tgtEl>
                                        <p:attrNameLst>
                                          <p:attrName>style.visibility</p:attrName>
                                        </p:attrNameLst>
                                      </p:cBhvr>
                                      <p:to>
                                        <p:strVal val="visible"/>
                                      </p:to>
                                    </p:set>
                                    <p:animEffect transition="in" filter="circle(in)">
                                      <p:cBhvr>
                                        <p:cTn id="17"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D620F-2E7B-10BF-15ED-AAEB89B5B981}"/>
            </a:ext>
          </a:extLst>
        </p:cNvPr>
        <p:cNvGrpSpPr/>
        <p:nvPr/>
      </p:nvGrpSpPr>
      <p:grpSpPr>
        <a:xfrm>
          <a:off x="0" y="0"/>
          <a:ext cx="0" cy="0"/>
          <a:chOff x="0" y="0"/>
          <a:chExt cx="0" cy="0"/>
        </a:xfrm>
      </p:grpSpPr>
      <p:pic>
        <p:nvPicPr>
          <p:cNvPr id="7" name="Picture 2" descr="White Tech Background Images - Free Download on Freepik">
            <a:extLst>
              <a:ext uri="{FF2B5EF4-FFF2-40B4-BE49-F238E27FC236}">
                <a16:creationId xmlns:a16="http://schemas.microsoft.com/office/drawing/2014/main" id="{5C55F5DE-8C88-CA71-C37E-A9EC6072B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CCFFD0-2739-FC61-EA36-F8A437F2EF65}"/>
              </a:ext>
            </a:extLst>
          </p:cNvPr>
          <p:cNvSpPr>
            <a:spLocks noGrp="1"/>
          </p:cNvSpPr>
          <p:nvPr>
            <p:ph type="title"/>
          </p:nvPr>
        </p:nvSpPr>
        <p:spPr>
          <a:xfrm>
            <a:off x="0" y="1"/>
            <a:ext cx="10515600" cy="1035698"/>
          </a:xfrm>
        </p:spPr>
        <p:txBody>
          <a:bodyPr/>
          <a:lstStyle/>
          <a:p>
            <a:r>
              <a:rPr lang="en-US" b="1" dirty="0">
                <a:latin typeface="Berlin Sans FB Demi" panose="020E0802020502020306" pitchFamily="34" charset="0"/>
              </a:rPr>
              <a:t>Plotting</a:t>
            </a:r>
            <a:r>
              <a:rPr lang="en-GB" b="1" dirty="0">
                <a:latin typeface="Berlin Sans FB Demi" panose="020E0802020502020306" pitchFamily="34" charset="0"/>
              </a:rPr>
              <a:t> data</a:t>
            </a:r>
            <a:r>
              <a:rPr lang="en-GB" b="1" dirty="0">
                <a:solidFill>
                  <a:schemeClr val="bg1"/>
                </a:solidFill>
                <a:latin typeface="Berlin Sans FB Demi" panose="020E0802020502020306" pitchFamily="34" charset="0"/>
              </a:rPr>
              <a:t> </a:t>
            </a:r>
          </a:p>
        </p:txBody>
      </p:sp>
      <p:sp>
        <p:nvSpPr>
          <p:cNvPr id="3" name="Content Placeholder 2">
            <a:extLst>
              <a:ext uri="{FF2B5EF4-FFF2-40B4-BE49-F238E27FC236}">
                <a16:creationId xmlns:a16="http://schemas.microsoft.com/office/drawing/2014/main" id="{5C288759-C26E-5710-AE63-D42E45A568AF}"/>
              </a:ext>
            </a:extLst>
          </p:cNvPr>
          <p:cNvSpPr>
            <a:spLocks noGrp="1"/>
          </p:cNvSpPr>
          <p:nvPr>
            <p:ph idx="1"/>
          </p:nvPr>
        </p:nvSpPr>
        <p:spPr>
          <a:xfrm>
            <a:off x="-1" y="1056150"/>
            <a:ext cx="12192001" cy="678760"/>
          </a:xfrm>
        </p:spPr>
        <p:txBody>
          <a:bodyPr>
            <a:normAutofit fontScale="92500" lnSpcReduction="20000"/>
          </a:bodyPr>
          <a:lstStyle/>
          <a:p>
            <a:pPr marL="0" indent="0" algn="ctr">
              <a:buSzPct val="105000"/>
              <a:buNone/>
            </a:pPr>
            <a:r>
              <a:rPr lang="en-GB" dirty="0"/>
              <a:t>Then we plotted  Scatterplots with regression lines to examine the relationships of the predictors with the response variable.</a:t>
            </a:r>
          </a:p>
        </p:txBody>
      </p:sp>
      <p:sp>
        <p:nvSpPr>
          <p:cNvPr id="6" name="TextBox 5">
            <a:extLst>
              <a:ext uri="{FF2B5EF4-FFF2-40B4-BE49-F238E27FC236}">
                <a16:creationId xmlns:a16="http://schemas.microsoft.com/office/drawing/2014/main" id="{D4BEC1DB-2695-28BE-5E62-99F4DADC983C}"/>
              </a:ext>
            </a:extLst>
          </p:cNvPr>
          <p:cNvSpPr txBox="1"/>
          <p:nvPr/>
        </p:nvSpPr>
        <p:spPr>
          <a:xfrm>
            <a:off x="5860999" y="4798248"/>
            <a:ext cx="470000" cy="1446550"/>
          </a:xfrm>
          <a:prstGeom prst="rect">
            <a:avLst/>
          </a:prstGeom>
          <a:noFill/>
        </p:spPr>
        <p:txBody>
          <a:bodyPr wrap="none" rtlCol="0">
            <a:spAutoFit/>
          </a:bodyPr>
          <a:lstStyle/>
          <a:p>
            <a:r>
              <a:rPr lang="en-GB" sz="8800" dirty="0">
                <a:solidFill>
                  <a:schemeClr val="bg1"/>
                </a:solidFill>
              </a:rPr>
              <a:t>.</a:t>
            </a:r>
          </a:p>
        </p:txBody>
      </p:sp>
      <p:sp>
        <p:nvSpPr>
          <p:cNvPr id="8" name="TextBox 7">
            <a:extLst>
              <a:ext uri="{FF2B5EF4-FFF2-40B4-BE49-F238E27FC236}">
                <a16:creationId xmlns:a16="http://schemas.microsoft.com/office/drawing/2014/main" id="{6586CC3D-B0FA-B150-3AF0-098550B4D2E6}"/>
              </a:ext>
            </a:extLst>
          </p:cNvPr>
          <p:cNvSpPr txBox="1"/>
          <p:nvPr/>
        </p:nvSpPr>
        <p:spPr>
          <a:xfrm>
            <a:off x="5860999" y="5126871"/>
            <a:ext cx="470000" cy="1446550"/>
          </a:xfrm>
          <a:prstGeom prst="rect">
            <a:avLst/>
          </a:prstGeom>
          <a:noFill/>
        </p:spPr>
        <p:txBody>
          <a:bodyPr wrap="none" rtlCol="0">
            <a:spAutoFit/>
          </a:bodyPr>
          <a:lstStyle/>
          <a:p>
            <a:r>
              <a:rPr lang="en-GB" sz="8800" dirty="0">
                <a:solidFill>
                  <a:schemeClr val="bg1"/>
                </a:solidFill>
              </a:rPr>
              <a:t>.</a:t>
            </a:r>
          </a:p>
        </p:txBody>
      </p:sp>
      <p:sp>
        <p:nvSpPr>
          <p:cNvPr id="9" name="TextBox 8">
            <a:extLst>
              <a:ext uri="{FF2B5EF4-FFF2-40B4-BE49-F238E27FC236}">
                <a16:creationId xmlns:a16="http://schemas.microsoft.com/office/drawing/2014/main" id="{6092999D-3EC9-9A82-0A87-74C1CD4457D9}"/>
              </a:ext>
            </a:extLst>
          </p:cNvPr>
          <p:cNvSpPr txBox="1"/>
          <p:nvPr/>
        </p:nvSpPr>
        <p:spPr>
          <a:xfrm>
            <a:off x="5862374" y="5465948"/>
            <a:ext cx="470000" cy="1446550"/>
          </a:xfrm>
          <a:prstGeom prst="rect">
            <a:avLst/>
          </a:prstGeom>
          <a:noFill/>
        </p:spPr>
        <p:txBody>
          <a:bodyPr wrap="none" rtlCol="0">
            <a:spAutoFit/>
          </a:bodyPr>
          <a:lstStyle/>
          <a:p>
            <a:r>
              <a:rPr lang="en-GB" sz="8800" dirty="0">
                <a:solidFill>
                  <a:schemeClr val="bg1"/>
                </a:solidFill>
              </a:rPr>
              <a:t>.</a:t>
            </a:r>
          </a:p>
        </p:txBody>
      </p:sp>
      <p:sp>
        <p:nvSpPr>
          <p:cNvPr id="10" name="Slide Number Placeholder 9">
            <a:extLst>
              <a:ext uri="{FF2B5EF4-FFF2-40B4-BE49-F238E27FC236}">
                <a16:creationId xmlns:a16="http://schemas.microsoft.com/office/drawing/2014/main" id="{D2BF8C87-7543-5A69-F788-387F31CE89BA}"/>
              </a:ext>
            </a:extLst>
          </p:cNvPr>
          <p:cNvSpPr>
            <a:spLocks noGrp="1"/>
          </p:cNvSpPr>
          <p:nvPr>
            <p:ph type="sldNum" sz="quarter" idx="12"/>
          </p:nvPr>
        </p:nvSpPr>
        <p:spPr/>
        <p:txBody>
          <a:bodyPr/>
          <a:lstStyle/>
          <a:p>
            <a:fld id="{DFE0092B-84EC-443C-94FA-E28BB8F342B5}" type="slidenum">
              <a:rPr lang="en-GB" smtClean="0">
                <a:solidFill>
                  <a:schemeClr val="tx1"/>
                </a:solidFill>
              </a:rPr>
              <a:t>6</a:t>
            </a:fld>
            <a:endParaRPr lang="en-GB" dirty="0">
              <a:solidFill>
                <a:schemeClr val="tx1"/>
              </a:solidFill>
            </a:endParaRPr>
          </a:p>
        </p:txBody>
      </p:sp>
      <p:pic>
        <p:nvPicPr>
          <p:cNvPr id="6148" name="Picture 4">
            <a:extLst>
              <a:ext uri="{FF2B5EF4-FFF2-40B4-BE49-F238E27FC236}">
                <a16:creationId xmlns:a16="http://schemas.microsoft.com/office/drawing/2014/main" id="{9F68E2FC-F1D4-6592-01CF-5190F9591D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05" y="1953053"/>
            <a:ext cx="5400675" cy="43338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F9D386D-BF77-F239-902D-6C67FA2D1F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0999" y="1949777"/>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943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circle(in)">
                                      <p:cBhvr>
                                        <p:cTn id="14" dur="2000"/>
                                        <p:tgtEl>
                                          <p:spTgt spid="614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150"/>
                                        </p:tgtEl>
                                        <p:attrNameLst>
                                          <p:attrName>style.visibility</p:attrName>
                                        </p:attrNameLst>
                                      </p:cBhvr>
                                      <p:to>
                                        <p:strVal val="visible"/>
                                      </p:to>
                                    </p:set>
                                    <p:animEffect transition="in" filter="circle(in)">
                                      <p:cBhvr>
                                        <p:cTn id="19" dur="20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AB574-66FA-BF1B-C57B-BA71159E6A88}"/>
            </a:ext>
          </a:extLst>
        </p:cNvPr>
        <p:cNvGrpSpPr/>
        <p:nvPr/>
      </p:nvGrpSpPr>
      <p:grpSpPr>
        <a:xfrm>
          <a:off x="0" y="0"/>
          <a:ext cx="0" cy="0"/>
          <a:chOff x="0" y="0"/>
          <a:chExt cx="0" cy="0"/>
        </a:xfrm>
      </p:grpSpPr>
      <p:pic>
        <p:nvPicPr>
          <p:cNvPr id="6" name="Picture 2" descr="White Tech Background Images - Free Download on Freepik">
            <a:extLst>
              <a:ext uri="{FF2B5EF4-FFF2-40B4-BE49-F238E27FC236}">
                <a16:creationId xmlns:a16="http://schemas.microsoft.com/office/drawing/2014/main" id="{DD93FA43-F7B4-8F19-4E41-D73B4A291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51"/>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4E65B7-9F03-CF34-689B-3764F831BE42}"/>
              </a:ext>
            </a:extLst>
          </p:cNvPr>
          <p:cNvSpPr>
            <a:spLocks noGrp="1"/>
          </p:cNvSpPr>
          <p:nvPr>
            <p:ph type="title"/>
          </p:nvPr>
        </p:nvSpPr>
        <p:spPr>
          <a:xfrm>
            <a:off x="0" y="1"/>
            <a:ext cx="10515600" cy="1035698"/>
          </a:xfrm>
        </p:spPr>
        <p:txBody>
          <a:bodyPr/>
          <a:lstStyle/>
          <a:p>
            <a:r>
              <a:rPr lang="en-GB" b="1" dirty="0">
                <a:latin typeface="Berlin Sans FB Demi" panose="020E0802020502020306" pitchFamily="34" charset="0"/>
              </a:rPr>
              <a:t>Our approach:</a:t>
            </a:r>
          </a:p>
        </p:txBody>
      </p:sp>
      <p:sp>
        <p:nvSpPr>
          <p:cNvPr id="3" name="Content Placeholder 2">
            <a:extLst>
              <a:ext uri="{FF2B5EF4-FFF2-40B4-BE49-F238E27FC236}">
                <a16:creationId xmlns:a16="http://schemas.microsoft.com/office/drawing/2014/main" id="{338CD0A3-648D-AD8F-66B3-3D1AC9CCFEE7}"/>
              </a:ext>
            </a:extLst>
          </p:cNvPr>
          <p:cNvSpPr>
            <a:spLocks noGrp="1"/>
          </p:cNvSpPr>
          <p:nvPr>
            <p:ph idx="1"/>
          </p:nvPr>
        </p:nvSpPr>
        <p:spPr>
          <a:xfrm>
            <a:off x="-1" y="1506078"/>
            <a:ext cx="12192001" cy="3356645"/>
          </a:xfrm>
        </p:spPr>
        <p:txBody>
          <a:bodyPr>
            <a:normAutofit/>
          </a:bodyPr>
          <a:lstStyle/>
          <a:p>
            <a:pPr>
              <a:lnSpc>
                <a:spcPct val="150000"/>
              </a:lnSpc>
              <a:buSzPct val="105000"/>
              <a:buFont typeface="Wingdings" pitchFamily="2" charset="2"/>
              <a:buChar char="Ø"/>
            </a:pPr>
            <a:r>
              <a:rPr lang="en-US" sz="2800" dirty="0"/>
              <a:t>We </a:t>
            </a:r>
            <a:r>
              <a:rPr lang="en-US" sz="2800" dirty="0">
                <a:solidFill>
                  <a:srgbClr val="00B050"/>
                </a:solidFill>
              </a:rPr>
              <a:t>grouped</a:t>
            </a:r>
            <a:r>
              <a:rPr lang="en-US" sz="2800" dirty="0"/>
              <a:t> the data to find the mean number of goals of each player and then proceeded to calculate the </a:t>
            </a:r>
            <a:r>
              <a:rPr lang="en-US" sz="2800" dirty="0">
                <a:solidFill>
                  <a:srgbClr val="00B050"/>
                </a:solidFill>
              </a:rPr>
              <a:t>RMSE</a:t>
            </a:r>
            <a:r>
              <a:rPr lang="en-US" sz="2800" dirty="0"/>
              <a:t> for each one.</a:t>
            </a:r>
          </a:p>
          <a:p>
            <a:pPr>
              <a:lnSpc>
                <a:spcPct val="150000"/>
              </a:lnSpc>
              <a:buSzPct val="105000"/>
              <a:buFont typeface="Wingdings" pitchFamily="2" charset="2"/>
              <a:buChar char="Ø"/>
            </a:pPr>
            <a:r>
              <a:rPr lang="en-US" dirty="0"/>
              <a:t>We then applied a </a:t>
            </a:r>
            <a:r>
              <a:rPr lang="en-US" dirty="0">
                <a:solidFill>
                  <a:srgbClr val="00B050"/>
                </a:solidFill>
              </a:rPr>
              <a:t>Linear Regression </a:t>
            </a:r>
            <a:r>
              <a:rPr lang="en-US" dirty="0"/>
              <a:t>model for each player, to predict the number of goals and again found the </a:t>
            </a:r>
            <a:r>
              <a:rPr lang="en-US" dirty="0">
                <a:solidFill>
                  <a:srgbClr val="00B050"/>
                </a:solidFill>
              </a:rPr>
              <a:t>RMSE</a:t>
            </a:r>
            <a:r>
              <a:rPr lang="en-US" dirty="0"/>
              <a:t>.</a:t>
            </a:r>
            <a:endParaRPr lang="en-US" sz="2800" dirty="0"/>
          </a:p>
        </p:txBody>
      </p:sp>
      <p:sp>
        <p:nvSpPr>
          <p:cNvPr id="7" name="Slide Number Placeholder 6">
            <a:extLst>
              <a:ext uri="{FF2B5EF4-FFF2-40B4-BE49-F238E27FC236}">
                <a16:creationId xmlns:a16="http://schemas.microsoft.com/office/drawing/2014/main" id="{1A329BF0-F5AB-3F32-E90F-C2371AF25E8F}"/>
              </a:ext>
            </a:extLst>
          </p:cNvPr>
          <p:cNvSpPr>
            <a:spLocks noGrp="1"/>
          </p:cNvSpPr>
          <p:nvPr>
            <p:ph type="sldNum" sz="quarter" idx="12"/>
          </p:nvPr>
        </p:nvSpPr>
        <p:spPr/>
        <p:txBody>
          <a:bodyPr/>
          <a:lstStyle/>
          <a:p>
            <a:fld id="{DFE0092B-84EC-443C-94FA-E28BB8F342B5}" type="slidenum">
              <a:rPr lang="en-GB" smtClean="0">
                <a:solidFill>
                  <a:schemeClr val="tx1"/>
                </a:solidFill>
              </a:rPr>
              <a:t>7</a:t>
            </a:fld>
            <a:endParaRPr lang="en-GB" dirty="0">
              <a:solidFill>
                <a:schemeClr val="tx1"/>
              </a:solidFill>
            </a:endParaRPr>
          </a:p>
        </p:txBody>
      </p:sp>
    </p:spTree>
    <p:extLst>
      <p:ext uri="{BB962C8B-B14F-4D97-AF65-F5344CB8AC3E}">
        <p14:creationId xmlns:p14="http://schemas.microsoft.com/office/powerpoint/2010/main" val="10446313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AB574-66FA-BF1B-C57B-BA71159E6A88}"/>
            </a:ext>
          </a:extLst>
        </p:cNvPr>
        <p:cNvGrpSpPr/>
        <p:nvPr/>
      </p:nvGrpSpPr>
      <p:grpSpPr>
        <a:xfrm>
          <a:off x="0" y="0"/>
          <a:ext cx="0" cy="0"/>
          <a:chOff x="0" y="0"/>
          <a:chExt cx="0" cy="0"/>
        </a:xfrm>
      </p:grpSpPr>
      <p:pic>
        <p:nvPicPr>
          <p:cNvPr id="6" name="Picture 2" descr="White Tech Background Images - Free Download on Freepik">
            <a:extLst>
              <a:ext uri="{FF2B5EF4-FFF2-40B4-BE49-F238E27FC236}">
                <a16:creationId xmlns:a16="http://schemas.microsoft.com/office/drawing/2014/main" id="{DD93FA43-F7B4-8F19-4E41-D73B4A291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4E65B7-9F03-CF34-689B-3764F831BE42}"/>
              </a:ext>
            </a:extLst>
          </p:cNvPr>
          <p:cNvSpPr>
            <a:spLocks noGrp="1"/>
          </p:cNvSpPr>
          <p:nvPr>
            <p:ph type="title"/>
          </p:nvPr>
        </p:nvSpPr>
        <p:spPr>
          <a:xfrm>
            <a:off x="0" y="1"/>
            <a:ext cx="10515600" cy="1035698"/>
          </a:xfrm>
        </p:spPr>
        <p:txBody>
          <a:bodyPr/>
          <a:lstStyle/>
          <a:p>
            <a:r>
              <a:rPr lang="en-GB" b="1" dirty="0">
                <a:latin typeface="Berlin Sans FB Demi" panose="020E0802020502020306" pitchFamily="34" charset="0"/>
              </a:rPr>
              <a:t>Our approach:</a:t>
            </a:r>
          </a:p>
        </p:txBody>
      </p:sp>
      <p:sp>
        <p:nvSpPr>
          <p:cNvPr id="7" name="Slide Number Placeholder 6">
            <a:extLst>
              <a:ext uri="{FF2B5EF4-FFF2-40B4-BE49-F238E27FC236}">
                <a16:creationId xmlns:a16="http://schemas.microsoft.com/office/drawing/2014/main" id="{1A329BF0-F5AB-3F32-E90F-C2371AF25E8F}"/>
              </a:ext>
            </a:extLst>
          </p:cNvPr>
          <p:cNvSpPr>
            <a:spLocks noGrp="1"/>
          </p:cNvSpPr>
          <p:nvPr>
            <p:ph type="sldNum" sz="quarter" idx="12"/>
          </p:nvPr>
        </p:nvSpPr>
        <p:spPr/>
        <p:txBody>
          <a:bodyPr/>
          <a:lstStyle/>
          <a:p>
            <a:fld id="{DFE0092B-84EC-443C-94FA-E28BB8F342B5}" type="slidenum">
              <a:rPr lang="en-GB" smtClean="0">
                <a:solidFill>
                  <a:schemeClr val="tx1"/>
                </a:solidFill>
              </a:rPr>
              <a:t>8</a:t>
            </a:fld>
            <a:endParaRPr lang="en-GB" dirty="0">
              <a:solidFill>
                <a:schemeClr val="tx1"/>
              </a:solidFill>
            </a:endParaRPr>
          </a:p>
        </p:txBody>
      </p:sp>
      <p:pic>
        <p:nvPicPr>
          <p:cNvPr id="8" name="Picture 7">
            <a:extLst>
              <a:ext uri="{FF2B5EF4-FFF2-40B4-BE49-F238E27FC236}">
                <a16:creationId xmlns:a16="http://schemas.microsoft.com/office/drawing/2014/main" id="{09DCAB55-7311-1B35-3407-277343BD7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78" y="1273772"/>
            <a:ext cx="5535422" cy="5584227"/>
          </a:xfrm>
          <a:prstGeom prst="rect">
            <a:avLst/>
          </a:prstGeom>
        </p:spPr>
      </p:pic>
      <p:pic>
        <p:nvPicPr>
          <p:cNvPr id="9" name="Picture 8">
            <a:extLst>
              <a:ext uri="{FF2B5EF4-FFF2-40B4-BE49-F238E27FC236}">
                <a16:creationId xmlns:a16="http://schemas.microsoft.com/office/drawing/2014/main" id="{F5054A6C-71DC-8DCD-D072-38EE378C14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68792" y="1273772"/>
            <a:ext cx="5197228" cy="5584228"/>
          </a:xfrm>
          <a:prstGeom prst="rect">
            <a:avLst/>
          </a:prstGeom>
        </p:spPr>
      </p:pic>
    </p:spTree>
    <p:extLst>
      <p:ext uri="{BB962C8B-B14F-4D97-AF65-F5344CB8AC3E}">
        <p14:creationId xmlns:p14="http://schemas.microsoft.com/office/powerpoint/2010/main" val="129508689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AB574-66FA-BF1B-C57B-BA71159E6A88}"/>
            </a:ext>
          </a:extLst>
        </p:cNvPr>
        <p:cNvGrpSpPr/>
        <p:nvPr/>
      </p:nvGrpSpPr>
      <p:grpSpPr>
        <a:xfrm>
          <a:off x="0" y="0"/>
          <a:ext cx="0" cy="0"/>
          <a:chOff x="0" y="0"/>
          <a:chExt cx="0" cy="0"/>
        </a:xfrm>
      </p:grpSpPr>
      <p:pic>
        <p:nvPicPr>
          <p:cNvPr id="6" name="Picture 2" descr="White Tech Background Images - Free Download on Freepik">
            <a:extLst>
              <a:ext uri="{FF2B5EF4-FFF2-40B4-BE49-F238E27FC236}">
                <a16:creationId xmlns:a16="http://schemas.microsoft.com/office/drawing/2014/main" id="{DD93FA43-F7B4-8F19-4E41-D73B4A291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51"/>
            <a:ext cx="12220894" cy="80056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34E65B7-9F03-CF34-689B-3764F831BE42}"/>
              </a:ext>
            </a:extLst>
          </p:cNvPr>
          <p:cNvSpPr>
            <a:spLocks noGrp="1"/>
          </p:cNvSpPr>
          <p:nvPr>
            <p:ph type="title"/>
          </p:nvPr>
        </p:nvSpPr>
        <p:spPr>
          <a:xfrm>
            <a:off x="0" y="1"/>
            <a:ext cx="10515600" cy="1035698"/>
          </a:xfrm>
        </p:spPr>
        <p:txBody>
          <a:bodyPr/>
          <a:lstStyle/>
          <a:p>
            <a:r>
              <a:rPr lang="en-GB" b="1" dirty="0">
                <a:latin typeface="Berlin Sans FB Demi" panose="020E0802020502020306" pitchFamily="34" charset="0"/>
              </a:rPr>
              <a:t>Our approach:</a:t>
            </a:r>
          </a:p>
        </p:txBody>
      </p:sp>
      <p:sp>
        <p:nvSpPr>
          <p:cNvPr id="3" name="Content Placeholder 2">
            <a:extLst>
              <a:ext uri="{FF2B5EF4-FFF2-40B4-BE49-F238E27FC236}">
                <a16:creationId xmlns:a16="http://schemas.microsoft.com/office/drawing/2014/main" id="{338CD0A3-648D-AD8F-66B3-3D1AC9CCFEE7}"/>
              </a:ext>
            </a:extLst>
          </p:cNvPr>
          <p:cNvSpPr>
            <a:spLocks noGrp="1"/>
          </p:cNvSpPr>
          <p:nvPr>
            <p:ph idx="1"/>
          </p:nvPr>
        </p:nvSpPr>
        <p:spPr>
          <a:xfrm>
            <a:off x="-1" y="1506078"/>
            <a:ext cx="12192001" cy="4507746"/>
          </a:xfrm>
        </p:spPr>
        <p:txBody>
          <a:bodyPr>
            <a:normAutofit fontScale="85000" lnSpcReduction="20000"/>
          </a:bodyPr>
          <a:lstStyle/>
          <a:p>
            <a:pPr>
              <a:lnSpc>
                <a:spcPct val="150000"/>
              </a:lnSpc>
              <a:buSzPct val="105000"/>
              <a:buFont typeface="Wingdings" pitchFamily="2" charset="2"/>
              <a:buChar char="Ø"/>
            </a:pPr>
            <a:r>
              <a:rPr lang="en-US" sz="2800" dirty="0"/>
              <a:t>We </a:t>
            </a:r>
            <a:r>
              <a:rPr lang="en-US" sz="2800" dirty="0">
                <a:solidFill>
                  <a:srgbClr val="00B050"/>
                </a:solidFill>
              </a:rPr>
              <a:t>grouped</a:t>
            </a:r>
            <a:r>
              <a:rPr lang="en-US" sz="2800" dirty="0"/>
              <a:t> the data to find the mean number of goals of each player and then proceeded to calculate the </a:t>
            </a:r>
            <a:r>
              <a:rPr lang="en-US" sz="2800" dirty="0">
                <a:solidFill>
                  <a:srgbClr val="00B050"/>
                </a:solidFill>
              </a:rPr>
              <a:t>RMSE</a:t>
            </a:r>
            <a:r>
              <a:rPr lang="en-US" sz="2800" dirty="0"/>
              <a:t> for each one.</a:t>
            </a:r>
          </a:p>
          <a:p>
            <a:pPr>
              <a:lnSpc>
                <a:spcPct val="150000"/>
              </a:lnSpc>
              <a:buSzPct val="105000"/>
              <a:buFont typeface="Wingdings" pitchFamily="2" charset="2"/>
              <a:buChar char="Ø"/>
            </a:pPr>
            <a:endParaRPr lang="en-US" sz="2800" dirty="0"/>
          </a:p>
          <a:p>
            <a:pPr>
              <a:lnSpc>
                <a:spcPct val="150000"/>
              </a:lnSpc>
              <a:buSzPct val="105000"/>
              <a:buFont typeface="Wingdings" pitchFamily="2" charset="2"/>
              <a:buChar char="Ø"/>
            </a:pPr>
            <a:r>
              <a:rPr lang="en-US" dirty="0"/>
              <a:t>We then applied a </a:t>
            </a:r>
            <a:r>
              <a:rPr lang="en-US" dirty="0">
                <a:solidFill>
                  <a:srgbClr val="00B050"/>
                </a:solidFill>
              </a:rPr>
              <a:t>Linear Regression </a:t>
            </a:r>
            <a:r>
              <a:rPr lang="en-US" dirty="0"/>
              <a:t>model to predict the number of goals and again found the </a:t>
            </a:r>
            <a:r>
              <a:rPr lang="en-US" dirty="0">
                <a:solidFill>
                  <a:srgbClr val="00B050"/>
                </a:solidFill>
              </a:rPr>
              <a:t>RMSE</a:t>
            </a:r>
            <a:r>
              <a:rPr lang="en-US" dirty="0"/>
              <a:t> for each player.</a:t>
            </a:r>
          </a:p>
          <a:p>
            <a:pPr>
              <a:lnSpc>
                <a:spcPct val="150000"/>
              </a:lnSpc>
              <a:buSzPct val="105000"/>
              <a:buFont typeface="Wingdings" pitchFamily="2" charset="2"/>
              <a:buChar char="Ø"/>
            </a:pPr>
            <a:endParaRPr lang="en-US" sz="2800" dirty="0"/>
          </a:p>
          <a:p>
            <a:pPr>
              <a:lnSpc>
                <a:spcPct val="150000"/>
              </a:lnSpc>
              <a:buSzPct val="105000"/>
              <a:buFont typeface="Wingdings" pitchFamily="2" charset="2"/>
              <a:buChar char="Ø"/>
            </a:pPr>
            <a:r>
              <a:rPr lang="en-US" dirty="0"/>
              <a:t>Lastly, using an input statement form the user we used </a:t>
            </a:r>
            <a:r>
              <a:rPr lang="en-US" dirty="0">
                <a:solidFill>
                  <a:srgbClr val="00B050"/>
                </a:solidFill>
              </a:rPr>
              <a:t>Decision Trees</a:t>
            </a:r>
            <a:r>
              <a:rPr lang="en-US" dirty="0"/>
              <a:t> to predict the number a goals that player will score in an upcoming match.</a:t>
            </a:r>
            <a:endParaRPr lang="en-US" sz="2800" dirty="0"/>
          </a:p>
        </p:txBody>
      </p:sp>
      <p:sp>
        <p:nvSpPr>
          <p:cNvPr id="7" name="Slide Number Placeholder 6">
            <a:extLst>
              <a:ext uri="{FF2B5EF4-FFF2-40B4-BE49-F238E27FC236}">
                <a16:creationId xmlns:a16="http://schemas.microsoft.com/office/drawing/2014/main" id="{1A329BF0-F5AB-3F32-E90F-C2371AF25E8F}"/>
              </a:ext>
            </a:extLst>
          </p:cNvPr>
          <p:cNvSpPr>
            <a:spLocks noGrp="1"/>
          </p:cNvSpPr>
          <p:nvPr>
            <p:ph type="sldNum" sz="quarter" idx="12"/>
          </p:nvPr>
        </p:nvSpPr>
        <p:spPr/>
        <p:txBody>
          <a:bodyPr/>
          <a:lstStyle/>
          <a:p>
            <a:fld id="{DFE0092B-84EC-443C-94FA-E28BB8F342B5}" type="slidenum">
              <a:rPr lang="en-GB" smtClean="0">
                <a:solidFill>
                  <a:schemeClr val="tx1"/>
                </a:solidFill>
              </a:rPr>
              <a:t>9</a:t>
            </a:fld>
            <a:endParaRPr lang="en-GB" dirty="0">
              <a:solidFill>
                <a:schemeClr val="tx1"/>
              </a:solidFill>
            </a:endParaRPr>
          </a:p>
        </p:txBody>
      </p:sp>
    </p:spTree>
    <p:extLst>
      <p:ext uri="{BB962C8B-B14F-4D97-AF65-F5344CB8AC3E}">
        <p14:creationId xmlns:p14="http://schemas.microsoft.com/office/powerpoint/2010/main" val="4436670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578</Words>
  <Application>Microsoft Office PowerPoint</Application>
  <PresentationFormat>Widescreen</PresentationFormat>
  <Paragraphs>115</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Predicting Football Player Goal Scoring Using AI</vt:lpstr>
      <vt:lpstr>Problem Statement</vt:lpstr>
      <vt:lpstr>Our approach:</vt:lpstr>
      <vt:lpstr>Visualizing data </vt:lpstr>
      <vt:lpstr>Plotting data </vt:lpstr>
      <vt:lpstr>Plotting data </vt:lpstr>
      <vt:lpstr>Our approach:</vt:lpstr>
      <vt:lpstr>Our approach:</vt:lpstr>
      <vt:lpstr>Our approach:</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Football Player Goal Scoring Using AI</dc:title>
  <dc:creator>Sotia Koukou</dc:creator>
  <cp:lastModifiedBy>Sotia Koukou</cp:lastModifiedBy>
  <cp:revision>9</cp:revision>
  <dcterms:created xsi:type="dcterms:W3CDTF">2025-03-04T22:08:55Z</dcterms:created>
  <dcterms:modified xsi:type="dcterms:W3CDTF">2025-06-22T20:09:50Z</dcterms:modified>
</cp:coreProperties>
</file>