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handoutMasterIdLst>
    <p:handoutMasterId r:id="rId51"/>
  </p:handoutMasterIdLst>
  <p:sldIdLst>
    <p:sldId id="256" r:id="rId2"/>
    <p:sldId id="289" r:id="rId3"/>
    <p:sldId id="290" r:id="rId4"/>
    <p:sldId id="291" r:id="rId5"/>
    <p:sldId id="278" r:id="rId6"/>
    <p:sldId id="302" r:id="rId7"/>
    <p:sldId id="269" r:id="rId8"/>
    <p:sldId id="276" r:id="rId9"/>
    <p:sldId id="294" r:id="rId10"/>
    <p:sldId id="293" r:id="rId11"/>
    <p:sldId id="280" r:id="rId12"/>
    <p:sldId id="277" r:id="rId13"/>
    <p:sldId id="282" r:id="rId14"/>
    <p:sldId id="297" r:id="rId15"/>
    <p:sldId id="279" r:id="rId16"/>
    <p:sldId id="283" r:id="rId17"/>
    <p:sldId id="295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261" r:id="rId32"/>
    <p:sldId id="260" r:id="rId33"/>
    <p:sldId id="271" r:id="rId34"/>
    <p:sldId id="273" r:id="rId35"/>
    <p:sldId id="266" r:id="rId36"/>
    <p:sldId id="259" r:id="rId37"/>
    <p:sldId id="267" r:id="rId38"/>
    <p:sldId id="257" r:id="rId39"/>
    <p:sldId id="258" r:id="rId40"/>
    <p:sldId id="272" r:id="rId41"/>
    <p:sldId id="275" r:id="rId42"/>
    <p:sldId id="274" r:id="rId43"/>
    <p:sldId id="296" r:id="rId44"/>
    <p:sldId id="262" r:id="rId45"/>
    <p:sldId id="285" r:id="rId46"/>
    <p:sldId id="298" r:id="rId47"/>
    <p:sldId id="300" r:id="rId48"/>
    <p:sldId id="299" r:id="rId49"/>
    <p:sldId id="301" r:id="rId5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5"/>
  </p:normalViewPr>
  <p:slideViewPr>
    <p:cSldViewPr>
      <p:cViewPr varScale="1">
        <p:scale>
          <a:sx n="118" d="100"/>
          <a:sy n="118" d="100"/>
        </p:scale>
        <p:origin x="167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fld id="{76D6F396-8EB2-4EC4-A35F-BBACAA0B06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88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BED23-86E1-4FCC-B219-4898FC46C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50D1BC-2ED1-42F4-9F12-CBA957BD2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0E3942-03F7-42BB-8080-206602B9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EE8769-3103-4FCE-9334-50ECBD38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EDB506-C5E8-4749-AF31-012D3E36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3A230-ACAB-450C-B005-2947BB3F8D8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8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0CBBB-9D46-4072-8000-7EC99546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60C97D-B40A-4EC1-B480-F4782251C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5A0493-A8A8-40ED-84DA-A534EAAD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2B8F32-8B01-4D73-9A80-CB7170CA4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1136B4-D818-4EC1-937A-74FF02BE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3A230-ACAB-450C-B005-2947BB3F8D8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12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F0F3AD-4FC3-4A84-BCAE-7C61A3002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E1ABBB-339B-4059-A8FE-C38BC6EF7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736DBB-ABBF-4697-B918-CEDEFBBA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9CA36C-C311-4D58-9E2B-F86B22D9C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61053-CCC1-47D7-879E-DB30BEA3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3A230-ACAB-450C-B005-2947BB3F8D8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64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CB8E8-70FF-4D27-A04C-EA9E3E30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C0B14B-4DF9-4DEE-B63A-525952346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66E42E-394C-47FE-8EB6-806BF5DE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05DF15-3170-457C-B55D-92C03367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9C1C14-98D7-436E-9C7A-7B73B956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3A230-ACAB-450C-B005-2947BB3F8D8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15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695DF-1557-4A92-A738-25DECF16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2C0036-2149-4F03-83F9-4B4127499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3CD91D-D86A-4530-AFA0-E375C552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D35D0D-3E52-4D4D-B980-E78B2E2F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0D562A-C464-43C3-9ABB-E5B77739D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7CF52A-4A14-4B51-80EA-E3988569BFD6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00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2D83F-DFBB-48C6-86C8-1197061F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4B8E8-67EA-423A-802C-5682B13E1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A363C2-FB98-411C-BDC1-1C2FD5137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96BCEC-71A2-4AD0-B78E-08D953E3B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8A1A93-EC11-4F4B-A46A-A2A14F37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51DECB-1FB6-468F-BCBB-66C72803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E36EF9-8F77-4561-8FB3-C971F3E3335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64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07399-751C-49D7-83FD-2C4A4505A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3102FF-AC80-45B2-9541-0FE19BC20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B25F7A-01D4-4C70-A70C-01E44CACE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8AFE834-4EFD-455A-A303-FC6BAF9C1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9D9081-E467-4ED5-AA66-C14F94FC0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2D9F01-FF9D-4477-86A9-3A49AB90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771F438-3EB8-4C21-8033-69923A51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7EF9750-195D-497D-AEE0-7E0824FF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47C11-49D6-4FBA-B81D-BF74A859C91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08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B8A6F-B61D-48E1-9DD0-A96B2FDA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0E6297-FFF6-47BF-A31E-AFECB4BD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3375E7-1BD9-4A8F-A504-4CC3DD4EC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1B5D66E-B544-44DD-ADC9-C4A2BBF4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3A230-ACAB-450C-B005-2947BB3F8D8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77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4CE010-D792-4560-91C1-85D7AFD8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FBBF33E-F012-4F53-9951-B6DF4DAF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48170B-8F93-4FFD-BB68-9CED36B6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3A230-ACAB-450C-B005-2947BB3F8D8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31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0E9D2-47D3-4E76-A202-13A252B2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7A538C-286C-499F-A500-C594295B9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8BB803-4A8A-4F66-B646-3B607025C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EC3262-EDA3-4A0F-9784-09FC109A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AAB054-61EA-40F0-9FFA-0BAE2FCC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8C2BDE-73C0-4328-A544-0AB18EA1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A009E-D006-4AE1-808E-51D5F48BEA2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22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312D3-C860-4A4C-8048-6F8E226FC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8C00E27-E584-4A6D-A227-BFBE60DA1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AB099E-3039-4D4E-9928-E1BAD7046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EF4F0E-8AA3-4133-9D1F-3AC8750C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0C4963-A6CB-4902-B356-63ACE734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AF7C1F-BF96-41B1-8858-31FB2218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9FB583-18FE-4E5E-8998-5B9C17137BE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22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52A4889-DF2B-4A0E-9A3A-3745402A9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6AF215-B18E-4A4A-9A6F-A5E17FF0D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CC93BD-35F5-4629-AB41-A4C1FC823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E54CFE-0183-443F-A234-5C8379F7C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DA17BA-4368-47D8-96E4-42E33B6F3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03A230-ACAB-450C-B005-2947BB3F8D8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87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8650" y="4555055"/>
            <a:ext cx="5174047" cy="1723125"/>
          </a:xfrm>
        </p:spPr>
        <p:txBody>
          <a:bodyPr anchor="ctr">
            <a:normAutofit/>
          </a:bodyPr>
          <a:lstStyle/>
          <a:p>
            <a:pPr algn="r" eaLnBrk="1" hangingPunct="1"/>
            <a:r>
              <a:rPr lang="pt-BR" dirty="0"/>
              <a:t>Algoritmos e Fluxogramas</a:t>
            </a: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56968" y="4555055"/>
            <a:ext cx="2537450" cy="1723125"/>
          </a:xfrm>
        </p:spPr>
        <p:txBody>
          <a:bodyPr anchor="ctr">
            <a:normAutofit/>
          </a:bodyPr>
          <a:lstStyle/>
          <a:p>
            <a:pPr algn="l"/>
            <a:r>
              <a:rPr lang="pt-BR" altLang="pt-BR"/>
              <a:t>Prof. William Malvezzi</a:t>
            </a:r>
          </a:p>
          <a:p>
            <a:pPr algn="l" eaLnBrk="1" hangingPunct="1"/>
            <a:endParaRPr lang="pt-BR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3" y="2707205"/>
            <a:ext cx="721796" cy="7217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4" y="2603243"/>
            <a:ext cx="220271" cy="2202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9087" y="0"/>
            <a:ext cx="4814914" cy="3429000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9834" y="4776880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pt-BR"/>
              <a:t>Algoritmos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pt-BR" dirty="0"/>
              <a:t>Como seria um algoritmo para as seguintes tarefas</a:t>
            </a:r>
          </a:p>
          <a:p>
            <a:pPr lvl="1" eaLnBrk="1" hangingPunct="1"/>
            <a:r>
              <a:rPr lang="pt-BR" sz="2100"/>
              <a:t>Trocar um lâmpada</a:t>
            </a:r>
          </a:p>
          <a:p>
            <a:pPr lvl="1" eaLnBrk="1" hangingPunct="1"/>
            <a:r>
              <a:rPr lang="pt-BR" sz="2100"/>
              <a:t>Apontar um lápis</a:t>
            </a:r>
          </a:p>
          <a:p>
            <a:pPr lvl="1"/>
            <a:r>
              <a:rPr lang="pt-BR" sz="2100"/>
              <a:t>Média de 2 números</a:t>
            </a:r>
          </a:p>
          <a:p>
            <a:pPr lvl="1"/>
            <a:r>
              <a:rPr lang="pt-BR" sz="2100"/>
              <a:t>Somar N números</a:t>
            </a:r>
          </a:p>
          <a:p>
            <a:pPr marL="365760" lvl="1" indent="0">
              <a:buNone/>
            </a:pPr>
            <a:endParaRPr lang="pt-BR" sz="2100"/>
          </a:p>
          <a:p>
            <a:pPr lvl="1" eaLnBrk="1" hangingPunct="1"/>
            <a:endParaRPr lang="pt-BR" sz="2100"/>
          </a:p>
        </p:txBody>
      </p:sp>
    </p:spTree>
    <p:extLst>
      <p:ext uri="{BB962C8B-B14F-4D97-AF65-F5344CB8AC3E}">
        <p14:creationId xmlns:p14="http://schemas.microsoft.com/office/powerpoint/2010/main" val="1759997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Algoritmos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algoritmo é a lógica do nosso problema. É a sequência de passos que eu faço na minha cabeça (ou no papel, quando for mais complexo) antes de escrever em uma linguagem de programação.</a:t>
            </a:r>
          </a:p>
          <a:p>
            <a:pPr eaLnBrk="1" hangingPunct="1"/>
            <a:r>
              <a:rPr lang="pt-BR" dirty="0"/>
              <a:t>Podem existir vários algoritmos diferentes para resolver o mesmo problema.</a:t>
            </a:r>
          </a:p>
          <a:p>
            <a:pPr lvl="1"/>
            <a:r>
              <a:rPr lang="pt-BR" dirty="0"/>
              <a:t>Exemplo: média de dois números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160342" y="5376238"/>
                <a:ext cx="1802058" cy="872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𝑧</m:t>
                      </m:r>
                      <m:r>
                        <a:rPr lang="pt-BR" sz="28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800" b="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342" y="5376238"/>
                <a:ext cx="1802058" cy="87216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5105400" y="5376238"/>
                <a:ext cx="1802058" cy="827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𝑧</m:t>
                      </m:r>
                      <m:r>
                        <a:rPr lang="pt-BR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pt-BR" sz="28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800" b="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5376238"/>
                <a:ext cx="1802058" cy="8274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5287" y="0"/>
            <a:ext cx="633870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2808883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67639" y="637762"/>
            <a:ext cx="1643086" cy="5576770"/>
          </a:xfrm>
        </p:spPr>
        <p:txBody>
          <a:bodyPr anchor="t">
            <a:normAutofit/>
          </a:bodyPr>
          <a:lstStyle/>
          <a:p>
            <a:pPr eaLnBrk="1" hangingPunct="1"/>
            <a:r>
              <a:rPr lang="pt-BR" sz="2600">
                <a:solidFill>
                  <a:schemeClr val="bg1"/>
                </a:solidFill>
              </a:rPr>
              <a:t>Algoritmos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1049" y="643465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491049" y="850052"/>
            <a:ext cx="4792967" cy="5326911"/>
          </a:xfrm>
        </p:spPr>
        <p:txBody>
          <a:bodyPr>
            <a:normAutofit/>
          </a:bodyPr>
          <a:lstStyle/>
          <a:p>
            <a:pPr eaLnBrk="1" hangingPunct="1"/>
            <a:r>
              <a:rPr lang="pt-BR" dirty="0"/>
              <a:t>Um algoritmo é um procedimento computacional definido composto de 3 partes</a:t>
            </a:r>
          </a:p>
          <a:p>
            <a:pPr lvl="1"/>
            <a:r>
              <a:rPr lang="pt-BR" sz="2100"/>
              <a:t>Entrada de dados</a:t>
            </a:r>
          </a:p>
          <a:p>
            <a:pPr lvl="2"/>
            <a:r>
              <a:rPr lang="pt-BR" sz="2100"/>
              <a:t>São os dados do algoritmo informados pelo usuário</a:t>
            </a:r>
          </a:p>
          <a:p>
            <a:pPr lvl="1"/>
            <a:r>
              <a:rPr lang="pt-BR" sz="2100"/>
              <a:t>Processamento de dados</a:t>
            </a:r>
          </a:p>
          <a:p>
            <a:pPr lvl="2"/>
            <a:r>
              <a:rPr lang="pt-BR" sz="2100"/>
              <a:t>São os procedimentos utilizados para chegar ao resultado</a:t>
            </a:r>
          </a:p>
          <a:p>
            <a:pPr lvl="2"/>
            <a:r>
              <a:rPr lang="pt-BR" sz="2100"/>
              <a:t>É responsável pela obtenção dos dados de saída com base nos dados de entrada</a:t>
            </a:r>
          </a:p>
          <a:p>
            <a:pPr lvl="1"/>
            <a:r>
              <a:rPr lang="pt-BR" sz="2100"/>
              <a:t>Saída de dados</a:t>
            </a:r>
          </a:p>
          <a:p>
            <a:pPr lvl="2"/>
            <a:r>
              <a:rPr lang="pt-BR" sz="2100"/>
              <a:t>São os dados já processados, apresentados ao usuário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pt-BR">
                <a:solidFill>
                  <a:schemeClr val="accent1"/>
                </a:solidFill>
              </a:rPr>
              <a:t>Algoritmos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pt-BR" dirty="0"/>
              <a:t>O algoritmo que usamos depende principalmente do tempo que ele demora pra ser executado e a memória que ele gasta no computador. 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/>
              <a:t>Chamamos a isso de custo.</a:t>
            </a:r>
          </a:p>
          <a:p>
            <a:pPr lvl="1"/>
            <a:r>
              <a:rPr lang="pt-BR" sz="2100"/>
              <a:t>Exemplo: ordenar números</a:t>
            </a:r>
          </a:p>
          <a:p>
            <a:pPr lvl="2"/>
            <a:r>
              <a:rPr lang="pt-BR" sz="2100"/>
              <a:t>Quicksort, Mergesort, Bubblesort, etc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pt-BR" dirty="0"/>
              <a:t>Algoritmos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pt-BR" dirty="0"/>
              <a:t>Para escrever um algoritmo precisamos descrever a sequência de instruções, de maneira simples e objetiva. Algumas dicas:</a:t>
            </a:r>
          </a:p>
          <a:p>
            <a:pPr lvl="1"/>
            <a:r>
              <a:rPr lang="pt-BR" sz="2100"/>
              <a:t>Usar somente um verbo (imperativo) por frase </a:t>
            </a:r>
          </a:p>
          <a:p>
            <a:pPr lvl="1"/>
            <a:r>
              <a:rPr lang="pt-BR" sz="2100"/>
              <a:t>Imaginar que você está desenvolvendo um algoritmo para pessoas que não trabalham com computadores</a:t>
            </a:r>
          </a:p>
          <a:p>
            <a:pPr lvl="1"/>
            <a:r>
              <a:rPr lang="pt-BR" sz="2100"/>
              <a:t>Usar frases curtas e simples</a:t>
            </a:r>
          </a:p>
          <a:p>
            <a:pPr lvl="1"/>
            <a:r>
              <a:rPr lang="pt-BR" sz="2100"/>
              <a:t>Ser objetivo</a:t>
            </a:r>
          </a:p>
          <a:p>
            <a:pPr lvl="1"/>
            <a:r>
              <a:rPr lang="pt-BR" sz="2100"/>
              <a:t>Evitar palavras que tenham sentido dúbio</a:t>
            </a:r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4047304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5287" y="0"/>
            <a:ext cx="633870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2808883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67639" y="637762"/>
            <a:ext cx="1643086" cy="5576770"/>
          </a:xfrm>
        </p:spPr>
        <p:txBody>
          <a:bodyPr anchor="t">
            <a:normAutofit/>
          </a:bodyPr>
          <a:lstStyle/>
          <a:p>
            <a:r>
              <a:rPr lang="pt-BR" sz="3100">
                <a:solidFill>
                  <a:schemeClr val="bg1"/>
                </a:solidFill>
              </a:rPr>
              <a:t>Pseudo-código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1049" y="643465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491049" y="850052"/>
            <a:ext cx="4792967" cy="5326911"/>
          </a:xfrm>
        </p:spPr>
        <p:txBody>
          <a:bodyPr>
            <a:normAutofit/>
          </a:bodyPr>
          <a:lstStyle/>
          <a:p>
            <a:pPr eaLnBrk="1" hangingPunct="1"/>
            <a:r>
              <a:rPr lang="pt-BR" dirty="0"/>
              <a:t>Até aqui, os algoritmos foram descritos em linguagem natural</a:t>
            </a:r>
          </a:p>
          <a:p>
            <a:pPr eaLnBrk="1" hangingPunct="1"/>
            <a:r>
              <a:rPr lang="pt-BR" dirty="0"/>
              <a:t>Outra forma seria o uso de uma </a:t>
            </a:r>
            <a:r>
              <a:rPr lang="pt-BR"/>
              <a:t>pseudo-linguagem</a:t>
            </a:r>
            <a:r>
              <a:rPr lang="pt-BR" dirty="0"/>
              <a:t> ou </a:t>
            </a:r>
            <a:r>
              <a:rPr lang="pt-BR"/>
              <a:t>pseudo-código</a:t>
            </a:r>
            <a:endParaRPr lang="pt-BR" dirty="0"/>
          </a:p>
          <a:p>
            <a:pPr lvl="1" eaLnBrk="1" hangingPunct="1"/>
            <a:r>
              <a:rPr lang="pt-BR" sz="2100"/>
              <a:t>Emprega uma linguagem intermediária entre a linguagem natural e uma linguagem de programação usada para descrever os algoritmos</a:t>
            </a:r>
          </a:p>
          <a:p>
            <a:pPr lvl="1"/>
            <a:r>
              <a:rPr lang="pt-BR" sz="2100"/>
              <a:t>O pseudocódigo não requer todo a rigidez sintática necessária numa linguagem de programação, permitindo que o aprendiz se detenha na lógica do algoritmos e não no formalismo da sua representação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/>
              <a:t>Pseudo-código</a:t>
            </a:r>
            <a:endParaRPr lang="pt-BR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err="1"/>
              <a:t>Ex</a:t>
            </a:r>
            <a:r>
              <a:rPr lang="pt-BR" dirty="0"/>
              <a:t>: ler dois número e imprimir o maior deles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552700" y="2743200"/>
            <a:ext cx="3619500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Leia A;</a:t>
            </a: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Leia B;</a:t>
            </a: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Se A &gt; B então</a:t>
            </a:r>
          </a:p>
          <a:p>
            <a:pPr lvl="1"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Imprima A;</a:t>
            </a: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Senão</a:t>
            </a:r>
          </a:p>
          <a:p>
            <a:pPr lvl="1"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Imprima B;</a:t>
            </a: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Fim 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Pseudo-código</a:t>
            </a:r>
            <a:endParaRPr lang="pt-BR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seria um </a:t>
            </a:r>
            <a:r>
              <a:rPr lang="pt-BR" dirty="0" err="1"/>
              <a:t>pseudo-código</a:t>
            </a:r>
            <a:r>
              <a:rPr lang="pt-BR" dirty="0"/>
              <a:t> para as seguintes tarefas</a:t>
            </a:r>
          </a:p>
          <a:p>
            <a:pPr lvl="1"/>
            <a:r>
              <a:rPr lang="pt-BR" dirty="0"/>
              <a:t>Trocar um lâmpada</a:t>
            </a:r>
          </a:p>
          <a:p>
            <a:pPr lvl="1"/>
            <a:r>
              <a:rPr lang="pt-BR" dirty="0"/>
              <a:t>Apontar um lápis</a:t>
            </a:r>
          </a:p>
          <a:p>
            <a:pPr lvl="1"/>
            <a:r>
              <a:rPr lang="pt-BR" dirty="0"/>
              <a:t>Média de 2 números</a:t>
            </a:r>
          </a:p>
          <a:p>
            <a:pPr lvl="1"/>
            <a:r>
              <a:rPr lang="pt-BR" dirty="0"/>
              <a:t>Somar N números</a:t>
            </a:r>
          </a:p>
          <a:p>
            <a:pPr lvl="1" eaLnBrk="1" hangingPunct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650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processamento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elaborar um algoritmo, devemos ter em mente qual o tipo de processamento será executado.</a:t>
            </a:r>
          </a:p>
          <a:p>
            <a:r>
              <a:rPr lang="pt-BR" dirty="0"/>
              <a:t>Basicamente, existem 3 tipos de processamento</a:t>
            </a:r>
          </a:p>
          <a:p>
            <a:pPr lvl="1"/>
            <a:r>
              <a:rPr lang="en-US" dirty="0" err="1"/>
              <a:t>Processamento</a:t>
            </a:r>
            <a:r>
              <a:rPr lang="en-US" dirty="0"/>
              <a:t> </a:t>
            </a:r>
            <a:r>
              <a:rPr lang="en-US" dirty="0" err="1"/>
              <a:t>sequencial</a:t>
            </a:r>
            <a:endParaRPr lang="en-US" dirty="0"/>
          </a:p>
          <a:p>
            <a:pPr lvl="1"/>
            <a:r>
              <a:rPr lang="en-US" dirty="0" err="1"/>
              <a:t>Processamento</a:t>
            </a:r>
            <a:r>
              <a:rPr lang="en-US" dirty="0"/>
              <a:t> </a:t>
            </a:r>
            <a:r>
              <a:rPr lang="en-US" dirty="0" err="1"/>
              <a:t>condicional</a:t>
            </a:r>
            <a:endParaRPr lang="en-US" dirty="0"/>
          </a:p>
          <a:p>
            <a:pPr lvl="1"/>
            <a:r>
              <a:rPr lang="en-US" dirty="0" err="1"/>
              <a:t>Processamento</a:t>
            </a:r>
            <a:r>
              <a:rPr lang="en-US" dirty="0"/>
              <a:t> com </a:t>
            </a:r>
            <a:r>
              <a:rPr lang="en-US" dirty="0" err="1"/>
              <a:t>repetição</a:t>
            </a:r>
            <a:endParaRPr lang="en-US" dirty="0"/>
          </a:p>
          <a:p>
            <a:pPr lvl="2"/>
            <a:r>
              <a:rPr lang="en-US" dirty="0" err="1"/>
              <a:t>Repetição</a:t>
            </a:r>
            <a:r>
              <a:rPr lang="en-US" dirty="0"/>
              <a:t> </a:t>
            </a:r>
            <a:r>
              <a:rPr lang="en-US" dirty="0" err="1"/>
              <a:t>determinada</a:t>
            </a:r>
            <a:endParaRPr lang="en-US" dirty="0"/>
          </a:p>
          <a:p>
            <a:pPr lvl="2"/>
            <a:r>
              <a:rPr lang="en-US" dirty="0" err="1"/>
              <a:t>Repetição</a:t>
            </a:r>
            <a:r>
              <a:rPr lang="en-US" dirty="0"/>
              <a:t> </a:t>
            </a:r>
            <a:r>
              <a:rPr lang="en-US" dirty="0" err="1"/>
              <a:t>indeterminada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577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processamento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Processamento</a:t>
            </a:r>
            <a:r>
              <a:rPr lang="en-US" dirty="0"/>
              <a:t> </a:t>
            </a:r>
            <a:r>
              <a:rPr lang="en-US" dirty="0" err="1"/>
              <a:t>sequencial</a:t>
            </a:r>
            <a:endParaRPr lang="en-US" dirty="0"/>
          </a:p>
          <a:p>
            <a:pPr lvl="1"/>
            <a:r>
              <a:rPr lang="pt-BR" dirty="0"/>
              <a:t>As instruções são executadas uma após a outra</a:t>
            </a:r>
          </a:p>
          <a:p>
            <a:pPr lvl="1"/>
            <a:r>
              <a:rPr lang="pt-BR" dirty="0"/>
              <a:t>Não existe desvio na sequência das instruções</a:t>
            </a:r>
          </a:p>
          <a:p>
            <a:pPr lvl="1"/>
            <a:r>
              <a:rPr lang="pt-BR" dirty="0"/>
              <a:t>Cada instrução é executada uma única vez</a:t>
            </a:r>
          </a:p>
          <a:p>
            <a:r>
              <a:rPr lang="pt-BR" dirty="0"/>
              <a:t>Exemplo</a:t>
            </a:r>
          </a:p>
          <a:p>
            <a:pPr lvl="1"/>
            <a:r>
              <a:rPr lang="pt-BR" dirty="0"/>
              <a:t>Imprimir a média aritmética de duas notas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2533650" y="4924961"/>
            <a:ext cx="407670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Leia nota1</a:t>
            </a: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Leia nota2</a:t>
            </a: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media = (nota1 + nota2)/2</a:t>
            </a: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Imprima media</a:t>
            </a:r>
          </a:p>
        </p:txBody>
      </p:sp>
    </p:spTree>
    <p:extLst>
      <p:ext uri="{BB962C8B-B14F-4D97-AF65-F5344CB8AC3E}">
        <p14:creationId xmlns:p14="http://schemas.microsoft.com/office/powerpoint/2010/main" val="3420054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" y="4610687"/>
            <a:ext cx="5558011" cy="1303020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600"/>
              <a:t>Introdução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80060" y="838202"/>
            <a:ext cx="4257478" cy="3063482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pt-BR" sz="1350"/>
              <a:t>Computadores = cérebros eletrônicos?</a:t>
            </a:r>
          </a:p>
          <a:p>
            <a:pPr lvl="1" eaLnBrk="1" hangingPunct="1"/>
            <a:r>
              <a:rPr lang="pt-BR" sz="1350"/>
              <a:t>Computadores são máquinas e, por si sós, não podem ser inteligentes.</a:t>
            </a:r>
          </a:p>
          <a:p>
            <a:pPr lvl="1" eaLnBrk="1" hangingPunct="1"/>
            <a:r>
              <a:rPr lang="pt-BR" sz="1350"/>
              <a:t>Alguém as projetou e deu a ela todas as características que possuem.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7341" y="0"/>
            <a:ext cx="4716660" cy="3359027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131570" y="3621417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7460" y="4610687"/>
            <a:ext cx="1411691" cy="141169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40" y="4506726"/>
            <a:ext cx="430807" cy="4308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processamento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Processamento</a:t>
            </a:r>
            <a:r>
              <a:rPr lang="en-US" dirty="0"/>
              <a:t> </a:t>
            </a:r>
            <a:r>
              <a:rPr lang="en-US" dirty="0" err="1"/>
              <a:t>sequencial</a:t>
            </a:r>
            <a:endParaRPr lang="en-US" dirty="0"/>
          </a:p>
          <a:p>
            <a:pPr lvl="1"/>
            <a:r>
              <a:rPr lang="pt-BR" b="1" dirty="0"/>
              <a:t>A ordem das instruções é importante!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81200" y="2800350"/>
            <a:ext cx="399600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Leia nota1</a:t>
            </a: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Leia nota2</a:t>
            </a: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Imprima media</a:t>
            </a: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media = (nota1 + nota2)/2</a:t>
            </a:r>
          </a:p>
        </p:txBody>
      </p:sp>
      <p:sp>
        <p:nvSpPr>
          <p:cNvPr id="6" name="Multiplicar 5"/>
          <p:cNvSpPr/>
          <p:nvPr/>
        </p:nvSpPr>
        <p:spPr>
          <a:xfrm>
            <a:off x="5829300" y="2994017"/>
            <a:ext cx="1224136" cy="936104"/>
          </a:xfrm>
          <a:prstGeom prst="mathMultiply">
            <a:avLst/>
          </a:prstGeom>
          <a:gradFill flip="none" rotWithShape="1">
            <a:gsLst>
              <a:gs pos="28000">
                <a:srgbClr val="FF0000"/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" name="Retângulo 6"/>
          <p:cNvSpPr/>
          <p:nvPr/>
        </p:nvSpPr>
        <p:spPr>
          <a:xfrm>
            <a:off x="1981200" y="4159984"/>
            <a:ext cx="399600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media = (nota1 + nota2)/2</a:t>
            </a: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Leia nota1</a:t>
            </a: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Leia nota2</a:t>
            </a: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Imprima media</a:t>
            </a:r>
          </a:p>
        </p:txBody>
      </p:sp>
      <p:sp>
        <p:nvSpPr>
          <p:cNvPr id="8" name="Multiplicar 7"/>
          <p:cNvSpPr/>
          <p:nvPr/>
        </p:nvSpPr>
        <p:spPr>
          <a:xfrm>
            <a:off x="5829300" y="4356092"/>
            <a:ext cx="1224136" cy="936104"/>
          </a:xfrm>
          <a:prstGeom prst="mathMultiply">
            <a:avLst/>
          </a:prstGeom>
          <a:gradFill flip="none" rotWithShape="1">
            <a:gsLst>
              <a:gs pos="28000">
                <a:srgbClr val="FF0000"/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" name="Retângulo 8"/>
          <p:cNvSpPr/>
          <p:nvPr/>
        </p:nvSpPr>
        <p:spPr>
          <a:xfrm>
            <a:off x="1981200" y="5515511"/>
            <a:ext cx="3996000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Leia nota1</a:t>
            </a: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Leia nota2</a:t>
            </a: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media = (nota1 + nota2)/2</a:t>
            </a: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Imprima Media</a:t>
            </a:r>
          </a:p>
        </p:txBody>
      </p:sp>
      <p:pic>
        <p:nvPicPr>
          <p:cNvPr id="1027" name="Picture 3" descr="D:\Pesquisa\Publicações\Livros\Livro Estutura de Dados em C\VersaoLatex\Figuras\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618" y="5764480"/>
            <a:ext cx="825500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414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pt-BR" sz="3100">
                <a:solidFill>
                  <a:schemeClr val="accent1"/>
                </a:solidFill>
              </a:rPr>
              <a:t>Tipos de processamento</a:t>
            </a:r>
            <a:endParaRPr lang="en-US" sz="310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en-US"/>
              <a:t>Processamento</a:t>
            </a:r>
            <a:r>
              <a:rPr lang="en-US" dirty="0"/>
              <a:t> </a:t>
            </a:r>
            <a:r>
              <a:rPr lang="en-US"/>
              <a:t>condicional</a:t>
            </a:r>
            <a:endParaRPr lang="en-US" dirty="0"/>
          </a:p>
          <a:p>
            <a:pPr lvl="1"/>
            <a:r>
              <a:rPr lang="pt-BR" sz="2100"/>
              <a:t>Um conjunto de instruções (pode ser apenas uma) pode ou não ser executado</a:t>
            </a:r>
          </a:p>
          <a:p>
            <a:pPr lvl="1"/>
            <a:r>
              <a:rPr lang="pt-BR" sz="2100"/>
              <a:t>Depende de uma condição</a:t>
            </a:r>
          </a:p>
          <a:p>
            <a:pPr lvl="1"/>
            <a:r>
              <a:rPr lang="pt-BR" sz="2100"/>
              <a:t>Se a condição testada for verdadeira, o conjunto de instruções é executado</a:t>
            </a:r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861712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processamento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Processamento</a:t>
            </a:r>
            <a:r>
              <a:rPr lang="en-US" dirty="0"/>
              <a:t> </a:t>
            </a:r>
            <a:r>
              <a:rPr lang="en-US" dirty="0" err="1"/>
              <a:t>condicional</a:t>
            </a:r>
            <a:endParaRPr lang="en-US" dirty="0"/>
          </a:p>
          <a:p>
            <a:pPr lvl="1"/>
            <a:r>
              <a:rPr lang="pt-BR" dirty="0"/>
              <a:t>As instruções executadas dependem da situação</a:t>
            </a:r>
            <a:endParaRPr lang="en-US" dirty="0"/>
          </a:p>
          <a:p>
            <a:r>
              <a:rPr lang="pt-BR" dirty="0"/>
              <a:t>Exemplo</a:t>
            </a:r>
          </a:p>
          <a:p>
            <a:pPr lvl="1"/>
            <a:r>
              <a:rPr lang="pt-BR" dirty="0"/>
              <a:t>Imprimir a maior dentre duas notas lidas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2762250" y="3699808"/>
            <a:ext cx="3619500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Leia nota1</a:t>
            </a: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Leia nota2</a:t>
            </a: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Se nota1 &gt; nota2</a:t>
            </a:r>
          </a:p>
          <a:p>
            <a:pPr lvl="1"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Imprima nota1</a:t>
            </a: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Senão</a:t>
            </a:r>
          </a:p>
          <a:p>
            <a:pPr lvl="1"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Imprima nota2</a:t>
            </a:r>
          </a:p>
        </p:txBody>
      </p:sp>
      <p:sp>
        <p:nvSpPr>
          <p:cNvPr id="5" name="Retângulo 4"/>
          <p:cNvSpPr/>
          <p:nvPr/>
        </p:nvSpPr>
        <p:spPr>
          <a:xfrm>
            <a:off x="5334000" y="5715000"/>
            <a:ext cx="3619500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Leia nota1</a:t>
            </a: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Leia nota2</a:t>
            </a: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Imprima nota2</a:t>
            </a:r>
          </a:p>
        </p:txBody>
      </p:sp>
      <p:sp>
        <p:nvSpPr>
          <p:cNvPr id="6" name="Retângulo 5"/>
          <p:cNvSpPr/>
          <p:nvPr/>
        </p:nvSpPr>
        <p:spPr>
          <a:xfrm>
            <a:off x="152400" y="5715000"/>
            <a:ext cx="3619500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Leia nota1</a:t>
            </a: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Leia nota2</a:t>
            </a: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Imprima nota1</a:t>
            </a:r>
          </a:p>
        </p:txBody>
      </p:sp>
      <p:cxnSp>
        <p:nvCxnSpPr>
          <p:cNvPr id="8" name="Conector angulado 7"/>
          <p:cNvCxnSpPr>
            <a:stCxn id="4" idx="3"/>
            <a:endCxn id="5" idx="0"/>
          </p:cNvCxnSpPr>
          <p:nvPr/>
        </p:nvCxnSpPr>
        <p:spPr>
          <a:xfrm>
            <a:off x="6381750" y="4669304"/>
            <a:ext cx="762000" cy="1045696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do 8"/>
          <p:cNvCxnSpPr>
            <a:stCxn id="4" idx="1"/>
            <a:endCxn id="6" idx="0"/>
          </p:cNvCxnSpPr>
          <p:nvPr/>
        </p:nvCxnSpPr>
        <p:spPr>
          <a:xfrm rot="10800000" flipV="1">
            <a:off x="1962150" y="4669304"/>
            <a:ext cx="800100" cy="1045696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943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pt-BR" sz="3100">
                <a:solidFill>
                  <a:schemeClr val="accent1"/>
                </a:solidFill>
              </a:rPr>
              <a:t>Tipos de processamento</a:t>
            </a:r>
            <a:endParaRPr lang="en-US" sz="310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en-US"/>
              <a:t>Processamento</a:t>
            </a:r>
            <a:r>
              <a:rPr lang="en-US" dirty="0"/>
              <a:t> com </a:t>
            </a:r>
            <a:r>
              <a:rPr lang="en-US"/>
              <a:t>repetição</a:t>
            </a:r>
            <a:endParaRPr lang="en-US" dirty="0"/>
          </a:p>
          <a:p>
            <a:pPr lvl="1"/>
            <a:r>
              <a:rPr lang="pt-BR" sz="2100"/>
              <a:t>Um conjunto de instruções (pode ser apenas uma) é executado um número definido ou indefinido de vezes</a:t>
            </a:r>
          </a:p>
          <a:p>
            <a:pPr lvl="1"/>
            <a:r>
              <a:rPr lang="pt-BR" sz="2100"/>
              <a:t>Pode ser determinada por uma condição de parada</a:t>
            </a:r>
          </a:p>
          <a:p>
            <a:pPr lvl="2"/>
            <a:r>
              <a:rPr lang="pt-BR" sz="2100"/>
              <a:t>O conjunto de instruções é executado enquanto a condição for verdadeira</a:t>
            </a:r>
          </a:p>
          <a:p>
            <a:pPr lvl="2"/>
            <a:r>
              <a:rPr lang="pt-BR" sz="2100"/>
              <a:t>O teste da condição é realizado antes de qualquer operação</a:t>
            </a:r>
          </a:p>
        </p:txBody>
      </p:sp>
    </p:spTree>
    <p:extLst>
      <p:ext uri="{BB962C8B-B14F-4D97-AF65-F5344CB8AC3E}">
        <p14:creationId xmlns:p14="http://schemas.microsoft.com/office/powerpoint/2010/main" val="441932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processamento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Processamento</a:t>
            </a:r>
            <a:r>
              <a:rPr lang="en-US" dirty="0"/>
              <a:t> com </a:t>
            </a:r>
            <a:r>
              <a:rPr lang="en-US" dirty="0" err="1"/>
              <a:t>repetição</a:t>
            </a:r>
            <a:endParaRPr lang="en-US" dirty="0"/>
          </a:p>
          <a:p>
            <a:pPr lvl="1"/>
            <a:r>
              <a:rPr lang="pt-BR" dirty="0"/>
              <a:t>Também chamado de laços condicionais</a:t>
            </a:r>
          </a:p>
          <a:p>
            <a:pPr lvl="1"/>
            <a:r>
              <a:rPr lang="pt-BR" dirty="0"/>
              <a:t>Repetem um conjunto de comandos em seu interior</a:t>
            </a:r>
          </a:p>
          <a:p>
            <a:r>
              <a:rPr lang="pt-BR" dirty="0"/>
              <a:t>Exemplo</a:t>
            </a:r>
          </a:p>
          <a:p>
            <a:pPr lvl="1"/>
            <a:r>
              <a:rPr lang="pt-BR" dirty="0"/>
              <a:t>Imprimir a soma dos números inteiro de 1 a N</a:t>
            </a:r>
          </a:p>
          <a:p>
            <a:pPr lvl="2"/>
            <a:r>
              <a:rPr lang="pt-BR" dirty="0"/>
              <a:t>Soma = 1 + 2 + 3 + ... + N</a:t>
            </a:r>
            <a:endParaRPr lang="en-US" dirty="0"/>
          </a:p>
          <a:p>
            <a:pPr lvl="2"/>
            <a:r>
              <a:rPr lang="pt-BR" dirty="0"/>
              <a:t>Necessidade de se identificar o que deve ser repetido no algoritmo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2543175" y="4953000"/>
            <a:ext cx="3171825" cy="369332"/>
            <a:chOff x="2543175" y="5334000"/>
            <a:chExt cx="3171825" cy="369332"/>
          </a:xfrm>
        </p:grpSpPr>
        <p:grpSp>
          <p:nvGrpSpPr>
            <p:cNvPr id="8" name="Grupo 7"/>
            <p:cNvGrpSpPr/>
            <p:nvPr/>
          </p:nvGrpSpPr>
          <p:grpSpPr>
            <a:xfrm>
              <a:off x="3810000" y="5410200"/>
              <a:ext cx="1485900" cy="228600"/>
              <a:chOff x="2486025" y="4305300"/>
              <a:chExt cx="1485900" cy="228600"/>
            </a:xfrm>
          </p:grpSpPr>
          <p:sp>
            <p:nvSpPr>
              <p:cNvPr id="4" name="Elipse 3"/>
              <p:cNvSpPr/>
              <p:nvPr/>
            </p:nvSpPr>
            <p:spPr>
              <a:xfrm>
                <a:off x="2486025" y="4305300"/>
                <a:ext cx="228600" cy="2286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895600" y="4305300"/>
                <a:ext cx="228600" cy="2286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3276600" y="4305300"/>
                <a:ext cx="228600" cy="2286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3743325" y="4305300"/>
                <a:ext cx="228600" cy="2286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CaixaDeTexto 8"/>
            <p:cNvSpPr txBox="1"/>
            <p:nvPr/>
          </p:nvSpPr>
          <p:spPr>
            <a:xfrm>
              <a:off x="2543175" y="5334000"/>
              <a:ext cx="3171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2" algn="ctr"/>
              <a:r>
                <a:rPr lang="pt-BR" dirty="0"/>
                <a:t>Soma = 1 + 2 + 3 + ... + 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1533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processamento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Processamento</a:t>
            </a:r>
            <a:r>
              <a:rPr lang="en-US" dirty="0"/>
              <a:t> com </a:t>
            </a:r>
            <a:r>
              <a:rPr lang="en-US" dirty="0" err="1"/>
              <a:t>repetição</a:t>
            </a:r>
            <a:r>
              <a:rPr lang="en-US" dirty="0"/>
              <a:t> – </a:t>
            </a:r>
            <a:r>
              <a:rPr lang="pt-BR" dirty="0"/>
              <a:t>Exemplo 1</a:t>
            </a:r>
          </a:p>
          <a:p>
            <a:pPr lvl="1"/>
            <a:r>
              <a:rPr lang="pt-BR" dirty="0"/>
              <a:t>Imprimir a soma dos números inteiro de 1 a N</a:t>
            </a:r>
          </a:p>
          <a:p>
            <a:pPr lvl="2"/>
            <a:r>
              <a:rPr lang="pt-BR" dirty="0"/>
              <a:t>Soma = 1 + 2 + 3 + ... + N</a:t>
            </a:r>
          </a:p>
          <a:p>
            <a:pPr lvl="2"/>
            <a:r>
              <a:rPr lang="pt-BR" dirty="0"/>
              <a:t>Identificar: valor inicial (</a:t>
            </a:r>
            <a:r>
              <a:rPr lang="pt-BR" dirty="0" err="1"/>
              <a:t>nro</a:t>
            </a:r>
            <a:r>
              <a:rPr lang="pt-BR" dirty="0"/>
              <a:t> = 1), valor final (N), onde o resultado será armazenado (soma), quando parar (</a:t>
            </a:r>
            <a:r>
              <a:rPr lang="pt-BR" dirty="0" err="1"/>
              <a:t>nro</a:t>
            </a:r>
            <a:r>
              <a:rPr lang="pt-BR" dirty="0"/>
              <a:t> &lt;= N), variável (contador) que controla o número de repetições (</a:t>
            </a:r>
            <a:r>
              <a:rPr lang="pt-BR" dirty="0" err="1"/>
              <a:t>nro</a:t>
            </a:r>
            <a:r>
              <a:rPr lang="pt-BR" dirty="0"/>
              <a:t>), etc.</a:t>
            </a:r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2762250" y="4495800"/>
            <a:ext cx="3619500" cy="224676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Leia N</a:t>
            </a: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soma = 0</a:t>
            </a:r>
          </a:p>
          <a:p>
            <a:pPr indent="-64008"/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nro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= 1</a:t>
            </a: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Enquanto 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nro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&lt;= N</a:t>
            </a:r>
          </a:p>
          <a:p>
            <a:pPr lvl="1"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soma = soma + 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nro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 lvl="1" indent="-64008"/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nro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nro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 + 1</a:t>
            </a: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Imprima soma</a:t>
            </a:r>
          </a:p>
        </p:txBody>
      </p:sp>
    </p:spTree>
    <p:extLst>
      <p:ext uri="{BB962C8B-B14F-4D97-AF65-F5344CB8AC3E}">
        <p14:creationId xmlns:p14="http://schemas.microsoft.com/office/powerpoint/2010/main" val="2996192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pt-BR" sz="3100">
                <a:solidFill>
                  <a:schemeClr val="accent1"/>
                </a:solidFill>
              </a:rPr>
              <a:t>Tipos de processamento</a:t>
            </a:r>
            <a:endParaRPr lang="en-US" sz="310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en-US"/>
              <a:t>Processamento</a:t>
            </a:r>
            <a:r>
              <a:rPr lang="en-US" dirty="0"/>
              <a:t> com </a:t>
            </a:r>
            <a:r>
              <a:rPr lang="en-US"/>
              <a:t>repetição</a:t>
            </a:r>
            <a:r>
              <a:rPr lang="en-US" dirty="0"/>
              <a:t> – </a:t>
            </a:r>
            <a:r>
              <a:rPr lang="pt-BR" dirty="0"/>
              <a:t>Exemplo 2</a:t>
            </a:r>
          </a:p>
          <a:p>
            <a:pPr lvl="1"/>
            <a:r>
              <a:rPr lang="pt-BR" sz="2100"/>
              <a:t>Imprimir a média dos números positivos digitados. Parar quando um valor negativo ou zero por digitado</a:t>
            </a:r>
          </a:p>
          <a:p>
            <a:pPr lvl="1"/>
            <a:r>
              <a:rPr lang="pt-BR" sz="2100"/>
              <a:t>Problema</a:t>
            </a:r>
          </a:p>
          <a:p>
            <a:pPr lvl="2"/>
            <a:r>
              <a:rPr lang="pt-BR" sz="2100"/>
              <a:t>Não sabemos quantos números serão digitados!</a:t>
            </a:r>
          </a:p>
          <a:p>
            <a:pPr lvl="2"/>
            <a:r>
              <a:rPr lang="pt-BR" sz="2100"/>
              <a:t>Não tem como definir valor inicial ou final</a:t>
            </a:r>
          </a:p>
          <a:p>
            <a:pPr lvl="2"/>
            <a:r>
              <a:rPr lang="pt-BR" sz="2100"/>
              <a:t>A repetição é determinada por uma condição de parada (valor negativo ou zero)</a:t>
            </a:r>
          </a:p>
          <a:p>
            <a:pPr lvl="1"/>
            <a:endParaRPr lang="pt-BR" sz="2100"/>
          </a:p>
          <a:p>
            <a:pPr lvl="2"/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2539245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processamento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Processamento</a:t>
            </a:r>
            <a:r>
              <a:rPr lang="en-US" dirty="0"/>
              <a:t> com </a:t>
            </a:r>
            <a:r>
              <a:rPr lang="en-US" dirty="0" err="1"/>
              <a:t>repetição</a:t>
            </a:r>
            <a:r>
              <a:rPr lang="en-US" dirty="0"/>
              <a:t> – </a:t>
            </a:r>
            <a:r>
              <a:rPr lang="pt-BR" dirty="0"/>
              <a:t>Exemplo 2</a:t>
            </a:r>
          </a:p>
          <a:p>
            <a:pPr lvl="1"/>
            <a:r>
              <a:rPr lang="pt-BR" dirty="0"/>
              <a:t>Imprimir a média dos números positivos digitados. Parar quando um valor negativo ou zero por digitado</a:t>
            </a:r>
          </a:p>
          <a:p>
            <a:pPr lvl="2"/>
            <a:r>
              <a:rPr lang="pt-BR" dirty="0"/>
              <a:t>Identificar: onde o resultado será armazenado (soma), quando parar (valor &lt;= 0), variável (contador) que controla o número de repetições (valor), etc.</a:t>
            </a:r>
          </a:p>
          <a:p>
            <a:pPr lvl="2"/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2762250" y="4267200"/>
            <a:ext cx="361950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soma = 0</a:t>
            </a: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N = 0 </a:t>
            </a: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Leia valor</a:t>
            </a: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Enquanto valor &gt; 0</a:t>
            </a:r>
          </a:p>
          <a:p>
            <a:pPr lvl="1"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soma = soma + valor</a:t>
            </a:r>
          </a:p>
          <a:p>
            <a:pPr lvl="1"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N = N + 1</a:t>
            </a:r>
          </a:p>
          <a:p>
            <a:pPr lvl="1"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Leia valor</a:t>
            </a: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Imprima soma/N</a:t>
            </a:r>
          </a:p>
        </p:txBody>
      </p:sp>
    </p:spTree>
    <p:extLst>
      <p:ext uri="{BB962C8B-B14F-4D97-AF65-F5344CB8AC3E}">
        <p14:creationId xmlns:p14="http://schemas.microsoft.com/office/powerpoint/2010/main" val="1472034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5287" y="0"/>
            <a:ext cx="633870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2808883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7639" y="637762"/>
            <a:ext cx="1643086" cy="5576770"/>
          </a:xfrm>
        </p:spPr>
        <p:txBody>
          <a:bodyPr anchor="t">
            <a:normAutofit/>
          </a:bodyPr>
          <a:lstStyle/>
          <a:p>
            <a:r>
              <a:rPr lang="pt-BR" sz="3100">
                <a:solidFill>
                  <a:schemeClr val="bg1"/>
                </a:solidFill>
              </a:rPr>
              <a:t>Teste de mesa</a:t>
            </a:r>
            <a:endParaRPr lang="en-US" sz="31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1049" y="643465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91049" y="850052"/>
            <a:ext cx="4792967" cy="5326911"/>
          </a:xfrm>
        </p:spPr>
        <p:txBody>
          <a:bodyPr>
            <a:normAutofit/>
          </a:bodyPr>
          <a:lstStyle/>
          <a:p>
            <a:r>
              <a:rPr lang="pt-BR" dirty="0"/>
              <a:t>Após desenvolver um algoritmo é preciso testá-lo. Uma maneira de se fazer isso é usando o </a:t>
            </a:r>
            <a:r>
              <a:rPr lang="pt-BR" b="1" dirty="0"/>
              <a:t>teste de mesa</a:t>
            </a:r>
          </a:p>
          <a:p>
            <a:pPr lvl="1"/>
            <a:r>
              <a:rPr lang="pt-BR" sz="2100"/>
              <a:t>Basicamente, esse teste consiste em seguir as instruções do algoritmo de maneira precisa para verificar se o procedimento utilizado está correto ou não</a:t>
            </a:r>
          </a:p>
          <a:p>
            <a:pPr lvl="2"/>
            <a:r>
              <a:rPr lang="pt-BR" sz="2100"/>
              <a:t>Tentar utilizar um caso onde se conhece o resultado esperado</a:t>
            </a:r>
          </a:p>
          <a:p>
            <a:pPr lvl="1"/>
            <a:r>
              <a:rPr lang="pt-BR" sz="2100"/>
              <a:t>Permite reconstituir o passo a passo do algoritmo</a:t>
            </a:r>
          </a:p>
        </p:txBody>
      </p:sp>
    </p:spTree>
    <p:extLst>
      <p:ext uri="{BB962C8B-B14F-4D97-AF65-F5344CB8AC3E}">
        <p14:creationId xmlns:p14="http://schemas.microsoft.com/office/powerpoint/2010/main" val="2600075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mesa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uma tabela de modo que</a:t>
            </a:r>
          </a:p>
          <a:p>
            <a:pPr lvl="1"/>
            <a:r>
              <a:rPr lang="pt-BR" dirty="0"/>
              <a:t>Cada coluna representa uma variável</a:t>
            </a:r>
          </a:p>
          <a:p>
            <a:pPr lvl="1"/>
            <a:r>
              <a:rPr lang="pt-BR" dirty="0"/>
              <a:t>As linhas correspondem as alterações naquela variável (de cima para baixo)</a:t>
            </a:r>
            <a:endParaRPr lang="en-US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924813"/>
              </p:ext>
            </p:extLst>
          </p:nvPr>
        </p:nvGraphicFramePr>
        <p:xfrm>
          <a:off x="3257550" y="4165600"/>
          <a:ext cx="26289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soma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38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Introdução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Computadores têm facilidade para lidar com um determinado assunto, uma familiaridade com alguma área do conhecimento.</a:t>
            </a:r>
          </a:p>
          <a:p>
            <a:pPr eaLnBrk="1" hangingPunct="1"/>
            <a:r>
              <a:rPr lang="pt-BR" dirty="0"/>
              <a:t>Exemplo</a:t>
            </a:r>
          </a:p>
          <a:p>
            <a:pPr lvl="1"/>
            <a:r>
              <a:rPr lang="pt-BR" dirty="0"/>
              <a:t>Um computador pode realizar um calculo 10 bilhões de vezes mais rápido que nosso cérebro.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de mesa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1: imprimir a média dos números positivos digitados. Parar quando um valor negativo ou zero por digitado</a:t>
            </a:r>
          </a:p>
          <a:p>
            <a:pPr lvl="1"/>
            <a:r>
              <a:rPr lang="pt-BR" dirty="0"/>
              <a:t>Valores digitados: 4, 2, 3 e -1</a:t>
            </a:r>
          </a:p>
          <a:p>
            <a:pPr lvl="1"/>
            <a:r>
              <a:rPr lang="pt-BR" dirty="0"/>
              <a:t>Média é 3</a:t>
            </a:r>
          </a:p>
          <a:p>
            <a:pPr lvl="1"/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764632"/>
              </p:ext>
            </p:extLst>
          </p:nvPr>
        </p:nvGraphicFramePr>
        <p:xfrm>
          <a:off x="5219700" y="4328160"/>
          <a:ext cx="26289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soma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876300" y="4151055"/>
            <a:ext cx="361950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soma = 0</a:t>
            </a: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N = 0 </a:t>
            </a: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Leia valor</a:t>
            </a: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Enquanto valor &gt; 0</a:t>
            </a:r>
          </a:p>
          <a:p>
            <a:pPr lvl="1"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soma = soma + valor</a:t>
            </a:r>
          </a:p>
          <a:p>
            <a:pPr lvl="1"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N = N + 1</a:t>
            </a:r>
          </a:p>
          <a:p>
            <a:pPr lvl="1"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Leia valor</a:t>
            </a:r>
          </a:p>
          <a:p>
            <a:pPr indent="-64008"/>
            <a:r>
              <a:rPr lang="pt-BR" sz="2000" b="1" dirty="0">
                <a:latin typeface="Courier New" pitchFamily="49" charset="0"/>
                <a:cs typeface="Courier New" pitchFamily="49" charset="0"/>
              </a:rPr>
              <a:t>Imprima soma/N</a:t>
            </a:r>
          </a:p>
        </p:txBody>
      </p:sp>
    </p:spTree>
    <p:extLst>
      <p:ext uri="{BB962C8B-B14F-4D97-AF65-F5344CB8AC3E}">
        <p14:creationId xmlns:p14="http://schemas.microsoft.com/office/powerpoint/2010/main" val="3752944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pt-BR">
                <a:solidFill>
                  <a:schemeClr val="accent1"/>
                </a:solidFill>
              </a:rPr>
              <a:t>Fluxograma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pt-BR" dirty="0"/>
              <a:t>Existem estudos que comprovam que o ser humano consegue gravar melhor uma mensagem, quando esta é acompanhada de imagens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i="1" dirty="0"/>
              <a:t>“Uma imagem vale mais do que mil palavras”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pt-BR"/>
              <a:t>Fluxograma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pt-BR"/>
              <a:t>Um fluxograma é um diagrama, escrito em uma notação gráfica simples, usado para representação visual de algoritmos.</a:t>
            </a:r>
          </a:p>
          <a:p>
            <a:pPr lvl="1" eaLnBrk="1" hangingPunct="1"/>
            <a:r>
              <a:rPr lang="pt-BR" sz="2100"/>
              <a:t>Algoritmo -&gt; texto</a:t>
            </a:r>
          </a:p>
          <a:p>
            <a:pPr lvl="1" eaLnBrk="1" hangingPunct="1"/>
            <a:r>
              <a:rPr lang="pt-BR" sz="2100"/>
              <a:t>Fluxograma -&gt; gráfico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pt-BR">
                <a:solidFill>
                  <a:schemeClr val="accent1"/>
                </a:solidFill>
              </a:rPr>
              <a:t>Fluxograma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pt-BR"/>
              <a:t>Representa uma seqüência de operações qualquer, de forma detalhada, onde todos os passos são visualizados.</a:t>
            </a:r>
          </a:p>
          <a:p>
            <a:pPr eaLnBrk="1" hangingPunct="1"/>
            <a:endParaRPr lang="pt-BR"/>
          </a:p>
          <a:p>
            <a:pPr eaLnBrk="1" hangingPunct="1"/>
            <a:r>
              <a:rPr lang="pt-BR"/>
              <a:t>É utilizado também em outras áreas</a:t>
            </a:r>
          </a:p>
          <a:p>
            <a:pPr lvl="1" eaLnBrk="1" hangingPunct="1"/>
            <a:r>
              <a:rPr lang="pt-BR" sz="2100"/>
              <a:t>Processos dentro de uma empresa, linha de produção, etc.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pt-BR">
                <a:solidFill>
                  <a:schemeClr val="accent1"/>
                </a:solidFill>
              </a:rPr>
              <a:t>Fluxograma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pt-BR" dirty="0"/>
              <a:t>É útil para compreensão de controle de fluxo nas fases iniciais de aprendizado de programação, ou quando a linguagem na qual os programas são escritos é muito primitiva.</a:t>
            </a:r>
          </a:p>
          <a:p>
            <a:pPr lvl="1"/>
            <a:endParaRPr lang="pt-BR" sz="21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pt-BR"/>
              <a:t>Fluxograma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pt-BR"/>
              <a:t>Vantagens</a:t>
            </a:r>
          </a:p>
          <a:p>
            <a:pPr lvl="1" eaLnBrk="1" hangingPunct="1"/>
            <a:r>
              <a:rPr lang="pt-BR" sz="2100"/>
              <a:t>Padronização na representação;</a:t>
            </a:r>
          </a:p>
          <a:p>
            <a:pPr lvl="1" eaLnBrk="1" hangingPunct="1"/>
            <a:r>
              <a:rPr lang="pt-BR" sz="2100"/>
              <a:t>Permite descrever com maior rapidez um conjunto de tarefas;</a:t>
            </a:r>
          </a:p>
          <a:p>
            <a:pPr lvl="1" eaLnBrk="1" hangingPunct="1"/>
            <a:r>
              <a:rPr lang="pt-BR" sz="2100"/>
              <a:t>Facilita a leitura e o entendimento de uma atividade;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Exemplo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Imprimir maior valor lido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362200" y="2667000"/>
            <a:ext cx="4419600" cy="3886200"/>
            <a:chOff x="2362200" y="2667000"/>
            <a:chExt cx="4419600" cy="3886200"/>
          </a:xfrm>
        </p:grpSpPr>
        <p:sp>
          <p:nvSpPr>
            <p:cNvPr id="22532" name="Rectangle 4"/>
            <p:cNvSpPr>
              <a:spLocks noChangeArrowheads="1"/>
            </p:cNvSpPr>
            <p:nvPr/>
          </p:nvSpPr>
          <p:spPr bwMode="auto">
            <a:xfrm>
              <a:off x="3810000" y="3505200"/>
              <a:ext cx="1295400" cy="46831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Leia A e B</a:t>
              </a:r>
            </a:p>
          </p:txBody>
        </p:sp>
        <p:sp>
          <p:nvSpPr>
            <p:cNvPr id="22533" name="AutoShape 6"/>
            <p:cNvSpPr>
              <a:spLocks noChangeArrowheads="1"/>
            </p:cNvSpPr>
            <p:nvPr/>
          </p:nvSpPr>
          <p:spPr bwMode="auto">
            <a:xfrm>
              <a:off x="3810000" y="4495800"/>
              <a:ext cx="1295400" cy="609600"/>
            </a:xfrm>
            <a:prstGeom prst="flowChartDecision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50000"/>
                </a:spcBef>
              </a:pPr>
              <a:r>
                <a:rPr lang="pt-BR" b="1" dirty="0">
                  <a:solidFill>
                    <a:schemeClr val="bg1"/>
                  </a:solidFill>
                </a:rPr>
                <a:t>A &gt; B?</a:t>
              </a:r>
            </a:p>
          </p:txBody>
        </p:sp>
        <p:sp>
          <p:nvSpPr>
            <p:cNvPr id="22534" name="Oval 7"/>
            <p:cNvSpPr>
              <a:spLocks noChangeArrowheads="1"/>
            </p:cNvSpPr>
            <p:nvPr/>
          </p:nvSpPr>
          <p:spPr bwMode="auto">
            <a:xfrm>
              <a:off x="3886200" y="2667000"/>
              <a:ext cx="1143000" cy="533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Início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2535" name="Oval 8"/>
            <p:cNvSpPr>
              <a:spLocks noChangeArrowheads="1"/>
            </p:cNvSpPr>
            <p:nvPr/>
          </p:nvSpPr>
          <p:spPr bwMode="auto">
            <a:xfrm>
              <a:off x="3886200" y="6019800"/>
              <a:ext cx="1143000" cy="533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</a:rPr>
                <a:t>Imprima</a:t>
              </a:r>
              <a:r>
                <a:rPr lang="en-US" b="1" dirty="0">
                  <a:solidFill>
                    <a:schemeClr val="bg1"/>
                  </a:solidFill>
                </a:rPr>
                <a:t> A</a:t>
              </a:r>
            </a:p>
          </p:txBody>
        </p:sp>
        <p:sp>
          <p:nvSpPr>
            <p:cNvPr id="22536" name="Rectangle 9"/>
            <p:cNvSpPr>
              <a:spLocks noChangeArrowheads="1"/>
            </p:cNvSpPr>
            <p:nvPr/>
          </p:nvSpPr>
          <p:spPr bwMode="auto">
            <a:xfrm>
              <a:off x="5486400" y="5322888"/>
              <a:ext cx="1295400" cy="46831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pt-BR" b="1" dirty="0">
                  <a:solidFill>
                    <a:schemeClr val="bg1"/>
                  </a:solidFill>
                </a:rPr>
                <a:t>A recebe B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2537" name="AutoShape 10"/>
            <p:cNvCxnSpPr>
              <a:cxnSpLocks noChangeShapeType="1"/>
              <a:stCxn id="22534" idx="4"/>
              <a:endCxn id="22532" idx="0"/>
            </p:cNvCxnSpPr>
            <p:nvPr/>
          </p:nvCxnSpPr>
          <p:spPr bwMode="auto">
            <a:xfrm>
              <a:off x="4457700" y="3200400"/>
              <a:ext cx="0" cy="304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38" name="AutoShape 11"/>
            <p:cNvCxnSpPr>
              <a:cxnSpLocks noChangeShapeType="1"/>
              <a:stCxn id="22532" idx="2"/>
              <a:endCxn id="22533" idx="0"/>
            </p:cNvCxnSpPr>
            <p:nvPr/>
          </p:nvCxnSpPr>
          <p:spPr bwMode="auto">
            <a:xfrm>
              <a:off x="4457700" y="3973513"/>
              <a:ext cx="0" cy="52228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39" name="AutoShape 14"/>
            <p:cNvCxnSpPr>
              <a:cxnSpLocks noChangeShapeType="1"/>
              <a:stCxn id="22533" idx="3"/>
              <a:endCxn id="22536" idx="0"/>
            </p:cNvCxnSpPr>
            <p:nvPr/>
          </p:nvCxnSpPr>
          <p:spPr bwMode="auto">
            <a:xfrm>
              <a:off x="5105400" y="4800600"/>
              <a:ext cx="1028700" cy="522288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0" name="AutoShape 15"/>
            <p:cNvCxnSpPr>
              <a:cxnSpLocks noChangeShapeType="1"/>
              <a:stCxn id="22533" idx="2"/>
              <a:endCxn id="22535" idx="0"/>
            </p:cNvCxnSpPr>
            <p:nvPr/>
          </p:nvCxnSpPr>
          <p:spPr bwMode="auto">
            <a:xfrm>
              <a:off x="4457700" y="5105400"/>
              <a:ext cx="0" cy="9144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1" name="AutoShape 16"/>
            <p:cNvCxnSpPr>
              <a:cxnSpLocks noChangeShapeType="1"/>
              <a:stCxn id="22536" idx="2"/>
              <a:endCxn id="22535" idx="6"/>
            </p:cNvCxnSpPr>
            <p:nvPr/>
          </p:nvCxnSpPr>
          <p:spPr bwMode="auto">
            <a:xfrm rot="5400000">
              <a:off x="5334000" y="5486400"/>
              <a:ext cx="495300" cy="1104900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44" name="Text Box 19"/>
            <p:cNvSpPr txBox="1">
              <a:spLocks noChangeArrowheads="1"/>
            </p:cNvSpPr>
            <p:nvPr/>
          </p:nvSpPr>
          <p:spPr bwMode="auto">
            <a:xfrm>
              <a:off x="2362200" y="3519488"/>
              <a:ext cx="1524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2000" b="1" dirty="0"/>
                <a:t>Leia A e B</a:t>
              </a:r>
            </a:p>
          </p:txBody>
        </p:sp>
        <p:sp>
          <p:nvSpPr>
            <p:cNvPr id="22546" name="Text Box 21"/>
            <p:cNvSpPr txBox="1">
              <a:spLocks noChangeArrowheads="1"/>
            </p:cNvSpPr>
            <p:nvPr/>
          </p:nvSpPr>
          <p:spPr bwMode="auto">
            <a:xfrm>
              <a:off x="3505200" y="5272088"/>
              <a:ext cx="1524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2000" b="1"/>
                <a:t>Sim</a:t>
              </a:r>
            </a:p>
          </p:txBody>
        </p:sp>
        <p:sp>
          <p:nvSpPr>
            <p:cNvPr id="22547" name="Text Box 22"/>
            <p:cNvSpPr txBox="1">
              <a:spLocks noChangeArrowheads="1"/>
            </p:cNvSpPr>
            <p:nvPr/>
          </p:nvSpPr>
          <p:spPr bwMode="auto">
            <a:xfrm>
              <a:off x="5105400" y="4419600"/>
              <a:ext cx="1524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2000" b="1"/>
                <a:t>Não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Fluxograma - Símbolos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/>
              <a:t>Início e Fim</a:t>
            </a:r>
          </a:p>
          <a:p>
            <a:pPr lvl="1" eaLnBrk="1" hangingPunct="1"/>
            <a:r>
              <a:rPr lang="pt-BR"/>
              <a:t>Podem ser círculos ou formas ovais</a:t>
            </a:r>
          </a:p>
          <a:p>
            <a:pPr lvl="1" eaLnBrk="1" hangingPunct="1"/>
            <a:r>
              <a:rPr lang="pt-BR"/>
              <a:t>Normalmente contém as palavras “Inicío” ou “Fim”, ou alguma expressão sinalizando o início ou fim do precesso.</a:t>
            </a:r>
          </a:p>
          <a:p>
            <a:pPr eaLnBrk="1" hangingPunct="1"/>
            <a:endParaRPr lang="pt-BR"/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1219200" y="4953000"/>
            <a:ext cx="2133600" cy="762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1447800" y="5105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sz="2000" b="1" dirty="0" err="1">
                <a:solidFill>
                  <a:schemeClr val="bg1"/>
                </a:solidFill>
              </a:rPr>
              <a:t>Inicío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23558" name="Oval 8"/>
          <p:cNvSpPr>
            <a:spLocks noChangeArrowheads="1"/>
          </p:cNvSpPr>
          <p:nvPr/>
        </p:nvSpPr>
        <p:spPr bwMode="auto">
          <a:xfrm>
            <a:off x="3505200" y="4953000"/>
            <a:ext cx="2133600" cy="762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Text Box 9"/>
          <p:cNvSpPr txBox="1">
            <a:spLocks noChangeArrowheads="1"/>
          </p:cNvSpPr>
          <p:nvPr/>
        </p:nvSpPr>
        <p:spPr bwMode="auto">
          <a:xfrm>
            <a:off x="3733800" y="5105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sz="2000" b="1">
                <a:solidFill>
                  <a:schemeClr val="bg1"/>
                </a:solidFill>
              </a:rPr>
              <a:t>Fim</a:t>
            </a:r>
          </a:p>
        </p:txBody>
      </p:sp>
      <p:sp>
        <p:nvSpPr>
          <p:cNvPr id="23560" name="Oval 10"/>
          <p:cNvSpPr>
            <a:spLocks noChangeArrowheads="1"/>
          </p:cNvSpPr>
          <p:nvPr/>
        </p:nvSpPr>
        <p:spPr bwMode="auto">
          <a:xfrm>
            <a:off x="6019800" y="4953000"/>
            <a:ext cx="2133600" cy="762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Text Box 11"/>
          <p:cNvSpPr txBox="1">
            <a:spLocks noChangeArrowheads="1"/>
          </p:cNvSpPr>
          <p:nvPr/>
        </p:nvSpPr>
        <p:spPr bwMode="auto">
          <a:xfrm>
            <a:off x="6248400" y="51054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sz="2000" b="1">
                <a:solidFill>
                  <a:schemeClr val="bg1"/>
                </a:solidFill>
              </a:rPr>
              <a:t>Imprima X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Fluxograma - Símbolos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/>
              <a:t>Processo ou operação</a:t>
            </a:r>
          </a:p>
          <a:p>
            <a:pPr lvl="1" eaLnBrk="1" hangingPunct="1"/>
            <a:r>
              <a:rPr lang="pt-BR"/>
              <a:t>Representados por retângulos.</a:t>
            </a:r>
          </a:p>
          <a:p>
            <a:pPr lvl="1" eaLnBrk="1" hangingPunct="1"/>
            <a:r>
              <a:rPr lang="pt-BR"/>
              <a:t>Indicam uma tarefa a ser executada pelo programa.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5105400" y="4343400"/>
            <a:ext cx="28194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1219200" y="4343400"/>
            <a:ext cx="28194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1447800" y="4572000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sz="2000" b="1" dirty="0">
                <a:solidFill>
                  <a:schemeClr val="bg1"/>
                </a:solidFill>
              </a:rPr>
              <a:t>Somar + 1 a X</a:t>
            </a:r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5257800" y="45720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sz="2000" b="1">
                <a:solidFill>
                  <a:schemeClr val="bg1"/>
                </a:solidFill>
              </a:rPr>
              <a:t>Multiplicar X por 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Fluxograma - Símbolos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/>
              <a:t>Condição ou Decisão</a:t>
            </a:r>
          </a:p>
          <a:p>
            <a:pPr lvl="1" eaLnBrk="1" hangingPunct="1"/>
            <a:r>
              <a:rPr lang="pt-BR"/>
              <a:t>Representado por losangos</a:t>
            </a:r>
          </a:p>
          <a:p>
            <a:pPr lvl="1" eaLnBrk="1" hangingPunct="1"/>
            <a:r>
              <a:rPr lang="pt-BR"/>
              <a:t>Normalmente contém uma pergunta do tipo Sim/Não ou um teste de Verdadeiro/Falso.</a:t>
            </a:r>
          </a:p>
          <a:p>
            <a:pPr lvl="1" eaLnBrk="1" hangingPunct="1"/>
            <a:r>
              <a:rPr lang="pt-BR"/>
              <a:t>Mudança no fluxo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1447800" y="4724400"/>
            <a:ext cx="2895600" cy="1524000"/>
          </a:xfrm>
          <a:prstGeom prst="flowChartDecision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5181600" y="4724400"/>
            <a:ext cx="2895600" cy="1524000"/>
          </a:xfrm>
          <a:prstGeom prst="flowChartDecision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057400" y="52578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sz="2000" b="1" dirty="0">
                <a:solidFill>
                  <a:schemeClr val="bg1"/>
                </a:solidFill>
              </a:rPr>
              <a:t>B = 0?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5791200" y="52578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sz="2000" b="1">
                <a:solidFill>
                  <a:schemeClr val="bg1"/>
                </a:solidFill>
              </a:rPr>
              <a:t>A = 0?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pt-BR">
                <a:solidFill>
                  <a:schemeClr val="accent1"/>
                </a:solidFill>
              </a:rPr>
              <a:t>Introdução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pt-BR"/>
              <a:t>Por outro lado, nosso cérebro opera em paralelo, isto é, pode resolver vários problemas ao mesmo tempo.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Fluxograma - Símbolos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/>
              <a:t>Setas</a:t>
            </a:r>
          </a:p>
          <a:p>
            <a:pPr lvl="1" eaLnBrk="1" hangingPunct="1"/>
            <a:r>
              <a:rPr lang="pt-BR"/>
              <a:t>Conectam 2 símbolos quaisquer.</a:t>
            </a:r>
          </a:p>
          <a:p>
            <a:pPr lvl="1" eaLnBrk="1" hangingPunct="1"/>
            <a:r>
              <a:rPr lang="pt-BR"/>
              <a:t>Definem o fluxo de controle.</a:t>
            </a:r>
          </a:p>
          <a:p>
            <a:pPr lvl="1" eaLnBrk="1" hangingPunct="1"/>
            <a:r>
              <a:rPr lang="pt-BR"/>
              <a:t>Ordem das operações a serem realizadas.</a:t>
            </a:r>
          </a:p>
          <a:p>
            <a:pPr lvl="1" eaLnBrk="1" hangingPunct="1"/>
            <a:endParaRPr lang="pt-BR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105400" y="4343400"/>
            <a:ext cx="28194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219200" y="4343400"/>
            <a:ext cx="28194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1447800" y="4572000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sz="2000" b="1" dirty="0">
                <a:solidFill>
                  <a:schemeClr val="bg1"/>
                </a:solidFill>
              </a:rPr>
              <a:t>Somar + 1 a X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257800" y="45720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sz="2000" b="1">
                <a:solidFill>
                  <a:schemeClr val="bg1"/>
                </a:solidFill>
              </a:rPr>
              <a:t>Multiplicar X por Y</a:t>
            </a:r>
          </a:p>
        </p:txBody>
      </p:sp>
      <p:cxnSp>
        <p:nvCxnSpPr>
          <p:cNvPr id="26632" name="AutoShape 8"/>
          <p:cNvCxnSpPr>
            <a:cxnSpLocks noChangeShapeType="1"/>
            <a:stCxn id="26629" idx="3"/>
            <a:endCxn id="26628" idx="1"/>
          </p:cNvCxnSpPr>
          <p:nvPr/>
        </p:nvCxnSpPr>
        <p:spPr bwMode="auto">
          <a:xfrm>
            <a:off x="4038600" y="4800600"/>
            <a:ext cx="10668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Fluxograma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/>
              <a:t>Estrutura de decisão não necessariamente leva a uma caminho alternativo.</a:t>
            </a:r>
          </a:p>
          <a:p>
            <a:pPr eaLnBrk="1" hangingPunct="1"/>
            <a:r>
              <a:rPr lang="pt-BR"/>
              <a:t>Um processo pode ser repetido.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Exemplo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/>
              <a:t>Listar números entre dois valores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3505200" y="2743200"/>
            <a:ext cx="2819400" cy="3886200"/>
            <a:chOff x="4114800" y="2743200"/>
            <a:chExt cx="2819400" cy="3886200"/>
          </a:xfrm>
        </p:grpSpPr>
        <p:sp>
          <p:nvSpPr>
            <p:cNvPr id="29700" name="Rectangle 4"/>
            <p:cNvSpPr>
              <a:spLocks noChangeArrowheads="1"/>
            </p:cNvSpPr>
            <p:nvPr/>
          </p:nvSpPr>
          <p:spPr bwMode="auto">
            <a:xfrm>
              <a:off x="4114800" y="3581400"/>
              <a:ext cx="1295400" cy="46831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Some +1 </a:t>
              </a:r>
              <a:r>
                <a:rPr lang="en-US" sz="1400" b="1" dirty="0" err="1">
                  <a:solidFill>
                    <a:schemeClr val="bg1"/>
                  </a:solidFill>
                </a:rPr>
                <a:t>em</a:t>
              </a:r>
              <a:r>
                <a:rPr lang="en-US" sz="1400" b="1" dirty="0">
                  <a:solidFill>
                    <a:schemeClr val="bg1"/>
                  </a:solidFill>
                </a:rPr>
                <a:t> A</a:t>
              </a:r>
            </a:p>
          </p:txBody>
        </p:sp>
        <p:sp>
          <p:nvSpPr>
            <p:cNvPr id="29701" name="AutoShape 5"/>
            <p:cNvSpPr>
              <a:spLocks noChangeArrowheads="1"/>
            </p:cNvSpPr>
            <p:nvPr/>
          </p:nvSpPr>
          <p:spPr bwMode="auto">
            <a:xfrm>
              <a:off x="4114800" y="5151438"/>
              <a:ext cx="1295400" cy="609600"/>
            </a:xfrm>
            <a:prstGeom prst="flowChartDecision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 &gt;= B?</a:t>
              </a:r>
            </a:p>
          </p:txBody>
        </p:sp>
        <p:sp>
          <p:nvSpPr>
            <p:cNvPr id="29702" name="Oval 6"/>
            <p:cNvSpPr>
              <a:spLocks noChangeArrowheads="1"/>
            </p:cNvSpPr>
            <p:nvPr/>
          </p:nvSpPr>
          <p:spPr bwMode="auto">
            <a:xfrm>
              <a:off x="4191000" y="2743200"/>
              <a:ext cx="1143000" cy="533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Leia A e B</a:t>
              </a:r>
            </a:p>
          </p:txBody>
        </p:sp>
        <p:sp>
          <p:nvSpPr>
            <p:cNvPr id="29703" name="Oval 7"/>
            <p:cNvSpPr>
              <a:spLocks noChangeArrowheads="1"/>
            </p:cNvSpPr>
            <p:nvPr/>
          </p:nvSpPr>
          <p:spPr bwMode="auto">
            <a:xfrm>
              <a:off x="4191000" y="6096000"/>
              <a:ext cx="1143000" cy="533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</a:rPr>
                <a:t>Fim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4114800" y="4408488"/>
              <a:ext cx="1295400" cy="46831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</a:rPr>
                <a:t>Imprima</a:t>
              </a:r>
              <a:r>
                <a:rPr lang="en-US" b="1" dirty="0">
                  <a:solidFill>
                    <a:schemeClr val="bg1"/>
                  </a:solidFill>
                </a:rPr>
                <a:t> A</a:t>
              </a:r>
            </a:p>
          </p:txBody>
        </p:sp>
        <p:cxnSp>
          <p:nvCxnSpPr>
            <p:cNvPr id="29705" name="AutoShape 9"/>
            <p:cNvCxnSpPr>
              <a:cxnSpLocks noChangeShapeType="1"/>
              <a:stCxn id="29702" idx="4"/>
              <a:endCxn id="29700" idx="0"/>
            </p:cNvCxnSpPr>
            <p:nvPr/>
          </p:nvCxnSpPr>
          <p:spPr bwMode="auto">
            <a:xfrm>
              <a:off x="4762500" y="3276600"/>
              <a:ext cx="0" cy="304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6" name="AutoShape 12"/>
            <p:cNvCxnSpPr>
              <a:cxnSpLocks noChangeShapeType="1"/>
              <a:stCxn id="29701" idx="2"/>
              <a:endCxn id="29703" idx="0"/>
            </p:cNvCxnSpPr>
            <p:nvPr/>
          </p:nvCxnSpPr>
          <p:spPr bwMode="auto">
            <a:xfrm>
              <a:off x="4762500" y="5761038"/>
              <a:ext cx="0" cy="33496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1" name="Text Box 18"/>
            <p:cNvSpPr txBox="1">
              <a:spLocks noChangeArrowheads="1"/>
            </p:cNvSpPr>
            <p:nvPr/>
          </p:nvSpPr>
          <p:spPr bwMode="auto">
            <a:xfrm>
              <a:off x="4114800" y="5638800"/>
              <a:ext cx="1524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2000" b="1"/>
                <a:t>Sim</a:t>
              </a:r>
            </a:p>
          </p:txBody>
        </p:sp>
        <p:sp>
          <p:nvSpPr>
            <p:cNvPr id="29712" name="Text Box 19"/>
            <p:cNvSpPr txBox="1">
              <a:spLocks noChangeArrowheads="1"/>
            </p:cNvSpPr>
            <p:nvPr/>
          </p:nvSpPr>
          <p:spPr bwMode="auto">
            <a:xfrm>
              <a:off x="5410200" y="5089525"/>
              <a:ext cx="1524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2000" b="1"/>
                <a:t>Não</a:t>
              </a:r>
            </a:p>
          </p:txBody>
        </p:sp>
        <p:cxnSp>
          <p:nvCxnSpPr>
            <p:cNvPr id="29714" name="AutoShape 21"/>
            <p:cNvCxnSpPr>
              <a:cxnSpLocks noChangeShapeType="1"/>
              <a:stCxn id="29700" idx="2"/>
              <a:endCxn id="29704" idx="0"/>
            </p:cNvCxnSpPr>
            <p:nvPr/>
          </p:nvCxnSpPr>
          <p:spPr bwMode="auto">
            <a:xfrm>
              <a:off x="4762500" y="4049713"/>
              <a:ext cx="0" cy="3587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5" name="AutoShape 22"/>
            <p:cNvCxnSpPr>
              <a:cxnSpLocks noChangeShapeType="1"/>
              <a:stCxn id="29704" idx="2"/>
              <a:endCxn id="29701" idx="0"/>
            </p:cNvCxnSpPr>
            <p:nvPr/>
          </p:nvCxnSpPr>
          <p:spPr bwMode="auto">
            <a:xfrm>
              <a:off x="4762500" y="4876800"/>
              <a:ext cx="0" cy="2746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6" name="AutoShape 23"/>
            <p:cNvCxnSpPr>
              <a:cxnSpLocks noChangeShapeType="1"/>
              <a:stCxn id="29701" idx="3"/>
              <a:endCxn id="29700" idx="3"/>
            </p:cNvCxnSpPr>
            <p:nvPr/>
          </p:nvCxnSpPr>
          <p:spPr bwMode="auto">
            <a:xfrm flipV="1">
              <a:off x="5410200" y="3816350"/>
              <a:ext cx="1588" cy="1639888"/>
            </a:xfrm>
            <a:prstGeom prst="bentConnector3">
              <a:avLst>
                <a:gd name="adj1" fmla="val 44900014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chemeClr val="accent1"/>
                </a:solidFill>
              </a:rPr>
              <a:t>Fluxograma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pt-BR" dirty="0"/>
              <a:t>Como seria um fluxograma para as seguintes tarefas</a:t>
            </a:r>
          </a:p>
          <a:p>
            <a:pPr lvl="1"/>
            <a:r>
              <a:rPr lang="pt-BR" sz="2100"/>
              <a:t>Trocar um lâmpada</a:t>
            </a:r>
          </a:p>
          <a:p>
            <a:pPr lvl="1"/>
            <a:r>
              <a:rPr lang="pt-BR" sz="2100"/>
              <a:t>Apontar um lápis</a:t>
            </a:r>
          </a:p>
          <a:p>
            <a:pPr lvl="1"/>
            <a:r>
              <a:rPr lang="pt-BR" sz="2100"/>
              <a:t>Somar N números</a:t>
            </a:r>
          </a:p>
          <a:p>
            <a:pPr lvl="1"/>
            <a:r>
              <a:rPr lang="pt-BR" sz="2100"/>
              <a:t>Dividir 2 números</a:t>
            </a:r>
          </a:p>
          <a:p>
            <a:pPr lvl="1" eaLnBrk="1" hangingPunct="1"/>
            <a:endParaRPr lang="pt-BR" sz="2100"/>
          </a:p>
        </p:txBody>
      </p:sp>
    </p:spTree>
    <p:extLst>
      <p:ext uri="{BB962C8B-B14F-4D97-AF65-F5344CB8AC3E}">
        <p14:creationId xmlns:p14="http://schemas.microsoft.com/office/powerpoint/2010/main" val="1413448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pt-BR">
                <a:solidFill>
                  <a:schemeClr val="accent1"/>
                </a:solidFill>
              </a:rPr>
              <a:t>Metodologias de programação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pt-BR"/>
              <a:t>A resolução de um problema começa com a definição dos dados e tarefas básicas.</a:t>
            </a:r>
          </a:p>
          <a:p>
            <a:pPr eaLnBrk="1" hangingPunct="1"/>
            <a:r>
              <a:rPr lang="pt-BR"/>
              <a:t>Esta definição inicial é feita em nível bem alto e geral.</a:t>
            </a:r>
          </a:p>
          <a:p>
            <a:pPr eaLnBrk="1" hangingPunct="1"/>
            <a:r>
              <a:rPr lang="pt-BR"/>
              <a:t>Não há preocupação com os detalhes (refinamento).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pt-BR">
                <a:solidFill>
                  <a:schemeClr val="accent1"/>
                </a:solidFill>
              </a:rPr>
              <a:t>Metodologias de programação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pt-BR" dirty="0"/>
              <a:t>Refinamentos Sucessivos (</a:t>
            </a:r>
            <a:r>
              <a:rPr lang="en-US" dirty="0"/>
              <a:t>Top-Down )</a:t>
            </a:r>
            <a:endParaRPr lang="pt-BR" dirty="0"/>
          </a:p>
          <a:p>
            <a:pPr lvl="1"/>
            <a:r>
              <a:rPr lang="pt-BR" sz="2100"/>
              <a:t>Consiste em pegar um grande problema, de difícil solução, e dividi-lo em problemas menores que devem ser mais facilmente resolvidos</a:t>
            </a:r>
          </a:p>
          <a:p>
            <a:pPr lvl="2"/>
            <a:r>
              <a:rPr lang="pt-BR" sz="2100"/>
              <a:t>Decompor uma ou várias tarefas em sub-tarefas mais detalhadas</a:t>
            </a:r>
          </a:p>
          <a:p>
            <a:pPr lvl="2"/>
            <a:r>
              <a:rPr lang="pt-BR" sz="2100"/>
              <a:t>É um processo iterativo, isto é, sub-tarefas podem ser decompostas em sub-tarefas ainda mais detalhadas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chemeClr val="accent1"/>
                </a:solidFill>
              </a:rPr>
              <a:t>Refinamentos Sucessivos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pt-BR" dirty="0"/>
              <a:t>Exemplo: trocar um pneu furado</a:t>
            </a:r>
          </a:p>
          <a:p>
            <a:pPr lvl="1"/>
            <a:r>
              <a:rPr lang="pt-BR" sz="2100"/>
              <a:t>Levantar o carro parcialmente;</a:t>
            </a:r>
          </a:p>
          <a:p>
            <a:pPr lvl="1"/>
            <a:r>
              <a:rPr lang="pt-BR" sz="2100"/>
              <a:t>Retirar o pneu furado;</a:t>
            </a:r>
          </a:p>
          <a:p>
            <a:pPr lvl="1"/>
            <a:r>
              <a:rPr lang="pt-BR" sz="2100"/>
              <a:t>Instalar o novo pneu;</a:t>
            </a:r>
          </a:p>
          <a:p>
            <a:pPr lvl="1"/>
            <a:r>
              <a:rPr lang="pt-BR" sz="2100"/>
              <a:t>Abaixar o carro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732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chemeClr val="accent1"/>
                </a:solidFill>
              </a:rPr>
              <a:t>Refinamentos Sucessivos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pt-BR" dirty="0"/>
              <a:t>Exemplo: trocar um pneu furado</a:t>
            </a:r>
          </a:p>
          <a:p>
            <a:pPr lvl="1"/>
            <a:r>
              <a:rPr lang="pt-BR" sz="2100"/>
              <a:t>Retirar o estepe;</a:t>
            </a:r>
          </a:p>
          <a:p>
            <a:pPr lvl="1"/>
            <a:r>
              <a:rPr lang="pt-BR" sz="2100"/>
              <a:t>Levantar o carro parcialmente;</a:t>
            </a:r>
          </a:p>
          <a:p>
            <a:pPr lvl="1"/>
            <a:r>
              <a:rPr lang="pt-BR" sz="2100"/>
              <a:t>Retirar o pneu furado;</a:t>
            </a:r>
          </a:p>
          <a:p>
            <a:pPr lvl="1"/>
            <a:r>
              <a:rPr lang="pt-BR" sz="2100"/>
              <a:t>Instalar o novo pneu;</a:t>
            </a:r>
          </a:p>
          <a:p>
            <a:pPr lvl="1"/>
            <a:r>
              <a:rPr lang="pt-BR" sz="2100"/>
              <a:t>Abaixar o carro</a:t>
            </a:r>
          </a:p>
          <a:p>
            <a:pPr lvl="1"/>
            <a:r>
              <a:rPr lang="pt-BR" sz="2100"/>
              <a:t>Apertar bem as porcas;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455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chemeClr val="accent1"/>
                </a:solidFill>
              </a:rPr>
              <a:t>Refinamentos Sucessivos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pt-BR" dirty="0"/>
              <a:t>Exemplo: trocar um pneu furado</a:t>
            </a:r>
          </a:p>
          <a:p>
            <a:pPr lvl="1"/>
            <a:r>
              <a:rPr lang="pt-BR" sz="2100"/>
              <a:t>Pegar as ferramentas no porta-malas;</a:t>
            </a:r>
          </a:p>
          <a:p>
            <a:pPr lvl="1"/>
            <a:r>
              <a:rPr lang="pt-BR" sz="2100"/>
              <a:t>Retirar o estepe;</a:t>
            </a:r>
          </a:p>
          <a:p>
            <a:pPr lvl="1"/>
            <a:r>
              <a:rPr lang="pt-BR" sz="2100"/>
              <a:t>Instalar o macaco;</a:t>
            </a:r>
          </a:p>
          <a:p>
            <a:pPr lvl="1"/>
            <a:r>
              <a:rPr lang="pt-BR" sz="2100"/>
              <a:t>Levantar o carro parcialmente;</a:t>
            </a:r>
          </a:p>
          <a:p>
            <a:pPr lvl="1"/>
            <a:r>
              <a:rPr lang="pt-BR" sz="2100"/>
              <a:t>Afrouxar os parafusos do pneu furado;</a:t>
            </a:r>
          </a:p>
          <a:p>
            <a:pPr lvl="1"/>
            <a:r>
              <a:rPr lang="pt-BR" sz="2100"/>
              <a:t>Retirar o pneu furado;</a:t>
            </a:r>
          </a:p>
          <a:p>
            <a:pPr lvl="1"/>
            <a:r>
              <a:rPr lang="pt-BR" sz="2100"/>
              <a:t>Instalar o novo pneu;</a:t>
            </a:r>
          </a:p>
          <a:p>
            <a:pPr lvl="1"/>
            <a:r>
              <a:rPr lang="pt-BR" sz="2100"/>
              <a:t>Abaixar o carro</a:t>
            </a:r>
          </a:p>
          <a:p>
            <a:pPr lvl="1"/>
            <a:r>
              <a:rPr lang="pt-BR" sz="2100"/>
              <a:t>Apertar bem as porcas;</a:t>
            </a:r>
          </a:p>
          <a:p>
            <a:pPr lvl="1"/>
            <a:r>
              <a:rPr lang="pt-BR" sz="2100"/>
              <a:t>Guardar o pneu furado e as ferramentas;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834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chemeClr val="accent1"/>
                </a:solidFill>
              </a:rPr>
              <a:t>Refinamentos Sucessivos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pt-BR" dirty="0"/>
              <a:t>O algoritmo proposto pode ainda ser refinado de várias outras formas</a:t>
            </a:r>
          </a:p>
          <a:p>
            <a:pPr lvl="1"/>
            <a:r>
              <a:rPr lang="pt-BR" sz="2100"/>
              <a:t>O que fazer se o macaco não estiver no porta-malas?</a:t>
            </a:r>
          </a:p>
          <a:p>
            <a:pPr lvl="1"/>
            <a:r>
              <a:rPr lang="pt-BR" sz="2100"/>
              <a:t>O que fazer se o estepe também estiver vazio?</a:t>
            </a:r>
          </a:p>
          <a:p>
            <a:pPr lvl="1"/>
            <a:r>
              <a:rPr lang="pt-BR" sz="2100"/>
              <a:t>Deve-se sempre puxar o freio de mão antes de executar estas operações.</a:t>
            </a:r>
          </a:p>
          <a:p>
            <a:pPr lvl="1"/>
            <a:r>
              <a:rPr lang="pt-BR" sz="2100"/>
              <a:t>Limpar as mãos;</a:t>
            </a:r>
          </a:p>
          <a:p>
            <a:pPr lvl="1"/>
            <a:r>
              <a:rPr lang="pt-BR" sz="2100"/>
              <a:t>Consertar o pneu furado;</a:t>
            </a:r>
          </a:p>
          <a:p>
            <a:pPr lvl="1"/>
            <a:r>
              <a:rPr lang="pt-BR" sz="2100"/>
              <a:t>Etc</a:t>
            </a:r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136757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pt-BR"/>
              <a:t>Algoritmos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pt-BR"/>
              <a:t>Para resolver um problema no computador é necessário que ele seja primeiramente descrito de uma forma clara e precisa.</a:t>
            </a:r>
          </a:p>
          <a:p>
            <a:pPr eaLnBrk="1" hangingPunct="1"/>
            <a:r>
              <a:rPr lang="pt-BR"/>
              <a:t>O conceito de algoritmo é frequentemente ilustrado pelo exemplo de uma receita.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Algoritmo: Bolo de Chocolate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dirty="0"/>
              <a:t>Aqueça o forno a 180 C </a:t>
            </a:r>
          </a:p>
          <a:p>
            <a:pPr eaLnBrk="1" hangingPunct="1">
              <a:defRPr/>
            </a:pPr>
            <a:r>
              <a:rPr lang="pt-BR" dirty="0"/>
              <a:t>Unte uma forma redonda </a:t>
            </a:r>
          </a:p>
          <a:p>
            <a:pPr eaLnBrk="1" hangingPunct="1">
              <a:defRPr/>
            </a:pPr>
            <a:r>
              <a:rPr lang="pt-BR" dirty="0"/>
              <a:t>Numa taça </a:t>
            </a:r>
          </a:p>
          <a:p>
            <a:pPr lvl="1" eaLnBrk="1" hangingPunct="1">
              <a:defRPr/>
            </a:pPr>
            <a:r>
              <a:rPr lang="pt-BR" dirty="0"/>
              <a:t>Bata </a:t>
            </a:r>
          </a:p>
          <a:p>
            <a:pPr lvl="2" eaLnBrk="1" hangingPunct="1">
              <a:defRPr/>
            </a:pPr>
            <a:r>
              <a:rPr lang="pt-BR" dirty="0"/>
              <a:t>75g de manteiga </a:t>
            </a:r>
          </a:p>
          <a:p>
            <a:pPr lvl="2" eaLnBrk="1" hangingPunct="1">
              <a:defRPr/>
            </a:pPr>
            <a:r>
              <a:rPr lang="pt-BR" dirty="0"/>
              <a:t>250g de açúcar </a:t>
            </a:r>
          </a:p>
          <a:p>
            <a:pPr lvl="1" eaLnBrk="1" hangingPunct="1">
              <a:defRPr/>
            </a:pPr>
            <a:r>
              <a:rPr lang="pt-BR" dirty="0"/>
              <a:t>até ficar cremoso </a:t>
            </a:r>
          </a:p>
          <a:p>
            <a:pPr lvl="1" eaLnBrk="1" hangingPunct="1">
              <a:defRPr/>
            </a:pPr>
            <a:r>
              <a:rPr lang="pt-BR" dirty="0"/>
              <a:t>Junte </a:t>
            </a:r>
          </a:p>
          <a:p>
            <a:pPr lvl="2" eaLnBrk="1" hangingPunct="1">
              <a:defRPr/>
            </a:pPr>
            <a:r>
              <a:rPr lang="pt-BR" dirty="0"/>
              <a:t>4 ovos, um a um </a:t>
            </a:r>
          </a:p>
          <a:p>
            <a:pPr lvl="2" eaLnBrk="1" hangingPunct="1">
              <a:defRPr/>
            </a:pPr>
            <a:r>
              <a:rPr lang="pt-BR" dirty="0"/>
              <a:t>100g de chocolate derretido </a:t>
            </a:r>
          </a:p>
          <a:p>
            <a:pPr lvl="1" eaLnBrk="1" hangingPunct="1">
              <a:defRPr/>
            </a:pPr>
            <a:r>
              <a:rPr lang="pt-BR" dirty="0"/>
              <a:t>Adicione aos poucos 250g de farinha peneirada </a:t>
            </a:r>
          </a:p>
          <a:p>
            <a:pPr eaLnBrk="1" hangingPunct="1">
              <a:defRPr/>
            </a:pPr>
            <a:r>
              <a:rPr lang="pt-BR" dirty="0"/>
              <a:t>Deite a massa na forma </a:t>
            </a:r>
          </a:p>
          <a:p>
            <a:pPr eaLnBrk="1" hangingPunct="1">
              <a:defRPr/>
            </a:pPr>
            <a:r>
              <a:rPr lang="pt-BR" dirty="0"/>
              <a:t>Leve ao forno durante 40 minutos </a:t>
            </a:r>
          </a:p>
        </p:txBody>
      </p:sp>
    </p:spTree>
    <p:extLst>
      <p:ext uri="{BB962C8B-B14F-4D97-AF65-F5344CB8AC3E}">
        <p14:creationId xmlns:p14="http://schemas.microsoft.com/office/powerpoint/2010/main" val="259733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Algoritmos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algoritmo pode ser definido como uma sequência simples e objetiva de instruções para solucionar um determinado problema</a:t>
            </a:r>
          </a:p>
          <a:p>
            <a:pPr lvl="1"/>
            <a:r>
              <a:rPr lang="pt-BR" dirty="0"/>
              <a:t>A instrução é uma informação que indica a um computador uma ação elementar a executar</a:t>
            </a:r>
          </a:p>
          <a:p>
            <a:pPr lvl="1"/>
            <a:endParaRPr lang="pt-BR" dirty="0"/>
          </a:p>
          <a:p>
            <a:pPr eaLnBrk="1" hangingPunct="1"/>
            <a:r>
              <a:rPr lang="pt-BR" dirty="0"/>
              <a:t>A sequência de instruções deve ser</a:t>
            </a:r>
          </a:p>
          <a:p>
            <a:pPr lvl="1" eaLnBrk="1" hangingPunct="1"/>
            <a:r>
              <a:rPr lang="pt-BR" dirty="0"/>
              <a:t>Finita</a:t>
            </a:r>
          </a:p>
          <a:p>
            <a:pPr lvl="1" eaLnBrk="1" hangingPunct="1"/>
            <a:r>
              <a:rPr lang="pt-BR" dirty="0"/>
              <a:t>Não pode ser ambígua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" y="465745"/>
            <a:ext cx="83439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894027"/>
            <a:ext cx="2620771" cy="4782873"/>
          </a:xfrm>
        </p:spPr>
        <p:txBody>
          <a:bodyPr>
            <a:normAutofit/>
          </a:bodyPr>
          <a:lstStyle/>
          <a:p>
            <a:pPr algn="r" eaLnBrk="1" hangingPunct="1"/>
            <a:r>
              <a:rPr lang="pt-BR">
                <a:solidFill>
                  <a:schemeClr val="bg1"/>
                </a:solidFill>
              </a:rPr>
              <a:t>Algoritmos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732024" y="894027"/>
            <a:ext cx="4783326" cy="4782873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pt-BR">
                <a:solidFill>
                  <a:schemeClr val="bg1"/>
                </a:solidFill>
              </a:rPr>
              <a:t>Por que </a:t>
            </a:r>
            <a:r>
              <a:rPr lang="pt-BR" b="1">
                <a:solidFill>
                  <a:schemeClr val="bg1"/>
                </a:solidFill>
              </a:rPr>
              <a:t>NÃO</a:t>
            </a:r>
            <a:r>
              <a:rPr lang="pt-BR">
                <a:solidFill>
                  <a:schemeClr val="bg1"/>
                </a:solidFill>
              </a:rPr>
              <a:t> ambíguo?</a:t>
            </a:r>
          </a:p>
          <a:p>
            <a:pPr lvl="1" eaLnBrk="1" hangingPunct="1"/>
            <a:r>
              <a:rPr lang="pt-BR" sz="2100">
                <a:solidFill>
                  <a:schemeClr val="bg1"/>
                </a:solidFill>
              </a:rPr>
              <a:t>Cada instrução do algoritmo deve ser precisamente definida, sem permitir mais de uma interpretação de seu significado. </a:t>
            </a:r>
          </a:p>
          <a:p>
            <a:pPr lvl="1" eaLnBrk="1" hangingPunct="1"/>
            <a:r>
              <a:rPr lang="pt-BR" sz="2100">
                <a:solidFill>
                  <a:schemeClr val="bg1"/>
                </a:solidFill>
              </a:rPr>
              <a:t>Os algoritmos devem se basear no uso de um conjunto de instruções bem definido, que constituem um vocabulário de símbolos limitado.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chemeClr val="accent1"/>
                </a:solidFill>
              </a:rPr>
              <a:t>Algoritmos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pt-BR" dirty="0"/>
              <a:t>Os algoritmos são capazes de realizar tarefas como:</a:t>
            </a:r>
          </a:p>
          <a:p>
            <a:pPr lvl="1"/>
            <a:r>
              <a:rPr lang="pt-BR" sz="2100"/>
              <a:t>Ler e escrever dados;</a:t>
            </a:r>
          </a:p>
          <a:p>
            <a:pPr lvl="1"/>
            <a:r>
              <a:rPr lang="pt-BR" sz="2100"/>
              <a:t>Avaliar expressões algébricas, relacionais e lógicas;</a:t>
            </a:r>
          </a:p>
          <a:p>
            <a:pPr lvl="1"/>
            <a:r>
              <a:rPr lang="pt-BR" sz="2100"/>
              <a:t>Tomar decisões com base nos resultados das expressões avaliadas;</a:t>
            </a:r>
          </a:p>
          <a:p>
            <a:pPr lvl="1"/>
            <a:r>
              <a:rPr lang="pt-BR" sz="2100"/>
              <a:t>Repetir um conjunto de ações de acordo com uma condição</a:t>
            </a:r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9159252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2095</Words>
  <Application>Microsoft Macintosh PowerPoint</Application>
  <PresentationFormat>Apresentação na tela (4:3)</PresentationFormat>
  <Paragraphs>359</Paragraphs>
  <Slides>49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Courier New</vt:lpstr>
      <vt:lpstr>Tema do Office</vt:lpstr>
      <vt:lpstr>Algoritmos e Fluxogramas</vt:lpstr>
      <vt:lpstr>Introdução</vt:lpstr>
      <vt:lpstr>Introdução</vt:lpstr>
      <vt:lpstr>Introdução</vt:lpstr>
      <vt:lpstr>Algoritmos</vt:lpstr>
      <vt:lpstr>Algoritmo: Bolo de Chocolate</vt:lpstr>
      <vt:lpstr>Algoritmos</vt:lpstr>
      <vt:lpstr>Algoritmos</vt:lpstr>
      <vt:lpstr>Algoritmos</vt:lpstr>
      <vt:lpstr>Algoritmos</vt:lpstr>
      <vt:lpstr>Algoritmos</vt:lpstr>
      <vt:lpstr>Algoritmos</vt:lpstr>
      <vt:lpstr>Algoritmos</vt:lpstr>
      <vt:lpstr>Algoritmos</vt:lpstr>
      <vt:lpstr>Pseudo-código</vt:lpstr>
      <vt:lpstr>Pseudo-código</vt:lpstr>
      <vt:lpstr>Pseudo-código</vt:lpstr>
      <vt:lpstr>Tipos de processamento</vt:lpstr>
      <vt:lpstr>Tipos de processamento</vt:lpstr>
      <vt:lpstr>Tipos de processamento</vt:lpstr>
      <vt:lpstr>Tipos de processamento</vt:lpstr>
      <vt:lpstr>Tipos de processamento</vt:lpstr>
      <vt:lpstr>Tipos de processamento</vt:lpstr>
      <vt:lpstr>Tipos de processamento</vt:lpstr>
      <vt:lpstr>Tipos de processamento</vt:lpstr>
      <vt:lpstr>Tipos de processamento</vt:lpstr>
      <vt:lpstr>Tipos de processamento</vt:lpstr>
      <vt:lpstr>Teste de mesa</vt:lpstr>
      <vt:lpstr>Teste de mesa</vt:lpstr>
      <vt:lpstr>Teste de mesa</vt:lpstr>
      <vt:lpstr>Fluxograma</vt:lpstr>
      <vt:lpstr>Fluxograma</vt:lpstr>
      <vt:lpstr>Fluxograma</vt:lpstr>
      <vt:lpstr>Fluxograma</vt:lpstr>
      <vt:lpstr>Fluxograma</vt:lpstr>
      <vt:lpstr>Exemplo</vt:lpstr>
      <vt:lpstr>Fluxograma - Símbolos</vt:lpstr>
      <vt:lpstr>Fluxograma - Símbolos</vt:lpstr>
      <vt:lpstr>Fluxograma - Símbolos</vt:lpstr>
      <vt:lpstr>Fluxograma - Símbolos</vt:lpstr>
      <vt:lpstr>Fluxograma</vt:lpstr>
      <vt:lpstr>Exemplo</vt:lpstr>
      <vt:lpstr>Fluxograma</vt:lpstr>
      <vt:lpstr>Metodologias de programação</vt:lpstr>
      <vt:lpstr>Metodologias de programação</vt:lpstr>
      <vt:lpstr>Refinamentos Sucessivos</vt:lpstr>
      <vt:lpstr>Refinamentos Sucessivos</vt:lpstr>
      <vt:lpstr>Refinamentos Sucessivos</vt:lpstr>
      <vt:lpstr>Refinamentos Sucessivos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Fluxogramas</dc:title>
  <dc:creator>William Roberto Malvezzi</dc:creator>
  <cp:lastModifiedBy>William Roberto Malvezzi</cp:lastModifiedBy>
  <cp:revision>1</cp:revision>
  <dcterms:created xsi:type="dcterms:W3CDTF">2020-02-20T20:51:08Z</dcterms:created>
  <dcterms:modified xsi:type="dcterms:W3CDTF">2025-07-26T21:04:20Z</dcterms:modified>
</cp:coreProperties>
</file>