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9" r:id="rId5"/>
    <p:sldId id="338" r:id="rId6"/>
    <p:sldId id="264" r:id="rId7"/>
    <p:sldId id="263" r:id="rId8"/>
    <p:sldId id="266" r:id="rId9"/>
    <p:sldId id="262" r:id="rId10"/>
    <p:sldId id="261" r:id="rId11"/>
    <p:sldId id="260" r:id="rId12"/>
    <p:sldId id="270" r:id="rId13"/>
    <p:sldId id="276" r:id="rId14"/>
    <p:sldId id="277" r:id="rId15"/>
    <p:sldId id="273" r:id="rId16"/>
    <p:sldId id="274" r:id="rId17"/>
    <p:sldId id="271" r:id="rId18"/>
    <p:sldId id="282" r:id="rId19"/>
    <p:sldId id="284" r:id="rId20"/>
    <p:sldId id="283" r:id="rId21"/>
    <p:sldId id="281" r:id="rId22"/>
    <p:sldId id="336" r:id="rId23"/>
    <p:sldId id="287" r:id="rId24"/>
    <p:sldId id="288" r:id="rId25"/>
    <p:sldId id="289" r:id="rId26"/>
    <p:sldId id="290" r:id="rId27"/>
    <p:sldId id="286" r:id="rId28"/>
    <p:sldId id="280" r:id="rId29"/>
    <p:sldId id="301" r:id="rId30"/>
    <p:sldId id="302" r:id="rId31"/>
    <p:sldId id="303" r:id="rId32"/>
    <p:sldId id="300" r:id="rId33"/>
    <p:sldId id="279" r:id="rId34"/>
    <p:sldId id="291" r:id="rId35"/>
    <p:sldId id="292" r:id="rId36"/>
    <p:sldId id="293" r:id="rId37"/>
    <p:sldId id="278" r:id="rId38"/>
    <p:sldId id="296" r:id="rId39"/>
    <p:sldId id="298" r:id="rId40"/>
    <p:sldId id="297" r:id="rId41"/>
    <p:sldId id="305" r:id="rId42"/>
    <p:sldId id="307" r:id="rId43"/>
    <p:sldId id="309" r:id="rId44"/>
    <p:sldId id="308" r:id="rId45"/>
    <p:sldId id="310" r:id="rId46"/>
    <p:sldId id="311" r:id="rId47"/>
    <p:sldId id="312" r:id="rId48"/>
    <p:sldId id="313" r:id="rId49"/>
    <p:sldId id="315" r:id="rId50"/>
    <p:sldId id="317" r:id="rId51"/>
    <p:sldId id="318" r:id="rId52"/>
    <p:sldId id="319" r:id="rId53"/>
    <p:sldId id="320" r:id="rId54"/>
    <p:sldId id="321" r:id="rId55"/>
    <p:sldId id="325" r:id="rId56"/>
    <p:sldId id="326" r:id="rId57"/>
    <p:sldId id="327" r:id="rId58"/>
    <p:sldId id="328" r:id="rId59"/>
    <p:sldId id="323" r:id="rId60"/>
    <p:sldId id="332" r:id="rId61"/>
    <p:sldId id="333" r:id="rId62"/>
    <p:sldId id="334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99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404461-2212-4AC3-90D6-69A74375C5AD}" type="doc">
      <dgm:prSet loTypeId="urn:microsoft.com/office/officeart/2005/8/layout/default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79F80F0D-9B96-47DB-A887-EBF57E75AE78}">
      <dgm:prSet phldrT="[Text]"/>
      <dgm:spPr/>
      <dgm:t>
        <a:bodyPr/>
        <a:lstStyle/>
        <a:p>
          <a:r>
            <a:rPr lang="pt-BR"/>
            <a:t>Subversion</a:t>
          </a:r>
          <a:endParaRPr lang="en-AU"/>
        </a:p>
      </dgm:t>
    </dgm:pt>
    <dgm:pt modelId="{DE3081A3-31FC-4D72-A855-34EA78EECC6D}" type="parTrans" cxnId="{6FC0154E-58BC-4CAC-8BCB-85B31A3BB27F}">
      <dgm:prSet/>
      <dgm:spPr/>
      <dgm:t>
        <a:bodyPr/>
        <a:lstStyle/>
        <a:p>
          <a:endParaRPr lang="en-AU"/>
        </a:p>
      </dgm:t>
    </dgm:pt>
    <dgm:pt modelId="{6A0D2E4D-02FF-49A0-B0D9-912F4C88BEB8}" type="sibTrans" cxnId="{6FC0154E-58BC-4CAC-8BCB-85B31A3BB27F}">
      <dgm:prSet/>
      <dgm:spPr/>
      <dgm:t>
        <a:bodyPr/>
        <a:lstStyle/>
        <a:p>
          <a:endParaRPr lang="en-AU"/>
        </a:p>
      </dgm:t>
    </dgm:pt>
    <dgm:pt modelId="{5DCE390C-67C3-484D-AB4B-6DA3D916C591}">
      <dgm:prSet phldrT="[Text]"/>
      <dgm:spPr/>
      <dgm:t>
        <a:bodyPr/>
        <a:lstStyle/>
        <a:p>
          <a:r>
            <a:rPr lang="pt-BR"/>
            <a:t>Team Foundation server</a:t>
          </a:r>
          <a:endParaRPr lang="en-AU"/>
        </a:p>
      </dgm:t>
    </dgm:pt>
    <dgm:pt modelId="{2524E79F-417B-4196-9D59-045A3E6CD638}" type="parTrans" cxnId="{4C033A10-D460-44D6-8BF0-B2FB009BB587}">
      <dgm:prSet/>
      <dgm:spPr/>
      <dgm:t>
        <a:bodyPr/>
        <a:lstStyle/>
        <a:p>
          <a:endParaRPr lang="en-AU"/>
        </a:p>
      </dgm:t>
    </dgm:pt>
    <dgm:pt modelId="{BA6F2046-5D5F-486E-BBBF-733FCA44780A}" type="sibTrans" cxnId="{4C033A10-D460-44D6-8BF0-B2FB009BB587}">
      <dgm:prSet/>
      <dgm:spPr/>
      <dgm:t>
        <a:bodyPr/>
        <a:lstStyle/>
        <a:p>
          <a:endParaRPr lang="en-AU"/>
        </a:p>
      </dgm:t>
    </dgm:pt>
    <dgm:pt modelId="{A6551536-0215-4795-A6B3-8D4EC2E510BA}" type="pres">
      <dgm:prSet presAssocID="{4D404461-2212-4AC3-90D6-69A74375C5AD}" presName="diagram" presStyleCnt="0">
        <dgm:presLayoutVars>
          <dgm:dir/>
          <dgm:resizeHandles val="exact"/>
        </dgm:presLayoutVars>
      </dgm:prSet>
      <dgm:spPr/>
    </dgm:pt>
    <dgm:pt modelId="{496C2ADD-1B28-4ABE-B806-C9A4B5B03994}" type="pres">
      <dgm:prSet presAssocID="{79F80F0D-9B96-47DB-A887-EBF57E75AE78}" presName="node" presStyleLbl="node1" presStyleIdx="0" presStyleCnt="2">
        <dgm:presLayoutVars>
          <dgm:bulletEnabled val="1"/>
        </dgm:presLayoutVars>
      </dgm:prSet>
      <dgm:spPr/>
    </dgm:pt>
    <dgm:pt modelId="{E63991F4-1840-400E-9FAD-18EE1AB9969E}" type="pres">
      <dgm:prSet presAssocID="{6A0D2E4D-02FF-49A0-B0D9-912F4C88BEB8}" presName="sibTrans" presStyleCnt="0"/>
      <dgm:spPr/>
    </dgm:pt>
    <dgm:pt modelId="{E1C00C4E-F0B8-4E7F-9585-B5C319C617FE}" type="pres">
      <dgm:prSet presAssocID="{5DCE390C-67C3-484D-AB4B-6DA3D916C591}" presName="node" presStyleLbl="node1" presStyleIdx="1" presStyleCnt="2">
        <dgm:presLayoutVars>
          <dgm:bulletEnabled val="1"/>
        </dgm:presLayoutVars>
      </dgm:prSet>
      <dgm:spPr/>
    </dgm:pt>
  </dgm:ptLst>
  <dgm:cxnLst>
    <dgm:cxn modelId="{4C033A10-D460-44D6-8BF0-B2FB009BB587}" srcId="{4D404461-2212-4AC3-90D6-69A74375C5AD}" destId="{5DCE390C-67C3-484D-AB4B-6DA3D916C591}" srcOrd="1" destOrd="0" parTransId="{2524E79F-417B-4196-9D59-045A3E6CD638}" sibTransId="{BA6F2046-5D5F-486E-BBBF-733FCA44780A}"/>
    <dgm:cxn modelId="{A6C18638-DCFE-4D37-B8A6-704AF79B157D}" type="presOf" srcId="{4D404461-2212-4AC3-90D6-69A74375C5AD}" destId="{A6551536-0215-4795-A6B3-8D4EC2E510BA}" srcOrd="0" destOrd="0" presId="urn:microsoft.com/office/officeart/2005/8/layout/default"/>
    <dgm:cxn modelId="{6FC0154E-58BC-4CAC-8BCB-85B31A3BB27F}" srcId="{4D404461-2212-4AC3-90D6-69A74375C5AD}" destId="{79F80F0D-9B96-47DB-A887-EBF57E75AE78}" srcOrd="0" destOrd="0" parTransId="{DE3081A3-31FC-4D72-A855-34EA78EECC6D}" sibTransId="{6A0D2E4D-02FF-49A0-B0D9-912F4C88BEB8}"/>
    <dgm:cxn modelId="{35E4989B-D0B4-4E93-81FD-FDC22143FCE0}" type="presOf" srcId="{5DCE390C-67C3-484D-AB4B-6DA3D916C591}" destId="{E1C00C4E-F0B8-4E7F-9585-B5C319C617FE}" srcOrd="0" destOrd="0" presId="urn:microsoft.com/office/officeart/2005/8/layout/default"/>
    <dgm:cxn modelId="{25C217F4-D469-4D27-A6B4-FCB990C5AA5D}" type="presOf" srcId="{79F80F0D-9B96-47DB-A887-EBF57E75AE78}" destId="{496C2ADD-1B28-4ABE-B806-C9A4B5B03994}" srcOrd="0" destOrd="0" presId="urn:microsoft.com/office/officeart/2005/8/layout/default"/>
    <dgm:cxn modelId="{4C95BC97-92AC-46BC-AC98-74CC61C4B5BE}" type="presParOf" srcId="{A6551536-0215-4795-A6B3-8D4EC2E510BA}" destId="{496C2ADD-1B28-4ABE-B806-C9A4B5B03994}" srcOrd="0" destOrd="0" presId="urn:microsoft.com/office/officeart/2005/8/layout/default"/>
    <dgm:cxn modelId="{3AA47D28-86C6-494B-B26D-4BB5DEE0AF69}" type="presParOf" srcId="{A6551536-0215-4795-A6B3-8D4EC2E510BA}" destId="{E63991F4-1840-400E-9FAD-18EE1AB9969E}" srcOrd="1" destOrd="0" presId="urn:microsoft.com/office/officeart/2005/8/layout/default"/>
    <dgm:cxn modelId="{809B35A9-B4C3-4E07-8200-6B1E0A97660D}" type="presParOf" srcId="{A6551536-0215-4795-A6B3-8D4EC2E510BA}" destId="{E1C00C4E-F0B8-4E7F-9585-B5C319C617F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404461-2212-4AC3-90D6-69A74375C5AD}" type="doc">
      <dgm:prSet loTypeId="urn:microsoft.com/office/officeart/2005/8/layout/default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79F80F0D-9B96-47DB-A887-EBF57E75AE78}">
      <dgm:prSet phldrT="[Text]"/>
      <dgm:spPr/>
      <dgm:t>
        <a:bodyPr/>
        <a:lstStyle/>
        <a:p>
          <a:r>
            <a:rPr lang="pt-BR"/>
            <a:t>GIT</a:t>
          </a:r>
          <a:endParaRPr lang="en-AU"/>
        </a:p>
      </dgm:t>
    </dgm:pt>
    <dgm:pt modelId="{DE3081A3-31FC-4D72-A855-34EA78EECC6D}" type="parTrans" cxnId="{6FC0154E-58BC-4CAC-8BCB-85B31A3BB27F}">
      <dgm:prSet/>
      <dgm:spPr/>
      <dgm:t>
        <a:bodyPr/>
        <a:lstStyle/>
        <a:p>
          <a:endParaRPr lang="en-AU"/>
        </a:p>
      </dgm:t>
    </dgm:pt>
    <dgm:pt modelId="{6A0D2E4D-02FF-49A0-B0D9-912F4C88BEB8}" type="sibTrans" cxnId="{6FC0154E-58BC-4CAC-8BCB-85B31A3BB27F}">
      <dgm:prSet/>
      <dgm:spPr/>
      <dgm:t>
        <a:bodyPr/>
        <a:lstStyle/>
        <a:p>
          <a:endParaRPr lang="en-AU"/>
        </a:p>
      </dgm:t>
    </dgm:pt>
    <dgm:pt modelId="{5DCE390C-67C3-484D-AB4B-6DA3D916C591}">
      <dgm:prSet phldrT="[Text]"/>
      <dgm:spPr/>
      <dgm:t>
        <a:bodyPr/>
        <a:lstStyle/>
        <a:p>
          <a:r>
            <a:rPr lang="pt-BR"/>
            <a:t>Mecury</a:t>
          </a:r>
          <a:endParaRPr lang="en-AU"/>
        </a:p>
      </dgm:t>
    </dgm:pt>
    <dgm:pt modelId="{2524E79F-417B-4196-9D59-045A3E6CD638}" type="parTrans" cxnId="{4C033A10-D460-44D6-8BF0-B2FB009BB587}">
      <dgm:prSet/>
      <dgm:spPr/>
      <dgm:t>
        <a:bodyPr/>
        <a:lstStyle/>
        <a:p>
          <a:endParaRPr lang="en-AU"/>
        </a:p>
      </dgm:t>
    </dgm:pt>
    <dgm:pt modelId="{BA6F2046-5D5F-486E-BBBF-733FCA44780A}" type="sibTrans" cxnId="{4C033A10-D460-44D6-8BF0-B2FB009BB587}">
      <dgm:prSet/>
      <dgm:spPr/>
      <dgm:t>
        <a:bodyPr/>
        <a:lstStyle/>
        <a:p>
          <a:endParaRPr lang="en-AU"/>
        </a:p>
      </dgm:t>
    </dgm:pt>
    <dgm:pt modelId="{A6551536-0215-4795-A6B3-8D4EC2E510BA}" type="pres">
      <dgm:prSet presAssocID="{4D404461-2212-4AC3-90D6-69A74375C5AD}" presName="diagram" presStyleCnt="0">
        <dgm:presLayoutVars>
          <dgm:dir/>
          <dgm:resizeHandles val="exact"/>
        </dgm:presLayoutVars>
      </dgm:prSet>
      <dgm:spPr/>
    </dgm:pt>
    <dgm:pt modelId="{496C2ADD-1B28-4ABE-B806-C9A4B5B03994}" type="pres">
      <dgm:prSet presAssocID="{79F80F0D-9B96-47DB-A887-EBF57E75AE78}" presName="node" presStyleLbl="node1" presStyleIdx="0" presStyleCnt="2">
        <dgm:presLayoutVars>
          <dgm:bulletEnabled val="1"/>
        </dgm:presLayoutVars>
      </dgm:prSet>
      <dgm:spPr/>
    </dgm:pt>
    <dgm:pt modelId="{E63991F4-1840-400E-9FAD-18EE1AB9969E}" type="pres">
      <dgm:prSet presAssocID="{6A0D2E4D-02FF-49A0-B0D9-912F4C88BEB8}" presName="sibTrans" presStyleCnt="0"/>
      <dgm:spPr/>
    </dgm:pt>
    <dgm:pt modelId="{E1C00C4E-F0B8-4E7F-9585-B5C319C617FE}" type="pres">
      <dgm:prSet presAssocID="{5DCE390C-67C3-484D-AB4B-6DA3D916C591}" presName="node" presStyleLbl="node1" presStyleIdx="1" presStyleCnt="2">
        <dgm:presLayoutVars>
          <dgm:bulletEnabled val="1"/>
        </dgm:presLayoutVars>
      </dgm:prSet>
      <dgm:spPr/>
    </dgm:pt>
  </dgm:ptLst>
  <dgm:cxnLst>
    <dgm:cxn modelId="{4C033A10-D460-44D6-8BF0-B2FB009BB587}" srcId="{4D404461-2212-4AC3-90D6-69A74375C5AD}" destId="{5DCE390C-67C3-484D-AB4B-6DA3D916C591}" srcOrd="1" destOrd="0" parTransId="{2524E79F-417B-4196-9D59-045A3E6CD638}" sibTransId="{BA6F2046-5D5F-486E-BBBF-733FCA44780A}"/>
    <dgm:cxn modelId="{A6C18638-DCFE-4D37-B8A6-704AF79B157D}" type="presOf" srcId="{4D404461-2212-4AC3-90D6-69A74375C5AD}" destId="{A6551536-0215-4795-A6B3-8D4EC2E510BA}" srcOrd="0" destOrd="0" presId="urn:microsoft.com/office/officeart/2005/8/layout/default"/>
    <dgm:cxn modelId="{6FC0154E-58BC-4CAC-8BCB-85B31A3BB27F}" srcId="{4D404461-2212-4AC3-90D6-69A74375C5AD}" destId="{79F80F0D-9B96-47DB-A887-EBF57E75AE78}" srcOrd="0" destOrd="0" parTransId="{DE3081A3-31FC-4D72-A855-34EA78EECC6D}" sibTransId="{6A0D2E4D-02FF-49A0-B0D9-912F4C88BEB8}"/>
    <dgm:cxn modelId="{35E4989B-D0B4-4E93-81FD-FDC22143FCE0}" type="presOf" srcId="{5DCE390C-67C3-484D-AB4B-6DA3D916C591}" destId="{E1C00C4E-F0B8-4E7F-9585-B5C319C617FE}" srcOrd="0" destOrd="0" presId="urn:microsoft.com/office/officeart/2005/8/layout/default"/>
    <dgm:cxn modelId="{25C217F4-D469-4D27-A6B4-FCB990C5AA5D}" type="presOf" srcId="{79F80F0D-9B96-47DB-A887-EBF57E75AE78}" destId="{496C2ADD-1B28-4ABE-B806-C9A4B5B03994}" srcOrd="0" destOrd="0" presId="urn:microsoft.com/office/officeart/2005/8/layout/default"/>
    <dgm:cxn modelId="{4C95BC97-92AC-46BC-AC98-74CC61C4B5BE}" type="presParOf" srcId="{A6551536-0215-4795-A6B3-8D4EC2E510BA}" destId="{496C2ADD-1B28-4ABE-B806-C9A4B5B03994}" srcOrd="0" destOrd="0" presId="urn:microsoft.com/office/officeart/2005/8/layout/default"/>
    <dgm:cxn modelId="{3AA47D28-86C6-494B-B26D-4BB5DEE0AF69}" type="presParOf" srcId="{A6551536-0215-4795-A6B3-8D4EC2E510BA}" destId="{E63991F4-1840-400E-9FAD-18EE1AB9969E}" srcOrd="1" destOrd="0" presId="urn:microsoft.com/office/officeart/2005/8/layout/default"/>
    <dgm:cxn modelId="{809B35A9-B4C3-4E07-8200-6B1E0A97660D}" type="presParOf" srcId="{A6551536-0215-4795-A6B3-8D4EC2E510BA}" destId="{E1C00C4E-F0B8-4E7F-9585-B5C319C617F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C2ADD-1B28-4ABE-B806-C9A4B5B03994}">
      <dsp:nvSpPr>
        <dsp:cNvPr id="0" name=""/>
        <dsp:cNvSpPr/>
      </dsp:nvSpPr>
      <dsp:spPr>
        <a:xfrm>
          <a:off x="262637" y="394"/>
          <a:ext cx="1388893" cy="83333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Subversion</a:t>
          </a:r>
          <a:endParaRPr lang="en-AU" sz="1600" kern="1200"/>
        </a:p>
      </dsp:txBody>
      <dsp:txXfrm>
        <a:off x="262637" y="394"/>
        <a:ext cx="1388893" cy="833336"/>
      </dsp:txXfrm>
    </dsp:sp>
    <dsp:sp modelId="{E1C00C4E-F0B8-4E7F-9585-B5C319C617FE}">
      <dsp:nvSpPr>
        <dsp:cNvPr id="0" name=""/>
        <dsp:cNvSpPr/>
      </dsp:nvSpPr>
      <dsp:spPr>
        <a:xfrm>
          <a:off x="262637" y="972619"/>
          <a:ext cx="1388893" cy="83333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Team Foundation server</a:t>
          </a:r>
          <a:endParaRPr lang="en-AU" sz="1600" kern="1200"/>
        </a:p>
      </dsp:txBody>
      <dsp:txXfrm>
        <a:off x="262637" y="972619"/>
        <a:ext cx="1388893" cy="833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C2ADD-1B28-4ABE-B806-C9A4B5B03994}">
      <dsp:nvSpPr>
        <dsp:cNvPr id="0" name=""/>
        <dsp:cNvSpPr/>
      </dsp:nvSpPr>
      <dsp:spPr>
        <a:xfrm>
          <a:off x="262637" y="394"/>
          <a:ext cx="1388893" cy="83333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GIT</a:t>
          </a:r>
          <a:endParaRPr lang="en-AU" sz="2900" kern="1200"/>
        </a:p>
      </dsp:txBody>
      <dsp:txXfrm>
        <a:off x="262637" y="394"/>
        <a:ext cx="1388893" cy="833336"/>
      </dsp:txXfrm>
    </dsp:sp>
    <dsp:sp modelId="{E1C00C4E-F0B8-4E7F-9585-B5C319C617FE}">
      <dsp:nvSpPr>
        <dsp:cNvPr id="0" name=""/>
        <dsp:cNvSpPr/>
      </dsp:nvSpPr>
      <dsp:spPr>
        <a:xfrm>
          <a:off x="262637" y="972619"/>
          <a:ext cx="1388893" cy="83333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Mecury</a:t>
          </a:r>
          <a:endParaRPr lang="en-AU" sz="2900" kern="1200"/>
        </a:p>
      </dsp:txBody>
      <dsp:txXfrm>
        <a:off x="262637" y="972619"/>
        <a:ext cx="1388893" cy="833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0:40:27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24575,'3'0'0,"1"0"0,-1 1 0,0 0 0,1-1 0,-1 1 0,1 1 0,-1-1 0,0 0 0,0 1 0,6 4 0,31 25 0,11 19 0,-3 2 0,54 74 0,-63-76 0,3 4 0,61 102 0,-67-93 0,3-2 0,3-2 0,80 89 0,-104-129 0,61 61 0,-69-72 0,1 0 0,0 0 0,0-1 0,1 0 0,-1-1 0,19 6 0,-21-8 0,5 0 0,-1 1 0,0 0 0,0 1 0,0 0 0,-1 1 0,1 1 0,13 11 0,32 36 0,43 35 0,66 53 0,-136-111 0,-1 0 0,-2 2 0,23 38 0,-15-14-1365,-6-6-5461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0:40:42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0 195 24575,'9'0'0,"16"-5"0,14-5 0,13-6 0,11-5 0,-1 2 0,-1-6 0,-2 2 0,-8 1 0,7-6 0,-7 3-8191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0:40:43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24575,'0'85'0,"20"149"0,-15-204 0,1 0 0,2 1 0,1-2 0,1 0 0,1 0 0,2-1 0,1 0 0,22 31 0,-25-43 0,-1 0 0,0 1 0,-1 0 0,0 0 0,-2 1 0,10 31 0,-13-30 0,2 0 0,14 32 0,-17-44 0,0-1 0,0 0 0,1 0 0,0 0 0,0 0 0,0-1 0,1 0 0,0 0 0,0 0 0,0 0 0,7 4 0,-8-7 0,0 0 0,-1-1 0,1 0 0,0 0 0,0 0 0,0 0 0,0 0 0,0-1 0,0 0 0,0 0 0,0 0 0,0 0 0,0-1 0,0 1 0,0-1 0,-1 0 0,1 0 0,6-3 0,8-3 0,-1-2 0,28-17 0,-20 11 0,-3 2 50,12-5-404,-1-2 0,-2-1 1,30-26-1,-30 17-6472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0:40:4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0 421 24575,'0'-5'0,"5"-10"0,5-11 0,11-12 0,6-2 0,11-4 0,5-4 0,-6-2 0,-4-6 0,-7 1 0,-9 11-8191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0:40:44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0 306 24575,'0'-9'0,"14"-3"0,12-4 0,12-8 0,18-5 0,7-2 0,7 1 0,-4-1 0,-9 2 0,-4 5 0,-8 3 0,3-5 0,-8 3-8191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0:40:46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60 24575,'18'21'0,"-1"0"0,-1 1 0,-1 1 0,17 34 0,11 18 0,-5-19 0,-15-24 0,-2 2 0,32 64 0,-47-80 0,0 1 0,3 24 0,7 20 0,-5-31 0,2 6 0,-1 1 0,12 72 0,-14-38 0,-10-72 0,0 1 0,0-1 0,0 1 0,0-1 0,0 0 0,-1 1 0,1-1 0,0 0 0,0 1 0,-1-1 0,1 0 0,-2 3 0,2-4 0,-1 0 0,1 1 0,0-1 0,-1 0 0,1 1 0,0-1 0,-1 0 0,1 0 0,0 0 0,-1 1 0,1-1 0,0 0 0,-1 0 0,1 0 0,-1 0 0,1 0 0,-1 0 0,1 0 0,0 1 0,-1-1 0,1 0 0,-1-1 0,1 1 0,-1 0 0,1 0 0,-1 0 0,-2-1 0,-1-1 0,1 0 0,0 0 0,0 0 0,0 0 0,1 0 0,-1 0 0,-4-5 0,-32-36 0,-58-83 0,-20-60 0,98 153 0,2 0 0,-15-40 0,26 56 0,1 0 0,1 0 0,0 0 0,1 0 0,1-1 0,0-30 0,12-176 0,-10 216 0,1-25 0,-1 31 0,0 1 0,0 0 0,1-1 0,-1 1 0,0-1 0,1 1 0,-1 0 0,0-1 0,1 1 0,0 0 0,-1 0 0,1-1 0,0 1 0,0 0 0,-1 0 0,1 0 0,2-2 0,-3 3 0,0 0 0,1 0 0,-1 0 0,1 0 0,-1 0 0,0 0 0,1 0 0,-1 0 0,0 0 0,1 0 0,-1 0 0,0 0 0,1 0 0,-1 0 0,1 0 0,-1 1 0,0-1 0,1 0 0,-1 0 0,0 0 0,0 0 0,1 1 0,-1-1 0,0 0 0,1 0 0,-1 1 0,0-1 0,0 0 0,0 1 0,1-1 0,-1 0 0,0 1 0,9 14 0,-7-11 0,12 27 0,-1 0 0,-2 1 0,0 1 0,-3-1 0,0 1 0,-3 1 0,0-1 0,-2 1 0,-2 0 0,-5 60 0,4-92 0,0 0 0,0-1 0,0 1 0,-1 0 0,1-1 0,0 1 0,-1-1 0,0 1 0,1 0 0,-1-1 0,0 1 0,0-1 0,0 0 0,0 1 0,0-1 0,0 0 0,0 1 0,0-1 0,0 0 0,-1 0 0,1 0 0,-1 0 0,1 0 0,0 0 0,-1-1 0,1 1 0,-1 0 0,0-1 0,1 1 0,-1-1 0,0 1 0,1-1 0,-1 0 0,0 0 0,1 0 0,-1 0 0,0 0 0,1 0 0,-1 0 0,0-1 0,1 1 0,-1-1 0,0 1 0,1-1 0,-1 1 0,1-1 0,-1 0 0,1 0 0,-1 0 0,1 0 0,0 0 0,-1 0 0,1 0 0,0 0 0,0-1 0,0 1 0,0 0 0,-1-2 0,2 2 0,-1 1 0,1-1 0,0 1 0,0 0 0,0-1 0,0 1 0,-1-1 0,1 1 0,0 0 0,0-1 0,0 1 0,0-1 0,0 1 0,0 0 0,0-1 0,0 1 0,0-1 0,0 1 0,0-1 0,1 1 0,-1 0 0,0-1 0,0 1 0,0 0 0,0-1 0,1 1 0,-1-1 0,0 1 0,0 0 0,1-1 0,-1 1 0,0 0 0,1 0 0,-1-1 0,0 1 0,1 0 0,-1 0 0,1-1 0,17-6 0,-3 4 0,0 0 0,0 1 0,1 0 0,-1 1 0,1 1 0,-1 1 0,1 0 0,-1 1 0,0 1 0,0 0 0,0 1 0,0 0 0,23 11 0,-12-3 0,-1 1 0,-1 1 0,0 1 0,-1 1 0,-1 1 0,36 35 0,-44-38 0,0 0 0,2 0 0,-1-2 0,2 0 0,-1-1 0,2 0 0,-1-1 0,1-1 0,1-1 0,0-1 0,31 8 0,20-1-1365,-39-7-5461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0:40:29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1080 12 24575,'-2'-1'0,"0"-1"0,0 1 0,0 0 0,1 0 0,-1 0 0,0 0 0,0 0 0,0 1 0,0-1 0,-1 0 0,1 1 0,0 0 0,0-1 0,0 1 0,0 0 0,0 0 0,-1 0 0,1 1 0,0-1 0,0 0 0,0 1 0,0-1 0,0 1 0,0 0 0,0 0 0,0 0 0,0 0 0,0 0 0,-2 1 0,-8 5 0,1 1 0,-1 0 0,-11 12 0,20-18 0,-34 30 0,-135 123 0,142-125 0,1 2 0,2 1 0,-32 50 0,18-16 0,-89 112 0,-19-22 0,-34 41 0,113-114-1365,42-50-5461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0:40:33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1085 0 24575,'0'0'0,"0"0"0,1 1 0,-1-1 0,0 0 0,1 0 0,-1 1 0,0-1 0,1 0 0,-1 1 0,0-1 0,1 0 0,-1 1 0,0-1 0,0 0 0,1 1 0,-1-1 0,0 0 0,0 1 0,0-1 0,0 1 0,1-1 0,-1 0 0,0 1 0,0-1 0,0 1 0,0-1 0,0 1 0,0-1 0,0 0 0,0 1 0,0-1 0,-1 1 0,1-1 0,0 1 0,0 0 0,-5 19 0,5-18 0,-5 13 0,0 0 0,-2 0 0,1-1 0,-2 0 0,-13 20 0,-54 63 0,7-10 0,-122 162 0,-13-25 0,172-187 0,0 2 0,3 1 0,-27 49 0,33-56 0,-1-1 0,-1-1 0,-48 47 0,46-53 0,1 2 0,2 1 0,0 0 0,-31 55 0,13 0-1365,23-41-5461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0:40:34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24575,'17'10'0,"0"1"0,24 19 0,-11-7 0,14 10 0,-2 2 0,-2 1 0,-1 3 0,-2 1 0,52 71 0,-26-28 0,90 92 0,-108-125 0,22 30 0,-48-54 0,1-2 0,2 0 0,0-1 0,43 34 0,-33-35 0,1 2 0,2-1 0,38 18 0,-4-8 114,218 116-1593,-262-133-5347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0:40:38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1 598 24575,'0'-419'0,"0"415"0,0-1 0,0 0 0,0 0 0,1 0 0,0 1 0,0-1 0,0 0 0,0 1 0,3-7 0,-2 9 0,-1 0 0,1 0 0,0-1 0,0 1 0,0 0 0,0 1 0,0-1 0,0 0 0,0 1 0,1-1 0,-1 1 0,1-1 0,-1 1 0,1 0 0,-1 0 0,1 0 0,4 0 0,-2-1 0,0 1 0,0 0 0,0 0 0,0 0 0,1 0 0,-1 1 0,0 0 0,1 0 0,-1 1 0,0-1 0,0 1 0,1 0 0,-1 0 0,0 1 0,0 0 0,0 0 0,-1 0 0,1 0 0,0 1 0,-1-1 0,1 1 0,-1 1 0,0-1 0,0 1 0,0-1 0,-1 1 0,1 0 0,4 7 0,7 12 0,-1 1 0,18 43 0,9 16 0,-35-72 0,1-1 0,0 0 0,0-1 0,1 0 0,12 12 0,-20-21 0,1 1 0,-1 0 0,1-1 0,-1 1 0,1 0 0,0-1 0,-1 1 0,1-1 0,0 1 0,0-1 0,-1 1 0,1-1 0,0 0 0,0 1 0,0-1 0,0 0 0,-1 0 0,1 0 0,0 1 0,0-1 0,0 0 0,0 0 0,0 0 0,0 0 0,-1 0 0,1-1 0,0 1 0,0 0 0,0 0 0,0-1 0,0 1 0,-1 0 0,1-1 0,0 1 0,0-1 0,-1 1 0,1-1 0,0 1 0,-1-1 0,1 1 0,0-1 0,-1 0 0,1 1 0,-1-1 0,1 0 0,-1 0 0,1 1 0,-1-1 0,0 0 0,1 0 0,-1 0 0,0 1 0,0-1 0,1-2 0,1-5 0,0-1 0,0 0 0,0 0 0,-1-10 0,0-133 0,-1 38 0,0 109 0,0 1 0,1-1 0,-1 1 0,1-1 0,0 1 0,0-1 0,1 1 0,-1 0 0,1 0 0,0 0 0,0 0 0,0 0 0,4-4 0,-5 6 0,1 0 0,0 1 0,-1-1 0,1 1 0,0 0 0,0 0 0,0-1 0,0 1 0,0 0 0,0 1 0,0-1 0,0 0 0,0 1 0,1-1 0,-1 1 0,0-1 0,0 1 0,1 0 0,-1 0 0,0 0 0,0 0 0,1 1 0,-1-1 0,0 1 0,0-1 0,0 1 0,4 1 0,1 1 0,-1 1 0,1 0 0,-1 0 0,0 0 0,0 1 0,-1 0 0,1 0 0,-1 0 0,0 1 0,0-1 0,-1 1 0,0 0 0,5 9 0,6 13 0,20 51 0,-33-73 0,17 44 0,-3-8 0,23 44 0,31 39-1365,-56-97-5461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0:40:38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173 738 24575,'2'-3'0,"0"0"0,0-1 0,0 1 0,-1-1 0,1 0 0,-1 1 0,1-1 0,-1 0 0,-1 0 0,1 0 0,0 0 0,-1 1 0,0-1 0,0 0 0,0 0 0,0 0 0,-1 0 0,-1-6 0,-4-24 0,-2 0 0,-2 1 0,-1 1 0,-26-56 0,18 45 0,-24-79 0,32 82 0,-23-58 0,32 95 0,1-1 0,0 1 0,0 0 0,0-1 0,0 1 0,1-1 0,-1 1 0,1-1 0,0 1 0,0-1 0,0 1 0,1-1 0,-1 1 0,1 0 0,0-1 0,0 1 0,0-1 0,0 1 0,1 0 0,-1 0 0,1 0 0,0 0 0,0 0 0,0 0 0,0 0 0,0 1 0,0-1 0,1 1 0,0-1 0,-1 1 0,1 0 0,0 0 0,5-2 0,1-1 0,-1 0 0,1 2 0,0-1 0,1 1 0,-1 0 0,0 1 0,1 0 0,0 0 0,-1 1 0,1 0 0,11 1 0,-11 2 0,1 0 0,-1 0 0,1 1 0,-1 0 0,0 0 0,0 1 0,-1 1 0,1 0 0,17 12 0,4 6 0,39 37 0,-49-41 0,8 5 0,-2 2 0,-1 1 0,30 40 0,-49-57 0,0 1 0,0 0 0,-1 1 0,0 0 0,-1 0 0,-1 0 0,1 0 0,-2 1 0,0-1 0,-1 1 0,0 0 0,0 0 0,-2 18 0,-4 21-1365,2-30-5461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0:40:3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0 505 24575,'0'-5'0,"0"-10"0,4-7 0,7-9 0,5-4 0,5 0 0,7-3 0,9-4 0,1-5 0,5-6 0,-2 4 0,-2 3 0,0-1 0,-6 8-8191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0:40:40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24 24575,'-1'-1'0,"1"0"0,0 1 0,-1-1 0,1 0 0,-1 0 0,1 1 0,-1-1 0,1 0 0,-1 1 0,0-1 0,1 0 0,-1 1 0,0-1 0,1 1 0,-1-1 0,0 1 0,1-1 0,-1 1 0,0 0 0,0-1 0,0 1 0,0 0 0,1 0 0,-3-1 0,-24-4 0,24 4 0,-5 0 0,1 0 0,-1 0 0,0 0 0,1 1 0,-1 1 0,-8 0 0,14-1 0,0 1 0,0-1 0,0 1 0,1 0 0,-1-1 0,0 1 0,1 0 0,-1 0 0,0 0 0,1 0 0,-1 0 0,1 0 0,0 1 0,-1-1 0,1 0 0,0 1 0,0-1 0,0 1 0,0-1 0,0 1 0,0 0 0,0-1 0,0 1 0,1 0 0,-1 0 0,1-1 0,-1 1 0,1 0 0,0 0 0,0 3 0,0-2 0,0 1 0,0-1 0,1 0 0,-1 0 0,1 0 0,0 0 0,0 1 0,1-1 0,-1-1 0,0 1 0,1 0 0,0 0 0,0 0 0,0-1 0,0 1 0,0-1 0,0 1 0,0-1 0,1 0 0,-1 0 0,1 0 0,5 3 0,8 4 0,0-1 0,33 13 0,-32-15 0,36 10 0,-40-13 0,0 0 0,23 10 0,-32-10 0,0-1 0,0 1 0,-1 0 0,1 0 0,-1 1 0,0-1 0,0 1 0,0-1 0,0 1 0,-1 0 0,1 0 0,-1 0 0,0 1 0,0-1 0,-1 0 0,1 1 0,-1-1 0,1 9 0,0-2 0,0 0 0,-1 0 0,-1 0 0,0 1 0,0-1 0,-4 21 0,0-17-195,-1-1 0,0 1 0,-1-1 0,-1 0 0,0-1 0,-13 20 0,-7 5-6631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0:40:41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24575,'0'31'0,"0"16"0,4 21 0,6 4 0,2-5 0,3-2 0,3-6 0,-1 4 0,1 5 0,-3-4 0,-3 0 0,-5-6 0,-2-9 0,-3-7 0,3-8 0,5-8 0,1-5 0,-2-6-8191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5461-13B6-36F5-B62C-68450771C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26675-E500-8AB7-9DE6-2C680F744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44B86-6EBF-2A9D-62FA-5ECDF1A1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F9DE-FA4C-4DDA-A705-6254C517FF74}" type="datetimeFigureOut">
              <a:rPr lang="en-AU" smtClean="0"/>
              <a:t>15/03/2023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A794E-DFB7-2FCE-D5E0-0E509BA9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6620D-8282-91CD-2FCD-2E26AFEA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720C-EEB1-47B6-8996-618AF85A419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709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2193-A744-B0D2-AC81-CE38D6F9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C0EC5-CAF9-E161-5FF7-2D7BA645B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EEE6-DCD3-5C21-4D1B-A00EDF74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F9DE-FA4C-4DDA-A705-6254C517FF74}" type="datetimeFigureOut">
              <a:rPr lang="en-AU" smtClean="0"/>
              <a:t>15/03/2023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50C73-1A6F-3E42-28BB-C4989C97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A9DB-BC2B-0450-A456-09FEBE2B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720C-EEB1-47B6-8996-618AF85A419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53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CD593A-98A2-3DE7-407F-B8F453909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8F033-8684-ED39-E681-6BD6811E0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3E722-AB40-636B-BD00-6E942C14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F9DE-FA4C-4DDA-A705-6254C517FF74}" type="datetimeFigureOut">
              <a:rPr lang="en-AU" smtClean="0"/>
              <a:t>15/03/2023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B6D32-9EA0-4189-FEC8-987AB044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3188C-ADA8-D1FB-DA69-83F2BD36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720C-EEB1-47B6-8996-618AF85A419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69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E63C-7004-7C66-EBF0-9300CA1A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5ACE3-BD56-768E-82AA-40587111F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3C694-BD39-BE34-C6AB-B8C123CE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F9DE-FA4C-4DDA-A705-6254C517FF74}" type="datetimeFigureOut">
              <a:rPr lang="en-AU" smtClean="0"/>
              <a:t>15/03/2023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125F4-77B2-6A00-C7EE-6648D32A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C3136-EC3E-3AA3-9877-54B44B3B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720C-EEB1-47B6-8996-618AF85A419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101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41EF-0BB7-B1D1-2F84-74BEF042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9FDF7-572C-2BED-B4E2-2057D85E3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9DF24-99E4-5987-2DD9-065910F8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F9DE-FA4C-4DDA-A705-6254C517FF74}" type="datetimeFigureOut">
              <a:rPr lang="en-AU" smtClean="0"/>
              <a:t>15/03/2023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118AA-A588-20E4-8116-943995F6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E65C9-627F-0C10-EEA9-5E747B78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720C-EEB1-47B6-8996-618AF85A419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61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A9D2-64AE-54DA-9E7E-9ABAC758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3C4C-4679-95F5-6E47-A1260A17C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FF489-B385-3A3D-6BF8-E5722F05A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54821-C179-BA29-8C72-20FACEC2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F9DE-FA4C-4DDA-A705-6254C517FF74}" type="datetimeFigureOut">
              <a:rPr lang="en-AU" smtClean="0"/>
              <a:t>15/03/2023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BAD1A-F207-E91D-66D4-C7740517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CE8C9-6596-6EA2-9C12-EA8AFE07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720C-EEB1-47B6-8996-618AF85A419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6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A50E-5AF1-1833-0B49-FF823B95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49C59-C463-47FD-A91D-60CC4C107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4E7E0-B08F-4EE5-D7EE-94E80C5C7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5E2C5-4439-844D-EE6D-6F90F6892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6D0BE-B2DC-A02B-98FD-E308206F7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034D9-62FC-50F1-4E81-E928ED6A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F9DE-FA4C-4DDA-A705-6254C517FF74}" type="datetimeFigureOut">
              <a:rPr lang="en-AU" smtClean="0"/>
              <a:t>15/03/2023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C82DB-FAE6-BBDF-84D4-145DE4F7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2C285-13AF-5FEA-E7DE-8032A37D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720C-EEB1-47B6-8996-618AF85A419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456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8CDF-E32B-3DEF-C850-286D046D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D4425-4C4A-15AB-B04B-D6F89C2C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F9DE-FA4C-4DDA-A705-6254C517FF74}" type="datetimeFigureOut">
              <a:rPr lang="en-AU" smtClean="0"/>
              <a:t>15/03/2023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210C4-D19E-3FB4-861B-86E2A9E0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1041C-A5C1-7260-75F4-4116E3EE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720C-EEB1-47B6-8996-618AF85A419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36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B6699-7CDF-03C0-1B13-6E692C82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F9DE-FA4C-4DDA-A705-6254C517FF74}" type="datetimeFigureOut">
              <a:rPr lang="en-AU" smtClean="0"/>
              <a:t>15/03/2023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D7412-7323-C669-C2B1-D052524E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13886-9BDD-34D4-DDB8-F1AB609A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720C-EEB1-47B6-8996-618AF85A419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95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F540-7483-8A19-89BC-E461AFB56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F3A5F-9A45-E8D8-5A52-5734E3051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465A7-FD78-6EC7-7B6D-A64EAF3F5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0D28D-F71C-15F1-E598-AB83D317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F9DE-FA4C-4DDA-A705-6254C517FF74}" type="datetimeFigureOut">
              <a:rPr lang="en-AU" smtClean="0"/>
              <a:t>15/03/2023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391CB-713D-3E84-3AD6-292AE875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D1CB5-8204-F04F-A44D-DF1EA172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720C-EEB1-47B6-8996-618AF85A419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754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907C-BECE-7CF3-25AC-1E628248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D65C51-60FF-9609-362E-A21974947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16831-CA7F-6C45-22AF-CE985E212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A029E-4D7F-F45D-ACBC-87CC74F4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F9DE-FA4C-4DDA-A705-6254C517FF74}" type="datetimeFigureOut">
              <a:rPr lang="en-AU" smtClean="0"/>
              <a:t>15/03/2023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EA25A-41E4-E026-88D4-0A7E2176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F1F69-3446-C325-2C76-F72827CC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720C-EEB1-47B6-8996-618AF85A419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784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8AFCE-7A98-9DF0-5F1B-250A4B06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C598D-BEAF-FD7D-2F5C-B37EE1566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D5CDE-CCDA-5138-24DC-3A125CBD1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2F9DE-FA4C-4DDA-A705-6254C517FF74}" type="datetimeFigureOut">
              <a:rPr lang="en-AU" smtClean="0"/>
              <a:t>15/03/2023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93888-1B4B-3542-F330-B42DF1CBD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18A2C-48C9-B8F8-238A-6F1394A98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2720C-EEB1-47B6-8996-618AF85A419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784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victorhpinheiro/git-cheat-she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github.com/victorhpinheiro/git-history-exampl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customXml" Target="../ink/ink5.xml"/><Relationship Id="rId18" Type="http://schemas.openxmlformats.org/officeDocument/2006/relationships/image" Target="../media/image30.png"/><Relationship Id="rId26" Type="http://schemas.openxmlformats.org/officeDocument/2006/relationships/image" Target="../media/image34.png"/><Relationship Id="rId3" Type="http://schemas.openxmlformats.org/officeDocument/2006/relationships/image" Target="../media/image18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27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image" Target="../media/image1.png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customXml" Target="../ink/ink4.xml"/><Relationship Id="rId24" Type="http://schemas.openxmlformats.org/officeDocument/2006/relationships/image" Target="../media/image33.png"/><Relationship Id="rId32" Type="http://schemas.openxmlformats.org/officeDocument/2006/relationships/image" Target="../media/image37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35.png"/><Relationship Id="rId10" Type="http://schemas.openxmlformats.org/officeDocument/2006/relationships/image" Target="../media/image26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19.svg"/><Relationship Id="rId9" Type="http://schemas.openxmlformats.org/officeDocument/2006/relationships/customXml" Target="../ink/ink3.xml"/><Relationship Id="rId14" Type="http://schemas.openxmlformats.org/officeDocument/2006/relationships/image" Target="../media/image28.png"/><Relationship Id="rId22" Type="http://schemas.openxmlformats.org/officeDocument/2006/relationships/image" Target="../media/image32.png"/><Relationship Id="rId27" Type="http://schemas.openxmlformats.org/officeDocument/2006/relationships/customXml" Target="../ink/ink12.xml"/><Relationship Id="rId30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9.png"/><Relationship Id="rId7" Type="http://schemas.openxmlformats.org/officeDocument/2006/relationships/diagramData" Target="../diagrams/data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11" Type="http://schemas.microsoft.com/office/2007/relationships/diagramDrawing" Target="../diagrams/drawing1.xml"/><Relationship Id="rId5" Type="http://schemas.openxmlformats.org/officeDocument/2006/relationships/image" Target="../media/image11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10.svg"/><Relationship Id="rId9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9.png"/><Relationship Id="rId7" Type="http://schemas.openxmlformats.org/officeDocument/2006/relationships/diagramData" Target="../diagrams/data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11" Type="http://schemas.microsoft.com/office/2007/relationships/diagramDrawing" Target="../diagrams/drawing2.xml"/><Relationship Id="rId5" Type="http://schemas.openxmlformats.org/officeDocument/2006/relationships/image" Target="../media/image11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10.svg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539D-548D-D52B-0A5C-333C143BD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err="1">
                <a:solidFill>
                  <a:schemeClr val="bg1"/>
                </a:solidFill>
              </a:rPr>
              <a:t>Dominando</a:t>
            </a:r>
            <a:br>
              <a:rPr lang="en-AU">
                <a:solidFill>
                  <a:schemeClr val="bg1"/>
                </a:solidFill>
              </a:rPr>
            </a:br>
            <a:r>
              <a:rPr lang="en-AU">
                <a:solidFill>
                  <a:schemeClr val="bg1"/>
                </a:solidFill>
              </a:rPr>
              <a:t>git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5488"/>
              <a:ext cx="751559" cy="62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5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O que vamos falar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1903111" y="1982849"/>
            <a:ext cx="390069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>
                <a:solidFill>
                  <a:schemeClr val="bg1"/>
                </a:solidFill>
              </a:rPr>
              <a:t>Temas</a:t>
            </a:r>
            <a:endParaRPr lang="pt-BR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Instalar configurar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Snapshots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Navegar a História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Branching &amp; Merging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Colaborar (Github)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Reescrever historioa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443D7B9-58EA-5962-D8B1-56D5EA6E328B}"/>
              </a:ext>
            </a:extLst>
          </p:cNvPr>
          <p:cNvSpPr txBox="1">
            <a:spLocks/>
          </p:cNvSpPr>
          <p:nvPr/>
        </p:nvSpPr>
        <p:spPr>
          <a:xfrm>
            <a:off x="7249026" y="1988362"/>
            <a:ext cx="390069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>
                <a:solidFill>
                  <a:schemeClr val="bg1"/>
                </a:solidFill>
              </a:rPr>
              <a:t>Tecnologías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Linha de comando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VS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Github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Github Desktop</a:t>
            </a:r>
          </a:p>
        </p:txBody>
      </p:sp>
    </p:spTree>
    <p:extLst>
      <p:ext uri="{BB962C8B-B14F-4D97-AF65-F5344CB8AC3E}">
        <p14:creationId xmlns:p14="http://schemas.microsoft.com/office/powerpoint/2010/main" val="73835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Git and VS code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Editor default do git é vi/vim o que não é muito friendly. Vamos usar o vs code nesse curso e para isso você tem que baixar o vs studio code e colocar no caminho como code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596F14-E73D-8FB4-EF20-FE6B6F1D23BC}"/>
              </a:ext>
            </a:extLst>
          </p:cNvPr>
          <p:cNvSpPr txBox="1"/>
          <p:nvPr/>
        </p:nvSpPr>
        <p:spPr>
          <a:xfrm>
            <a:off x="4615772" y="5409855"/>
            <a:ext cx="215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Put code on the path</a:t>
            </a:r>
            <a:endParaRPr lang="en-AU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234AC4C-C52F-1280-51CC-D391E8ADD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611" y="2898096"/>
            <a:ext cx="2381250" cy="24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2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err="1">
                <a:solidFill>
                  <a:schemeClr val="bg1"/>
                </a:solidFill>
              </a:rPr>
              <a:t>Primeira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vez</a:t>
            </a:r>
            <a:r>
              <a:rPr lang="en-GB">
                <a:solidFill>
                  <a:schemeClr val="bg1"/>
                </a:solidFill>
              </a:rPr>
              <a:t> que usar git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Config</a:t>
            </a:r>
          </a:p>
          <a:p>
            <a:pPr marL="800100" lvl="1" indent="-342900" algn="l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Nome</a:t>
            </a:r>
          </a:p>
          <a:p>
            <a:pPr marL="800100" lvl="1" indent="-342900" algn="l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Email</a:t>
            </a:r>
          </a:p>
          <a:p>
            <a:pPr marL="800100" lvl="1" indent="-342900" algn="l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Default Editor</a:t>
            </a:r>
          </a:p>
          <a:p>
            <a:pPr marL="800100" lvl="1" indent="-342900" algn="l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End of line</a:t>
            </a:r>
            <a:endParaRPr lang="en-AU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AU" dirty="0">
                <a:solidFill>
                  <a:schemeClr val="bg1"/>
                </a:solidFill>
              </a:rPr>
              <a:t>Levels de </a:t>
            </a:r>
            <a:r>
              <a:rPr lang="en-AU" dirty="0" err="1">
                <a:solidFill>
                  <a:schemeClr val="bg1"/>
                </a:solidFill>
              </a:rPr>
              <a:t>configura</a:t>
            </a:r>
            <a:r>
              <a:rPr lang="pt-BR" dirty="0" err="1">
                <a:solidFill>
                  <a:schemeClr val="bg1"/>
                </a:solidFill>
              </a:rPr>
              <a:t>ção</a:t>
            </a:r>
            <a:endParaRPr lang="pt-BR" dirty="0">
              <a:solidFill>
                <a:schemeClr val="bg1"/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pt-BR" dirty="0">
                <a:solidFill>
                  <a:schemeClr val="bg1"/>
                </a:solidFill>
              </a:rPr>
              <a:t>System – Todos os usuários</a:t>
            </a:r>
          </a:p>
          <a:p>
            <a:pPr marL="800100" lvl="1" indent="-342900" algn="l">
              <a:buFontTx/>
              <a:buChar char="-"/>
            </a:pPr>
            <a:r>
              <a:rPr lang="pt-BR" dirty="0">
                <a:solidFill>
                  <a:schemeClr val="bg1"/>
                </a:solidFill>
              </a:rPr>
              <a:t>Global – Todos os repositórios para o usuário</a:t>
            </a:r>
          </a:p>
          <a:p>
            <a:pPr marL="800100" lvl="1" indent="-342900" algn="l">
              <a:buFontTx/>
              <a:buChar char="-"/>
            </a:pPr>
            <a:r>
              <a:rPr lang="pt-BR" dirty="0">
                <a:solidFill>
                  <a:schemeClr val="bg1"/>
                </a:solidFill>
              </a:rPr>
              <a:t>Local – somente aquele repositório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0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err="1">
                <a:solidFill>
                  <a:schemeClr val="bg1"/>
                </a:solidFill>
              </a:rPr>
              <a:t>Fim</a:t>
            </a:r>
            <a:r>
              <a:rPr lang="en-GB">
                <a:solidFill>
                  <a:schemeClr val="bg1"/>
                </a:solidFill>
              </a:rPr>
              <a:t> da </a:t>
            </a:r>
            <a:r>
              <a:rPr lang="en-GB" err="1">
                <a:solidFill>
                  <a:schemeClr val="bg1"/>
                </a:solidFill>
              </a:rPr>
              <a:t>lina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End of line </a:t>
            </a:r>
            <a:r>
              <a:rPr lang="en-GB" dirty="0" err="1">
                <a:solidFill>
                  <a:schemeClr val="bg1"/>
                </a:solidFill>
              </a:rPr>
              <a:t>pode</a:t>
            </a:r>
            <a:r>
              <a:rPr lang="en-GB" dirty="0">
                <a:solidFill>
                  <a:schemeClr val="bg1"/>
                </a:solidFill>
              </a:rPr>
              <a:t> ser:</a:t>
            </a:r>
          </a:p>
          <a:p>
            <a:pPr marL="800100" lvl="1" indent="-342900" algn="l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\n - Line Feed</a:t>
            </a:r>
          </a:p>
          <a:p>
            <a:pPr marL="800100" lvl="1" indent="-342900" algn="l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\r – Carriage Return</a:t>
            </a:r>
          </a:p>
          <a:p>
            <a:pPr marL="342900" indent="-342900" algn="l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Linux e Mac </a:t>
            </a:r>
            <a:r>
              <a:rPr lang="en-GB" dirty="0" err="1">
                <a:solidFill>
                  <a:schemeClr val="bg1"/>
                </a:solidFill>
              </a:rPr>
              <a:t>usam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somente</a:t>
            </a:r>
            <a:r>
              <a:rPr lang="en-GB" dirty="0">
                <a:solidFill>
                  <a:schemeClr val="bg1"/>
                </a:solidFill>
              </a:rPr>
              <a:t> o LF</a:t>
            </a:r>
          </a:p>
          <a:p>
            <a:pPr marL="342900" indent="-342900" algn="l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Windows </a:t>
            </a:r>
            <a:r>
              <a:rPr lang="en-GB" dirty="0" err="1">
                <a:solidFill>
                  <a:schemeClr val="bg1"/>
                </a:solidFill>
              </a:rPr>
              <a:t>usa</a:t>
            </a:r>
            <a:r>
              <a:rPr lang="en-GB" dirty="0">
                <a:solidFill>
                  <a:schemeClr val="bg1"/>
                </a:solidFill>
              </a:rPr>
              <a:t> LF e CR</a:t>
            </a:r>
          </a:p>
          <a:p>
            <a:pPr marL="342900" indent="-342900" algn="l">
              <a:buFontTx/>
              <a:buChar char="-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23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err="1">
                <a:solidFill>
                  <a:schemeClr val="bg1"/>
                </a:solidFill>
              </a:rPr>
              <a:t>core.autocrlf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3139CF-3A80-1D8D-7D39-FD872A0DCEA5}"/>
              </a:ext>
            </a:extLst>
          </p:cNvPr>
          <p:cNvSpPr/>
          <p:nvPr/>
        </p:nvSpPr>
        <p:spPr>
          <a:xfrm>
            <a:off x="1170693" y="3612004"/>
            <a:ext cx="1261242" cy="520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Windows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7635411-2B7F-7130-F76D-B084B114364D}"/>
              </a:ext>
            </a:extLst>
          </p:cNvPr>
          <p:cNvSpPr/>
          <p:nvPr/>
        </p:nvSpPr>
        <p:spPr>
          <a:xfrm>
            <a:off x="9777041" y="3746326"/>
            <a:ext cx="1261242" cy="520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macOS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DEF9F85E-F2BD-E0CA-6239-CF33FAACF79A}"/>
              </a:ext>
            </a:extLst>
          </p:cNvPr>
          <p:cNvSpPr/>
          <p:nvPr/>
        </p:nvSpPr>
        <p:spPr>
          <a:xfrm>
            <a:off x="5396295" y="2876259"/>
            <a:ext cx="914400" cy="1216152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1" name="Graphic 40" descr="Male profile with solid fill">
            <a:extLst>
              <a:ext uri="{FF2B5EF4-FFF2-40B4-BE49-F238E27FC236}">
                <a16:creationId xmlns:a16="http://schemas.microsoft.com/office/drawing/2014/main" id="{AB02EAD9-7D44-9D85-4D7B-9C0BFF6D1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4114" y="2640724"/>
            <a:ext cx="914400" cy="914400"/>
          </a:xfrm>
          <a:prstGeom prst="rect">
            <a:avLst/>
          </a:prstGeom>
        </p:spPr>
      </p:pic>
      <p:pic>
        <p:nvPicPr>
          <p:cNvPr id="43" name="Graphic 42" descr="Female Profile with solid fill">
            <a:extLst>
              <a:ext uri="{FF2B5EF4-FFF2-40B4-BE49-F238E27FC236}">
                <a16:creationId xmlns:a16="http://schemas.microsoft.com/office/drawing/2014/main" id="{0B25522A-5D57-15B6-0D17-E20A9478E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28690" y="2825943"/>
            <a:ext cx="914400" cy="914400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EC65B3A-F2E4-0FC0-A2EF-9697C3B262C3}"/>
              </a:ext>
            </a:extLst>
          </p:cNvPr>
          <p:cNvSpPr/>
          <p:nvPr/>
        </p:nvSpPr>
        <p:spPr>
          <a:xfrm>
            <a:off x="1237593" y="2175641"/>
            <a:ext cx="480848" cy="3778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/>
                </a:solidFill>
              </a:rPr>
              <a:t>CR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C2A1688-1437-5AD9-5B40-D66EAD83451C}"/>
              </a:ext>
            </a:extLst>
          </p:cNvPr>
          <p:cNvSpPr/>
          <p:nvPr/>
        </p:nvSpPr>
        <p:spPr>
          <a:xfrm>
            <a:off x="10194472" y="2256157"/>
            <a:ext cx="480848" cy="3778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/>
                </a:solidFill>
              </a:rPr>
              <a:t>LF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E76C62D-75DA-0E67-9476-C5BEC6279F91}"/>
              </a:ext>
            </a:extLst>
          </p:cNvPr>
          <p:cNvSpPr/>
          <p:nvPr/>
        </p:nvSpPr>
        <p:spPr>
          <a:xfrm>
            <a:off x="2018090" y="2175641"/>
            <a:ext cx="480848" cy="3778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/>
                </a:solidFill>
              </a:rPr>
              <a:t>LF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9B39340A-CA74-3FED-D376-9353EFBDDFB3}"/>
              </a:ext>
            </a:extLst>
          </p:cNvPr>
          <p:cNvSpPr/>
          <p:nvPr/>
        </p:nvSpPr>
        <p:spPr>
          <a:xfrm>
            <a:off x="2837793" y="3263462"/>
            <a:ext cx="2225121" cy="236483"/>
          </a:xfrm>
          <a:prstGeom prst="rightArrow">
            <a:avLst>
              <a:gd name="adj1" fmla="val 33035"/>
              <a:gd name="adj2" fmla="val 108175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3434B615-8950-7B8A-1F9A-3060CE3D3201}"/>
              </a:ext>
            </a:extLst>
          </p:cNvPr>
          <p:cNvSpPr/>
          <p:nvPr/>
        </p:nvSpPr>
        <p:spPr>
          <a:xfrm rot="10800000">
            <a:off x="6572649" y="3356665"/>
            <a:ext cx="2936171" cy="255339"/>
          </a:xfrm>
          <a:prstGeom prst="rightArrow">
            <a:avLst>
              <a:gd name="adj1" fmla="val 33035"/>
              <a:gd name="adj2" fmla="val 108175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CB52FB92-6C66-5BEB-A408-C8F20B555DDF}"/>
              </a:ext>
            </a:extLst>
          </p:cNvPr>
          <p:cNvSpPr/>
          <p:nvPr/>
        </p:nvSpPr>
        <p:spPr>
          <a:xfrm rot="10800000">
            <a:off x="2808346" y="3647290"/>
            <a:ext cx="2225121" cy="236483"/>
          </a:xfrm>
          <a:prstGeom prst="rightArrow">
            <a:avLst>
              <a:gd name="adj1" fmla="val 33035"/>
              <a:gd name="adj2" fmla="val 108175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27A9C31-7F1E-C018-D98E-0C074E477BB7}"/>
              </a:ext>
            </a:extLst>
          </p:cNvPr>
          <p:cNvSpPr/>
          <p:nvPr/>
        </p:nvSpPr>
        <p:spPr>
          <a:xfrm>
            <a:off x="3183227" y="4240706"/>
            <a:ext cx="1261242" cy="520262"/>
          </a:xfrm>
          <a:prstGeom prst="roundRect">
            <a:avLst/>
          </a:prstGeom>
          <a:solidFill>
            <a:srgbClr val="A91515"/>
          </a:solidFill>
          <a:ln>
            <a:solidFill>
              <a:srgbClr val="A9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true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DBB98DE-8228-C25D-0C99-611295CF86C0}"/>
              </a:ext>
            </a:extLst>
          </p:cNvPr>
          <p:cNvSpPr/>
          <p:nvPr/>
        </p:nvSpPr>
        <p:spPr>
          <a:xfrm>
            <a:off x="7655761" y="4361594"/>
            <a:ext cx="1261242" cy="520262"/>
          </a:xfrm>
          <a:prstGeom prst="roundRect">
            <a:avLst/>
          </a:prstGeom>
          <a:solidFill>
            <a:srgbClr val="A91515"/>
          </a:solidFill>
          <a:ln>
            <a:solidFill>
              <a:srgbClr val="A9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input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F6671A28-764F-A6BF-166B-D75E81CF5842}"/>
              </a:ext>
            </a:extLst>
          </p:cNvPr>
          <p:cNvSpPr/>
          <p:nvPr/>
        </p:nvSpPr>
        <p:spPr>
          <a:xfrm>
            <a:off x="6712201" y="3721860"/>
            <a:ext cx="2936171" cy="255339"/>
          </a:xfrm>
          <a:prstGeom prst="rightArrow">
            <a:avLst>
              <a:gd name="adj1" fmla="val 33035"/>
              <a:gd name="adj2" fmla="val 108175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00AAE55-9D76-5190-A7BA-04991003BFE8}"/>
              </a:ext>
            </a:extLst>
          </p:cNvPr>
          <p:cNvSpPr/>
          <p:nvPr/>
        </p:nvSpPr>
        <p:spPr>
          <a:xfrm>
            <a:off x="5599490" y="2278186"/>
            <a:ext cx="480848" cy="3778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chemeClr val="tx1"/>
                </a:solidFill>
              </a:rPr>
              <a:t>LF</a:t>
            </a:r>
          </a:p>
        </p:txBody>
      </p:sp>
    </p:spTree>
    <p:extLst>
      <p:ext uri="{BB962C8B-B14F-4D97-AF65-F5344CB8AC3E}">
        <p14:creationId xmlns:p14="http://schemas.microsoft.com/office/powerpoint/2010/main" val="153979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4" grpId="0" animBg="1"/>
      <p:bldP spid="45" grpId="0" animBg="1"/>
      <p:bldP spid="46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config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>
                <a:solidFill>
                  <a:schemeClr val="bg1"/>
                </a:solidFill>
              </a:rPr>
              <a:t>git config --global user.name “Victor Pinheiro”</a:t>
            </a:r>
          </a:p>
          <a:p>
            <a:pPr algn="l"/>
            <a:r>
              <a:rPr lang="en-AU">
                <a:solidFill>
                  <a:schemeClr val="bg1"/>
                </a:solidFill>
              </a:rPr>
              <a:t>git config --global </a:t>
            </a:r>
            <a:r>
              <a:rPr lang="en-AU" err="1">
                <a:solidFill>
                  <a:schemeClr val="bg1"/>
                </a:solidFill>
              </a:rPr>
              <a:t>user.email</a:t>
            </a:r>
            <a:r>
              <a:rPr lang="en-AU">
                <a:solidFill>
                  <a:schemeClr val="bg1"/>
                </a:solidFill>
              </a:rPr>
              <a:t> “engvictorpinheiro@gmail.com”</a:t>
            </a:r>
          </a:p>
          <a:p>
            <a:pPr algn="l"/>
            <a:r>
              <a:rPr lang="en-AU">
                <a:solidFill>
                  <a:schemeClr val="bg1"/>
                </a:solidFill>
              </a:rPr>
              <a:t>git config --global </a:t>
            </a:r>
            <a:r>
              <a:rPr lang="en-AU" err="1">
                <a:solidFill>
                  <a:schemeClr val="bg1"/>
                </a:solidFill>
              </a:rPr>
              <a:t>core.editor</a:t>
            </a:r>
            <a:r>
              <a:rPr lang="en-AU">
                <a:solidFill>
                  <a:schemeClr val="bg1"/>
                </a:solidFill>
              </a:rPr>
              <a:t> “code --wait”</a:t>
            </a:r>
          </a:p>
          <a:p>
            <a:pPr algn="l"/>
            <a:r>
              <a:rPr lang="en-AU">
                <a:solidFill>
                  <a:schemeClr val="bg1"/>
                </a:solidFill>
              </a:rPr>
              <a:t>git config --global </a:t>
            </a:r>
            <a:r>
              <a:rPr lang="en-AU" err="1">
                <a:solidFill>
                  <a:schemeClr val="bg1"/>
                </a:solidFill>
              </a:rPr>
              <a:t>core.autocrlf</a:t>
            </a:r>
            <a:r>
              <a:rPr lang="en-AU">
                <a:solidFill>
                  <a:schemeClr val="bg1"/>
                </a:solidFill>
              </a:rPr>
              <a:t> true</a:t>
            </a:r>
          </a:p>
          <a:p>
            <a:pPr algn="l"/>
            <a:endParaRPr lang="en-AU">
              <a:solidFill>
                <a:schemeClr val="bg1"/>
              </a:solidFill>
            </a:endParaRPr>
          </a:p>
          <a:p>
            <a:pPr algn="l"/>
            <a:r>
              <a:rPr lang="en-AU">
                <a:solidFill>
                  <a:schemeClr val="bg1"/>
                </a:solidFill>
              </a:rPr>
              <a:t>git config --global -e</a:t>
            </a:r>
          </a:p>
          <a:p>
            <a:pPr algn="l"/>
            <a:endParaRPr lang="en-AU">
              <a:solidFill>
                <a:schemeClr val="bg1"/>
              </a:solidFill>
            </a:endParaRPr>
          </a:p>
          <a:p>
            <a:pPr algn="l"/>
            <a:endParaRPr lang="en-AU">
              <a:solidFill>
                <a:schemeClr val="bg1"/>
              </a:solidFill>
            </a:endParaRPr>
          </a:p>
          <a:p>
            <a:pPr algn="l"/>
            <a:endParaRPr lang="en-AU">
              <a:solidFill>
                <a:schemeClr val="bg1"/>
              </a:solidFill>
            </a:endParaRPr>
          </a:p>
          <a:p>
            <a:pPr algn="l"/>
            <a:endParaRPr lang="en-AU">
              <a:solidFill>
                <a:schemeClr val="bg1"/>
              </a:solidFill>
            </a:endParaRPr>
          </a:p>
          <a:p>
            <a:pPr algn="l"/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137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O que precisamos para continuar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err="1">
                <a:solidFill>
                  <a:schemeClr val="bg1"/>
                </a:solidFill>
              </a:rPr>
              <a:t>Recursos</a:t>
            </a:r>
            <a:endParaRPr lang="en-AU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git cheat sheet : </a:t>
            </a:r>
            <a:r>
              <a:rPr lang="en-AU">
                <a:solidFill>
                  <a:schemeClr val="bg1"/>
                </a:solidFill>
                <a:hlinkClick r:id="rId3"/>
              </a:rPr>
              <a:t>www.github.com/victorhpinheiro/git-cheat-sheet</a:t>
            </a:r>
            <a:endParaRPr lang="en-AU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git repo example: </a:t>
            </a:r>
            <a:r>
              <a:rPr lang="en-AU">
                <a:solidFill>
                  <a:schemeClr val="bg1"/>
                </a:solidFill>
                <a:hlinkClick r:id="rId4"/>
              </a:rPr>
              <a:t>www.github.com/victorhpinheiro/git-history-example</a:t>
            </a:r>
            <a:r>
              <a:rPr lang="en-AU">
                <a:solidFill>
                  <a:schemeClr val="bg1"/>
                </a:solidFill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git &lt;</a:t>
            </a:r>
            <a:r>
              <a:rPr lang="en-AU" err="1">
                <a:solidFill>
                  <a:schemeClr val="bg1"/>
                </a:solidFill>
              </a:rPr>
              <a:t>comando</a:t>
            </a:r>
            <a:r>
              <a:rPr lang="en-AU">
                <a:solidFill>
                  <a:schemeClr val="bg1"/>
                </a:solidFill>
              </a:rPr>
              <a:t>&gt; --help</a:t>
            </a:r>
          </a:p>
          <a:p>
            <a:pPr algn="l"/>
            <a:r>
              <a:rPr lang="en-AU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7380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Snapshot - Workflow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87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D292A9-BE55-6267-FD4F-259F2484A63C}"/>
              </a:ext>
            </a:extLst>
          </p:cNvPr>
          <p:cNvSpPr/>
          <p:nvPr/>
        </p:nvSpPr>
        <p:spPr>
          <a:xfrm>
            <a:off x="1418897" y="1882863"/>
            <a:ext cx="2651277" cy="376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Working directory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F4FDA6-53D7-87AD-A8D3-EB641D15EF39}"/>
              </a:ext>
            </a:extLst>
          </p:cNvPr>
          <p:cNvSpPr/>
          <p:nvPr/>
        </p:nvSpPr>
        <p:spPr>
          <a:xfrm>
            <a:off x="4792132" y="1882863"/>
            <a:ext cx="2651277" cy="376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Staging Area</a:t>
            </a:r>
            <a:endParaRPr lang="en-AU"/>
          </a:p>
        </p:txBody>
      </p:sp>
      <p:pic>
        <p:nvPicPr>
          <p:cNvPr id="3" name="Graphic 2" descr="Open folder with solid fill">
            <a:extLst>
              <a:ext uri="{FF2B5EF4-FFF2-40B4-BE49-F238E27FC236}">
                <a16:creationId xmlns:a16="http://schemas.microsoft.com/office/drawing/2014/main" id="{72ECE6F5-4D70-3921-3650-999EFDEA9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3554" y="2250841"/>
            <a:ext cx="914400" cy="914400"/>
          </a:xfrm>
          <a:prstGeom prst="rect">
            <a:avLst/>
          </a:prstGeom>
        </p:spPr>
      </p:pic>
      <p:pic>
        <p:nvPicPr>
          <p:cNvPr id="23" name="Graphic 22" descr="Open folder with solid fill">
            <a:extLst>
              <a:ext uri="{FF2B5EF4-FFF2-40B4-BE49-F238E27FC236}">
                <a16:creationId xmlns:a16="http://schemas.microsoft.com/office/drawing/2014/main" id="{74411109-E8BF-245C-28BD-B7DF236E3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2669" y="2250841"/>
            <a:ext cx="914400" cy="9144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009295-FCB5-D86E-AAC1-EB8D00F847C9}"/>
              </a:ext>
            </a:extLst>
          </p:cNvPr>
          <p:cNvSpPr/>
          <p:nvPr/>
        </p:nvSpPr>
        <p:spPr>
          <a:xfrm>
            <a:off x="8072966" y="1831810"/>
            <a:ext cx="2651277" cy="376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Commit</a:t>
            </a:r>
            <a:endParaRPr lang="en-AU"/>
          </a:p>
        </p:txBody>
      </p:sp>
      <p:pic>
        <p:nvPicPr>
          <p:cNvPr id="41" name="Graphic 40" descr="Open folder with solid fill">
            <a:extLst>
              <a:ext uri="{FF2B5EF4-FFF2-40B4-BE49-F238E27FC236}">
                <a16:creationId xmlns:a16="http://schemas.microsoft.com/office/drawing/2014/main" id="{C959A5AD-86C8-0BA8-329B-DC3E13414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82886" y="2250841"/>
            <a:ext cx="914400" cy="914400"/>
          </a:xfrm>
          <a:prstGeom prst="rect">
            <a:avLst/>
          </a:prstGeom>
        </p:spPr>
      </p:pic>
      <p:pic>
        <p:nvPicPr>
          <p:cNvPr id="43" name="Graphic 42" descr="Camera with solid fill">
            <a:extLst>
              <a:ext uri="{FF2B5EF4-FFF2-40B4-BE49-F238E27FC236}">
                <a16:creationId xmlns:a16="http://schemas.microsoft.com/office/drawing/2014/main" id="{59F2E30A-ED34-529A-1E92-64771E166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1404" y="45216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7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Staging Area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err="1">
                <a:solidFill>
                  <a:schemeClr val="bg1"/>
                </a:solidFill>
              </a:rPr>
              <a:t>Tem</a:t>
            </a:r>
            <a:r>
              <a:rPr lang="en-AU">
                <a:solidFill>
                  <a:schemeClr val="bg1"/>
                </a:solidFill>
              </a:rPr>
              <a:t> </a:t>
            </a:r>
            <a:r>
              <a:rPr lang="en-AU" err="1">
                <a:solidFill>
                  <a:schemeClr val="bg1"/>
                </a:solidFill>
              </a:rPr>
              <a:t>todos</a:t>
            </a:r>
            <a:r>
              <a:rPr lang="en-AU">
                <a:solidFill>
                  <a:schemeClr val="bg1"/>
                </a:solidFill>
              </a:rPr>
              <a:t> </a:t>
            </a:r>
            <a:r>
              <a:rPr lang="en-AU" err="1">
                <a:solidFill>
                  <a:schemeClr val="bg1"/>
                </a:solidFill>
              </a:rPr>
              <a:t>os</a:t>
            </a:r>
            <a:r>
              <a:rPr lang="en-AU">
                <a:solidFill>
                  <a:schemeClr val="bg1"/>
                </a:solidFill>
              </a:rPr>
              <a:t> </a:t>
            </a:r>
            <a:r>
              <a:rPr lang="en-AU" err="1">
                <a:solidFill>
                  <a:schemeClr val="bg1"/>
                </a:solidFill>
              </a:rPr>
              <a:t>arquivos</a:t>
            </a:r>
            <a:r>
              <a:rPr lang="en-AU">
                <a:solidFill>
                  <a:schemeClr val="bg1"/>
                </a:solidFill>
              </a:rPr>
              <a:t> </a:t>
            </a:r>
            <a:r>
              <a:rPr lang="en-AU" err="1">
                <a:solidFill>
                  <a:schemeClr val="bg1"/>
                </a:solidFill>
              </a:rPr>
              <a:t>sendo</a:t>
            </a:r>
            <a:r>
              <a:rPr lang="en-AU">
                <a:solidFill>
                  <a:schemeClr val="bg1"/>
                </a:solidFill>
              </a:rPr>
              <a:t> </a:t>
            </a:r>
            <a:r>
              <a:rPr lang="en-AU" err="1">
                <a:solidFill>
                  <a:schemeClr val="bg1"/>
                </a:solidFill>
              </a:rPr>
              <a:t>monitorados</a:t>
            </a:r>
            <a:r>
              <a:rPr lang="en-AU">
                <a:solidFill>
                  <a:schemeClr val="bg1"/>
                </a:solidFill>
              </a:rPr>
              <a:t>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err="1">
                <a:solidFill>
                  <a:schemeClr val="bg1"/>
                </a:solidFill>
              </a:rPr>
              <a:t>Comando</a:t>
            </a:r>
            <a:r>
              <a:rPr lang="en-AU">
                <a:solidFill>
                  <a:schemeClr val="bg1"/>
                </a:solidFill>
              </a:rPr>
              <a:t> - git ls-files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err="1">
                <a:solidFill>
                  <a:schemeClr val="bg1"/>
                </a:solidFill>
              </a:rPr>
              <a:t>Feito</a:t>
            </a:r>
            <a:r>
              <a:rPr lang="en-AU">
                <a:solidFill>
                  <a:schemeClr val="bg1"/>
                </a:solidFill>
              </a:rPr>
              <a:t> para </a:t>
            </a:r>
            <a:r>
              <a:rPr lang="en-AU" err="1">
                <a:solidFill>
                  <a:schemeClr val="bg1"/>
                </a:solidFill>
              </a:rPr>
              <a:t>revisões</a:t>
            </a:r>
            <a:endParaRPr lang="en-AU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36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Snapshot - Commits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Commits 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ID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Messagem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Data/Tempo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Author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Email do Author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Snapshot completo do trabalho</a:t>
            </a:r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66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Por que aprender GIT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90 % dos projetos de software usam git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Vários empregos pedem git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Organizar projetos pessoais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Portifolio</a:t>
            </a:r>
            <a:endParaRPr lang="en-AU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err="1">
                <a:solidFill>
                  <a:schemeClr val="bg1"/>
                </a:solidFill>
              </a:rPr>
              <a:t>Grátis</a:t>
            </a:r>
            <a:endParaRPr lang="en-AU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Super </a:t>
            </a:r>
            <a:r>
              <a:rPr lang="en-AU" err="1">
                <a:solidFill>
                  <a:schemeClr val="bg1"/>
                </a:solidFill>
              </a:rPr>
              <a:t>rápido</a:t>
            </a:r>
            <a:endParaRPr lang="en-AU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Escalavel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Branching e Merging são baratos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5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Commit no Trabalho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pt-BR">
                <a:solidFill>
                  <a:schemeClr val="bg1"/>
                </a:solidFill>
              </a:rPr>
              <a:t>Wording</a:t>
            </a:r>
          </a:p>
          <a:p>
            <a:pPr marL="800100" lvl="1" indent="-342900" algn="l">
              <a:buFontTx/>
              <a:buChar char="-"/>
            </a:pPr>
            <a:r>
              <a:rPr lang="pt-BR">
                <a:solidFill>
                  <a:schemeClr val="bg1"/>
                </a:solidFill>
              </a:rPr>
              <a:t>Mensagem com significado</a:t>
            </a:r>
          </a:p>
          <a:p>
            <a:pPr marL="800100" lvl="1" indent="-342900" algn="l">
              <a:buFontTx/>
              <a:buChar char="-"/>
            </a:pPr>
            <a:r>
              <a:rPr lang="pt-BR">
                <a:solidFill>
                  <a:schemeClr val="bg1"/>
                </a:solidFill>
              </a:rPr>
              <a:t>Present tense – fix the bug / create the function xxxx</a:t>
            </a:r>
          </a:p>
          <a:p>
            <a:pPr marL="800100" lvl="1" indent="-342900" algn="l">
              <a:buFontTx/>
              <a:buChar char="-"/>
            </a:pPr>
            <a:r>
              <a:rPr lang="pt-BR">
                <a:solidFill>
                  <a:schemeClr val="bg1"/>
                </a:solidFill>
              </a:rPr>
              <a:t>Past tense – fixed the bug / created the function xxxx</a:t>
            </a:r>
          </a:p>
          <a:p>
            <a:pPr marL="342900" indent="-342900" algn="l">
              <a:buFontTx/>
              <a:buChar char="-"/>
            </a:pPr>
            <a:r>
              <a:rPr lang="pt-BR">
                <a:solidFill>
                  <a:schemeClr val="bg1"/>
                </a:solidFill>
              </a:rPr>
              <a:t>Size </a:t>
            </a:r>
          </a:p>
          <a:p>
            <a:pPr marL="800100" lvl="1" indent="-342900" algn="l">
              <a:buFontTx/>
              <a:buChar char="-"/>
            </a:pPr>
            <a:r>
              <a:rPr lang="en-AU">
                <a:solidFill>
                  <a:schemeClr val="bg1"/>
                </a:solidFill>
              </a:rPr>
              <a:t>N</a:t>
            </a:r>
            <a:r>
              <a:rPr lang="pt-BR">
                <a:solidFill>
                  <a:schemeClr val="bg1"/>
                </a:solidFill>
              </a:rPr>
              <a:t>ão muito pequeno ou muito grande. Uma lógica completa, um ticket, uma função.</a:t>
            </a:r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233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git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Iniciar um repositório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init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Adicionar arquivos para a staging area(index)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add –A    # todos os arquivos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add .        # todos arquivos do diretório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add &lt;arquivo 1&gt; &lt;arquivo 2&gt;  # arquivos individuas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 add *.py      # todos os arquivos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Ignorar arquivos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.gitignore      # ignorar arquivos para não adicionar no repositório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Status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status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status -s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4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git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Ignorar arquivos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.gitignore      # ignorar arquivos para não adicionar no repositório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AU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7AEE66-1501-E7A9-43C1-D6BEEFEE6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79" y="2720690"/>
            <a:ext cx="4656092" cy="305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77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git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Ver as </a:t>
            </a:r>
            <a:r>
              <a:rPr lang="en-AU" err="1">
                <a:solidFill>
                  <a:schemeClr val="bg1"/>
                </a:solidFill>
              </a:rPr>
              <a:t>differenças</a:t>
            </a:r>
            <a:endParaRPr lang="en-AU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git diff --staged             # staged area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git diff                             # stagged vs working </a:t>
            </a:r>
            <a:r>
              <a:rPr lang="en-AU" err="1">
                <a:solidFill>
                  <a:schemeClr val="bg1"/>
                </a:solidFill>
              </a:rPr>
              <a:t>diretorio</a:t>
            </a:r>
            <a:endParaRPr lang="en-AU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err="1">
                <a:solidFill>
                  <a:schemeClr val="bg1"/>
                </a:solidFill>
              </a:rPr>
              <a:t>Difftool</a:t>
            </a:r>
            <a:endParaRPr lang="en-AU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Kdiff3</a:t>
            </a:r>
            <a:endParaRPr lang="en-GB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p4Merge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WinMerge</a:t>
            </a:r>
            <a:r>
              <a:rPr lang="en-GB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(Windows only)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VS Code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67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git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Diff tool</a:t>
            </a:r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sz="2200">
                <a:solidFill>
                  <a:schemeClr val="bg1"/>
                </a:solidFill>
              </a:rPr>
              <a:t>git config --global </a:t>
            </a:r>
            <a:r>
              <a:rPr lang="en-AU" sz="2200" err="1">
                <a:solidFill>
                  <a:schemeClr val="bg1"/>
                </a:solidFill>
              </a:rPr>
              <a:t>diff.tool</a:t>
            </a:r>
            <a:r>
              <a:rPr lang="en-AU" sz="2200">
                <a:solidFill>
                  <a:schemeClr val="bg1"/>
                </a:solidFill>
              </a:rPr>
              <a:t> </a:t>
            </a:r>
            <a:r>
              <a:rPr lang="en-AU" sz="2200" err="1">
                <a:solidFill>
                  <a:schemeClr val="bg1"/>
                </a:solidFill>
              </a:rPr>
              <a:t>vscode</a:t>
            </a:r>
            <a:endParaRPr lang="en-AU" sz="2200">
              <a:solidFill>
                <a:schemeClr val="bg1"/>
              </a:solidFill>
            </a:endParaRPr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sz="2200">
                <a:solidFill>
                  <a:schemeClr val="bg1"/>
                </a:solidFill>
              </a:rPr>
              <a:t>git config --global difftool.vscode.cmd "code --wait --diff $LOCAL $REMOTE"</a:t>
            </a:r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sz="2200">
                <a:solidFill>
                  <a:schemeClr val="bg1"/>
                </a:solidFill>
              </a:rPr>
              <a:t>git config --global -e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err="1">
                <a:solidFill>
                  <a:schemeClr val="bg1"/>
                </a:solidFill>
              </a:rPr>
              <a:t>História</a:t>
            </a:r>
            <a:endParaRPr lang="en-AU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git log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git log --</a:t>
            </a:r>
            <a:r>
              <a:rPr lang="en-AU" err="1">
                <a:solidFill>
                  <a:schemeClr val="bg1"/>
                </a:solidFill>
              </a:rPr>
              <a:t>oneline</a:t>
            </a:r>
            <a:endParaRPr lang="en-AU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git log --</a:t>
            </a:r>
            <a:r>
              <a:rPr lang="en-AU" err="1">
                <a:solidFill>
                  <a:schemeClr val="bg1"/>
                </a:solidFill>
              </a:rPr>
              <a:t>oneline</a:t>
            </a:r>
            <a:r>
              <a:rPr lang="en-AU">
                <a:solidFill>
                  <a:schemeClr val="bg1"/>
                </a:solidFill>
              </a:rPr>
              <a:t> --reverse</a:t>
            </a:r>
          </a:p>
        </p:txBody>
      </p:sp>
    </p:spTree>
    <p:extLst>
      <p:ext uri="{BB962C8B-B14F-4D97-AF65-F5344CB8AC3E}">
        <p14:creationId xmlns:p14="http://schemas.microsoft.com/office/powerpoint/2010/main" val="1763609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git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Git show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Commits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Blobs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Trees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Tags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git show &lt;id&gt;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Git show &lt;id&gt;:&lt;file&gt;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Files de um commit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git ls-tree &lt;id&gt;</a:t>
            </a:r>
          </a:p>
        </p:txBody>
      </p:sp>
    </p:spTree>
    <p:extLst>
      <p:ext uri="{BB962C8B-B14F-4D97-AF65-F5344CB8AC3E}">
        <p14:creationId xmlns:p14="http://schemas.microsoft.com/office/powerpoint/2010/main" val="1630969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git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err="1">
                <a:solidFill>
                  <a:schemeClr val="bg1"/>
                </a:solidFill>
              </a:rPr>
              <a:t>Tirar</a:t>
            </a:r>
            <a:r>
              <a:rPr lang="en-AU">
                <a:solidFill>
                  <a:schemeClr val="bg1"/>
                </a:solidFill>
              </a:rPr>
              <a:t> </a:t>
            </a:r>
            <a:r>
              <a:rPr lang="en-AU" err="1">
                <a:solidFill>
                  <a:schemeClr val="bg1"/>
                </a:solidFill>
              </a:rPr>
              <a:t>mudanças</a:t>
            </a:r>
            <a:r>
              <a:rPr lang="en-AU">
                <a:solidFill>
                  <a:schemeClr val="bg1"/>
                </a:solidFill>
              </a:rPr>
              <a:t> do stage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git restore --staged &lt;file&gt; # </a:t>
            </a:r>
            <a:r>
              <a:rPr lang="en-AU" err="1">
                <a:solidFill>
                  <a:schemeClr val="bg1"/>
                </a:solidFill>
              </a:rPr>
              <a:t>mudanças</a:t>
            </a:r>
            <a:r>
              <a:rPr lang="en-AU">
                <a:solidFill>
                  <a:schemeClr val="bg1"/>
                </a:solidFill>
              </a:rPr>
              <a:t> do ultimo </a:t>
            </a:r>
            <a:r>
              <a:rPr lang="en-AU" err="1">
                <a:solidFill>
                  <a:schemeClr val="bg1"/>
                </a:solidFill>
              </a:rPr>
              <a:t>ambiente</a:t>
            </a:r>
            <a:endParaRPr lang="en-AU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git clean # remove untrack files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err="1">
                <a:solidFill>
                  <a:schemeClr val="bg1"/>
                </a:solidFill>
              </a:rPr>
              <a:t>Voltar</a:t>
            </a:r>
            <a:r>
              <a:rPr lang="en-AU">
                <a:solidFill>
                  <a:schemeClr val="bg1"/>
                </a:solidFill>
              </a:rPr>
              <a:t> </a:t>
            </a:r>
            <a:r>
              <a:rPr lang="en-AU" err="1">
                <a:solidFill>
                  <a:schemeClr val="bg1"/>
                </a:solidFill>
              </a:rPr>
              <a:t>somente</a:t>
            </a:r>
            <a:r>
              <a:rPr lang="en-AU">
                <a:solidFill>
                  <a:schemeClr val="bg1"/>
                </a:solidFill>
              </a:rPr>
              <a:t> um </a:t>
            </a:r>
            <a:r>
              <a:rPr lang="en-AU" err="1">
                <a:solidFill>
                  <a:schemeClr val="bg1"/>
                </a:solidFill>
              </a:rPr>
              <a:t>arquivo</a:t>
            </a:r>
            <a:r>
              <a:rPr lang="en-AU">
                <a:solidFill>
                  <a:schemeClr val="bg1"/>
                </a:solidFill>
              </a:rPr>
              <a:t> para </a:t>
            </a:r>
            <a:r>
              <a:rPr lang="en-AU" err="1">
                <a:solidFill>
                  <a:schemeClr val="bg1"/>
                </a:solidFill>
              </a:rPr>
              <a:t>versão</a:t>
            </a:r>
            <a:r>
              <a:rPr lang="en-AU">
                <a:solidFill>
                  <a:schemeClr val="bg1"/>
                </a:solidFill>
              </a:rPr>
              <a:t> anterior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git restore –source=HEAD~1 &lt;file&gt;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err="1">
                <a:solidFill>
                  <a:schemeClr val="bg1"/>
                </a:solidFill>
              </a:rPr>
              <a:t>Usando</a:t>
            </a:r>
            <a:r>
              <a:rPr lang="en-AU">
                <a:solidFill>
                  <a:schemeClr val="bg1"/>
                </a:solidFill>
              </a:rPr>
              <a:t> VS code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394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Hands on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26" name="Picture 2" descr="Was ist Hands-on-Mentalität? Definition + Tipps für die Bewerbung">
            <a:extLst>
              <a:ext uri="{FF2B5EF4-FFF2-40B4-BE49-F238E27FC236}">
                <a16:creationId xmlns:a16="http://schemas.microsoft.com/office/drawing/2014/main" id="{1969278E-E882-867D-5554-33F7B481E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07" y="2253646"/>
            <a:ext cx="7015655" cy="280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651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>
            <a:extLst>
              <a:ext uri="{FF2B5EF4-FFF2-40B4-BE49-F238E27FC236}">
                <a16:creationId xmlns:a16="http://schemas.microsoft.com/office/drawing/2014/main" id="{324BB05B-D383-B55B-B82C-5466D9525B25}"/>
              </a:ext>
            </a:extLst>
          </p:cNvPr>
          <p:cNvSpPr/>
          <p:nvPr/>
        </p:nvSpPr>
        <p:spPr>
          <a:xfrm>
            <a:off x="8137482" y="2262316"/>
            <a:ext cx="1824976" cy="1930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5118CD-6529-7122-E8DA-B91E2E80AAF0}"/>
              </a:ext>
            </a:extLst>
          </p:cNvPr>
          <p:cNvSpPr/>
          <p:nvPr/>
        </p:nvSpPr>
        <p:spPr>
          <a:xfrm>
            <a:off x="4887225" y="2346327"/>
            <a:ext cx="1824976" cy="1930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8A0C88-DA26-8CA4-69FD-A15C3AA2182C}"/>
              </a:ext>
            </a:extLst>
          </p:cNvPr>
          <p:cNvSpPr/>
          <p:nvPr/>
        </p:nvSpPr>
        <p:spPr>
          <a:xfrm>
            <a:off x="1433763" y="2304145"/>
            <a:ext cx="1824976" cy="1930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err="1">
                <a:solidFill>
                  <a:schemeClr val="bg1"/>
                </a:solidFill>
              </a:rPr>
              <a:t>Desfazendo</a:t>
            </a:r>
            <a:r>
              <a:rPr lang="en-AU">
                <a:solidFill>
                  <a:schemeClr val="bg1"/>
                </a:solidFill>
              </a:rPr>
              <a:t> um commit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git reset --hard/--soft/--mixed                          #  HEAD~1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17C480-245D-2B97-A030-B2D3A01FD346}"/>
              </a:ext>
            </a:extLst>
          </p:cNvPr>
          <p:cNvSpPr txBox="1"/>
          <p:nvPr/>
        </p:nvSpPr>
        <p:spPr>
          <a:xfrm>
            <a:off x="1722664" y="4437289"/>
            <a:ext cx="134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bg1"/>
                </a:solidFill>
              </a:rPr>
              <a:t>Working DIR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A67F63-E06C-BB10-1BE2-0A60A5662E08}"/>
              </a:ext>
            </a:extLst>
          </p:cNvPr>
          <p:cNvSpPr txBox="1"/>
          <p:nvPr/>
        </p:nvSpPr>
        <p:spPr>
          <a:xfrm>
            <a:off x="5355609" y="4489695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bg1"/>
                </a:solidFill>
              </a:rPr>
              <a:t>Staging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BF7AFB-BB9E-C9E4-80FA-87E167C93D71}"/>
              </a:ext>
            </a:extLst>
          </p:cNvPr>
          <p:cNvSpPr txBox="1"/>
          <p:nvPr/>
        </p:nvSpPr>
        <p:spPr>
          <a:xfrm>
            <a:off x="8427270" y="4520137"/>
            <a:ext cx="132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bg1"/>
                </a:solidFill>
              </a:rPr>
              <a:t>Last commit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FA7777-098B-021A-F73F-8EC670DFB8BB}"/>
              </a:ext>
            </a:extLst>
          </p:cNvPr>
          <p:cNvSpPr/>
          <p:nvPr/>
        </p:nvSpPr>
        <p:spPr>
          <a:xfrm>
            <a:off x="8702174" y="2926339"/>
            <a:ext cx="695591" cy="6468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55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>
            <a:extLst>
              <a:ext uri="{FF2B5EF4-FFF2-40B4-BE49-F238E27FC236}">
                <a16:creationId xmlns:a16="http://schemas.microsoft.com/office/drawing/2014/main" id="{324BB05B-D383-B55B-B82C-5466D9525B25}"/>
              </a:ext>
            </a:extLst>
          </p:cNvPr>
          <p:cNvSpPr/>
          <p:nvPr/>
        </p:nvSpPr>
        <p:spPr>
          <a:xfrm>
            <a:off x="8137482" y="2262316"/>
            <a:ext cx="1824976" cy="1930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5118CD-6529-7122-E8DA-B91E2E80AAF0}"/>
              </a:ext>
            </a:extLst>
          </p:cNvPr>
          <p:cNvSpPr/>
          <p:nvPr/>
        </p:nvSpPr>
        <p:spPr>
          <a:xfrm>
            <a:off x="4887225" y="2346327"/>
            <a:ext cx="1824976" cy="1930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8A0C88-DA26-8CA4-69FD-A15C3AA2182C}"/>
              </a:ext>
            </a:extLst>
          </p:cNvPr>
          <p:cNvSpPr/>
          <p:nvPr/>
        </p:nvSpPr>
        <p:spPr>
          <a:xfrm>
            <a:off x="1433763" y="2304145"/>
            <a:ext cx="1824976" cy="1930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err="1">
                <a:solidFill>
                  <a:schemeClr val="bg1"/>
                </a:solidFill>
              </a:rPr>
              <a:t>Desfazendo</a:t>
            </a:r>
            <a:r>
              <a:rPr lang="en-AU">
                <a:solidFill>
                  <a:schemeClr val="bg1"/>
                </a:solidFill>
              </a:rPr>
              <a:t> um commit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Soft   - HEAD </a:t>
            </a:r>
            <a:r>
              <a:rPr lang="en-AU" err="1">
                <a:solidFill>
                  <a:schemeClr val="bg1"/>
                </a:solidFill>
              </a:rPr>
              <a:t>aponta</a:t>
            </a:r>
            <a:r>
              <a:rPr lang="en-AU">
                <a:solidFill>
                  <a:schemeClr val="bg1"/>
                </a:solidFill>
              </a:rPr>
              <a:t> para o commit anterior – staging e </a:t>
            </a:r>
            <a:r>
              <a:rPr lang="en-AU" err="1">
                <a:solidFill>
                  <a:schemeClr val="bg1"/>
                </a:solidFill>
              </a:rPr>
              <a:t>dir</a:t>
            </a:r>
            <a:r>
              <a:rPr lang="en-AU">
                <a:solidFill>
                  <a:schemeClr val="bg1"/>
                </a:solidFill>
              </a:rPr>
              <a:t> </a:t>
            </a:r>
            <a:r>
              <a:rPr lang="en-AU" err="1">
                <a:solidFill>
                  <a:schemeClr val="bg1"/>
                </a:solidFill>
              </a:rPr>
              <a:t>ficam</a:t>
            </a:r>
            <a:r>
              <a:rPr lang="en-AU">
                <a:solidFill>
                  <a:schemeClr val="bg1"/>
                </a:solidFill>
              </a:rPr>
              <a:t> o </a:t>
            </a:r>
            <a:r>
              <a:rPr lang="en-AU" err="1">
                <a:solidFill>
                  <a:schemeClr val="bg1"/>
                </a:solidFill>
              </a:rPr>
              <a:t>mesmo</a:t>
            </a:r>
            <a:endParaRPr lang="en-AU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17C480-245D-2B97-A030-B2D3A01FD346}"/>
              </a:ext>
            </a:extLst>
          </p:cNvPr>
          <p:cNvSpPr txBox="1"/>
          <p:nvPr/>
        </p:nvSpPr>
        <p:spPr>
          <a:xfrm>
            <a:off x="1722664" y="4437289"/>
            <a:ext cx="134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bg1"/>
                </a:solidFill>
              </a:rPr>
              <a:t>Working DIR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A67F63-E06C-BB10-1BE2-0A60A5662E08}"/>
              </a:ext>
            </a:extLst>
          </p:cNvPr>
          <p:cNvSpPr txBox="1"/>
          <p:nvPr/>
        </p:nvSpPr>
        <p:spPr>
          <a:xfrm>
            <a:off x="5355609" y="4489695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bg1"/>
                </a:solidFill>
              </a:rPr>
              <a:t>Staging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BF7AFB-BB9E-C9E4-80FA-87E167C93D71}"/>
              </a:ext>
            </a:extLst>
          </p:cNvPr>
          <p:cNvSpPr txBox="1"/>
          <p:nvPr/>
        </p:nvSpPr>
        <p:spPr>
          <a:xfrm>
            <a:off x="8427270" y="4520137"/>
            <a:ext cx="132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bg1"/>
                </a:solidFill>
              </a:rPr>
              <a:t>Last commit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422602E1-5C05-CC86-5F94-BDB4880DA60A}"/>
              </a:ext>
            </a:extLst>
          </p:cNvPr>
          <p:cNvSpPr/>
          <p:nvPr/>
        </p:nvSpPr>
        <p:spPr>
          <a:xfrm>
            <a:off x="8604283" y="2869594"/>
            <a:ext cx="891373" cy="767443"/>
          </a:xfrm>
          <a:prstGeom prst="hexag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69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01874" y="52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Vocabulário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90388" y="13764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200">
                <a:solidFill>
                  <a:schemeClr val="bg1"/>
                </a:solidFill>
              </a:rPr>
              <a:t>Repository – É o banco de dados (database) que lembra toda a história do projeto.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200">
                <a:solidFill>
                  <a:schemeClr val="bg1"/>
                </a:solidFill>
              </a:rPr>
              <a:t>Snapshots – É o estado do seu projeto salvo no espaço tempo.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200">
                <a:solidFill>
                  <a:schemeClr val="bg1"/>
                </a:solidFill>
              </a:rPr>
              <a:t>Index/Stage area – </a:t>
            </a:r>
            <a:r>
              <a:rPr lang="en-AU" sz="2200" err="1">
                <a:solidFill>
                  <a:schemeClr val="bg1"/>
                </a:solidFill>
              </a:rPr>
              <a:t>Espaço</a:t>
            </a:r>
            <a:r>
              <a:rPr lang="en-AU" sz="2200">
                <a:solidFill>
                  <a:schemeClr val="bg1"/>
                </a:solidFill>
              </a:rPr>
              <a:t> </a:t>
            </a:r>
            <a:r>
              <a:rPr lang="en-AU" sz="2200" err="1">
                <a:solidFill>
                  <a:schemeClr val="bg1"/>
                </a:solidFill>
              </a:rPr>
              <a:t>onde</a:t>
            </a:r>
            <a:r>
              <a:rPr lang="en-AU" sz="2200">
                <a:solidFill>
                  <a:schemeClr val="bg1"/>
                </a:solidFill>
              </a:rPr>
              <a:t> </a:t>
            </a:r>
            <a:r>
              <a:rPr lang="en-AU" sz="2200" err="1">
                <a:solidFill>
                  <a:schemeClr val="bg1"/>
                </a:solidFill>
              </a:rPr>
              <a:t>os</a:t>
            </a:r>
            <a:r>
              <a:rPr lang="en-AU" sz="2200">
                <a:solidFill>
                  <a:schemeClr val="bg1"/>
                </a:solidFill>
              </a:rPr>
              <a:t> </a:t>
            </a:r>
            <a:r>
              <a:rPr lang="en-AU" sz="2200" err="1">
                <a:solidFill>
                  <a:schemeClr val="bg1"/>
                </a:solidFill>
              </a:rPr>
              <a:t>arquivos</a:t>
            </a:r>
            <a:r>
              <a:rPr lang="en-AU" sz="2200">
                <a:solidFill>
                  <a:schemeClr val="bg1"/>
                </a:solidFill>
              </a:rPr>
              <a:t> </a:t>
            </a:r>
            <a:r>
              <a:rPr lang="en-AU" sz="2200" err="1">
                <a:solidFill>
                  <a:schemeClr val="bg1"/>
                </a:solidFill>
              </a:rPr>
              <a:t>são</a:t>
            </a:r>
            <a:r>
              <a:rPr lang="en-AU" sz="2200">
                <a:solidFill>
                  <a:schemeClr val="bg1"/>
                </a:solidFill>
              </a:rPr>
              <a:t> </a:t>
            </a:r>
            <a:r>
              <a:rPr lang="en-AU" sz="2200" err="1">
                <a:solidFill>
                  <a:schemeClr val="bg1"/>
                </a:solidFill>
              </a:rPr>
              <a:t>preparados</a:t>
            </a:r>
            <a:r>
              <a:rPr lang="en-AU" sz="2200">
                <a:solidFill>
                  <a:schemeClr val="bg1"/>
                </a:solidFill>
              </a:rPr>
              <a:t> para </a:t>
            </a:r>
            <a:r>
              <a:rPr lang="en-AU" sz="2200" err="1">
                <a:solidFill>
                  <a:schemeClr val="bg1"/>
                </a:solidFill>
              </a:rPr>
              <a:t>serem</a:t>
            </a:r>
            <a:r>
              <a:rPr lang="en-AU" sz="2200">
                <a:solidFill>
                  <a:schemeClr val="bg1"/>
                </a:solidFill>
              </a:rPr>
              <a:t> salvos. </a:t>
            </a:r>
            <a:endParaRPr lang="pt-BR" sz="220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200">
                <a:solidFill>
                  <a:schemeClr val="bg1"/>
                </a:solidFill>
              </a:rPr>
              <a:t>Commits – </a:t>
            </a:r>
            <a:r>
              <a:rPr lang="en-AU" sz="2200" err="1">
                <a:solidFill>
                  <a:schemeClr val="bg1"/>
                </a:solidFill>
              </a:rPr>
              <a:t>Salvar</a:t>
            </a:r>
            <a:r>
              <a:rPr lang="en-AU" sz="2200">
                <a:solidFill>
                  <a:schemeClr val="bg1"/>
                </a:solidFill>
              </a:rPr>
              <a:t> o </a:t>
            </a:r>
            <a:r>
              <a:rPr lang="en-AU" sz="2200" err="1">
                <a:solidFill>
                  <a:schemeClr val="bg1"/>
                </a:solidFill>
              </a:rPr>
              <a:t>projeto</a:t>
            </a:r>
            <a:r>
              <a:rPr lang="en-AU" sz="2200">
                <a:solidFill>
                  <a:schemeClr val="bg1"/>
                </a:solidFill>
              </a:rPr>
              <a:t> da area index/staging</a:t>
            </a:r>
            <a:r>
              <a:rPr lang="pt-BR" sz="2200">
                <a:solidFill>
                  <a:schemeClr val="bg1"/>
                </a:solidFill>
              </a:rPr>
              <a:t> </a:t>
            </a:r>
            <a:r>
              <a:rPr lang="en-AU" sz="2200">
                <a:solidFill>
                  <a:schemeClr val="bg1"/>
                </a:solidFill>
              </a:rPr>
              <a:t> no </a:t>
            </a:r>
            <a:r>
              <a:rPr lang="en-AU" sz="2200" err="1">
                <a:solidFill>
                  <a:schemeClr val="bg1"/>
                </a:solidFill>
              </a:rPr>
              <a:t>ponto</a:t>
            </a:r>
            <a:r>
              <a:rPr lang="en-AU" sz="2200">
                <a:solidFill>
                  <a:schemeClr val="bg1"/>
                </a:solidFill>
              </a:rPr>
              <a:t> no tempo </a:t>
            </a:r>
            <a:r>
              <a:rPr lang="en-AU" sz="2200" err="1">
                <a:solidFill>
                  <a:schemeClr val="bg1"/>
                </a:solidFill>
              </a:rPr>
              <a:t>presentes</a:t>
            </a:r>
            <a:r>
              <a:rPr lang="en-AU" sz="2200">
                <a:solidFill>
                  <a:schemeClr val="bg1"/>
                </a:solidFill>
              </a:rPr>
              <a:t>.</a:t>
            </a:r>
            <a:endParaRPr lang="pt-BR" sz="220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200">
                <a:solidFill>
                  <a:schemeClr val="bg1"/>
                </a:solidFill>
              </a:rPr>
              <a:t>Branching – É criar um projeto paralelo onde ainda é possivel salvar snapshots do projeto.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200">
                <a:solidFill>
                  <a:schemeClr val="bg1"/>
                </a:solidFill>
              </a:rPr>
              <a:t>Merging – Juntar dois snapshots em um só.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200">
                <a:solidFill>
                  <a:schemeClr val="bg1"/>
                </a:solidFill>
              </a:rPr>
              <a:t>Push and Pull – Pegar ou enviar snapshots.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200">
                <a:solidFill>
                  <a:schemeClr val="bg1"/>
                </a:solidFill>
              </a:rPr>
              <a:t>Push rights – O </a:t>
            </a:r>
            <a:r>
              <a:rPr lang="en-AU" sz="2200" err="1">
                <a:solidFill>
                  <a:schemeClr val="bg1"/>
                </a:solidFill>
              </a:rPr>
              <a:t>direito</a:t>
            </a:r>
            <a:r>
              <a:rPr lang="en-AU" sz="2200">
                <a:solidFill>
                  <a:schemeClr val="bg1"/>
                </a:solidFill>
              </a:rPr>
              <a:t> de </a:t>
            </a:r>
            <a:r>
              <a:rPr lang="en-AU" sz="2200" err="1">
                <a:solidFill>
                  <a:schemeClr val="bg1"/>
                </a:solidFill>
              </a:rPr>
              <a:t>adicionar</a:t>
            </a:r>
            <a:r>
              <a:rPr lang="en-AU" sz="2200">
                <a:solidFill>
                  <a:schemeClr val="bg1"/>
                </a:solidFill>
              </a:rPr>
              <a:t> </a:t>
            </a:r>
            <a:r>
              <a:rPr lang="en-AU" sz="2200" err="1">
                <a:solidFill>
                  <a:schemeClr val="bg1"/>
                </a:solidFill>
              </a:rPr>
              <a:t>seu</a:t>
            </a:r>
            <a:r>
              <a:rPr lang="en-AU" sz="2200">
                <a:solidFill>
                  <a:schemeClr val="bg1"/>
                </a:solidFill>
              </a:rPr>
              <a:t> snapshots </a:t>
            </a:r>
            <a:r>
              <a:rPr lang="en-AU" sz="2200" err="1">
                <a:solidFill>
                  <a:schemeClr val="bg1"/>
                </a:solidFill>
              </a:rPr>
              <a:t>em</a:t>
            </a:r>
            <a:r>
              <a:rPr lang="en-AU" sz="2200">
                <a:solidFill>
                  <a:schemeClr val="bg1"/>
                </a:solidFill>
              </a:rPr>
              <a:t> um </a:t>
            </a:r>
            <a:r>
              <a:rPr lang="en-AU" sz="2200" err="1">
                <a:solidFill>
                  <a:schemeClr val="bg1"/>
                </a:solidFill>
              </a:rPr>
              <a:t>repositório</a:t>
            </a:r>
            <a:r>
              <a:rPr lang="en-AU" sz="220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1562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>
            <a:extLst>
              <a:ext uri="{FF2B5EF4-FFF2-40B4-BE49-F238E27FC236}">
                <a16:creationId xmlns:a16="http://schemas.microsoft.com/office/drawing/2014/main" id="{324BB05B-D383-B55B-B82C-5466D9525B25}"/>
              </a:ext>
            </a:extLst>
          </p:cNvPr>
          <p:cNvSpPr/>
          <p:nvPr/>
        </p:nvSpPr>
        <p:spPr>
          <a:xfrm>
            <a:off x="8137482" y="2262316"/>
            <a:ext cx="1824976" cy="1930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5118CD-6529-7122-E8DA-B91E2E80AAF0}"/>
              </a:ext>
            </a:extLst>
          </p:cNvPr>
          <p:cNvSpPr/>
          <p:nvPr/>
        </p:nvSpPr>
        <p:spPr>
          <a:xfrm>
            <a:off x="4887225" y="2346327"/>
            <a:ext cx="1824976" cy="1930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8A0C88-DA26-8CA4-69FD-A15C3AA2182C}"/>
              </a:ext>
            </a:extLst>
          </p:cNvPr>
          <p:cNvSpPr/>
          <p:nvPr/>
        </p:nvSpPr>
        <p:spPr>
          <a:xfrm>
            <a:off x="1433763" y="2304145"/>
            <a:ext cx="1824976" cy="1930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err="1">
                <a:solidFill>
                  <a:schemeClr val="bg1"/>
                </a:solidFill>
              </a:rPr>
              <a:t>Desfazendo</a:t>
            </a:r>
            <a:r>
              <a:rPr lang="en-AU">
                <a:solidFill>
                  <a:schemeClr val="bg1"/>
                </a:solidFill>
              </a:rPr>
              <a:t> um commit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mixed  - HEAD </a:t>
            </a:r>
            <a:r>
              <a:rPr lang="en-AU" err="1">
                <a:solidFill>
                  <a:schemeClr val="bg1"/>
                </a:solidFill>
              </a:rPr>
              <a:t>aponta</a:t>
            </a:r>
            <a:r>
              <a:rPr lang="en-AU">
                <a:solidFill>
                  <a:schemeClr val="bg1"/>
                </a:solidFill>
              </a:rPr>
              <a:t> para o commit anterior e staging </a:t>
            </a:r>
            <a:r>
              <a:rPr lang="en-AU" err="1">
                <a:solidFill>
                  <a:schemeClr val="bg1"/>
                </a:solidFill>
              </a:rPr>
              <a:t>muda</a:t>
            </a:r>
            <a:r>
              <a:rPr lang="en-AU">
                <a:solidFill>
                  <a:schemeClr val="bg1"/>
                </a:solidFill>
              </a:rPr>
              <a:t> - </a:t>
            </a:r>
            <a:r>
              <a:rPr lang="en-AU" err="1">
                <a:solidFill>
                  <a:schemeClr val="bg1"/>
                </a:solidFill>
              </a:rPr>
              <a:t>dir</a:t>
            </a:r>
            <a:r>
              <a:rPr lang="en-AU">
                <a:solidFill>
                  <a:schemeClr val="bg1"/>
                </a:solidFill>
              </a:rPr>
              <a:t> </a:t>
            </a:r>
            <a:r>
              <a:rPr lang="en-AU" err="1">
                <a:solidFill>
                  <a:schemeClr val="bg1"/>
                </a:solidFill>
              </a:rPr>
              <a:t>fica</a:t>
            </a:r>
            <a:r>
              <a:rPr lang="en-AU">
                <a:solidFill>
                  <a:schemeClr val="bg1"/>
                </a:solidFill>
              </a:rPr>
              <a:t> o </a:t>
            </a:r>
            <a:r>
              <a:rPr lang="en-AU" err="1">
                <a:solidFill>
                  <a:schemeClr val="bg1"/>
                </a:solidFill>
              </a:rPr>
              <a:t>mesmo</a:t>
            </a:r>
            <a:endParaRPr lang="en-AU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17C480-245D-2B97-A030-B2D3A01FD346}"/>
              </a:ext>
            </a:extLst>
          </p:cNvPr>
          <p:cNvSpPr txBox="1"/>
          <p:nvPr/>
        </p:nvSpPr>
        <p:spPr>
          <a:xfrm>
            <a:off x="1722664" y="4437289"/>
            <a:ext cx="134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bg1"/>
                </a:solidFill>
              </a:rPr>
              <a:t>Working DIR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A67F63-E06C-BB10-1BE2-0A60A5662E08}"/>
              </a:ext>
            </a:extLst>
          </p:cNvPr>
          <p:cNvSpPr txBox="1"/>
          <p:nvPr/>
        </p:nvSpPr>
        <p:spPr>
          <a:xfrm>
            <a:off x="5355609" y="4489695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bg1"/>
                </a:solidFill>
              </a:rPr>
              <a:t>Staging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BF7AFB-BB9E-C9E4-80FA-87E167C93D71}"/>
              </a:ext>
            </a:extLst>
          </p:cNvPr>
          <p:cNvSpPr txBox="1"/>
          <p:nvPr/>
        </p:nvSpPr>
        <p:spPr>
          <a:xfrm>
            <a:off x="8427270" y="4520137"/>
            <a:ext cx="132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bg1"/>
                </a:solidFill>
              </a:rPr>
              <a:t>Last commit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422602E1-5C05-CC86-5F94-BDB4880DA60A}"/>
              </a:ext>
            </a:extLst>
          </p:cNvPr>
          <p:cNvSpPr/>
          <p:nvPr/>
        </p:nvSpPr>
        <p:spPr>
          <a:xfrm>
            <a:off x="8604283" y="2869594"/>
            <a:ext cx="891373" cy="767443"/>
          </a:xfrm>
          <a:prstGeom prst="hexag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25DC43E1-BAC4-DC63-9AD6-1EF59859D452}"/>
              </a:ext>
            </a:extLst>
          </p:cNvPr>
          <p:cNvSpPr/>
          <p:nvPr/>
        </p:nvSpPr>
        <p:spPr>
          <a:xfrm>
            <a:off x="5359550" y="2974510"/>
            <a:ext cx="891373" cy="767443"/>
          </a:xfrm>
          <a:prstGeom prst="hexag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321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>
            <a:extLst>
              <a:ext uri="{FF2B5EF4-FFF2-40B4-BE49-F238E27FC236}">
                <a16:creationId xmlns:a16="http://schemas.microsoft.com/office/drawing/2014/main" id="{324BB05B-D383-B55B-B82C-5466D9525B25}"/>
              </a:ext>
            </a:extLst>
          </p:cNvPr>
          <p:cNvSpPr/>
          <p:nvPr/>
        </p:nvSpPr>
        <p:spPr>
          <a:xfrm>
            <a:off x="8137482" y="2262316"/>
            <a:ext cx="1824976" cy="1930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5118CD-6529-7122-E8DA-B91E2E80AAF0}"/>
              </a:ext>
            </a:extLst>
          </p:cNvPr>
          <p:cNvSpPr/>
          <p:nvPr/>
        </p:nvSpPr>
        <p:spPr>
          <a:xfrm>
            <a:off x="4887225" y="2346327"/>
            <a:ext cx="1824976" cy="1930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8A0C88-DA26-8CA4-69FD-A15C3AA2182C}"/>
              </a:ext>
            </a:extLst>
          </p:cNvPr>
          <p:cNvSpPr/>
          <p:nvPr/>
        </p:nvSpPr>
        <p:spPr>
          <a:xfrm>
            <a:off x="1433763" y="2304145"/>
            <a:ext cx="1824976" cy="1930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err="1">
                <a:solidFill>
                  <a:schemeClr val="bg1"/>
                </a:solidFill>
              </a:rPr>
              <a:t>Desfazendo</a:t>
            </a:r>
            <a:r>
              <a:rPr lang="en-AU">
                <a:solidFill>
                  <a:schemeClr val="bg1"/>
                </a:solidFill>
              </a:rPr>
              <a:t> um commit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hard  - </a:t>
            </a:r>
            <a:r>
              <a:rPr lang="en-AU" err="1">
                <a:solidFill>
                  <a:schemeClr val="bg1"/>
                </a:solidFill>
              </a:rPr>
              <a:t>Todos</a:t>
            </a:r>
            <a:r>
              <a:rPr lang="en-AU">
                <a:solidFill>
                  <a:schemeClr val="bg1"/>
                </a:solidFill>
              </a:rPr>
              <a:t> </a:t>
            </a:r>
            <a:r>
              <a:rPr lang="en-AU" err="1">
                <a:solidFill>
                  <a:schemeClr val="bg1"/>
                </a:solidFill>
              </a:rPr>
              <a:t>os</a:t>
            </a:r>
            <a:r>
              <a:rPr lang="en-AU">
                <a:solidFill>
                  <a:schemeClr val="bg1"/>
                </a:solidFill>
              </a:rPr>
              <a:t> working space </a:t>
            </a:r>
            <a:r>
              <a:rPr lang="en-AU" err="1">
                <a:solidFill>
                  <a:schemeClr val="bg1"/>
                </a:solidFill>
              </a:rPr>
              <a:t>mudam</a:t>
            </a:r>
            <a:endParaRPr lang="en-AU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17C480-245D-2B97-A030-B2D3A01FD346}"/>
              </a:ext>
            </a:extLst>
          </p:cNvPr>
          <p:cNvSpPr txBox="1"/>
          <p:nvPr/>
        </p:nvSpPr>
        <p:spPr>
          <a:xfrm>
            <a:off x="1722664" y="4437289"/>
            <a:ext cx="134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bg1"/>
                </a:solidFill>
              </a:rPr>
              <a:t>Working DIR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A67F63-E06C-BB10-1BE2-0A60A5662E08}"/>
              </a:ext>
            </a:extLst>
          </p:cNvPr>
          <p:cNvSpPr txBox="1"/>
          <p:nvPr/>
        </p:nvSpPr>
        <p:spPr>
          <a:xfrm>
            <a:off x="5355609" y="4489695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bg1"/>
                </a:solidFill>
              </a:rPr>
              <a:t>Staging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BF7AFB-BB9E-C9E4-80FA-87E167C93D71}"/>
              </a:ext>
            </a:extLst>
          </p:cNvPr>
          <p:cNvSpPr txBox="1"/>
          <p:nvPr/>
        </p:nvSpPr>
        <p:spPr>
          <a:xfrm>
            <a:off x="8427270" y="4520137"/>
            <a:ext cx="132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solidFill>
                  <a:schemeClr val="bg1"/>
                </a:solidFill>
              </a:rPr>
              <a:t>Last commit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422602E1-5C05-CC86-5F94-BDB4880DA60A}"/>
              </a:ext>
            </a:extLst>
          </p:cNvPr>
          <p:cNvSpPr/>
          <p:nvPr/>
        </p:nvSpPr>
        <p:spPr>
          <a:xfrm>
            <a:off x="8604283" y="2869594"/>
            <a:ext cx="891373" cy="767443"/>
          </a:xfrm>
          <a:prstGeom prst="hexag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25DC43E1-BAC4-DC63-9AD6-1EF59859D452}"/>
              </a:ext>
            </a:extLst>
          </p:cNvPr>
          <p:cNvSpPr/>
          <p:nvPr/>
        </p:nvSpPr>
        <p:spPr>
          <a:xfrm>
            <a:off x="5355609" y="2927765"/>
            <a:ext cx="891373" cy="767443"/>
          </a:xfrm>
          <a:prstGeom prst="hexag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7548BB66-FC53-DCCD-895E-527B3A5CF1A0}"/>
              </a:ext>
            </a:extLst>
          </p:cNvPr>
          <p:cNvSpPr/>
          <p:nvPr/>
        </p:nvSpPr>
        <p:spPr>
          <a:xfrm>
            <a:off x="1900564" y="2885583"/>
            <a:ext cx="891373" cy="767443"/>
          </a:xfrm>
          <a:prstGeom prst="hexag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1043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err="1">
                <a:solidFill>
                  <a:schemeClr val="bg1"/>
                </a:solidFill>
              </a:rPr>
              <a:t>Navegando</a:t>
            </a:r>
            <a:r>
              <a:rPr lang="en-AU">
                <a:solidFill>
                  <a:schemeClr val="bg1"/>
                </a:solidFill>
              </a:rPr>
              <a:t> a Hit</a:t>
            </a:r>
            <a:r>
              <a:rPr lang="pt-BR">
                <a:solidFill>
                  <a:schemeClr val="bg1"/>
                </a:solidFill>
              </a:rPr>
              <a:t>ória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err="1">
                <a:solidFill>
                  <a:schemeClr val="bg1"/>
                </a:solidFill>
              </a:rPr>
              <a:t>Navegar</a:t>
            </a:r>
            <a:r>
              <a:rPr lang="en-AU">
                <a:solidFill>
                  <a:schemeClr val="bg1"/>
                </a:solidFill>
              </a:rPr>
              <a:t> </a:t>
            </a:r>
            <a:r>
              <a:rPr lang="en-AU" err="1">
                <a:solidFill>
                  <a:schemeClr val="bg1"/>
                </a:solidFill>
              </a:rPr>
              <a:t>na</a:t>
            </a:r>
            <a:r>
              <a:rPr lang="en-AU">
                <a:solidFill>
                  <a:schemeClr val="bg1"/>
                </a:solidFill>
              </a:rPr>
              <a:t> command line </a:t>
            </a:r>
            <a:r>
              <a:rPr lang="en-AU" err="1">
                <a:solidFill>
                  <a:schemeClr val="bg1"/>
                </a:solidFill>
              </a:rPr>
              <a:t>ou</a:t>
            </a:r>
            <a:r>
              <a:rPr lang="en-AU">
                <a:solidFill>
                  <a:schemeClr val="bg1"/>
                </a:solidFill>
              </a:rPr>
              <a:t> GUI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Command line </a:t>
            </a:r>
            <a:r>
              <a:rPr lang="pt-BR">
                <a:solidFill>
                  <a:schemeClr val="bg1"/>
                </a:solidFill>
              </a:rPr>
              <a:t>é muito flexivél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GUI tem somente o básico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Procurar commits por: Autor, data, mensaggem, conteúdo...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Comparar dois commits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Ver a história de um arquivo e quem escreveu cada linha do código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Achar um commit ruim (avançado) semana que vem.</a:t>
            </a:r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761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Vendo a história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log –oneline --stat   # mostra a quantidade de inserção e de deletes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log –oneline --patch # mostra a diff em cada commit.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Filtrando: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Quantidade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log --oneline -3            # 3 últimos commits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Autor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log --oneline –author=“victor”  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Data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log –oneline </a:t>
            </a:r>
            <a:r>
              <a:rPr lang="en-GB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--before/--after="2022-06-17"  # filter by date can also be yesterday or one week ago</a:t>
            </a:r>
          </a:p>
        </p:txBody>
      </p:sp>
    </p:spTree>
    <p:extLst>
      <p:ext uri="{BB962C8B-B14F-4D97-AF65-F5344CB8AC3E}">
        <p14:creationId xmlns:p14="http://schemas.microsoft.com/office/powerpoint/2010/main" val="2827276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Vendo a história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Filtrando: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1800">
                <a:solidFill>
                  <a:schemeClr val="bg1"/>
                </a:solidFill>
              </a:rPr>
              <a:t>Messagem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1600">
                <a:solidFill>
                  <a:schemeClr val="bg1"/>
                </a:solidFill>
              </a:rPr>
              <a:t>git log --</a:t>
            </a:r>
            <a:r>
              <a:rPr lang="en-GB" sz="1600" err="1">
                <a:solidFill>
                  <a:schemeClr val="bg1"/>
                </a:solidFill>
              </a:rPr>
              <a:t>oneline</a:t>
            </a:r>
            <a:r>
              <a:rPr lang="en-GB" sz="1600">
                <a:solidFill>
                  <a:schemeClr val="bg1"/>
                </a:solidFill>
              </a:rPr>
              <a:t> --grep="GUI" # </a:t>
            </a:r>
            <a:r>
              <a:rPr lang="en-GB" sz="1600" err="1">
                <a:solidFill>
                  <a:schemeClr val="bg1"/>
                </a:solidFill>
              </a:rPr>
              <a:t>Todas</a:t>
            </a:r>
            <a:r>
              <a:rPr lang="en-GB" sz="1600">
                <a:solidFill>
                  <a:schemeClr val="bg1"/>
                </a:solidFill>
              </a:rPr>
              <a:t> as </a:t>
            </a:r>
            <a:r>
              <a:rPr lang="en-GB" sz="1600" err="1">
                <a:solidFill>
                  <a:schemeClr val="bg1"/>
                </a:solidFill>
              </a:rPr>
              <a:t>mensagens</a:t>
            </a:r>
            <a:r>
              <a:rPr lang="en-GB" sz="1600">
                <a:solidFill>
                  <a:schemeClr val="bg1"/>
                </a:solidFill>
              </a:rPr>
              <a:t> com GUI e é case sensitive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 sz="1800" err="1">
                <a:solidFill>
                  <a:schemeClr val="bg1"/>
                </a:solidFill>
              </a:rPr>
              <a:t>Conteúdo</a:t>
            </a:r>
            <a:endParaRPr lang="en-AU" sz="1800">
              <a:solidFill>
                <a:schemeClr val="bg1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AU" sz="1600">
                <a:solidFill>
                  <a:schemeClr val="bg1"/>
                </a:solidFill>
              </a:rPr>
              <a:t>git log --</a:t>
            </a:r>
            <a:r>
              <a:rPr lang="en-AU" sz="1600" err="1">
                <a:solidFill>
                  <a:schemeClr val="bg1"/>
                </a:solidFill>
              </a:rPr>
              <a:t>oneline</a:t>
            </a:r>
            <a:r>
              <a:rPr lang="en-AU" sz="1600">
                <a:solidFill>
                  <a:schemeClr val="bg1"/>
                </a:solidFill>
              </a:rPr>
              <a:t> -</a:t>
            </a:r>
            <a:r>
              <a:rPr lang="en-AU" sz="1600" err="1">
                <a:solidFill>
                  <a:schemeClr val="bg1"/>
                </a:solidFill>
              </a:rPr>
              <a:t>S”hello</a:t>
            </a:r>
            <a:r>
              <a:rPr lang="en-AU" sz="1600">
                <a:solidFill>
                  <a:schemeClr val="bg1"/>
                </a:solidFill>
              </a:rPr>
              <a:t>()”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AU" sz="1600">
                <a:solidFill>
                  <a:schemeClr val="bg1"/>
                </a:solidFill>
              </a:rPr>
              <a:t>git log --</a:t>
            </a:r>
            <a:r>
              <a:rPr lang="en-AU" sz="1600" err="1">
                <a:solidFill>
                  <a:schemeClr val="bg1"/>
                </a:solidFill>
              </a:rPr>
              <a:t>oneline</a:t>
            </a:r>
            <a:r>
              <a:rPr lang="en-AU" sz="1600">
                <a:solidFill>
                  <a:schemeClr val="bg1"/>
                </a:solidFill>
              </a:rPr>
              <a:t> -</a:t>
            </a:r>
            <a:r>
              <a:rPr lang="en-AU" sz="1600" err="1">
                <a:solidFill>
                  <a:schemeClr val="bg1"/>
                </a:solidFill>
              </a:rPr>
              <a:t>S”hello</a:t>
            </a:r>
            <a:r>
              <a:rPr lang="en-AU" sz="1600">
                <a:solidFill>
                  <a:schemeClr val="bg1"/>
                </a:solidFill>
              </a:rPr>
              <a:t>()”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 sz="1800">
                <a:solidFill>
                  <a:schemeClr val="bg1"/>
                </a:solidFill>
              </a:rPr>
              <a:t>Range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AU" sz="1600">
                <a:solidFill>
                  <a:schemeClr val="bg1"/>
                </a:solidFill>
              </a:rPr>
              <a:t>Git log --</a:t>
            </a:r>
            <a:r>
              <a:rPr lang="en-AU" sz="1600" err="1">
                <a:solidFill>
                  <a:schemeClr val="bg1"/>
                </a:solidFill>
              </a:rPr>
              <a:t>oneline</a:t>
            </a:r>
            <a:r>
              <a:rPr lang="en-AU" sz="1600">
                <a:solidFill>
                  <a:schemeClr val="bg1"/>
                </a:solidFill>
              </a:rPr>
              <a:t> &lt;id&gt;…&lt;id&gt;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 sz="1800">
                <a:solidFill>
                  <a:schemeClr val="bg1"/>
                </a:solidFill>
              </a:rPr>
              <a:t>Particular File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git log --</a:t>
            </a:r>
            <a:r>
              <a:rPr lang="en-AU" err="1">
                <a:solidFill>
                  <a:schemeClr val="bg1"/>
                </a:solidFill>
              </a:rPr>
              <a:t>oneline</a:t>
            </a:r>
            <a:r>
              <a:rPr lang="en-AU">
                <a:solidFill>
                  <a:schemeClr val="bg1"/>
                </a:solidFill>
              </a:rPr>
              <a:t> toc.txt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git log --</a:t>
            </a:r>
            <a:r>
              <a:rPr lang="en-AU" err="1">
                <a:solidFill>
                  <a:schemeClr val="bg1"/>
                </a:solidFill>
              </a:rPr>
              <a:t>oneline</a:t>
            </a:r>
            <a:r>
              <a:rPr lang="en-AU">
                <a:solidFill>
                  <a:schemeClr val="bg1"/>
                </a:solidFill>
              </a:rPr>
              <a:t>  -- toc.txt</a:t>
            </a:r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96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Vendo a história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Vendo um commit: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show HEAD</a:t>
            </a:r>
            <a:r>
              <a:rPr lang="en-AU">
                <a:solidFill>
                  <a:schemeClr val="bg1"/>
                </a:solidFill>
              </a:rPr>
              <a:t>~2                  # </a:t>
            </a:r>
            <a:r>
              <a:rPr lang="en-AU" err="1">
                <a:solidFill>
                  <a:schemeClr val="bg1"/>
                </a:solidFill>
              </a:rPr>
              <a:t>Todas</a:t>
            </a:r>
            <a:r>
              <a:rPr lang="en-AU">
                <a:solidFill>
                  <a:schemeClr val="bg1"/>
                </a:solidFill>
              </a:rPr>
              <a:t> as </a:t>
            </a:r>
            <a:r>
              <a:rPr lang="en-AU" err="1">
                <a:solidFill>
                  <a:schemeClr val="bg1"/>
                </a:solidFill>
              </a:rPr>
              <a:t>informa</a:t>
            </a:r>
            <a:r>
              <a:rPr lang="pt-BR">
                <a:solidFill>
                  <a:schemeClr val="bg1"/>
                </a:solidFill>
              </a:rPr>
              <a:t>çoes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show HEAD</a:t>
            </a:r>
            <a:r>
              <a:rPr lang="en-AU">
                <a:solidFill>
                  <a:schemeClr val="bg1"/>
                </a:solidFill>
              </a:rPr>
              <a:t>~2 :&lt;file&gt;     # um </a:t>
            </a:r>
            <a:r>
              <a:rPr lang="en-AU" err="1">
                <a:solidFill>
                  <a:schemeClr val="bg1"/>
                </a:solidFill>
              </a:rPr>
              <a:t>arquivo</a:t>
            </a:r>
            <a:r>
              <a:rPr lang="en-AU">
                <a:solidFill>
                  <a:schemeClr val="bg1"/>
                </a:solidFill>
              </a:rPr>
              <a:t> </a:t>
            </a:r>
            <a:r>
              <a:rPr lang="en-AU" err="1">
                <a:solidFill>
                  <a:schemeClr val="bg1"/>
                </a:solidFill>
              </a:rPr>
              <a:t>inteiro</a:t>
            </a:r>
            <a:endParaRPr lang="en-AU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git show HEAD~2 --name-only    # </a:t>
            </a:r>
            <a:r>
              <a:rPr lang="en-AU" err="1">
                <a:solidFill>
                  <a:schemeClr val="bg1"/>
                </a:solidFill>
              </a:rPr>
              <a:t>Todos</a:t>
            </a:r>
            <a:r>
              <a:rPr lang="en-AU">
                <a:solidFill>
                  <a:schemeClr val="bg1"/>
                </a:solidFill>
              </a:rPr>
              <a:t> </a:t>
            </a:r>
            <a:r>
              <a:rPr lang="en-AU" err="1">
                <a:solidFill>
                  <a:schemeClr val="bg1"/>
                </a:solidFill>
              </a:rPr>
              <a:t>os</a:t>
            </a:r>
            <a:r>
              <a:rPr lang="en-AU">
                <a:solidFill>
                  <a:schemeClr val="bg1"/>
                </a:solidFill>
              </a:rPr>
              <a:t> </a:t>
            </a:r>
            <a:r>
              <a:rPr lang="en-AU" err="1">
                <a:solidFill>
                  <a:schemeClr val="bg1"/>
                </a:solidFill>
              </a:rPr>
              <a:t>arquivos</a:t>
            </a:r>
            <a:r>
              <a:rPr lang="en-AU">
                <a:solidFill>
                  <a:schemeClr val="bg1"/>
                </a:solidFill>
              </a:rPr>
              <a:t> </a:t>
            </a:r>
            <a:r>
              <a:rPr lang="en-AU" err="1">
                <a:solidFill>
                  <a:schemeClr val="bg1"/>
                </a:solidFill>
              </a:rPr>
              <a:t>mudados</a:t>
            </a:r>
            <a:endParaRPr lang="en-AU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git show HEAD~2 --name-status  # Se o </a:t>
            </a:r>
            <a:r>
              <a:rPr lang="en-AU" err="1">
                <a:solidFill>
                  <a:schemeClr val="bg1"/>
                </a:solidFill>
              </a:rPr>
              <a:t>arsquivos</a:t>
            </a:r>
            <a:r>
              <a:rPr lang="en-AU">
                <a:solidFill>
                  <a:schemeClr val="bg1"/>
                </a:solidFill>
              </a:rPr>
              <a:t> </a:t>
            </a:r>
            <a:r>
              <a:rPr lang="en-AU" err="1">
                <a:solidFill>
                  <a:schemeClr val="bg1"/>
                </a:solidFill>
              </a:rPr>
              <a:t>foi</a:t>
            </a:r>
            <a:r>
              <a:rPr lang="en-AU">
                <a:solidFill>
                  <a:schemeClr val="bg1"/>
                </a:solidFill>
              </a:rPr>
              <a:t> </a:t>
            </a:r>
            <a:r>
              <a:rPr lang="en-AU" err="1">
                <a:solidFill>
                  <a:schemeClr val="bg1"/>
                </a:solidFill>
              </a:rPr>
              <a:t>adicionado</a:t>
            </a:r>
            <a:r>
              <a:rPr lang="en-AU">
                <a:solidFill>
                  <a:schemeClr val="bg1"/>
                </a:solidFill>
              </a:rPr>
              <a:t>, </a:t>
            </a:r>
            <a:r>
              <a:rPr lang="en-AU" err="1">
                <a:solidFill>
                  <a:schemeClr val="bg1"/>
                </a:solidFill>
              </a:rPr>
              <a:t>deletado</a:t>
            </a:r>
            <a:r>
              <a:rPr lang="en-AU">
                <a:solidFill>
                  <a:schemeClr val="bg1"/>
                </a:solidFill>
              </a:rPr>
              <a:t> </a:t>
            </a:r>
            <a:r>
              <a:rPr lang="en-AU" err="1">
                <a:solidFill>
                  <a:schemeClr val="bg1"/>
                </a:solidFill>
              </a:rPr>
              <a:t>ou</a:t>
            </a:r>
            <a:r>
              <a:rPr lang="en-AU">
                <a:solidFill>
                  <a:schemeClr val="bg1"/>
                </a:solidFill>
              </a:rPr>
              <a:t> </a:t>
            </a:r>
            <a:r>
              <a:rPr lang="en-AU" err="1">
                <a:solidFill>
                  <a:schemeClr val="bg1"/>
                </a:solidFill>
              </a:rPr>
              <a:t>modificado</a:t>
            </a:r>
            <a:endParaRPr lang="en-AU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err="1">
                <a:solidFill>
                  <a:schemeClr val="bg1"/>
                </a:solidFill>
              </a:rPr>
              <a:t>Mudanças</a:t>
            </a:r>
            <a:r>
              <a:rPr lang="en-AU">
                <a:solidFill>
                  <a:schemeClr val="bg1"/>
                </a:solidFill>
              </a:rPr>
              <a:t> entre </a:t>
            </a:r>
            <a:r>
              <a:rPr lang="en-AU" err="1">
                <a:solidFill>
                  <a:schemeClr val="bg1"/>
                </a:solidFill>
              </a:rPr>
              <a:t>dois</a:t>
            </a:r>
            <a:r>
              <a:rPr lang="en-AU">
                <a:solidFill>
                  <a:schemeClr val="bg1"/>
                </a:solidFill>
              </a:rPr>
              <a:t> commits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diff HEAD~2 HEAD &lt;arquivo opicional&gt;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checkout &lt;id&gt;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Blaming tool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blame &lt;file&gt;           # Show author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blame –r &lt;file&gt;      # show email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blame –e –L 1,3 &lt;file&gt;   # Apenas as 3 primeiras linhas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D284B1-1238-CD4A-35B3-447906CAA6B2}"/>
              </a:ext>
            </a:extLst>
          </p:cNvPr>
          <p:cNvSpPr txBox="1"/>
          <p:nvPr/>
        </p:nvSpPr>
        <p:spPr>
          <a:xfrm>
            <a:off x="3048657" y="3244334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/>
              <a:t>show HEAD~2 </a:t>
            </a:r>
          </a:p>
        </p:txBody>
      </p:sp>
    </p:spTree>
    <p:extLst>
      <p:ext uri="{BB962C8B-B14F-4D97-AF65-F5344CB8AC3E}">
        <p14:creationId xmlns:p14="http://schemas.microsoft.com/office/powerpoint/2010/main" val="1408657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Bookmark a história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TAGS: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É um lightweight pointer para uma versão na história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Pode ter um objecto com email, nome, data se usar a versao anotativa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tag v1.0 &lt;id&gt;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tag v1.0 –m “Minha versão 1.0”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tag                       # mostra as tags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VS Code (extensão gitlens)</a:t>
            </a:r>
          </a:p>
          <a:p>
            <a:pPr lvl="1" algn="l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698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Branches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Usar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Comparar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Merge – Técnicas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Resolver conflito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Undo a faulty merge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Stasching</a:t>
            </a:r>
          </a:p>
        </p:txBody>
      </p:sp>
    </p:spTree>
    <p:extLst>
      <p:ext uri="{BB962C8B-B14F-4D97-AF65-F5344CB8AC3E}">
        <p14:creationId xmlns:p14="http://schemas.microsoft.com/office/powerpoint/2010/main" val="3860312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Branches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Diverge da linha principal de trabalho para trabalhar em algo em ISOLAMENTO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Workspace totalement separado que não afeta o principal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É barato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Por que</a:t>
            </a:r>
            <a:r>
              <a:rPr lang="en-GB">
                <a:solidFill>
                  <a:schemeClr val="bg1"/>
                </a:solidFill>
              </a:rPr>
              <a:t>?</a:t>
            </a:r>
            <a:endParaRPr lang="pt-BR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Um feature - código instavél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Sem consequências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Testar em isolament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Fácil de fazer Merge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Todos os colaboradoes tem um código estável para trabalhar em cima.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Como o git gerencia branches</a:t>
            </a:r>
            <a:r>
              <a:rPr lang="en-GB">
                <a:solidFill>
                  <a:schemeClr val="bg1"/>
                </a:solidFill>
              </a:rPr>
              <a:t> ? – Pointers</a:t>
            </a:r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126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Branches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ADC9B32-091C-5125-B708-421FAA853ADB}"/>
              </a:ext>
            </a:extLst>
          </p:cNvPr>
          <p:cNvSpPr/>
          <p:nvPr/>
        </p:nvSpPr>
        <p:spPr>
          <a:xfrm>
            <a:off x="678852" y="3482282"/>
            <a:ext cx="313509" cy="313509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4FB473-08C1-D8C6-E9F9-D687B53CABAE}"/>
              </a:ext>
            </a:extLst>
          </p:cNvPr>
          <p:cNvSpPr/>
          <p:nvPr/>
        </p:nvSpPr>
        <p:spPr>
          <a:xfrm>
            <a:off x="2076306" y="3482282"/>
            <a:ext cx="313509" cy="313509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7CB8445-01B7-F7AF-3008-48FA62EC9842}"/>
              </a:ext>
            </a:extLst>
          </p:cNvPr>
          <p:cNvSpPr/>
          <p:nvPr/>
        </p:nvSpPr>
        <p:spPr>
          <a:xfrm>
            <a:off x="3472946" y="3482278"/>
            <a:ext cx="313509" cy="313509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49D233-9D1E-7DFB-5421-8C4F3CFD7637}"/>
              </a:ext>
            </a:extLst>
          </p:cNvPr>
          <p:cNvSpPr/>
          <p:nvPr/>
        </p:nvSpPr>
        <p:spPr>
          <a:xfrm>
            <a:off x="4188411" y="2989702"/>
            <a:ext cx="313509" cy="313509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017631-C3B6-224A-16FF-31F758C8B6E1}"/>
              </a:ext>
            </a:extLst>
          </p:cNvPr>
          <p:cNvSpPr/>
          <p:nvPr/>
        </p:nvSpPr>
        <p:spPr>
          <a:xfrm>
            <a:off x="5548850" y="2989703"/>
            <a:ext cx="313509" cy="313509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00394C6-042C-02E5-8093-A13E66ABAC3B}"/>
              </a:ext>
            </a:extLst>
          </p:cNvPr>
          <p:cNvSpPr/>
          <p:nvPr/>
        </p:nvSpPr>
        <p:spPr>
          <a:xfrm>
            <a:off x="4936529" y="3482282"/>
            <a:ext cx="313509" cy="313509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E0B5337-7B9A-1168-CDD8-6704A01EBEF2}"/>
              </a:ext>
            </a:extLst>
          </p:cNvPr>
          <p:cNvSpPr/>
          <p:nvPr/>
        </p:nvSpPr>
        <p:spPr>
          <a:xfrm>
            <a:off x="6392763" y="3482281"/>
            <a:ext cx="313509" cy="313509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564252B-4D95-2612-DD09-1CB021FC0CDF}"/>
              </a:ext>
            </a:extLst>
          </p:cNvPr>
          <p:cNvSpPr/>
          <p:nvPr/>
        </p:nvSpPr>
        <p:spPr>
          <a:xfrm>
            <a:off x="7079924" y="2989703"/>
            <a:ext cx="313509" cy="313509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4E15EC2-3B1A-3F77-D700-9E8BDC970D74}"/>
              </a:ext>
            </a:extLst>
          </p:cNvPr>
          <p:cNvSpPr/>
          <p:nvPr/>
        </p:nvSpPr>
        <p:spPr>
          <a:xfrm>
            <a:off x="8511393" y="2989702"/>
            <a:ext cx="313509" cy="313509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3BC6833-0C01-D2FB-7A60-BFD10B0C79D5}"/>
              </a:ext>
            </a:extLst>
          </p:cNvPr>
          <p:cNvSpPr/>
          <p:nvPr/>
        </p:nvSpPr>
        <p:spPr>
          <a:xfrm>
            <a:off x="9871832" y="2983821"/>
            <a:ext cx="313509" cy="313509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FE1EA5-B843-48DE-1227-F963750FAC7C}"/>
              </a:ext>
            </a:extLst>
          </p:cNvPr>
          <p:cNvSpPr/>
          <p:nvPr/>
        </p:nvSpPr>
        <p:spPr>
          <a:xfrm>
            <a:off x="10808009" y="3482279"/>
            <a:ext cx="313509" cy="313509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5E30A54-3756-C7F6-ECB3-D35CFB9D9059}"/>
              </a:ext>
            </a:extLst>
          </p:cNvPr>
          <p:cNvSpPr/>
          <p:nvPr/>
        </p:nvSpPr>
        <p:spPr>
          <a:xfrm>
            <a:off x="11879709" y="3482278"/>
            <a:ext cx="313509" cy="313509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94B357E-AEA7-0BE2-B33A-6C70DD7EED36}"/>
              </a:ext>
            </a:extLst>
          </p:cNvPr>
          <p:cNvSpPr/>
          <p:nvPr/>
        </p:nvSpPr>
        <p:spPr>
          <a:xfrm>
            <a:off x="987464" y="3616167"/>
            <a:ext cx="1093739" cy="67769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E4DF1A-5759-C42C-74D7-687628C2BB56}"/>
              </a:ext>
            </a:extLst>
          </p:cNvPr>
          <p:cNvSpPr/>
          <p:nvPr/>
        </p:nvSpPr>
        <p:spPr>
          <a:xfrm>
            <a:off x="2388186" y="3614520"/>
            <a:ext cx="1093739" cy="67769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DF19FC-A4D7-A471-D064-2C3A205B5235}"/>
              </a:ext>
            </a:extLst>
          </p:cNvPr>
          <p:cNvSpPr/>
          <p:nvPr/>
        </p:nvSpPr>
        <p:spPr>
          <a:xfrm rot="19537570">
            <a:off x="3699706" y="3354354"/>
            <a:ext cx="576955" cy="684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4655C94-007D-62AD-0BDA-0046F6DC4494}"/>
              </a:ext>
            </a:extLst>
          </p:cNvPr>
          <p:cNvSpPr/>
          <p:nvPr/>
        </p:nvSpPr>
        <p:spPr>
          <a:xfrm rot="19537570">
            <a:off x="6586267" y="3351282"/>
            <a:ext cx="582859" cy="45719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78199B-56A3-4936-FEF7-2215B85CE260}"/>
              </a:ext>
            </a:extLst>
          </p:cNvPr>
          <p:cNvSpPr/>
          <p:nvPr/>
        </p:nvSpPr>
        <p:spPr>
          <a:xfrm rot="1520286">
            <a:off x="10110604" y="3340681"/>
            <a:ext cx="842047" cy="684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862877-0086-2375-3C24-7938B02E911C}"/>
              </a:ext>
            </a:extLst>
          </p:cNvPr>
          <p:cNvSpPr/>
          <p:nvPr/>
        </p:nvSpPr>
        <p:spPr>
          <a:xfrm>
            <a:off x="11121518" y="3613706"/>
            <a:ext cx="792479" cy="62827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BAE276B-1B31-C35A-3BA2-D5DB3DD2919C}"/>
              </a:ext>
            </a:extLst>
          </p:cNvPr>
          <p:cNvSpPr/>
          <p:nvPr/>
        </p:nvSpPr>
        <p:spPr>
          <a:xfrm>
            <a:off x="3778570" y="3603614"/>
            <a:ext cx="1174617" cy="78676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574556-7F5B-5680-4178-E85911D60C49}"/>
              </a:ext>
            </a:extLst>
          </p:cNvPr>
          <p:cNvSpPr/>
          <p:nvPr/>
        </p:nvSpPr>
        <p:spPr>
          <a:xfrm>
            <a:off x="4501921" y="3125325"/>
            <a:ext cx="1046930" cy="56555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B630C64-0728-9515-5715-45534AB17447}"/>
              </a:ext>
            </a:extLst>
          </p:cNvPr>
          <p:cNvSpPr/>
          <p:nvPr/>
        </p:nvSpPr>
        <p:spPr>
          <a:xfrm>
            <a:off x="5239430" y="3613706"/>
            <a:ext cx="1160100" cy="68582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466869-F8ED-AD7A-3299-85D1BCAC2219}"/>
              </a:ext>
            </a:extLst>
          </p:cNvPr>
          <p:cNvSpPr/>
          <p:nvPr/>
        </p:nvSpPr>
        <p:spPr>
          <a:xfrm>
            <a:off x="6706272" y="3621700"/>
            <a:ext cx="4101737" cy="5483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069A039-B772-E9B9-3352-D80EEC982839}"/>
              </a:ext>
            </a:extLst>
          </p:cNvPr>
          <p:cNvSpPr/>
          <p:nvPr/>
        </p:nvSpPr>
        <p:spPr>
          <a:xfrm>
            <a:off x="7387178" y="3106999"/>
            <a:ext cx="1149648" cy="68581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6F2F772-DEAB-6BBB-3239-B139A5B2AB97}"/>
              </a:ext>
            </a:extLst>
          </p:cNvPr>
          <p:cNvSpPr/>
          <p:nvPr/>
        </p:nvSpPr>
        <p:spPr>
          <a:xfrm>
            <a:off x="8801880" y="3107404"/>
            <a:ext cx="1093739" cy="67769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3E1ADCE-263A-321A-58D8-51361B6592AB}"/>
              </a:ext>
            </a:extLst>
          </p:cNvPr>
          <p:cNvSpPr/>
          <p:nvPr/>
        </p:nvSpPr>
        <p:spPr>
          <a:xfrm rot="1639274">
            <a:off x="5762594" y="3344529"/>
            <a:ext cx="725374" cy="684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D1BAF8-F8F9-DB09-C1CF-7168DB0F50EB}"/>
              </a:ext>
            </a:extLst>
          </p:cNvPr>
          <p:cNvSpPr txBox="1"/>
          <p:nvPr/>
        </p:nvSpPr>
        <p:spPr>
          <a:xfrm>
            <a:off x="3317319" y="2640256"/>
            <a:ext cx="205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bugfix/sign-up-form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C5CE5BE-968A-2F57-1E05-822023FDE0B8}"/>
              </a:ext>
            </a:extLst>
          </p:cNvPr>
          <p:cNvSpPr txBox="1"/>
          <p:nvPr/>
        </p:nvSpPr>
        <p:spPr>
          <a:xfrm>
            <a:off x="6645006" y="2585762"/>
            <a:ext cx="262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feature/recover-password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6A5D79-8401-B1F0-5D70-DC69961E4B42}"/>
              </a:ext>
            </a:extLst>
          </p:cNvPr>
          <p:cNvSpPr txBox="1"/>
          <p:nvPr/>
        </p:nvSpPr>
        <p:spPr>
          <a:xfrm>
            <a:off x="462157" y="2997212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Master|main</a:t>
            </a:r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96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3" grpId="0" animBg="1"/>
      <p:bldP spid="24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GIT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/>
                </a:solidFill>
              </a:rPr>
              <a:t>GIT </a:t>
            </a:r>
            <a:r>
              <a:rPr lang="pt-BR" dirty="0">
                <a:solidFill>
                  <a:schemeClr val="bg1"/>
                </a:solidFill>
              </a:rPr>
              <a:t>é projeto open </a:t>
            </a:r>
            <a:r>
              <a:rPr lang="pt-BR" dirty="0" err="1">
                <a:solidFill>
                  <a:schemeClr val="bg1"/>
                </a:solidFill>
              </a:rPr>
              <a:t>source</a:t>
            </a:r>
            <a:r>
              <a:rPr lang="pt-BR" dirty="0">
                <a:solidFill>
                  <a:schemeClr val="bg1"/>
                </a:solidFill>
              </a:rPr>
              <a:t> de um Sistema de </a:t>
            </a:r>
            <a:r>
              <a:rPr lang="pt-BR" dirty="0" err="1">
                <a:solidFill>
                  <a:schemeClr val="bg1"/>
                </a:solidFill>
              </a:rPr>
              <a:t>Contrle</a:t>
            </a:r>
            <a:r>
              <a:rPr lang="pt-BR" dirty="0">
                <a:solidFill>
                  <a:schemeClr val="bg1"/>
                </a:solidFill>
              </a:rPr>
              <a:t> de Versão Distribuída. (</a:t>
            </a:r>
            <a:r>
              <a:rPr lang="pt-BR" dirty="0" err="1">
                <a:solidFill>
                  <a:schemeClr val="bg1"/>
                </a:solidFill>
              </a:rPr>
              <a:t>Distributed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version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control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sistem</a:t>
            </a:r>
            <a:r>
              <a:rPr lang="pt-BR" dirty="0">
                <a:solidFill>
                  <a:schemeClr val="bg1"/>
                </a:solidFill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2005 pelo Linus Torvalds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Objetivos</a:t>
            </a:r>
            <a:r>
              <a:rPr lang="en-AU" dirty="0">
                <a:solidFill>
                  <a:schemeClr val="bg1"/>
                </a:solidFill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 dirty="0" err="1">
                <a:solidFill>
                  <a:schemeClr val="bg1"/>
                </a:solidFill>
              </a:rPr>
              <a:t>Velocidade</a:t>
            </a:r>
            <a:endParaRPr lang="en-AU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 dirty="0" err="1">
                <a:solidFill>
                  <a:schemeClr val="bg1"/>
                </a:solidFill>
              </a:rPr>
              <a:t>Integridade</a:t>
            </a:r>
            <a:r>
              <a:rPr lang="en-AU" dirty="0">
                <a:solidFill>
                  <a:schemeClr val="bg1"/>
                </a:solidFill>
              </a:rPr>
              <a:t> dos dados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 dirty="0" err="1">
                <a:solidFill>
                  <a:schemeClr val="bg1"/>
                </a:solidFill>
              </a:rPr>
              <a:t>Suporte</a:t>
            </a:r>
            <a:r>
              <a:rPr lang="en-AU" dirty="0">
                <a:solidFill>
                  <a:schemeClr val="bg1"/>
                </a:solidFill>
              </a:rPr>
              <a:t> para workflow n</a:t>
            </a:r>
            <a:r>
              <a:rPr lang="pt-BR" dirty="0" err="1">
                <a:solidFill>
                  <a:schemeClr val="bg1"/>
                </a:solidFill>
              </a:rPr>
              <a:t>ão</a:t>
            </a:r>
            <a:r>
              <a:rPr lang="pt-BR" dirty="0">
                <a:solidFill>
                  <a:schemeClr val="bg1"/>
                </a:solidFill>
              </a:rPr>
              <a:t> lineares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9416B58-D9E2-79DB-F1DE-998C64EAF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126" y="2746235"/>
            <a:ext cx="1951687" cy="288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7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Branches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Criar uma branch nova: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branch &lt;nome da branch&gt;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Por a HEAD na branch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switch &lt;branch_name&gt;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checkout &lt;branch_name&gt;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Deletar uma branch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git branch -d bugfix/signup-form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git branch -D bugfix/signup-form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Comparar branches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log master..bugfix/signup-form    # pode usar --oneline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diff msater..bugfix/signup-form    # pode user –name-status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289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Stashing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Situações onde você quer mudar de branch mas não quer fazer o commit para salvar arquivos num lugar seguro.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stash push –m “novo codigo”     # somentes arquivos modificados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stash push –am “meu novo stash”          # Também arquivos novos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Ver os stashs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stash list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Ver diferenças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stash show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Aplicar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stash apply 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stash drop 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stash clear</a:t>
            </a:r>
          </a:p>
        </p:txBody>
      </p:sp>
    </p:spTree>
    <p:extLst>
      <p:ext uri="{BB962C8B-B14F-4D97-AF65-F5344CB8AC3E}">
        <p14:creationId xmlns:p14="http://schemas.microsoft.com/office/powerpoint/2010/main" val="1080307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Merging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Trazer as mudanças de um workspace em outro.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Dois tipos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Fast forwards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3 way merge # olha em 3 commits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Best-practice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 Deletar as branchs depois de fazer o merge</a:t>
            </a:r>
          </a:p>
        </p:txBody>
      </p:sp>
    </p:spTree>
    <p:extLst>
      <p:ext uri="{BB962C8B-B14F-4D97-AF65-F5344CB8AC3E}">
        <p14:creationId xmlns:p14="http://schemas.microsoft.com/office/powerpoint/2010/main" val="9417106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Fast forward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657C59-430D-E26A-87D4-A8B1F28D3B11}"/>
              </a:ext>
            </a:extLst>
          </p:cNvPr>
          <p:cNvSpPr/>
          <p:nvPr/>
        </p:nvSpPr>
        <p:spPr>
          <a:xfrm>
            <a:off x="678852" y="3482282"/>
            <a:ext cx="313509" cy="313509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056E59C-415B-6292-1913-E2A8EAAC70CB}"/>
              </a:ext>
            </a:extLst>
          </p:cNvPr>
          <p:cNvSpPr/>
          <p:nvPr/>
        </p:nvSpPr>
        <p:spPr>
          <a:xfrm>
            <a:off x="2076306" y="3482282"/>
            <a:ext cx="313509" cy="313509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FA5C84-E9E0-9AAA-D07A-CD1C604A7F1A}"/>
              </a:ext>
            </a:extLst>
          </p:cNvPr>
          <p:cNvSpPr/>
          <p:nvPr/>
        </p:nvSpPr>
        <p:spPr>
          <a:xfrm>
            <a:off x="3472946" y="3482278"/>
            <a:ext cx="313509" cy="313509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212BEB-77AD-C45F-54C0-9C8B51011927}"/>
              </a:ext>
            </a:extLst>
          </p:cNvPr>
          <p:cNvSpPr/>
          <p:nvPr/>
        </p:nvSpPr>
        <p:spPr>
          <a:xfrm>
            <a:off x="4188411" y="2989702"/>
            <a:ext cx="313509" cy="313509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C08380-013E-A5E4-E936-E3666EE887F2}"/>
              </a:ext>
            </a:extLst>
          </p:cNvPr>
          <p:cNvSpPr/>
          <p:nvPr/>
        </p:nvSpPr>
        <p:spPr>
          <a:xfrm>
            <a:off x="5548850" y="2989703"/>
            <a:ext cx="313509" cy="313509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0EA667B-4652-22F1-FBEE-DC0C7308A554}"/>
              </a:ext>
            </a:extLst>
          </p:cNvPr>
          <p:cNvSpPr/>
          <p:nvPr/>
        </p:nvSpPr>
        <p:spPr>
          <a:xfrm>
            <a:off x="987464" y="3616167"/>
            <a:ext cx="1093739" cy="67769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E5D59C-2E6C-85E1-DF29-F94A7E68945B}"/>
              </a:ext>
            </a:extLst>
          </p:cNvPr>
          <p:cNvSpPr/>
          <p:nvPr/>
        </p:nvSpPr>
        <p:spPr>
          <a:xfrm>
            <a:off x="2388186" y="3614520"/>
            <a:ext cx="1093739" cy="67769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62165D-175E-A486-5CFE-6D90D1B2A12D}"/>
              </a:ext>
            </a:extLst>
          </p:cNvPr>
          <p:cNvSpPr/>
          <p:nvPr/>
        </p:nvSpPr>
        <p:spPr>
          <a:xfrm rot="19537570">
            <a:off x="3699706" y="3354354"/>
            <a:ext cx="576955" cy="684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ABE13A-DD26-E6E0-C5A4-84AB005E5456}"/>
              </a:ext>
            </a:extLst>
          </p:cNvPr>
          <p:cNvSpPr/>
          <p:nvPr/>
        </p:nvSpPr>
        <p:spPr>
          <a:xfrm>
            <a:off x="4501921" y="3125325"/>
            <a:ext cx="1046930" cy="56555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E9795E3-A3C4-021A-BF3C-B31815171DDB}"/>
              </a:ext>
            </a:extLst>
          </p:cNvPr>
          <p:cNvSpPr/>
          <p:nvPr/>
        </p:nvSpPr>
        <p:spPr>
          <a:xfrm>
            <a:off x="3197954" y="4592505"/>
            <a:ext cx="1001110" cy="31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MASTER</a:t>
            </a:r>
            <a:endParaRPr lang="en-AU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4F1F517E-6838-E811-F5F3-71651293916B}"/>
              </a:ext>
            </a:extLst>
          </p:cNvPr>
          <p:cNvSpPr/>
          <p:nvPr/>
        </p:nvSpPr>
        <p:spPr>
          <a:xfrm rot="10800000">
            <a:off x="3551632" y="3848934"/>
            <a:ext cx="257507" cy="690590"/>
          </a:xfrm>
          <a:prstGeom prst="downArrow">
            <a:avLst>
              <a:gd name="adj1" fmla="val 19828"/>
              <a:gd name="adj2" fmla="val 80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48E600E-15D3-0E30-27A3-30F28CA8ED19}"/>
              </a:ext>
            </a:extLst>
          </p:cNvPr>
          <p:cNvSpPr/>
          <p:nvPr/>
        </p:nvSpPr>
        <p:spPr>
          <a:xfrm>
            <a:off x="5158759" y="1934720"/>
            <a:ext cx="1001110" cy="31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BUGFIX</a:t>
            </a:r>
            <a:endParaRPr lang="en-AU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028C35B2-9CDB-D5FB-D8E2-A320CAE38221}"/>
              </a:ext>
            </a:extLst>
          </p:cNvPr>
          <p:cNvSpPr/>
          <p:nvPr/>
        </p:nvSpPr>
        <p:spPr>
          <a:xfrm>
            <a:off x="5554725" y="2248229"/>
            <a:ext cx="257507" cy="690590"/>
          </a:xfrm>
          <a:prstGeom prst="downArrow">
            <a:avLst>
              <a:gd name="adj1" fmla="val 19828"/>
              <a:gd name="adj2" fmla="val 80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9" name="Graphic 68" descr="Open folder with solid fill">
            <a:extLst>
              <a:ext uri="{FF2B5EF4-FFF2-40B4-BE49-F238E27FC236}">
                <a16:creationId xmlns:a16="http://schemas.microsoft.com/office/drawing/2014/main" id="{780F7228-73DD-DB40-BD59-2808B464B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5734" y="2931354"/>
            <a:ext cx="914400" cy="914400"/>
          </a:xfrm>
          <a:prstGeom prst="rect">
            <a:avLst/>
          </a:prstGeom>
        </p:spPr>
      </p:pic>
      <p:pic>
        <p:nvPicPr>
          <p:cNvPr id="70" name="Graphic 69" descr="Open folder with solid fill">
            <a:extLst>
              <a:ext uri="{FF2B5EF4-FFF2-40B4-BE49-F238E27FC236}">
                <a16:creationId xmlns:a16="http://schemas.microsoft.com/office/drawing/2014/main" id="{AFA35AA5-C388-4ABF-A693-A76C876B7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0370" y="2938819"/>
            <a:ext cx="914400" cy="91440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C6195D60-06BB-6291-56EF-3C66511B0C8B}"/>
              </a:ext>
            </a:extLst>
          </p:cNvPr>
          <p:cNvSpPr/>
          <p:nvPr/>
        </p:nvSpPr>
        <p:spPr>
          <a:xfrm>
            <a:off x="7369024" y="2593524"/>
            <a:ext cx="1001110" cy="31350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MASTER</a:t>
            </a:r>
            <a:endParaRPr lang="en-A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0ACB45-4249-6C9D-D11A-7B2EC6C02B52}"/>
              </a:ext>
            </a:extLst>
          </p:cNvPr>
          <p:cNvSpPr/>
          <p:nvPr/>
        </p:nvSpPr>
        <p:spPr>
          <a:xfrm>
            <a:off x="7530256" y="3807714"/>
            <a:ext cx="700801" cy="340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V1.0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AF2840C-33CD-7697-23D6-0090ADBA7A8A}"/>
              </a:ext>
            </a:extLst>
          </p:cNvPr>
          <p:cNvSpPr/>
          <p:nvPr/>
        </p:nvSpPr>
        <p:spPr>
          <a:xfrm>
            <a:off x="9596840" y="2572248"/>
            <a:ext cx="1001110" cy="31350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BUGFIX</a:t>
            </a:r>
            <a:endParaRPr lang="en-A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EB42528-A03B-076D-6DE2-7A82F453E83F}"/>
              </a:ext>
            </a:extLst>
          </p:cNvPr>
          <p:cNvSpPr/>
          <p:nvPr/>
        </p:nvSpPr>
        <p:spPr>
          <a:xfrm>
            <a:off x="9746994" y="3827264"/>
            <a:ext cx="700801" cy="340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V1.2</a:t>
            </a:r>
            <a:endParaRPr lang="en-AU">
              <a:solidFill>
                <a:schemeClr val="tx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05603DE-27A1-5E8F-33AE-10A98A330608}"/>
              </a:ext>
            </a:extLst>
          </p:cNvPr>
          <p:cNvGrpSpPr/>
          <p:nvPr/>
        </p:nvGrpSpPr>
        <p:grpSpPr>
          <a:xfrm>
            <a:off x="7514850" y="2323380"/>
            <a:ext cx="628920" cy="595080"/>
            <a:chOff x="7514850" y="2323380"/>
            <a:chExt cx="628920" cy="59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D32FAD7-336B-2B37-2020-A1B626F3734C}"/>
                    </a:ext>
                  </a:extLst>
                </p14:cNvPr>
                <p14:cNvContentPartPr/>
                <p14:nvPr/>
              </p14:nvContentPartPr>
              <p14:xfrm>
                <a:off x="7514850" y="2323380"/>
                <a:ext cx="560880" cy="595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D32FAD7-336B-2B37-2020-A1B626F3734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05850" y="2314380"/>
                  <a:ext cx="57852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39A33D7-B038-9852-F32A-C8C752C17CFA}"/>
                    </a:ext>
                  </a:extLst>
                </p14:cNvPr>
                <p14:cNvContentPartPr/>
                <p14:nvPr/>
              </p14:nvContentPartPr>
              <p14:xfrm>
                <a:off x="7754970" y="2414820"/>
                <a:ext cx="388800" cy="410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39A33D7-B038-9852-F32A-C8C752C17CF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45970" y="2405820"/>
                  <a:ext cx="406440" cy="42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59BFA4F-15FC-04FA-6DDA-6C2403205428}"/>
              </a:ext>
            </a:extLst>
          </p:cNvPr>
          <p:cNvGrpSpPr/>
          <p:nvPr/>
        </p:nvGrpSpPr>
        <p:grpSpPr>
          <a:xfrm>
            <a:off x="9762690" y="1816500"/>
            <a:ext cx="1509120" cy="1188360"/>
            <a:chOff x="9762690" y="1816500"/>
            <a:chExt cx="1509120" cy="11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52DFE5E-648F-8F81-2896-1683C771411E}"/>
                    </a:ext>
                  </a:extLst>
                </p14:cNvPr>
                <p14:cNvContentPartPr/>
                <p14:nvPr/>
              </p14:nvContentPartPr>
              <p14:xfrm>
                <a:off x="10020090" y="2466660"/>
                <a:ext cx="392760" cy="538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52DFE5E-648F-8F81-2896-1683C771411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011090" y="2457666"/>
                  <a:ext cx="410400" cy="5558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D997A60-7001-D208-DAD6-8143896087B3}"/>
                    </a:ext>
                  </a:extLst>
                </p14:cNvPr>
                <p14:cNvContentPartPr/>
                <p14:nvPr/>
              </p14:nvContentPartPr>
              <p14:xfrm>
                <a:off x="9886530" y="2485380"/>
                <a:ext cx="514080" cy="439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D997A60-7001-D208-DAD6-8143896087B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877524" y="2476373"/>
                  <a:ext cx="531732" cy="4568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91A2093-E6BD-D96D-ED61-900FDAFD6CE1}"/>
                    </a:ext>
                  </a:extLst>
                </p14:cNvPr>
                <p14:cNvContentPartPr/>
                <p14:nvPr/>
              </p14:nvContentPartPr>
              <p14:xfrm>
                <a:off x="9762690" y="2165700"/>
                <a:ext cx="278280" cy="215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91A2093-E6BD-D96D-ED61-900FDAFD6C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53690" y="2156715"/>
                  <a:ext cx="295920" cy="232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1FA7018-35C0-741A-1FB4-532475E72D23}"/>
                    </a:ext>
                  </a:extLst>
                </p14:cNvPr>
                <p14:cNvContentPartPr/>
                <p14:nvPr/>
              </p14:nvContentPartPr>
              <p14:xfrm>
                <a:off x="10043850" y="2105940"/>
                <a:ext cx="218160" cy="266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1FA7018-35C0-741A-1FB4-532475E72D2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34850" y="2096940"/>
                  <a:ext cx="2358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26301AC-C06C-928F-90A1-B98DC22FA68E}"/>
                    </a:ext>
                  </a:extLst>
                </p14:cNvPr>
                <p14:cNvContentPartPr/>
                <p14:nvPr/>
              </p14:nvContentPartPr>
              <p14:xfrm>
                <a:off x="10087050" y="2085060"/>
                <a:ext cx="126360" cy="181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26301AC-C06C-928F-90A1-B98DC22FA68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078050" y="2076060"/>
                  <a:ext cx="144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2FD0E82-913F-6920-B40D-4A9679D84908}"/>
                    </a:ext>
                  </a:extLst>
                </p14:cNvPr>
                <p14:cNvContentPartPr/>
                <p14:nvPr/>
              </p14:nvContentPartPr>
              <p14:xfrm>
                <a:off x="10357770" y="2076780"/>
                <a:ext cx="111960" cy="189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2FD0E82-913F-6920-B40D-4A9679D8490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348741" y="2067780"/>
                  <a:ext cx="129657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1025A3A-D4DD-6F49-6183-98D16E06EC9D}"/>
                    </a:ext>
                  </a:extLst>
                </p14:cNvPr>
                <p14:cNvContentPartPr/>
                <p14:nvPr/>
              </p14:nvContentPartPr>
              <p14:xfrm>
                <a:off x="10582050" y="2000100"/>
                <a:ext cx="61560" cy="329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1025A3A-D4DD-6F49-6183-98D16E06EC9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573050" y="1991100"/>
                  <a:ext cx="792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7488632-7A43-6D91-0D4A-54A0CB62862A}"/>
                    </a:ext>
                  </a:extLst>
                </p14:cNvPr>
                <p14:cNvContentPartPr/>
                <p14:nvPr/>
              </p14:nvContentPartPr>
              <p14:xfrm>
                <a:off x="10496370" y="2044020"/>
                <a:ext cx="191160" cy="70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7488632-7A43-6D91-0D4A-54A0CB62862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487370" y="2035020"/>
                  <a:ext cx="2088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F8391F8-CC4E-D8BA-848B-9DBF73A2E9E2}"/>
                    </a:ext>
                  </a:extLst>
                </p14:cNvPr>
                <p14:cNvContentPartPr/>
                <p14:nvPr/>
              </p14:nvContentPartPr>
              <p14:xfrm>
                <a:off x="10772850" y="1942860"/>
                <a:ext cx="248400" cy="335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F8391F8-CC4E-D8BA-848B-9DBF73A2E9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763850" y="1933860"/>
                  <a:ext cx="2660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43B1666-B4C8-4486-87C2-BFCD2EB49AD9}"/>
                    </a:ext>
                  </a:extLst>
                </p14:cNvPr>
                <p14:cNvContentPartPr/>
                <p14:nvPr/>
              </p14:nvContentPartPr>
              <p14:xfrm>
                <a:off x="10810650" y="2010540"/>
                <a:ext cx="92880" cy="151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43B1666-B4C8-4486-87C2-BFCD2EB49AD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801650" y="2001540"/>
                  <a:ext cx="1105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96FD4B1-E313-E0F8-8C6B-A55A6A33AD21}"/>
                    </a:ext>
                  </a:extLst>
                </p14:cNvPr>
                <p14:cNvContentPartPr/>
                <p14:nvPr/>
              </p14:nvContentPartPr>
              <p14:xfrm>
                <a:off x="10715610" y="1851780"/>
                <a:ext cx="207720" cy="110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96FD4B1-E313-E0F8-8C6B-A55A6A33AD2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706610" y="1842780"/>
                  <a:ext cx="2253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27D5944-F2DD-E2C5-58B9-20F23C6AD900}"/>
                    </a:ext>
                  </a:extLst>
                </p14:cNvPr>
                <p14:cNvContentPartPr/>
                <p14:nvPr/>
              </p14:nvContentPartPr>
              <p14:xfrm>
                <a:off x="10969050" y="1816500"/>
                <a:ext cx="302760" cy="345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27D5944-F2DD-E2C5-58B9-20F23C6AD90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960050" y="1807500"/>
                  <a:ext cx="320400" cy="362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6277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11111E-6 L 0.17148 -0.081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68" y="-407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0.16615 -0.0745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-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49" grpId="0" animBg="1"/>
      <p:bldP spid="54" grpId="0" animBg="1"/>
      <p:bldP spid="63" grpId="0" animBg="1"/>
      <p:bldP spid="66" grpId="0" animBg="1"/>
      <p:bldP spid="67" grpId="0" animBg="1"/>
      <p:bldP spid="68" grpId="0" animBg="1"/>
      <p:bldP spid="72" grpId="0" animBg="1"/>
      <p:bldP spid="73" grpId="0" animBg="1"/>
      <p:bldP spid="74" grpId="0" animBg="1"/>
      <p:bldP spid="7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3 way merge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657C59-430D-E26A-87D4-A8B1F28D3B11}"/>
              </a:ext>
            </a:extLst>
          </p:cNvPr>
          <p:cNvSpPr/>
          <p:nvPr/>
        </p:nvSpPr>
        <p:spPr>
          <a:xfrm>
            <a:off x="678852" y="3482282"/>
            <a:ext cx="313509" cy="313509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056E59C-415B-6292-1913-E2A8EAAC70CB}"/>
              </a:ext>
            </a:extLst>
          </p:cNvPr>
          <p:cNvSpPr/>
          <p:nvPr/>
        </p:nvSpPr>
        <p:spPr>
          <a:xfrm>
            <a:off x="2076306" y="3482282"/>
            <a:ext cx="313509" cy="313509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FA5C84-E9E0-9AAA-D07A-CD1C604A7F1A}"/>
              </a:ext>
            </a:extLst>
          </p:cNvPr>
          <p:cNvSpPr/>
          <p:nvPr/>
        </p:nvSpPr>
        <p:spPr>
          <a:xfrm>
            <a:off x="3472946" y="3482278"/>
            <a:ext cx="313509" cy="313509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212BEB-77AD-C45F-54C0-9C8B51011927}"/>
              </a:ext>
            </a:extLst>
          </p:cNvPr>
          <p:cNvSpPr/>
          <p:nvPr/>
        </p:nvSpPr>
        <p:spPr>
          <a:xfrm>
            <a:off x="4188411" y="2989702"/>
            <a:ext cx="313509" cy="313509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C08380-013E-A5E4-E936-E3666EE887F2}"/>
              </a:ext>
            </a:extLst>
          </p:cNvPr>
          <p:cNvSpPr/>
          <p:nvPr/>
        </p:nvSpPr>
        <p:spPr>
          <a:xfrm>
            <a:off x="5548850" y="2989703"/>
            <a:ext cx="313509" cy="313509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0EA667B-4652-22F1-FBEE-DC0C7308A554}"/>
              </a:ext>
            </a:extLst>
          </p:cNvPr>
          <p:cNvSpPr/>
          <p:nvPr/>
        </p:nvSpPr>
        <p:spPr>
          <a:xfrm>
            <a:off x="987464" y="3616167"/>
            <a:ext cx="1093739" cy="67769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E5D59C-2E6C-85E1-DF29-F94A7E68945B}"/>
              </a:ext>
            </a:extLst>
          </p:cNvPr>
          <p:cNvSpPr/>
          <p:nvPr/>
        </p:nvSpPr>
        <p:spPr>
          <a:xfrm>
            <a:off x="2388186" y="3614520"/>
            <a:ext cx="1093739" cy="67769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62165D-175E-A486-5CFE-6D90D1B2A12D}"/>
              </a:ext>
            </a:extLst>
          </p:cNvPr>
          <p:cNvSpPr/>
          <p:nvPr/>
        </p:nvSpPr>
        <p:spPr>
          <a:xfrm rot="19537570">
            <a:off x="3699706" y="3354354"/>
            <a:ext cx="576955" cy="684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ABE13A-DD26-E6E0-C5A4-84AB005E5456}"/>
              </a:ext>
            </a:extLst>
          </p:cNvPr>
          <p:cNvSpPr/>
          <p:nvPr/>
        </p:nvSpPr>
        <p:spPr>
          <a:xfrm>
            <a:off x="4501921" y="3125325"/>
            <a:ext cx="1046930" cy="56555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E9795E3-A3C4-021A-BF3C-B31815171DDB}"/>
              </a:ext>
            </a:extLst>
          </p:cNvPr>
          <p:cNvSpPr/>
          <p:nvPr/>
        </p:nvSpPr>
        <p:spPr>
          <a:xfrm>
            <a:off x="4547740" y="4482815"/>
            <a:ext cx="1001110" cy="31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MASTER</a:t>
            </a:r>
            <a:endParaRPr lang="en-AU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4F1F517E-6838-E811-F5F3-71651293916B}"/>
              </a:ext>
            </a:extLst>
          </p:cNvPr>
          <p:cNvSpPr/>
          <p:nvPr/>
        </p:nvSpPr>
        <p:spPr>
          <a:xfrm rot="10800000">
            <a:off x="4901418" y="3795240"/>
            <a:ext cx="257507" cy="690590"/>
          </a:xfrm>
          <a:prstGeom prst="downArrow">
            <a:avLst>
              <a:gd name="adj1" fmla="val 19828"/>
              <a:gd name="adj2" fmla="val 80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48E600E-15D3-0E30-27A3-30F28CA8ED19}"/>
              </a:ext>
            </a:extLst>
          </p:cNvPr>
          <p:cNvSpPr/>
          <p:nvPr/>
        </p:nvSpPr>
        <p:spPr>
          <a:xfrm>
            <a:off x="5158759" y="1934720"/>
            <a:ext cx="1001110" cy="31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BUGFIX</a:t>
            </a:r>
            <a:endParaRPr lang="en-AU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028C35B2-9CDB-D5FB-D8E2-A320CAE38221}"/>
              </a:ext>
            </a:extLst>
          </p:cNvPr>
          <p:cNvSpPr/>
          <p:nvPr/>
        </p:nvSpPr>
        <p:spPr>
          <a:xfrm>
            <a:off x="5554725" y="2248229"/>
            <a:ext cx="257507" cy="690590"/>
          </a:xfrm>
          <a:prstGeom prst="downArrow">
            <a:avLst>
              <a:gd name="adj1" fmla="val 19828"/>
              <a:gd name="adj2" fmla="val 80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7A79AEE-BC28-342F-A810-8ED3D43E3202}"/>
              </a:ext>
            </a:extLst>
          </p:cNvPr>
          <p:cNvSpPr/>
          <p:nvPr/>
        </p:nvSpPr>
        <p:spPr>
          <a:xfrm>
            <a:off x="4893899" y="3482205"/>
            <a:ext cx="313509" cy="313509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EB9C75B-71DA-3082-E8DE-16198DD26D13}"/>
              </a:ext>
            </a:extLst>
          </p:cNvPr>
          <p:cNvSpPr/>
          <p:nvPr/>
        </p:nvSpPr>
        <p:spPr>
          <a:xfrm>
            <a:off x="3781966" y="3579107"/>
            <a:ext cx="1174617" cy="93809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B637383-BA04-6E37-125F-3AF96FFC7CCF}"/>
              </a:ext>
            </a:extLst>
          </p:cNvPr>
          <p:cNvSpPr/>
          <p:nvPr/>
        </p:nvSpPr>
        <p:spPr>
          <a:xfrm>
            <a:off x="6292168" y="3462675"/>
            <a:ext cx="313509" cy="313509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A8CA258-3C73-5F51-1112-6D0F76F10C1C}"/>
              </a:ext>
            </a:extLst>
          </p:cNvPr>
          <p:cNvSpPr/>
          <p:nvPr/>
        </p:nvSpPr>
        <p:spPr>
          <a:xfrm>
            <a:off x="5207408" y="3594917"/>
            <a:ext cx="1093739" cy="67769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C65255C-421F-71D6-1D13-5EE7B4B3E177}"/>
              </a:ext>
            </a:extLst>
          </p:cNvPr>
          <p:cNvSpPr/>
          <p:nvPr/>
        </p:nvSpPr>
        <p:spPr>
          <a:xfrm rot="1977276">
            <a:off x="5774411" y="3301579"/>
            <a:ext cx="651246" cy="79517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251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0.11901 0.00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1" y="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6 L 0.12044 -0.000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1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 animBg="1"/>
      <p:bldP spid="96" grpId="0" animBg="1"/>
      <p:bldP spid="97" grpId="0" animBg="1"/>
      <p:bldP spid="9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FF vs 3-way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Depende da empresa pode ter standart diferentes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Cons do 3 way merge: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 poluí a história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Pros: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Reflexo verdadeiro da história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Permite reverter a feature</a:t>
            </a:r>
          </a:p>
        </p:txBody>
      </p:sp>
    </p:spTree>
    <p:extLst>
      <p:ext uri="{BB962C8B-B14F-4D97-AF65-F5344CB8AC3E}">
        <p14:creationId xmlns:p14="http://schemas.microsoft.com/office/powerpoint/2010/main" val="40836050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Merging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merge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merge --no-ff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config no ff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Ver as branches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branch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branch --merged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branch --no-merged</a:t>
            </a:r>
          </a:p>
        </p:txBody>
      </p:sp>
    </p:spTree>
    <p:extLst>
      <p:ext uri="{BB962C8B-B14F-4D97-AF65-F5344CB8AC3E}">
        <p14:creationId xmlns:p14="http://schemas.microsoft.com/office/powerpoint/2010/main" val="16638151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Conflito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Acontece quando dois commits ao ser merged tem mudanças na mesma lina(ou deleted)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Também acontece quando vc adiciona um arquivo em dois commits differentes que o conteúdo é diferente.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>
                <a:solidFill>
                  <a:schemeClr val="bg1"/>
                </a:solidFill>
              </a:rPr>
              <a:t>NUNCA ADICIONE LINHAS NUM MERGE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Diff tool – gitkraken ou um powerful IDE não precisa de uma diff tool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Kdiff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P5merge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Winmerge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diff –name-only –diff-filter=U</a:t>
            </a:r>
          </a:p>
        </p:txBody>
      </p:sp>
    </p:spTree>
    <p:extLst>
      <p:ext uri="{BB962C8B-B14F-4D97-AF65-F5344CB8AC3E}">
        <p14:creationId xmlns:p14="http://schemas.microsoft.com/office/powerpoint/2010/main" val="9879013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Configurando diff tool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git config --global </a:t>
            </a:r>
            <a:r>
              <a:rPr lang="en-GB" err="1">
                <a:solidFill>
                  <a:schemeClr val="bg1"/>
                </a:solidFill>
              </a:rPr>
              <a:t>merge.tool</a:t>
            </a:r>
            <a:r>
              <a:rPr lang="en-GB">
                <a:solidFill>
                  <a:schemeClr val="bg1"/>
                </a:solidFill>
              </a:rPr>
              <a:t> p4merge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git config --global mergetool.p4merge.path "/Applications/p4merge.app/Contents/MacOS/p4merge"   -- Windows</a:t>
            </a:r>
            <a:br>
              <a:rPr lang="en-AU">
                <a:solidFill>
                  <a:schemeClr val="bg1"/>
                </a:solidFill>
              </a:rPr>
            </a:br>
            <a:br>
              <a:rPr lang="en-AU">
                <a:solidFill>
                  <a:schemeClr val="bg1"/>
                </a:solidFill>
              </a:rPr>
            </a:br>
            <a:br>
              <a:rPr lang="en-AU">
                <a:solidFill>
                  <a:schemeClr val="bg1"/>
                </a:solidFill>
              </a:rPr>
            </a:br>
            <a:br>
              <a:rPr lang="en-AU">
                <a:solidFill>
                  <a:schemeClr val="bg1"/>
                </a:solidFill>
              </a:rPr>
            </a:br>
            <a:r>
              <a:rPr lang="en-AU">
                <a:solidFill>
                  <a:schemeClr val="bg1"/>
                </a:solidFill>
              </a:rPr>
              <a:t>E se </a:t>
            </a:r>
            <a:r>
              <a:rPr lang="en-AU" err="1">
                <a:solidFill>
                  <a:schemeClr val="bg1"/>
                </a:solidFill>
              </a:rPr>
              <a:t>não</a:t>
            </a:r>
            <a:r>
              <a:rPr lang="en-AU">
                <a:solidFill>
                  <a:schemeClr val="bg1"/>
                </a:solidFill>
              </a:rPr>
              <a:t> </a:t>
            </a:r>
            <a:r>
              <a:rPr lang="en-AU" err="1">
                <a:solidFill>
                  <a:schemeClr val="bg1"/>
                </a:solidFill>
              </a:rPr>
              <a:t>estiver</a:t>
            </a:r>
            <a:r>
              <a:rPr lang="en-AU">
                <a:solidFill>
                  <a:schemeClr val="bg1"/>
                </a:solidFill>
              </a:rPr>
              <a:t> </a:t>
            </a:r>
            <a:r>
              <a:rPr lang="en-AU" err="1">
                <a:solidFill>
                  <a:schemeClr val="bg1"/>
                </a:solidFill>
              </a:rPr>
              <a:t>preparado</a:t>
            </a:r>
            <a:r>
              <a:rPr lang="en-AU">
                <a:solidFill>
                  <a:schemeClr val="bg1"/>
                </a:solidFill>
              </a:rPr>
              <a:t> para lidar com o </a:t>
            </a:r>
            <a:r>
              <a:rPr lang="en-AU" err="1">
                <a:solidFill>
                  <a:schemeClr val="bg1"/>
                </a:solidFill>
              </a:rPr>
              <a:t>conflito</a:t>
            </a:r>
            <a:endParaRPr lang="en-AU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git merge --abort </a:t>
            </a:r>
          </a:p>
        </p:txBody>
      </p:sp>
    </p:spTree>
    <p:extLst>
      <p:ext uri="{BB962C8B-B14F-4D97-AF65-F5344CB8AC3E}">
        <p14:creationId xmlns:p14="http://schemas.microsoft.com/office/powerpoint/2010/main" val="16229692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Dezfazendo um commit ruim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2 </a:t>
            </a:r>
            <a:r>
              <a:rPr lang="en-GB" err="1">
                <a:solidFill>
                  <a:schemeClr val="bg1"/>
                </a:solidFill>
              </a:rPr>
              <a:t>opções</a:t>
            </a:r>
            <a:endParaRPr lang="en-GB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Remover o commit </a:t>
            </a:r>
            <a:r>
              <a:rPr lang="en-GB" err="1">
                <a:solidFill>
                  <a:schemeClr val="bg1"/>
                </a:solidFill>
              </a:rPr>
              <a:t>como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nunca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tivesse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existido</a:t>
            </a:r>
            <a:r>
              <a:rPr lang="en-GB">
                <a:solidFill>
                  <a:schemeClr val="bg1"/>
                </a:solidFill>
              </a:rPr>
              <a:t> – </a:t>
            </a:r>
            <a:r>
              <a:rPr lang="en-GB" err="1">
                <a:solidFill>
                  <a:schemeClr val="bg1"/>
                </a:solidFill>
              </a:rPr>
              <a:t>cuidado</a:t>
            </a:r>
            <a:r>
              <a:rPr lang="en-GB">
                <a:solidFill>
                  <a:schemeClr val="bg1"/>
                </a:solidFill>
              </a:rPr>
              <a:t>!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err="1">
                <a:solidFill>
                  <a:schemeClr val="bg1"/>
                </a:solidFill>
              </a:rPr>
              <a:t>Reverter</a:t>
            </a:r>
            <a:r>
              <a:rPr lang="en-GB">
                <a:solidFill>
                  <a:schemeClr val="bg1"/>
                </a:solidFill>
              </a:rPr>
              <a:t> o commit de </a:t>
            </a:r>
            <a:r>
              <a:rPr lang="en-GB" err="1">
                <a:solidFill>
                  <a:schemeClr val="bg1"/>
                </a:solidFill>
              </a:rPr>
              <a:t>deixar</a:t>
            </a:r>
            <a:r>
              <a:rPr lang="en-GB">
                <a:solidFill>
                  <a:schemeClr val="bg1"/>
                </a:solidFill>
              </a:rPr>
              <a:t> a </a:t>
            </a:r>
            <a:r>
              <a:rPr lang="en-GB" err="1">
                <a:solidFill>
                  <a:schemeClr val="bg1"/>
                </a:solidFill>
              </a:rPr>
              <a:t>história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inalterada</a:t>
            </a:r>
            <a:endParaRPr lang="en-GB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git reset --hard HEAD~1   # merge commit </a:t>
            </a:r>
            <a:r>
              <a:rPr lang="en-GB" err="1">
                <a:solidFill>
                  <a:schemeClr val="bg1"/>
                </a:solidFill>
              </a:rPr>
              <a:t>não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está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mais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na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história</a:t>
            </a:r>
            <a:r>
              <a:rPr lang="en-GB">
                <a:solidFill>
                  <a:schemeClr val="bg1"/>
                </a:solidFill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git revert –m 1 HEAD        # -m é o pai principal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47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GIT VS GITHUB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GIT </a:t>
            </a:r>
            <a:r>
              <a:rPr lang="pt-BR">
                <a:solidFill>
                  <a:schemeClr val="bg1"/>
                </a:solidFill>
              </a:rPr>
              <a:t>é controle de versões software, algoritímo, ferramenta, tecnologia.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GITHUB é uma plataforma de hospedagem de código fonte e arquivos na núvem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Github usa git para versionar e transferir arquivos mas tem várias outras funções que não veem dentro da caixa do git – como por exemplo pull request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Existem várias outras plataformas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Gitlab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Bitbucket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Self-hosted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7838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Squashing merge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Branch com commits </a:t>
            </a:r>
            <a:r>
              <a:rPr lang="en-GB" err="1">
                <a:solidFill>
                  <a:schemeClr val="bg1"/>
                </a:solidFill>
              </a:rPr>
              <a:t>pequenos</a:t>
            </a:r>
            <a:r>
              <a:rPr lang="en-GB">
                <a:solidFill>
                  <a:schemeClr val="bg1"/>
                </a:solidFill>
              </a:rPr>
              <a:t> e </a:t>
            </a:r>
            <a:r>
              <a:rPr lang="en-GB" err="1">
                <a:solidFill>
                  <a:schemeClr val="bg1"/>
                </a:solidFill>
              </a:rPr>
              <a:t>não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relevantes</a:t>
            </a:r>
            <a:r>
              <a:rPr lang="en-GB">
                <a:solidFill>
                  <a:schemeClr val="bg1"/>
                </a:solidFill>
              </a:rPr>
              <a:t> – “ruins”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Evita </a:t>
            </a:r>
            <a:r>
              <a:rPr lang="en-GB" err="1">
                <a:solidFill>
                  <a:schemeClr val="bg1"/>
                </a:solidFill>
              </a:rPr>
              <a:t>polir</a:t>
            </a:r>
            <a:r>
              <a:rPr lang="en-GB">
                <a:solidFill>
                  <a:schemeClr val="bg1"/>
                </a:solidFill>
              </a:rPr>
              <a:t> a </a:t>
            </a:r>
            <a:r>
              <a:rPr lang="en-GB" err="1">
                <a:solidFill>
                  <a:schemeClr val="bg1"/>
                </a:solidFill>
              </a:rPr>
              <a:t>história</a:t>
            </a:r>
            <a:r>
              <a:rPr lang="en-GB">
                <a:solidFill>
                  <a:schemeClr val="bg1"/>
                </a:solidFill>
              </a:rPr>
              <a:t> com </a:t>
            </a:r>
            <a:r>
              <a:rPr lang="en-GB" err="1">
                <a:solidFill>
                  <a:schemeClr val="bg1"/>
                </a:solidFill>
              </a:rPr>
              <a:t>esses</a:t>
            </a:r>
            <a:r>
              <a:rPr lang="en-GB">
                <a:solidFill>
                  <a:schemeClr val="bg1"/>
                </a:solidFill>
              </a:rPr>
              <a:t> commits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Junta </a:t>
            </a:r>
            <a:r>
              <a:rPr lang="en-GB" err="1">
                <a:solidFill>
                  <a:schemeClr val="bg1"/>
                </a:solidFill>
              </a:rPr>
              <a:t>todos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os</a:t>
            </a:r>
            <a:r>
              <a:rPr lang="en-GB">
                <a:solidFill>
                  <a:schemeClr val="bg1"/>
                </a:solidFill>
              </a:rPr>
              <a:t> commits </a:t>
            </a:r>
            <a:r>
              <a:rPr lang="en-GB" err="1">
                <a:solidFill>
                  <a:schemeClr val="bg1"/>
                </a:solidFill>
              </a:rPr>
              <a:t>em</a:t>
            </a:r>
            <a:r>
              <a:rPr lang="en-GB">
                <a:solidFill>
                  <a:schemeClr val="bg1"/>
                </a:solidFill>
              </a:rPr>
              <a:t> um </a:t>
            </a:r>
            <a:r>
              <a:rPr lang="en-GB" err="1">
                <a:solidFill>
                  <a:schemeClr val="bg1"/>
                </a:solidFill>
              </a:rPr>
              <a:t>só</a:t>
            </a:r>
            <a:r>
              <a:rPr lang="en-GB">
                <a:solidFill>
                  <a:schemeClr val="bg1"/>
                </a:solidFill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err="1">
                <a:solidFill>
                  <a:schemeClr val="bg1"/>
                </a:solidFill>
              </a:rPr>
              <a:t>Não</a:t>
            </a:r>
            <a:r>
              <a:rPr lang="en-GB">
                <a:solidFill>
                  <a:schemeClr val="bg1"/>
                </a:solidFill>
              </a:rPr>
              <a:t> é um merge entre </a:t>
            </a:r>
            <a:r>
              <a:rPr lang="en-GB" err="1">
                <a:solidFill>
                  <a:schemeClr val="bg1"/>
                </a:solidFill>
              </a:rPr>
              <a:t>dois</a:t>
            </a:r>
            <a:r>
              <a:rPr lang="en-GB">
                <a:solidFill>
                  <a:schemeClr val="bg1"/>
                </a:solidFill>
              </a:rPr>
              <a:t> commits </a:t>
            </a:r>
            <a:r>
              <a:rPr lang="en-GB" err="1">
                <a:solidFill>
                  <a:schemeClr val="bg1"/>
                </a:solidFill>
              </a:rPr>
              <a:t>pais</a:t>
            </a:r>
            <a:r>
              <a:rPr lang="en-GB">
                <a:solidFill>
                  <a:schemeClr val="bg1"/>
                </a:solidFill>
              </a:rPr>
              <a:t> pois </a:t>
            </a:r>
            <a:r>
              <a:rPr lang="en-GB" err="1">
                <a:solidFill>
                  <a:schemeClr val="bg1"/>
                </a:solidFill>
              </a:rPr>
              <a:t>não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tem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referencia</a:t>
            </a:r>
            <a:r>
              <a:rPr lang="en-GB">
                <a:solidFill>
                  <a:schemeClr val="bg1"/>
                </a:solidFill>
              </a:rPr>
              <a:t> para a branch feature (branch </a:t>
            </a:r>
            <a:r>
              <a:rPr lang="en-GB" err="1">
                <a:solidFill>
                  <a:schemeClr val="bg1"/>
                </a:solidFill>
              </a:rPr>
              <a:t>não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aparece</a:t>
            </a:r>
            <a:r>
              <a:rPr lang="en-GB">
                <a:solidFill>
                  <a:schemeClr val="bg1"/>
                </a:solidFill>
              </a:rPr>
              <a:t> no git branch --merged)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err="1">
                <a:solidFill>
                  <a:schemeClr val="bg1"/>
                </a:solidFill>
              </a:rPr>
              <a:t>Não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deve</a:t>
            </a:r>
            <a:r>
              <a:rPr lang="en-GB">
                <a:solidFill>
                  <a:schemeClr val="bg1"/>
                </a:solidFill>
              </a:rPr>
              <a:t> ser </a:t>
            </a:r>
            <a:r>
              <a:rPr lang="en-GB" err="1">
                <a:solidFill>
                  <a:schemeClr val="bg1"/>
                </a:solidFill>
              </a:rPr>
              <a:t>usado</a:t>
            </a:r>
            <a:r>
              <a:rPr lang="en-GB">
                <a:solidFill>
                  <a:schemeClr val="bg1"/>
                </a:solidFill>
              </a:rPr>
              <a:t> o tempo </a:t>
            </a:r>
            <a:r>
              <a:rPr lang="en-GB" err="1">
                <a:solidFill>
                  <a:schemeClr val="bg1"/>
                </a:solidFill>
              </a:rPr>
              <a:t>todo</a:t>
            </a:r>
            <a:endParaRPr lang="en-GB">
              <a:solidFill>
                <a:schemeClr val="bg1"/>
              </a:solidFill>
            </a:endParaRPr>
          </a:p>
          <a:p>
            <a:pPr algn="l"/>
            <a:endParaRPr lang="en-GB">
              <a:solidFill>
                <a:schemeClr val="bg1"/>
              </a:solidFill>
            </a:endParaRPr>
          </a:p>
          <a:p>
            <a:pPr algn="l"/>
            <a:r>
              <a:rPr lang="en-GB">
                <a:solidFill>
                  <a:schemeClr val="bg1"/>
                </a:solidFill>
              </a:rPr>
              <a:t>git merge –squash &lt;branch name&gt;</a:t>
            </a:r>
            <a:br>
              <a:rPr lang="en-GB">
                <a:solidFill>
                  <a:schemeClr val="bg1"/>
                </a:solidFill>
              </a:rPr>
            </a:br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8413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Rebase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Muda a base do feature branch para o commit </a:t>
            </a:r>
            <a:r>
              <a:rPr lang="en-GB" err="1">
                <a:solidFill>
                  <a:schemeClr val="bg1"/>
                </a:solidFill>
              </a:rPr>
              <a:t>mais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atual</a:t>
            </a:r>
            <a:r>
              <a:rPr lang="en-GB">
                <a:solidFill>
                  <a:schemeClr val="bg1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err="1">
                <a:solidFill>
                  <a:schemeClr val="bg1"/>
                </a:solidFill>
              </a:rPr>
              <a:t>Garante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poder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fazer</a:t>
            </a:r>
            <a:r>
              <a:rPr lang="en-GB">
                <a:solidFill>
                  <a:schemeClr val="bg1"/>
                </a:solidFill>
              </a:rPr>
              <a:t> um ff merge e </a:t>
            </a:r>
            <a:r>
              <a:rPr lang="en-GB" err="1">
                <a:solidFill>
                  <a:schemeClr val="bg1"/>
                </a:solidFill>
              </a:rPr>
              <a:t>manter</a:t>
            </a:r>
            <a:r>
              <a:rPr lang="en-GB">
                <a:solidFill>
                  <a:schemeClr val="bg1"/>
                </a:solidFill>
              </a:rPr>
              <a:t> a </a:t>
            </a:r>
            <a:r>
              <a:rPr lang="en-GB" err="1">
                <a:solidFill>
                  <a:schemeClr val="bg1"/>
                </a:solidFill>
              </a:rPr>
              <a:t>história</a:t>
            </a:r>
            <a:r>
              <a:rPr lang="en-GB">
                <a:solidFill>
                  <a:schemeClr val="bg1"/>
                </a:solidFill>
              </a:rPr>
              <a:t> linear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DEVE SER USADO SOMENTE EM REPOSITORIO LOCAL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err="1">
                <a:solidFill>
                  <a:schemeClr val="bg1"/>
                </a:solidFill>
              </a:rPr>
              <a:t>Pode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ter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conflitos</a:t>
            </a:r>
            <a:r>
              <a:rPr lang="en-GB">
                <a:solidFill>
                  <a:schemeClr val="bg1"/>
                </a:solidFill>
              </a:rPr>
              <a:t> do </a:t>
            </a:r>
            <a:r>
              <a:rPr lang="en-GB" err="1">
                <a:solidFill>
                  <a:schemeClr val="bg1"/>
                </a:solidFill>
              </a:rPr>
              <a:t>mesmo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jeito</a:t>
            </a:r>
            <a:r>
              <a:rPr lang="en-GB">
                <a:solidFill>
                  <a:schemeClr val="bg1"/>
                </a:solidFill>
              </a:rPr>
              <a:t> que merge</a:t>
            </a:r>
            <a:br>
              <a:rPr lang="en-GB">
                <a:solidFill>
                  <a:schemeClr val="bg1"/>
                </a:solidFill>
              </a:rPr>
            </a:br>
            <a:endParaRPr lang="en-GB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Options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Git rebase -- continue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Git rebase –skip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Git rebase --abort</a:t>
            </a:r>
          </a:p>
        </p:txBody>
      </p:sp>
    </p:spTree>
    <p:extLst>
      <p:ext uri="{BB962C8B-B14F-4D97-AF65-F5344CB8AC3E}">
        <p14:creationId xmlns:p14="http://schemas.microsoft.com/office/powerpoint/2010/main" val="37220099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Rebase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F147CB2-7240-969A-9BFA-05B4B32C079C}"/>
              </a:ext>
            </a:extLst>
          </p:cNvPr>
          <p:cNvSpPr/>
          <p:nvPr/>
        </p:nvSpPr>
        <p:spPr>
          <a:xfrm>
            <a:off x="678852" y="3482282"/>
            <a:ext cx="313509" cy="313509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FBACD5-B97E-69FF-6EB0-9971E3B90881}"/>
              </a:ext>
            </a:extLst>
          </p:cNvPr>
          <p:cNvSpPr/>
          <p:nvPr/>
        </p:nvSpPr>
        <p:spPr>
          <a:xfrm>
            <a:off x="2076306" y="3482282"/>
            <a:ext cx="313509" cy="313509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0D3765-EDBC-2E3F-AEE0-BD7CD24A87EC}"/>
              </a:ext>
            </a:extLst>
          </p:cNvPr>
          <p:cNvSpPr/>
          <p:nvPr/>
        </p:nvSpPr>
        <p:spPr>
          <a:xfrm>
            <a:off x="3472946" y="3482278"/>
            <a:ext cx="313509" cy="313509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6B9C4E-B179-193C-70F8-0C25672E9843}"/>
              </a:ext>
            </a:extLst>
          </p:cNvPr>
          <p:cNvSpPr/>
          <p:nvPr/>
        </p:nvSpPr>
        <p:spPr>
          <a:xfrm>
            <a:off x="987464" y="3616167"/>
            <a:ext cx="1093739" cy="67769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DA02E8-8ECF-5A22-C9ED-FEBB39BE50D2}"/>
              </a:ext>
            </a:extLst>
          </p:cNvPr>
          <p:cNvSpPr/>
          <p:nvPr/>
        </p:nvSpPr>
        <p:spPr>
          <a:xfrm>
            <a:off x="2388186" y="3614520"/>
            <a:ext cx="1093739" cy="67769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3070B80-9E82-D493-81E0-CD3AE4259CA9}"/>
              </a:ext>
            </a:extLst>
          </p:cNvPr>
          <p:cNvGrpSpPr/>
          <p:nvPr/>
        </p:nvGrpSpPr>
        <p:grpSpPr>
          <a:xfrm>
            <a:off x="4547740" y="3795240"/>
            <a:ext cx="1001110" cy="1001084"/>
            <a:chOff x="4547740" y="3795240"/>
            <a:chExt cx="1001110" cy="100108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4BC3EAE-AFBE-9BFD-503B-7E91C0FCD897}"/>
                </a:ext>
              </a:extLst>
            </p:cNvPr>
            <p:cNvSpPr/>
            <p:nvPr/>
          </p:nvSpPr>
          <p:spPr>
            <a:xfrm>
              <a:off x="4547740" y="4482815"/>
              <a:ext cx="1001110" cy="3135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MASTER</a:t>
              </a:r>
              <a:endParaRPr lang="en-AU"/>
            </a:p>
          </p:txBody>
        </p:sp>
        <p:sp>
          <p:nvSpPr>
            <p:cNvPr id="45" name="Arrow: Down 44">
              <a:extLst>
                <a:ext uri="{FF2B5EF4-FFF2-40B4-BE49-F238E27FC236}">
                  <a16:creationId xmlns:a16="http://schemas.microsoft.com/office/drawing/2014/main" id="{5D716934-D7A0-9237-7E73-38D75CEB3C6B}"/>
                </a:ext>
              </a:extLst>
            </p:cNvPr>
            <p:cNvSpPr/>
            <p:nvPr/>
          </p:nvSpPr>
          <p:spPr>
            <a:xfrm rot="10800000">
              <a:off x="4901418" y="3795240"/>
              <a:ext cx="257507" cy="690590"/>
            </a:xfrm>
            <a:prstGeom prst="downArrow">
              <a:avLst>
                <a:gd name="adj1" fmla="val 19828"/>
                <a:gd name="adj2" fmla="val 801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F6FF11B-B42B-D2CD-8BB9-2574BC141013}"/>
              </a:ext>
            </a:extLst>
          </p:cNvPr>
          <p:cNvGrpSpPr/>
          <p:nvPr/>
        </p:nvGrpSpPr>
        <p:grpSpPr>
          <a:xfrm>
            <a:off x="3699706" y="1934720"/>
            <a:ext cx="2460163" cy="1488034"/>
            <a:chOff x="3699706" y="1934720"/>
            <a:chExt cx="2460163" cy="14880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995074-C214-640A-C368-A1AD87FFB1D4}"/>
                </a:ext>
              </a:extLst>
            </p:cNvPr>
            <p:cNvSpPr/>
            <p:nvPr/>
          </p:nvSpPr>
          <p:spPr>
            <a:xfrm>
              <a:off x="4188411" y="2989702"/>
              <a:ext cx="313509" cy="313509"/>
            </a:xfrm>
            <a:prstGeom prst="ellipse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B24B8FD-A7C2-ABB3-84B4-53ED4A39830A}"/>
                </a:ext>
              </a:extLst>
            </p:cNvPr>
            <p:cNvSpPr/>
            <p:nvPr/>
          </p:nvSpPr>
          <p:spPr>
            <a:xfrm>
              <a:off x="5548850" y="2989703"/>
              <a:ext cx="313509" cy="313509"/>
            </a:xfrm>
            <a:prstGeom prst="ellipse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A6BB47A-D71D-01ED-C08A-6F35E10DAB7D}"/>
                </a:ext>
              </a:extLst>
            </p:cNvPr>
            <p:cNvSpPr/>
            <p:nvPr/>
          </p:nvSpPr>
          <p:spPr>
            <a:xfrm rot="19537570">
              <a:off x="3699706" y="3354354"/>
              <a:ext cx="576955" cy="68400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998314-4981-18CB-3900-80BD0FC1F30E}"/>
                </a:ext>
              </a:extLst>
            </p:cNvPr>
            <p:cNvSpPr/>
            <p:nvPr/>
          </p:nvSpPr>
          <p:spPr>
            <a:xfrm>
              <a:off x="4501921" y="3125325"/>
              <a:ext cx="1046930" cy="56555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D659029-52E4-0B3D-4110-66FC48AEF503}"/>
                </a:ext>
              </a:extLst>
            </p:cNvPr>
            <p:cNvSpPr/>
            <p:nvPr/>
          </p:nvSpPr>
          <p:spPr>
            <a:xfrm>
              <a:off x="5158759" y="1934720"/>
              <a:ext cx="1001110" cy="3135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BUGFIX</a:t>
              </a:r>
              <a:endParaRPr lang="en-AU"/>
            </a:p>
          </p:txBody>
        </p:sp>
        <p:sp>
          <p:nvSpPr>
            <p:cNvPr id="47" name="Arrow: Down 46">
              <a:extLst>
                <a:ext uri="{FF2B5EF4-FFF2-40B4-BE49-F238E27FC236}">
                  <a16:creationId xmlns:a16="http://schemas.microsoft.com/office/drawing/2014/main" id="{D806E9E6-3409-5B0B-B44C-367697A044F7}"/>
                </a:ext>
              </a:extLst>
            </p:cNvPr>
            <p:cNvSpPr/>
            <p:nvPr/>
          </p:nvSpPr>
          <p:spPr>
            <a:xfrm>
              <a:off x="5554725" y="2248229"/>
              <a:ext cx="257507" cy="690590"/>
            </a:xfrm>
            <a:prstGeom prst="downArrow">
              <a:avLst>
                <a:gd name="adj1" fmla="val 19828"/>
                <a:gd name="adj2" fmla="val 801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12276F39-1613-A553-7499-46C4D27DFDB0}"/>
              </a:ext>
            </a:extLst>
          </p:cNvPr>
          <p:cNvSpPr/>
          <p:nvPr/>
        </p:nvSpPr>
        <p:spPr>
          <a:xfrm>
            <a:off x="4893899" y="3482205"/>
            <a:ext cx="313509" cy="313509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9A97E7E-0B9B-CE73-4B74-E5B8D330858A}"/>
              </a:ext>
            </a:extLst>
          </p:cNvPr>
          <p:cNvSpPr/>
          <p:nvPr/>
        </p:nvSpPr>
        <p:spPr>
          <a:xfrm>
            <a:off x="3781966" y="3579107"/>
            <a:ext cx="1174617" cy="93809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636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7.40741E-7 L 0.11901 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1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0.17188 -0.075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Colaboração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>
                <a:solidFill>
                  <a:schemeClr val="bg1"/>
                </a:solidFill>
              </a:rPr>
              <a:t>Como </a:t>
            </a:r>
            <a:r>
              <a:rPr lang="en-GB" sz="3200" err="1">
                <a:solidFill>
                  <a:schemeClr val="bg1"/>
                </a:solidFill>
              </a:rPr>
              <a:t>colaborar</a:t>
            </a:r>
            <a:r>
              <a:rPr lang="en-GB" sz="3200">
                <a:solidFill>
                  <a:schemeClr val="bg1"/>
                </a:solidFill>
              </a:rPr>
              <a:t> </a:t>
            </a:r>
            <a:r>
              <a:rPr lang="en-GB" sz="3200" err="1">
                <a:solidFill>
                  <a:schemeClr val="bg1"/>
                </a:solidFill>
              </a:rPr>
              <a:t>num</a:t>
            </a:r>
            <a:r>
              <a:rPr lang="en-GB" sz="3200">
                <a:solidFill>
                  <a:schemeClr val="bg1"/>
                </a:solidFill>
              </a:rPr>
              <a:t> Sistema de </a:t>
            </a:r>
            <a:r>
              <a:rPr lang="en-GB" sz="3200" err="1">
                <a:solidFill>
                  <a:schemeClr val="bg1"/>
                </a:solidFill>
              </a:rPr>
              <a:t>controle</a:t>
            </a:r>
            <a:r>
              <a:rPr lang="en-GB" sz="3200">
                <a:solidFill>
                  <a:schemeClr val="bg1"/>
                </a:solidFill>
              </a:rPr>
              <a:t> de </a:t>
            </a:r>
            <a:r>
              <a:rPr lang="en-GB" sz="3200" err="1">
                <a:solidFill>
                  <a:schemeClr val="bg1"/>
                </a:solidFill>
              </a:rPr>
              <a:t>versões</a:t>
            </a:r>
            <a:r>
              <a:rPr lang="en-GB" sz="3200">
                <a:solidFill>
                  <a:schemeClr val="bg1"/>
                </a:solidFill>
              </a:rPr>
              <a:t> </a:t>
            </a:r>
            <a:r>
              <a:rPr lang="en-GB" sz="3200" err="1">
                <a:solidFill>
                  <a:schemeClr val="bg1"/>
                </a:solidFill>
              </a:rPr>
              <a:t>distribuido</a:t>
            </a:r>
            <a:r>
              <a:rPr lang="en-AU" sz="3200">
                <a:solidFill>
                  <a:schemeClr val="bg1"/>
                </a:solidFill>
              </a:rPr>
              <a:t>?</a:t>
            </a:r>
            <a:endParaRPr lang="pt-BR" sz="320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bg1"/>
                </a:solidFill>
              </a:rPr>
              <a:t>Sicronizar o repósitorio dos usuários</a:t>
            </a:r>
            <a:r>
              <a:rPr lang="en-AU" sz="2800">
                <a:solidFill>
                  <a:schemeClr val="bg1"/>
                </a:solidFill>
              </a:rPr>
              <a:t>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3200" err="1">
                <a:solidFill>
                  <a:schemeClr val="bg1"/>
                </a:solidFill>
              </a:rPr>
              <a:t>Dois</a:t>
            </a:r>
            <a:r>
              <a:rPr lang="en-AU" sz="3200">
                <a:solidFill>
                  <a:schemeClr val="bg1"/>
                </a:solidFill>
              </a:rPr>
              <a:t> </a:t>
            </a:r>
            <a:r>
              <a:rPr lang="en-AU" sz="3200" err="1">
                <a:solidFill>
                  <a:schemeClr val="bg1"/>
                </a:solidFill>
              </a:rPr>
              <a:t>principais</a:t>
            </a:r>
            <a:r>
              <a:rPr lang="en-AU" sz="3200">
                <a:solidFill>
                  <a:schemeClr val="bg1"/>
                </a:solidFill>
              </a:rPr>
              <a:t> workflows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 sz="2800">
                <a:solidFill>
                  <a:schemeClr val="bg1"/>
                </a:solidFill>
              </a:rPr>
              <a:t>Centralized workflow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 sz="2800">
                <a:solidFill>
                  <a:schemeClr val="bg1"/>
                </a:solidFill>
              </a:rPr>
              <a:t>Integration manager workflow</a:t>
            </a:r>
            <a:endParaRPr lang="en-GB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2938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Colaboração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666A56-D86B-7216-665E-91C8A3CD2C73}"/>
              </a:ext>
            </a:extLst>
          </p:cNvPr>
          <p:cNvSpPr/>
          <p:nvPr/>
        </p:nvSpPr>
        <p:spPr>
          <a:xfrm>
            <a:off x="1644559" y="1822927"/>
            <a:ext cx="1710149" cy="42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Centralized</a:t>
            </a:r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79C9F5-82F6-4516-52E8-6CB6042E636F}"/>
              </a:ext>
            </a:extLst>
          </p:cNvPr>
          <p:cNvSpPr/>
          <p:nvPr/>
        </p:nvSpPr>
        <p:spPr>
          <a:xfrm>
            <a:off x="8103973" y="1803562"/>
            <a:ext cx="1710149" cy="42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Distribuído</a:t>
            </a:r>
            <a:endParaRPr lang="en-AU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1B75DA1E-9492-2876-99E5-7C496DBF72BA}"/>
              </a:ext>
            </a:extLst>
          </p:cNvPr>
          <p:cNvSpPr/>
          <p:nvPr/>
        </p:nvSpPr>
        <p:spPr>
          <a:xfrm>
            <a:off x="1980659" y="3076368"/>
            <a:ext cx="1060541" cy="1304925"/>
          </a:xfrm>
          <a:prstGeom prst="ca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A275AC-8C28-887F-E0DB-68742DB98D7E}"/>
              </a:ext>
            </a:extLst>
          </p:cNvPr>
          <p:cNvCxnSpPr/>
          <p:nvPr/>
        </p:nvCxnSpPr>
        <p:spPr>
          <a:xfrm>
            <a:off x="5693535" y="1822926"/>
            <a:ext cx="0" cy="3549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ylinder 23">
            <a:extLst>
              <a:ext uri="{FF2B5EF4-FFF2-40B4-BE49-F238E27FC236}">
                <a16:creationId xmlns:a16="http://schemas.microsoft.com/office/drawing/2014/main" id="{CA723192-0446-753C-A649-075F5C3944A3}"/>
              </a:ext>
            </a:extLst>
          </p:cNvPr>
          <p:cNvSpPr/>
          <p:nvPr/>
        </p:nvSpPr>
        <p:spPr>
          <a:xfrm>
            <a:off x="6771242" y="2762250"/>
            <a:ext cx="820184" cy="931868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A9E970C1-070C-1303-C96F-8D9C963D01B9}"/>
              </a:ext>
            </a:extLst>
          </p:cNvPr>
          <p:cNvSpPr/>
          <p:nvPr/>
        </p:nvSpPr>
        <p:spPr>
          <a:xfrm>
            <a:off x="9898980" y="2742761"/>
            <a:ext cx="820184" cy="931868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2D6C564E-DA84-8814-3875-92CCD7F0BF76}"/>
              </a:ext>
            </a:extLst>
          </p:cNvPr>
          <p:cNvSpPr/>
          <p:nvPr/>
        </p:nvSpPr>
        <p:spPr>
          <a:xfrm>
            <a:off x="8334403" y="4353609"/>
            <a:ext cx="820184" cy="931868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8E528872-ECF2-6CB1-CA89-5A646264156E}"/>
              </a:ext>
            </a:extLst>
          </p:cNvPr>
          <p:cNvSpPr/>
          <p:nvPr/>
        </p:nvSpPr>
        <p:spPr>
          <a:xfrm rot="19035822">
            <a:off x="7524649" y="3812175"/>
            <a:ext cx="303410" cy="931868"/>
          </a:xfrm>
          <a:prstGeom prst="downArrow">
            <a:avLst>
              <a:gd name="adj1" fmla="val 31904"/>
              <a:gd name="adj2" fmla="val 854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4943B812-7CF1-E3B3-8614-7E65C3EE25B2}"/>
              </a:ext>
            </a:extLst>
          </p:cNvPr>
          <p:cNvSpPr/>
          <p:nvPr/>
        </p:nvSpPr>
        <p:spPr>
          <a:xfrm rot="8541046">
            <a:off x="7849385" y="3438308"/>
            <a:ext cx="303410" cy="931868"/>
          </a:xfrm>
          <a:prstGeom prst="downArrow">
            <a:avLst>
              <a:gd name="adj1" fmla="val 31904"/>
              <a:gd name="adj2" fmla="val 7542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DBCF8F8D-ECC1-1307-EF9D-BACE555495E6}"/>
              </a:ext>
            </a:extLst>
          </p:cNvPr>
          <p:cNvSpPr/>
          <p:nvPr/>
        </p:nvSpPr>
        <p:spPr>
          <a:xfrm rot="13829076">
            <a:off x="9569319" y="3681348"/>
            <a:ext cx="282256" cy="1208952"/>
          </a:xfrm>
          <a:prstGeom prst="downArrow">
            <a:avLst>
              <a:gd name="adj1" fmla="val 31904"/>
              <a:gd name="adj2" fmla="val 854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F3B19973-4EB3-9500-D605-41376F218AA7}"/>
              </a:ext>
            </a:extLst>
          </p:cNvPr>
          <p:cNvSpPr/>
          <p:nvPr/>
        </p:nvSpPr>
        <p:spPr>
          <a:xfrm rot="3062138">
            <a:off x="9243888" y="3444162"/>
            <a:ext cx="282256" cy="1208952"/>
          </a:xfrm>
          <a:prstGeom prst="downArrow">
            <a:avLst>
              <a:gd name="adj1" fmla="val 31904"/>
              <a:gd name="adj2" fmla="val 854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9547B875-788F-84F2-10C9-C5E1D3F6E838}"/>
              </a:ext>
            </a:extLst>
          </p:cNvPr>
          <p:cNvSpPr/>
          <p:nvPr/>
        </p:nvSpPr>
        <p:spPr>
          <a:xfrm rot="5400000">
            <a:off x="8639437" y="1992345"/>
            <a:ext cx="344248" cy="1884064"/>
          </a:xfrm>
          <a:prstGeom prst="downArrow">
            <a:avLst>
              <a:gd name="adj1" fmla="val 31904"/>
              <a:gd name="adj2" fmla="val 854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15FD5A1E-FB4B-A23B-C937-6C38206E2452}"/>
              </a:ext>
            </a:extLst>
          </p:cNvPr>
          <p:cNvSpPr/>
          <p:nvPr/>
        </p:nvSpPr>
        <p:spPr>
          <a:xfrm rot="16200000">
            <a:off x="8744879" y="2336178"/>
            <a:ext cx="344248" cy="1884064"/>
          </a:xfrm>
          <a:prstGeom prst="downArrow">
            <a:avLst>
              <a:gd name="adj1" fmla="val 31904"/>
              <a:gd name="adj2" fmla="val 854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43578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Centralized workflow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1B75DA1E-9492-2876-99E5-7C496DBF72BA}"/>
              </a:ext>
            </a:extLst>
          </p:cNvPr>
          <p:cNvSpPr/>
          <p:nvPr/>
        </p:nvSpPr>
        <p:spPr>
          <a:xfrm>
            <a:off x="5163264" y="2453623"/>
            <a:ext cx="1060541" cy="1304925"/>
          </a:xfrm>
          <a:prstGeom prst="ca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CA723192-0446-753C-A649-075F5C3944A3}"/>
              </a:ext>
            </a:extLst>
          </p:cNvPr>
          <p:cNvSpPr/>
          <p:nvPr/>
        </p:nvSpPr>
        <p:spPr>
          <a:xfrm>
            <a:off x="1838142" y="2716640"/>
            <a:ext cx="820184" cy="931868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A9E970C1-070C-1303-C96F-8D9C963D01B9}"/>
              </a:ext>
            </a:extLst>
          </p:cNvPr>
          <p:cNvSpPr/>
          <p:nvPr/>
        </p:nvSpPr>
        <p:spPr>
          <a:xfrm>
            <a:off x="9029994" y="2724935"/>
            <a:ext cx="820184" cy="931868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2D6C564E-DA84-8814-3875-92CCD7F0BF76}"/>
              </a:ext>
            </a:extLst>
          </p:cNvPr>
          <p:cNvSpPr/>
          <p:nvPr/>
        </p:nvSpPr>
        <p:spPr>
          <a:xfrm>
            <a:off x="5211277" y="4779318"/>
            <a:ext cx="820184" cy="931868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8E528872-ECF2-6CB1-CA89-5A646264156E}"/>
              </a:ext>
            </a:extLst>
          </p:cNvPr>
          <p:cNvSpPr/>
          <p:nvPr/>
        </p:nvSpPr>
        <p:spPr>
          <a:xfrm rot="16200000">
            <a:off x="3861499" y="1929703"/>
            <a:ext cx="190481" cy="2122274"/>
          </a:xfrm>
          <a:prstGeom prst="downArrow">
            <a:avLst>
              <a:gd name="adj1" fmla="val 31904"/>
              <a:gd name="adj2" fmla="val 854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DA2D857-2BD2-7B75-FE2C-B96DC0653B43}"/>
              </a:ext>
            </a:extLst>
          </p:cNvPr>
          <p:cNvSpPr/>
          <p:nvPr/>
        </p:nvSpPr>
        <p:spPr>
          <a:xfrm rot="5400000">
            <a:off x="3859229" y="2204738"/>
            <a:ext cx="190481" cy="2122274"/>
          </a:xfrm>
          <a:prstGeom prst="downArrow">
            <a:avLst>
              <a:gd name="adj1" fmla="val 31904"/>
              <a:gd name="adj2" fmla="val 854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924C6805-E8A4-CB59-1554-1CC53A2D346B}"/>
              </a:ext>
            </a:extLst>
          </p:cNvPr>
          <p:cNvSpPr/>
          <p:nvPr/>
        </p:nvSpPr>
        <p:spPr>
          <a:xfrm rot="16200000">
            <a:off x="7548945" y="1841736"/>
            <a:ext cx="169721" cy="2486993"/>
          </a:xfrm>
          <a:prstGeom prst="downArrow">
            <a:avLst>
              <a:gd name="adj1" fmla="val 31904"/>
              <a:gd name="adj2" fmla="val 854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042F3529-3909-A41F-6A0E-6001BB63ACB6}"/>
              </a:ext>
            </a:extLst>
          </p:cNvPr>
          <p:cNvSpPr/>
          <p:nvPr/>
        </p:nvSpPr>
        <p:spPr>
          <a:xfrm rot="5400000">
            <a:off x="7546677" y="2116774"/>
            <a:ext cx="169718" cy="2486992"/>
          </a:xfrm>
          <a:prstGeom prst="downArrow">
            <a:avLst>
              <a:gd name="adj1" fmla="val 31904"/>
              <a:gd name="adj2" fmla="val 854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F23129B2-548E-C398-1AC3-1A2135DBB242}"/>
              </a:ext>
            </a:extLst>
          </p:cNvPr>
          <p:cNvSpPr/>
          <p:nvPr/>
        </p:nvSpPr>
        <p:spPr>
          <a:xfrm>
            <a:off x="5430613" y="3796674"/>
            <a:ext cx="201200" cy="892960"/>
          </a:xfrm>
          <a:prstGeom prst="downArrow">
            <a:avLst>
              <a:gd name="adj1" fmla="val 31904"/>
              <a:gd name="adj2" fmla="val 854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5B217E99-3771-DEB2-0293-9C1635B5DBDF}"/>
              </a:ext>
            </a:extLst>
          </p:cNvPr>
          <p:cNvSpPr/>
          <p:nvPr/>
        </p:nvSpPr>
        <p:spPr>
          <a:xfrm rot="10800000" flipH="1">
            <a:off x="5693534" y="3766112"/>
            <a:ext cx="201200" cy="931868"/>
          </a:xfrm>
          <a:prstGeom prst="downArrow">
            <a:avLst>
              <a:gd name="adj1" fmla="val 31904"/>
              <a:gd name="adj2" fmla="val 854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0CD43985-D778-3BCC-96DA-5E401C0ACAFB}"/>
              </a:ext>
            </a:extLst>
          </p:cNvPr>
          <p:cNvSpPr/>
          <p:nvPr/>
        </p:nvSpPr>
        <p:spPr>
          <a:xfrm rot="14610151">
            <a:off x="7412429" y="2844438"/>
            <a:ext cx="166962" cy="2916493"/>
          </a:xfrm>
          <a:prstGeom prst="downArrow">
            <a:avLst>
              <a:gd name="adj1" fmla="val 31904"/>
              <a:gd name="adj2" fmla="val 854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6358D3D6-209A-C7E1-6653-BEAC5AA7DEC8}"/>
              </a:ext>
            </a:extLst>
          </p:cNvPr>
          <p:cNvSpPr/>
          <p:nvPr/>
        </p:nvSpPr>
        <p:spPr>
          <a:xfrm rot="3810151">
            <a:off x="7410160" y="3119477"/>
            <a:ext cx="166959" cy="2916492"/>
          </a:xfrm>
          <a:prstGeom prst="downArrow">
            <a:avLst>
              <a:gd name="adj1" fmla="val 31904"/>
              <a:gd name="adj2" fmla="val 854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24C079-A581-838F-9235-20AF43EBA0C8}"/>
              </a:ext>
            </a:extLst>
          </p:cNvPr>
          <p:cNvSpPr txBox="1"/>
          <p:nvPr/>
        </p:nvSpPr>
        <p:spPr>
          <a:xfrm>
            <a:off x="253712" y="4566027"/>
            <a:ext cx="3785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Qual o ponto </a:t>
            </a:r>
            <a:r>
              <a:rPr lang="en-AU">
                <a:solidFill>
                  <a:schemeClr val="bg1"/>
                </a:solidFill>
              </a:rPr>
              <a:t>?</a:t>
            </a:r>
          </a:p>
          <a:p>
            <a:r>
              <a:rPr lang="en-AU">
                <a:solidFill>
                  <a:schemeClr val="bg1"/>
                </a:solidFill>
              </a:rPr>
              <a:t>Por que </a:t>
            </a:r>
            <a:r>
              <a:rPr lang="pt-BR">
                <a:solidFill>
                  <a:schemeClr val="bg1"/>
                </a:solidFill>
              </a:rPr>
              <a:t>é melhor que o centralizado</a:t>
            </a:r>
            <a:r>
              <a:rPr lang="en-AU">
                <a:solidFill>
                  <a:schemeClr val="bg1"/>
                </a:solidFill>
              </a:rPr>
              <a:t>?</a:t>
            </a:r>
          </a:p>
          <a:p>
            <a:r>
              <a:rPr lang="en-AU" err="1">
                <a:solidFill>
                  <a:schemeClr val="bg1"/>
                </a:solidFill>
              </a:rPr>
              <a:t>Onde</a:t>
            </a:r>
            <a:r>
              <a:rPr lang="en-AU">
                <a:solidFill>
                  <a:schemeClr val="bg1"/>
                </a:solidFill>
              </a:rPr>
              <a:t> </a:t>
            </a:r>
            <a:r>
              <a:rPr lang="en-AU" err="1">
                <a:solidFill>
                  <a:schemeClr val="bg1"/>
                </a:solidFill>
              </a:rPr>
              <a:t>deve</a:t>
            </a:r>
            <a:r>
              <a:rPr lang="en-AU">
                <a:solidFill>
                  <a:schemeClr val="bg1"/>
                </a:solidFill>
              </a:rPr>
              <a:t> </a:t>
            </a:r>
            <a:r>
              <a:rPr lang="en-AU" err="1">
                <a:solidFill>
                  <a:schemeClr val="bg1"/>
                </a:solidFill>
              </a:rPr>
              <a:t>ficar</a:t>
            </a:r>
            <a:r>
              <a:rPr lang="en-AU">
                <a:solidFill>
                  <a:schemeClr val="bg1"/>
                </a:solidFill>
              </a:rPr>
              <a:t> o </a:t>
            </a:r>
            <a:r>
              <a:rPr lang="en-AU" err="1">
                <a:solidFill>
                  <a:schemeClr val="bg1"/>
                </a:solidFill>
              </a:rPr>
              <a:t>repositório</a:t>
            </a:r>
            <a:r>
              <a:rPr lang="en-AU">
                <a:solidFill>
                  <a:schemeClr val="bg1"/>
                </a:solidFill>
              </a:rPr>
              <a:t> central ?</a:t>
            </a:r>
          </a:p>
        </p:txBody>
      </p:sp>
    </p:spTree>
    <p:extLst>
      <p:ext uri="{BB962C8B-B14F-4D97-AF65-F5344CB8AC3E}">
        <p14:creationId xmlns:p14="http://schemas.microsoft.com/office/powerpoint/2010/main" val="9883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Centralized workflow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</a:endParaRP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1B75DA1E-9492-2876-99E5-7C496DBF72BA}"/>
              </a:ext>
            </a:extLst>
          </p:cNvPr>
          <p:cNvSpPr/>
          <p:nvPr/>
        </p:nvSpPr>
        <p:spPr>
          <a:xfrm>
            <a:off x="5163264" y="2537277"/>
            <a:ext cx="1060541" cy="1304925"/>
          </a:xfrm>
          <a:prstGeom prst="ca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CA723192-0446-753C-A649-075F5C3944A3}"/>
              </a:ext>
            </a:extLst>
          </p:cNvPr>
          <p:cNvSpPr/>
          <p:nvPr/>
        </p:nvSpPr>
        <p:spPr>
          <a:xfrm>
            <a:off x="1838142" y="2716640"/>
            <a:ext cx="820184" cy="931868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A9E970C1-070C-1303-C96F-8D9C963D01B9}"/>
              </a:ext>
            </a:extLst>
          </p:cNvPr>
          <p:cNvSpPr/>
          <p:nvPr/>
        </p:nvSpPr>
        <p:spPr>
          <a:xfrm>
            <a:off x="9029994" y="2724935"/>
            <a:ext cx="820184" cy="931868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DA2D857-2BD2-7B75-FE2C-B96DC0653B43}"/>
              </a:ext>
            </a:extLst>
          </p:cNvPr>
          <p:cNvSpPr/>
          <p:nvPr/>
        </p:nvSpPr>
        <p:spPr>
          <a:xfrm rot="5400000">
            <a:off x="3859227" y="2011746"/>
            <a:ext cx="190481" cy="2122274"/>
          </a:xfrm>
          <a:prstGeom prst="downArrow">
            <a:avLst>
              <a:gd name="adj1" fmla="val 31904"/>
              <a:gd name="adj2" fmla="val 854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924C6805-E8A4-CB59-1554-1CC53A2D346B}"/>
              </a:ext>
            </a:extLst>
          </p:cNvPr>
          <p:cNvSpPr/>
          <p:nvPr/>
        </p:nvSpPr>
        <p:spPr>
          <a:xfrm rot="16200000">
            <a:off x="7553147" y="1773996"/>
            <a:ext cx="169721" cy="2486993"/>
          </a:xfrm>
          <a:prstGeom prst="downArrow">
            <a:avLst>
              <a:gd name="adj1" fmla="val 31904"/>
              <a:gd name="adj2" fmla="val 854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F69DA4-3905-2F4F-1E65-6455159DF2BA}"/>
              </a:ext>
            </a:extLst>
          </p:cNvPr>
          <p:cNvSpPr/>
          <p:nvPr/>
        </p:nvSpPr>
        <p:spPr>
          <a:xfrm>
            <a:off x="1487805" y="3923342"/>
            <a:ext cx="1710149" cy="42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Victor</a:t>
            </a:r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501A83-A6B7-3DCA-FFAA-BA8A49E5A717}"/>
              </a:ext>
            </a:extLst>
          </p:cNvPr>
          <p:cNvSpPr/>
          <p:nvPr/>
        </p:nvSpPr>
        <p:spPr>
          <a:xfrm>
            <a:off x="8585011" y="4020501"/>
            <a:ext cx="1710149" cy="42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Larissa</a:t>
            </a:r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4CA54D-EC15-4C00-C578-098ADBDDF44A}"/>
              </a:ext>
            </a:extLst>
          </p:cNvPr>
          <p:cNvSpPr txBox="1"/>
          <p:nvPr/>
        </p:nvSpPr>
        <p:spPr>
          <a:xfrm>
            <a:off x="3442309" y="2515158"/>
            <a:ext cx="1024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</a:rPr>
              <a:t>CLONE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DE75D8-CB2F-D3DF-F392-9706E795EA88}"/>
              </a:ext>
            </a:extLst>
          </p:cNvPr>
          <p:cNvSpPr txBox="1"/>
          <p:nvPr/>
        </p:nvSpPr>
        <p:spPr>
          <a:xfrm>
            <a:off x="7368837" y="2515158"/>
            <a:ext cx="1024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</a:rPr>
              <a:t>CLONE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9583970E-F9EC-BEDB-E62F-C60F8E6187ED}"/>
              </a:ext>
            </a:extLst>
          </p:cNvPr>
          <p:cNvSpPr/>
          <p:nvPr/>
        </p:nvSpPr>
        <p:spPr>
          <a:xfrm rot="16200000">
            <a:off x="3858684" y="2337286"/>
            <a:ext cx="190481" cy="2122274"/>
          </a:xfrm>
          <a:prstGeom prst="downArrow">
            <a:avLst>
              <a:gd name="adj1" fmla="val 31904"/>
              <a:gd name="adj2" fmla="val 854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75E692-CA73-5A43-7BEF-51C162698476}"/>
              </a:ext>
            </a:extLst>
          </p:cNvPr>
          <p:cNvSpPr txBox="1"/>
          <p:nvPr/>
        </p:nvSpPr>
        <p:spPr>
          <a:xfrm>
            <a:off x="3382430" y="3458642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</a:rPr>
              <a:t>PUSH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C4410D7B-FE16-1B86-8523-7316654E992F}"/>
              </a:ext>
            </a:extLst>
          </p:cNvPr>
          <p:cNvSpPr/>
          <p:nvPr/>
        </p:nvSpPr>
        <p:spPr>
          <a:xfrm rot="16200000">
            <a:off x="7543039" y="2127585"/>
            <a:ext cx="231464" cy="2445470"/>
          </a:xfrm>
          <a:prstGeom prst="downArrow">
            <a:avLst>
              <a:gd name="adj1" fmla="val 31904"/>
              <a:gd name="adj2" fmla="val 854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36E2F8-396C-9DA2-5FA0-7D43BCA5973E}"/>
              </a:ext>
            </a:extLst>
          </p:cNvPr>
          <p:cNvSpPr txBox="1"/>
          <p:nvPr/>
        </p:nvSpPr>
        <p:spPr>
          <a:xfrm>
            <a:off x="7463068" y="34202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</a:rPr>
              <a:t>PULL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527FE9FF-628E-99A8-8E31-20E4111BA321}"/>
              </a:ext>
            </a:extLst>
          </p:cNvPr>
          <p:cNvSpPr/>
          <p:nvPr/>
        </p:nvSpPr>
        <p:spPr>
          <a:xfrm rot="6073099">
            <a:off x="7253105" y="2905179"/>
            <a:ext cx="231464" cy="2445470"/>
          </a:xfrm>
          <a:prstGeom prst="downArrow">
            <a:avLst>
              <a:gd name="adj1" fmla="val 31904"/>
              <a:gd name="adj2" fmla="val 854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C861CC-A19C-BF75-18E9-1FC987E3477B}"/>
              </a:ext>
            </a:extLst>
          </p:cNvPr>
          <p:cNvSpPr txBox="1"/>
          <p:nvPr/>
        </p:nvSpPr>
        <p:spPr>
          <a:xfrm>
            <a:off x="7026089" y="4237136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</a:rPr>
              <a:t>PUSH</a:t>
            </a:r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5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1" grpId="0" animBg="1"/>
      <p:bldP spid="5" grpId="0" animBg="1"/>
      <p:bldP spid="49" grpId="0" animBg="1"/>
      <p:bldP spid="23" grpId="0"/>
      <p:bldP spid="44" grpId="0"/>
      <p:bldP spid="45" grpId="0" animBg="1"/>
      <p:bldP spid="46" grpId="0"/>
      <p:bldP spid="47" grpId="0" animBg="1"/>
      <p:bldP spid="48" grpId="0"/>
      <p:bldP spid="55" grpId="0" animBg="1"/>
      <p:bldP spid="5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Integration Manager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CA723192-0446-753C-A649-075F5C3944A3}"/>
              </a:ext>
            </a:extLst>
          </p:cNvPr>
          <p:cNvSpPr/>
          <p:nvPr/>
        </p:nvSpPr>
        <p:spPr>
          <a:xfrm>
            <a:off x="2195736" y="4391544"/>
            <a:ext cx="820184" cy="931868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A9E970C1-070C-1303-C96F-8D9C963D01B9}"/>
              </a:ext>
            </a:extLst>
          </p:cNvPr>
          <p:cNvSpPr/>
          <p:nvPr/>
        </p:nvSpPr>
        <p:spPr>
          <a:xfrm>
            <a:off x="7694988" y="4327241"/>
            <a:ext cx="820184" cy="931868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DA2D857-2BD2-7B75-FE2C-B96DC0653B43}"/>
              </a:ext>
            </a:extLst>
          </p:cNvPr>
          <p:cNvSpPr/>
          <p:nvPr/>
        </p:nvSpPr>
        <p:spPr>
          <a:xfrm>
            <a:off x="8079647" y="3058432"/>
            <a:ext cx="197580" cy="1240029"/>
          </a:xfrm>
          <a:prstGeom prst="downArrow">
            <a:avLst>
              <a:gd name="adj1" fmla="val 31904"/>
              <a:gd name="adj2" fmla="val 854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F69DA4-3905-2F4F-1E65-6455159DF2BA}"/>
              </a:ext>
            </a:extLst>
          </p:cNvPr>
          <p:cNvSpPr/>
          <p:nvPr/>
        </p:nvSpPr>
        <p:spPr>
          <a:xfrm>
            <a:off x="1696962" y="5524009"/>
            <a:ext cx="1710149" cy="42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Manager</a:t>
            </a:r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501A83-A6B7-3DCA-FFAA-BA8A49E5A717}"/>
              </a:ext>
            </a:extLst>
          </p:cNvPr>
          <p:cNvSpPr/>
          <p:nvPr/>
        </p:nvSpPr>
        <p:spPr>
          <a:xfrm>
            <a:off x="7074742" y="5489273"/>
            <a:ext cx="1975228" cy="42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Contribuinte</a:t>
            </a:r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4CA54D-EC15-4C00-C578-098ADBDDF44A}"/>
              </a:ext>
            </a:extLst>
          </p:cNvPr>
          <p:cNvSpPr txBox="1"/>
          <p:nvPr/>
        </p:nvSpPr>
        <p:spPr>
          <a:xfrm>
            <a:off x="8324422" y="3519662"/>
            <a:ext cx="1024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</a:rPr>
              <a:t>CLONE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9583970E-F9EC-BEDB-E62F-C60F8E6187ED}"/>
              </a:ext>
            </a:extLst>
          </p:cNvPr>
          <p:cNvSpPr/>
          <p:nvPr/>
        </p:nvSpPr>
        <p:spPr>
          <a:xfrm rot="16200000">
            <a:off x="5050067" y="1381986"/>
            <a:ext cx="190481" cy="2122274"/>
          </a:xfrm>
          <a:prstGeom prst="downArrow">
            <a:avLst>
              <a:gd name="adj1" fmla="val 31904"/>
              <a:gd name="adj2" fmla="val 854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75E692-CA73-5A43-7BEF-51C162698476}"/>
              </a:ext>
            </a:extLst>
          </p:cNvPr>
          <p:cNvSpPr txBox="1"/>
          <p:nvPr/>
        </p:nvSpPr>
        <p:spPr>
          <a:xfrm>
            <a:off x="9877979" y="1690688"/>
            <a:ext cx="2027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chemeClr val="bg1"/>
                </a:solidFill>
              </a:rPr>
              <a:t>Open source</a:t>
            </a:r>
          </a:p>
          <a:p>
            <a:r>
              <a:rPr lang="pt-BR" sz="1600">
                <a:solidFill>
                  <a:schemeClr val="bg1"/>
                </a:solidFill>
              </a:rPr>
              <a:t>Controle de qualidade</a:t>
            </a:r>
            <a:endParaRPr lang="en-AU" sz="1200">
              <a:solidFill>
                <a:schemeClr val="bg1"/>
              </a:solidFill>
            </a:endParaRPr>
          </a:p>
        </p:txBody>
      </p:sp>
      <p:sp>
        <p:nvSpPr>
          <p:cNvPr id="42" name="Cloud 41">
            <a:extLst>
              <a:ext uri="{FF2B5EF4-FFF2-40B4-BE49-F238E27FC236}">
                <a16:creationId xmlns:a16="http://schemas.microsoft.com/office/drawing/2014/main" id="{07FE66EB-37E2-98A8-20D3-1F360C16E872}"/>
              </a:ext>
            </a:extLst>
          </p:cNvPr>
          <p:cNvSpPr/>
          <p:nvPr/>
        </p:nvSpPr>
        <p:spPr>
          <a:xfrm>
            <a:off x="1696962" y="1997795"/>
            <a:ext cx="2217813" cy="109783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1B75DA1E-9492-2876-99E5-7C496DBF72BA}"/>
              </a:ext>
            </a:extLst>
          </p:cNvPr>
          <p:cNvSpPr/>
          <p:nvPr/>
        </p:nvSpPr>
        <p:spPr>
          <a:xfrm>
            <a:off x="2443699" y="2121228"/>
            <a:ext cx="724338" cy="865379"/>
          </a:xfrm>
          <a:prstGeom prst="ca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5CBADBF5-55C0-0071-B546-941F0B46401D}"/>
              </a:ext>
            </a:extLst>
          </p:cNvPr>
          <p:cNvSpPr/>
          <p:nvPr/>
        </p:nvSpPr>
        <p:spPr>
          <a:xfrm>
            <a:off x="6375840" y="1960603"/>
            <a:ext cx="2217813" cy="109783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Cylinder 49">
            <a:extLst>
              <a:ext uri="{FF2B5EF4-FFF2-40B4-BE49-F238E27FC236}">
                <a16:creationId xmlns:a16="http://schemas.microsoft.com/office/drawing/2014/main" id="{DEBE1E53-5344-FA07-1EA2-FCD1FF686C79}"/>
              </a:ext>
            </a:extLst>
          </p:cNvPr>
          <p:cNvSpPr/>
          <p:nvPr/>
        </p:nvSpPr>
        <p:spPr>
          <a:xfrm>
            <a:off x="7122577" y="2084036"/>
            <a:ext cx="724338" cy="865379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D502F-9BBA-FB39-56F6-2E5F96ABD834}"/>
              </a:ext>
            </a:extLst>
          </p:cNvPr>
          <p:cNvSpPr txBox="1"/>
          <p:nvPr/>
        </p:nvSpPr>
        <p:spPr>
          <a:xfrm>
            <a:off x="4847042" y="1977714"/>
            <a:ext cx="85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</a:rPr>
              <a:t>FORK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79AC7935-A264-3ECB-9CB5-5EFAF4A129E2}"/>
              </a:ext>
            </a:extLst>
          </p:cNvPr>
          <p:cNvSpPr/>
          <p:nvPr/>
        </p:nvSpPr>
        <p:spPr>
          <a:xfrm rot="10800000">
            <a:off x="7699466" y="3081651"/>
            <a:ext cx="197580" cy="1240029"/>
          </a:xfrm>
          <a:prstGeom prst="downArrow">
            <a:avLst>
              <a:gd name="adj1" fmla="val 31904"/>
              <a:gd name="adj2" fmla="val 854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15AD8F-CBCD-630C-BE59-2B8A5CDF5AE1}"/>
              </a:ext>
            </a:extLst>
          </p:cNvPr>
          <p:cNvSpPr txBox="1"/>
          <p:nvPr/>
        </p:nvSpPr>
        <p:spPr>
          <a:xfrm>
            <a:off x="6712201" y="3626782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</a:rPr>
              <a:t>PUSH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BDBA8D9B-21E3-F2A2-9DAD-081E9636C53D}"/>
              </a:ext>
            </a:extLst>
          </p:cNvPr>
          <p:cNvSpPr/>
          <p:nvPr/>
        </p:nvSpPr>
        <p:spPr>
          <a:xfrm rot="5400000">
            <a:off x="5220804" y="2769236"/>
            <a:ext cx="231125" cy="3858512"/>
          </a:xfrm>
          <a:prstGeom prst="downArrow">
            <a:avLst>
              <a:gd name="adj1" fmla="val 31904"/>
              <a:gd name="adj2" fmla="val 854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2A5239-57CF-F444-F759-F3199217F7B0}"/>
              </a:ext>
            </a:extLst>
          </p:cNvPr>
          <p:cNvSpPr txBox="1"/>
          <p:nvPr/>
        </p:nvSpPr>
        <p:spPr>
          <a:xfrm>
            <a:off x="4445821" y="4188112"/>
            <a:ext cx="202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</a:rPr>
              <a:t>PULL REQUEST</a:t>
            </a:r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78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 animBg="1"/>
      <p:bldP spid="23" grpId="0"/>
      <p:bldP spid="45" grpId="0" animBg="1"/>
      <p:bldP spid="51" grpId="0"/>
      <p:bldP spid="52" grpId="0" animBg="1"/>
      <p:bldP spid="53" grpId="0"/>
      <p:bldP spid="54" grpId="0" animBg="1"/>
      <p:bldP spid="5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Integration Manager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CA723192-0446-753C-A649-075F5C3944A3}"/>
              </a:ext>
            </a:extLst>
          </p:cNvPr>
          <p:cNvSpPr/>
          <p:nvPr/>
        </p:nvSpPr>
        <p:spPr>
          <a:xfrm>
            <a:off x="2195736" y="4391544"/>
            <a:ext cx="820184" cy="931868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A9E970C1-070C-1303-C96F-8D9C963D01B9}"/>
              </a:ext>
            </a:extLst>
          </p:cNvPr>
          <p:cNvSpPr/>
          <p:nvPr/>
        </p:nvSpPr>
        <p:spPr>
          <a:xfrm>
            <a:off x="7694988" y="4327241"/>
            <a:ext cx="820184" cy="931868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F69DA4-3905-2F4F-1E65-6455159DF2BA}"/>
              </a:ext>
            </a:extLst>
          </p:cNvPr>
          <p:cNvSpPr/>
          <p:nvPr/>
        </p:nvSpPr>
        <p:spPr>
          <a:xfrm>
            <a:off x="1696962" y="5524009"/>
            <a:ext cx="1710149" cy="42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Manager</a:t>
            </a:r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501A83-A6B7-3DCA-FFAA-BA8A49E5A717}"/>
              </a:ext>
            </a:extLst>
          </p:cNvPr>
          <p:cNvSpPr/>
          <p:nvPr/>
        </p:nvSpPr>
        <p:spPr>
          <a:xfrm>
            <a:off x="7074742" y="5489273"/>
            <a:ext cx="1975228" cy="42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/>
              <a:t>Contribuinte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75E692-CA73-5A43-7BEF-51C162698476}"/>
              </a:ext>
            </a:extLst>
          </p:cNvPr>
          <p:cNvSpPr txBox="1"/>
          <p:nvPr/>
        </p:nvSpPr>
        <p:spPr>
          <a:xfrm>
            <a:off x="9877979" y="1690688"/>
            <a:ext cx="2027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chemeClr val="bg1"/>
                </a:solidFill>
              </a:rPr>
              <a:t>Open source</a:t>
            </a:r>
          </a:p>
          <a:p>
            <a:r>
              <a:rPr lang="pt-BR" sz="1600">
                <a:solidFill>
                  <a:schemeClr val="bg1"/>
                </a:solidFill>
              </a:rPr>
              <a:t>Controle de qualidade</a:t>
            </a:r>
            <a:endParaRPr lang="en-AU" sz="1200">
              <a:solidFill>
                <a:schemeClr val="bg1"/>
              </a:solidFill>
            </a:endParaRPr>
          </a:p>
        </p:txBody>
      </p:sp>
      <p:sp>
        <p:nvSpPr>
          <p:cNvPr id="42" name="Cloud 41">
            <a:extLst>
              <a:ext uri="{FF2B5EF4-FFF2-40B4-BE49-F238E27FC236}">
                <a16:creationId xmlns:a16="http://schemas.microsoft.com/office/drawing/2014/main" id="{07FE66EB-37E2-98A8-20D3-1F360C16E872}"/>
              </a:ext>
            </a:extLst>
          </p:cNvPr>
          <p:cNvSpPr/>
          <p:nvPr/>
        </p:nvSpPr>
        <p:spPr>
          <a:xfrm>
            <a:off x="1696962" y="1997795"/>
            <a:ext cx="2217813" cy="109783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1B75DA1E-9492-2876-99E5-7C496DBF72BA}"/>
              </a:ext>
            </a:extLst>
          </p:cNvPr>
          <p:cNvSpPr/>
          <p:nvPr/>
        </p:nvSpPr>
        <p:spPr>
          <a:xfrm>
            <a:off x="2443699" y="2121228"/>
            <a:ext cx="724338" cy="865379"/>
          </a:xfrm>
          <a:prstGeom prst="ca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5CBADBF5-55C0-0071-B546-941F0B46401D}"/>
              </a:ext>
            </a:extLst>
          </p:cNvPr>
          <p:cNvSpPr/>
          <p:nvPr/>
        </p:nvSpPr>
        <p:spPr>
          <a:xfrm>
            <a:off x="6375840" y="1960603"/>
            <a:ext cx="2217813" cy="109783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Cylinder 49">
            <a:extLst>
              <a:ext uri="{FF2B5EF4-FFF2-40B4-BE49-F238E27FC236}">
                <a16:creationId xmlns:a16="http://schemas.microsoft.com/office/drawing/2014/main" id="{DEBE1E53-5344-FA07-1EA2-FCD1FF686C79}"/>
              </a:ext>
            </a:extLst>
          </p:cNvPr>
          <p:cNvSpPr/>
          <p:nvPr/>
        </p:nvSpPr>
        <p:spPr>
          <a:xfrm>
            <a:off x="7122577" y="2084036"/>
            <a:ext cx="724338" cy="865379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BDBA8D9B-21E3-F2A2-9DAD-081E9636C53D}"/>
              </a:ext>
            </a:extLst>
          </p:cNvPr>
          <p:cNvSpPr/>
          <p:nvPr/>
        </p:nvSpPr>
        <p:spPr>
          <a:xfrm rot="3185231">
            <a:off x="4777547" y="2232807"/>
            <a:ext cx="240018" cy="3604594"/>
          </a:xfrm>
          <a:prstGeom prst="downArrow">
            <a:avLst>
              <a:gd name="adj1" fmla="val 31904"/>
              <a:gd name="adj2" fmla="val 854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2A5239-57CF-F444-F759-F3199217F7B0}"/>
              </a:ext>
            </a:extLst>
          </p:cNvPr>
          <p:cNvSpPr txBox="1"/>
          <p:nvPr/>
        </p:nvSpPr>
        <p:spPr>
          <a:xfrm>
            <a:off x="4900455" y="40964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</a:rPr>
              <a:t>PULL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CFEF4-9CF7-3E05-F7AE-4E74D7D40A7C}"/>
              </a:ext>
            </a:extLst>
          </p:cNvPr>
          <p:cNvSpPr txBox="1"/>
          <p:nvPr/>
        </p:nvSpPr>
        <p:spPr>
          <a:xfrm>
            <a:off x="2714450" y="3493230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</a:rPr>
              <a:t>PUSH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B7771344-F92F-94B2-FC20-EB78C0375D4C}"/>
              </a:ext>
            </a:extLst>
          </p:cNvPr>
          <p:cNvSpPr/>
          <p:nvPr/>
        </p:nvSpPr>
        <p:spPr>
          <a:xfrm rot="10800000">
            <a:off x="2408693" y="3118844"/>
            <a:ext cx="263841" cy="1237141"/>
          </a:xfrm>
          <a:prstGeom prst="downArrow">
            <a:avLst>
              <a:gd name="adj1" fmla="val 31904"/>
              <a:gd name="adj2" fmla="val 854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067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/>
      <p:bldP spid="11" grpId="0"/>
      <p:bldP spid="4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Github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err="1">
                <a:solidFill>
                  <a:schemeClr val="bg1"/>
                </a:solidFill>
              </a:rPr>
              <a:t>Credenciais</a:t>
            </a:r>
            <a:r>
              <a:rPr lang="en-GB">
                <a:solidFill>
                  <a:schemeClr val="bg1"/>
                </a:solidFill>
              </a:rPr>
              <a:t> – internal manager no download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No </a:t>
            </a:r>
            <a:r>
              <a:rPr lang="en-GB" err="1">
                <a:solidFill>
                  <a:schemeClr val="bg1"/>
                </a:solidFill>
              </a:rPr>
              <a:t>github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você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pode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criar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repositórios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públicos</a:t>
            </a:r>
            <a:r>
              <a:rPr lang="en-GB">
                <a:solidFill>
                  <a:schemeClr val="bg1"/>
                </a:solidFill>
              </a:rPr>
              <a:t> e privados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err="1">
                <a:solidFill>
                  <a:schemeClr val="bg1"/>
                </a:solidFill>
              </a:rPr>
              <a:t>Somente</a:t>
            </a:r>
            <a:r>
              <a:rPr lang="en-GB" b="1">
                <a:solidFill>
                  <a:schemeClr val="bg1"/>
                </a:solidFill>
              </a:rPr>
              <a:t> </a:t>
            </a:r>
            <a:r>
              <a:rPr lang="en-GB" b="1" err="1">
                <a:solidFill>
                  <a:schemeClr val="bg1"/>
                </a:solidFill>
              </a:rPr>
              <a:t>você</a:t>
            </a:r>
            <a:r>
              <a:rPr lang="en-GB" b="1">
                <a:solidFill>
                  <a:schemeClr val="bg1"/>
                </a:solidFill>
              </a:rPr>
              <a:t> </a:t>
            </a:r>
            <a:r>
              <a:rPr lang="en-GB" b="1" err="1">
                <a:solidFill>
                  <a:schemeClr val="bg1"/>
                </a:solidFill>
              </a:rPr>
              <a:t>tem</a:t>
            </a:r>
            <a:r>
              <a:rPr lang="en-GB" b="1">
                <a:solidFill>
                  <a:schemeClr val="bg1"/>
                </a:solidFill>
              </a:rPr>
              <a:t> push/write rights (</a:t>
            </a:r>
            <a:r>
              <a:rPr lang="en-GB" b="1" err="1">
                <a:solidFill>
                  <a:schemeClr val="bg1"/>
                </a:solidFill>
              </a:rPr>
              <a:t>convite</a:t>
            </a:r>
            <a:r>
              <a:rPr lang="en-GB" b="1">
                <a:solidFill>
                  <a:schemeClr val="bg1"/>
                </a:solidFill>
              </a:rPr>
              <a:t> de </a:t>
            </a:r>
            <a:r>
              <a:rPr lang="en-GB" b="1" err="1">
                <a:solidFill>
                  <a:schemeClr val="bg1"/>
                </a:solidFill>
              </a:rPr>
              <a:t>colaboradores</a:t>
            </a:r>
            <a:r>
              <a:rPr lang="en-GB" b="1">
                <a:solidFill>
                  <a:schemeClr val="bg1"/>
                </a:solidFill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Por que o </a:t>
            </a:r>
            <a:r>
              <a:rPr lang="en-GB" err="1">
                <a:solidFill>
                  <a:schemeClr val="bg1"/>
                </a:solidFill>
              </a:rPr>
              <a:t>github</a:t>
            </a:r>
            <a:r>
              <a:rPr lang="en-GB">
                <a:solidFill>
                  <a:schemeClr val="bg1"/>
                </a:solidFill>
              </a:rPr>
              <a:t> da a </a:t>
            </a:r>
            <a:r>
              <a:rPr lang="en-GB" err="1">
                <a:solidFill>
                  <a:schemeClr val="bg1"/>
                </a:solidFill>
              </a:rPr>
              <a:t>sugestão</a:t>
            </a:r>
            <a:r>
              <a:rPr lang="en-GB">
                <a:solidFill>
                  <a:schemeClr val="bg1"/>
                </a:solidFill>
              </a:rPr>
              <a:t> de mudar o </a:t>
            </a:r>
            <a:r>
              <a:rPr lang="en-GB" err="1">
                <a:solidFill>
                  <a:schemeClr val="bg1"/>
                </a:solidFill>
              </a:rPr>
              <a:t>nome</a:t>
            </a:r>
            <a:r>
              <a:rPr lang="en-GB">
                <a:solidFill>
                  <a:schemeClr val="bg1"/>
                </a:solidFill>
              </a:rPr>
              <a:t> da branch </a:t>
            </a:r>
            <a:r>
              <a:rPr lang="en-GB" err="1">
                <a:solidFill>
                  <a:schemeClr val="bg1"/>
                </a:solidFill>
              </a:rPr>
              <a:t>pra</a:t>
            </a:r>
            <a:r>
              <a:rPr lang="en-GB">
                <a:solidFill>
                  <a:schemeClr val="bg1"/>
                </a:solidFill>
              </a:rPr>
              <a:t> main</a:t>
            </a:r>
            <a:r>
              <a:rPr lang="en-AU">
                <a:solidFill>
                  <a:schemeClr val="bg1"/>
                </a:solidFill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err="1">
                <a:solidFill>
                  <a:schemeClr val="bg1"/>
                </a:solidFill>
              </a:rPr>
              <a:t>Outras</a:t>
            </a:r>
            <a:r>
              <a:rPr lang="en-AU">
                <a:solidFill>
                  <a:schemeClr val="bg1"/>
                </a:solidFill>
              </a:rPr>
              <a:t> </a:t>
            </a:r>
            <a:r>
              <a:rPr lang="en-AU" err="1">
                <a:solidFill>
                  <a:schemeClr val="bg1"/>
                </a:solidFill>
              </a:rPr>
              <a:t>plataformas</a:t>
            </a:r>
            <a:r>
              <a:rPr lang="en-AU">
                <a:solidFill>
                  <a:schemeClr val="bg1"/>
                </a:solidFill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 err="1">
                <a:solidFill>
                  <a:schemeClr val="bg1"/>
                </a:solidFill>
              </a:rPr>
              <a:t>gitlab</a:t>
            </a:r>
            <a:r>
              <a:rPr lang="en-AU">
                <a:solidFill>
                  <a:schemeClr val="bg1"/>
                </a:solidFill>
              </a:rPr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bitbucket</a:t>
            </a:r>
            <a:endParaRPr lang="en-GB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31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O que é um SCV (VCS)</a:t>
            </a:r>
            <a:endParaRPr lang="en-AU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FE6B5-4AD2-7628-E77C-4B4C6D038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18" y="2730182"/>
            <a:ext cx="1266825" cy="17430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0F48956-2846-9A5F-3932-DF68A62DD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786" y="2730182"/>
            <a:ext cx="1393633" cy="177711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C5BFCCC-6E7A-6CB2-1698-ECA06EABF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621" y="2725102"/>
            <a:ext cx="1399212" cy="18060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BB74084-3F5E-4F88-9436-CE4DCEF72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4579" y="2725101"/>
            <a:ext cx="1364590" cy="180607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DFC57A5-8952-3E01-6839-D485D8A7D3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7367" y="2730421"/>
            <a:ext cx="1188848" cy="180075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2D3ABC0-033A-E231-7677-4385A01663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89772" y="2695558"/>
            <a:ext cx="1299149" cy="1811739"/>
          </a:xfrm>
          <a:prstGeom prst="rect">
            <a:avLst/>
          </a:prstGeom>
        </p:spPr>
      </p:pic>
      <p:sp>
        <p:nvSpPr>
          <p:cNvPr id="49" name="Arrow: Right 48">
            <a:extLst>
              <a:ext uri="{FF2B5EF4-FFF2-40B4-BE49-F238E27FC236}">
                <a16:creationId xmlns:a16="http://schemas.microsoft.com/office/drawing/2014/main" id="{4546903E-58AC-9FFC-3FB4-BA0407066322}"/>
              </a:ext>
            </a:extLst>
          </p:cNvPr>
          <p:cNvSpPr/>
          <p:nvPr/>
        </p:nvSpPr>
        <p:spPr>
          <a:xfrm>
            <a:off x="1844897" y="3429000"/>
            <a:ext cx="666493" cy="338818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3E7AD1F4-F961-6C67-F4F5-DA6AD4C60860}"/>
              </a:ext>
            </a:extLst>
          </p:cNvPr>
          <p:cNvSpPr/>
          <p:nvPr/>
        </p:nvSpPr>
        <p:spPr>
          <a:xfrm>
            <a:off x="3968303" y="3429000"/>
            <a:ext cx="666493" cy="338818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BFF6B503-2214-C795-7EB2-4DFAD2C851C9}"/>
              </a:ext>
            </a:extLst>
          </p:cNvPr>
          <p:cNvSpPr/>
          <p:nvPr/>
        </p:nvSpPr>
        <p:spPr>
          <a:xfrm>
            <a:off x="6041571" y="3429000"/>
            <a:ext cx="666493" cy="338818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45929600-ADCB-C9A3-FC33-8F5DDDCD0292}"/>
              </a:ext>
            </a:extLst>
          </p:cNvPr>
          <p:cNvSpPr/>
          <p:nvPr/>
        </p:nvSpPr>
        <p:spPr>
          <a:xfrm>
            <a:off x="8119169" y="3415433"/>
            <a:ext cx="666493" cy="338818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F83C4DC9-ECCD-BBD0-D98A-C98B59A4C4A9}"/>
              </a:ext>
            </a:extLst>
          </p:cNvPr>
          <p:cNvSpPr/>
          <p:nvPr/>
        </p:nvSpPr>
        <p:spPr>
          <a:xfrm>
            <a:off x="9991590" y="3415433"/>
            <a:ext cx="666493" cy="338818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44B54A-E050-440A-E991-7C4430C54835}"/>
              </a:ext>
            </a:extLst>
          </p:cNvPr>
          <p:cNvSpPr txBox="1"/>
          <p:nvPr/>
        </p:nvSpPr>
        <p:spPr>
          <a:xfrm>
            <a:off x="1189789" y="4950169"/>
            <a:ext cx="9940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Registro da História                                   Trabalhar Juntos</a:t>
            </a:r>
            <a:endParaRPr lang="en-AU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83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Fetching &amp; Pull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fetch origin &lt;branch&gt; # Se não especificar faz o download de todas as branchs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branch -vv            # mostra como a remote e a local branch estão divergindo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Traz o pointer mas não faz o merge!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 merge origin/master    # merge commit</a:t>
            </a:r>
          </a:p>
          <a:p>
            <a:pPr algn="l"/>
            <a:endParaRPr lang="pt-BR">
              <a:solidFill>
                <a:schemeClr val="bg1"/>
              </a:solidFill>
            </a:endParaRPr>
          </a:p>
          <a:p>
            <a:pPr algn="l"/>
            <a:r>
              <a:rPr lang="pt-BR">
                <a:solidFill>
                  <a:schemeClr val="bg1"/>
                </a:solidFill>
              </a:rPr>
              <a:t>git fetch + git merge  = git pull</a:t>
            </a:r>
          </a:p>
          <a:p>
            <a:pPr algn="l"/>
            <a:endParaRPr lang="en-AU">
              <a:solidFill>
                <a:schemeClr val="bg1"/>
              </a:solidFill>
            </a:endParaRPr>
          </a:p>
          <a:p>
            <a:pPr algn="l"/>
            <a:r>
              <a:rPr lang="en-AU">
                <a:solidFill>
                  <a:schemeClr val="bg1"/>
                </a:solidFill>
              </a:rPr>
              <a:t>git pull --rebase para </a:t>
            </a:r>
            <a:r>
              <a:rPr lang="en-AU" err="1">
                <a:solidFill>
                  <a:schemeClr val="bg1"/>
                </a:solidFill>
              </a:rPr>
              <a:t>forçar</a:t>
            </a:r>
            <a:r>
              <a:rPr lang="en-AU">
                <a:solidFill>
                  <a:schemeClr val="bg1"/>
                </a:solidFill>
              </a:rPr>
              <a:t> o ff merge	</a:t>
            </a:r>
            <a:endParaRPr lang="en-GB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4577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Push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pt-BR">
                <a:solidFill>
                  <a:schemeClr val="bg1"/>
                </a:solidFill>
              </a:rPr>
              <a:t>Pull request</a:t>
            </a:r>
          </a:p>
          <a:p>
            <a:pPr marL="342900" indent="-342900" algn="l">
              <a:buFontTx/>
              <a:buChar char="-"/>
            </a:pPr>
            <a:r>
              <a:rPr lang="pt-BR">
                <a:solidFill>
                  <a:schemeClr val="bg1"/>
                </a:solidFill>
              </a:rPr>
              <a:t>Issue Trackers</a:t>
            </a:r>
          </a:p>
          <a:p>
            <a:pPr marL="342900" indent="-342900" algn="l">
              <a:buFontTx/>
              <a:buChar char="-"/>
            </a:pPr>
            <a:r>
              <a:rPr lang="pt-BR">
                <a:solidFill>
                  <a:schemeClr val="bg1"/>
                </a:solidFill>
              </a:rPr>
              <a:t>TAGS</a:t>
            </a:r>
          </a:p>
          <a:p>
            <a:pPr marL="342900" indent="-342900" algn="l">
              <a:buFontTx/>
              <a:buChar char="-"/>
            </a:pPr>
            <a:r>
              <a:rPr lang="pt-BR">
                <a:solidFill>
                  <a:schemeClr val="bg1"/>
                </a:solidFill>
              </a:rPr>
              <a:t>Release manager</a:t>
            </a:r>
          </a:p>
          <a:p>
            <a:pPr marL="342900" indent="-342900" algn="l">
              <a:buFontTx/>
              <a:buChar char="-"/>
            </a:pPr>
            <a:r>
              <a:rPr lang="pt-BR">
                <a:solidFill>
                  <a:schemeClr val="bg1"/>
                </a:solidFill>
              </a:rPr>
              <a:t>Sharing branches</a:t>
            </a:r>
          </a:p>
          <a:p>
            <a:pPr marL="342900" indent="-342900" algn="l">
              <a:buFontTx/>
              <a:buChar char="-"/>
            </a:pPr>
            <a:r>
              <a:rPr lang="pt-BR">
                <a:solidFill>
                  <a:schemeClr val="bg1"/>
                </a:solidFill>
              </a:rPr>
              <a:t>Bring another remote repo for tracking</a:t>
            </a:r>
            <a:endParaRPr lang="en-GB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8270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What you </a:t>
            </a:r>
            <a:r>
              <a:rPr lang="pt-BR" b="1">
                <a:solidFill>
                  <a:schemeClr val="bg1"/>
                </a:solidFill>
              </a:rPr>
              <a:t>need</a:t>
            </a:r>
            <a:r>
              <a:rPr lang="pt-BR">
                <a:solidFill>
                  <a:schemeClr val="bg1"/>
                </a:solidFill>
              </a:rPr>
              <a:t> to know?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GB">
                <a:solidFill>
                  <a:schemeClr val="bg1"/>
                </a:solidFill>
              </a:rPr>
              <a:t>git </a:t>
            </a:r>
            <a:r>
              <a:rPr lang="en-GB" err="1">
                <a:solidFill>
                  <a:schemeClr val="bg1"/>
                </a:solidFill>
              </a:rPr>
              <a:t>init</a:t>
            </a:r>
            <a:r>
              <a:rPr lang="en-GB">
                <a:solidFill>
                  <a:schemeClr val="bg1"/>
                </a:solidFill>
              </a:rPr>
              <a:t>    / git clone   - come</a:t>
            </a:r>
            <a:r>
              <a:rPr lang="pt-BR">
                <a:solidFill>
                  <a:schemeClr val="bg1"/>
                </a:solidFill>
              </a:rPr>
              <a:t>çar a trabalhar </a:t>
            </a:r>
          </a:p>
          <a:p>
            <a:pPr marL="342900" indent="-342900" algn="l">
              <a:buFontTx/>
              <a:buChar char="-"/>
            </a:pPr>
            <a:r>
              <a:rPr lang="pt-BR">
                <a:solidFill>
                  <a:schemeClr val="bg1"/>
                </a:solidFill>
              </a:rPr>
              <a:t>git add   / git commit – salvar snapshot do projeto</a:t>
            </a:r>
          </a:p>
          <a:p>
            <a:pPr marL="342900" indent="-342900" algn="l">
              <a:buFontTx/>
              <a:buChar char="-"/>
            </a:pPr>
            <a:r>
              <a:rPr lang="pt-BR">
                <a:solidFill>
                  <a:schemeClr val="bg1"/>
                </a:solidFill>
              </a:rPr>
              <a:t>git pull – baixa o repositório e merge - Fecth + merge</a:t>
            </a:r>
          </a:p>
          <a:p>
            <a:pPr marL="342900" indent="-342900" algn="l">
              <a:buFontTx/>
              <a:buChar char="-"/>
            </a:pPr>
            <a:r>
              <a:rPr lang="en-GB">
                <a:solidFill>
                  <a:schemeClr val="bg1"/>
                </a:solidFill>
              </a:rPr>
              <a:t>git status – Info a branch </a:t>
            </a:r>
            <a:r>
              <a:rPr lang="en-GB" err="1">
                <a:solidFill>
                  <a:schemeClr val="bg1"/>
                </a:solidFill>
              </a:rPr>
              <a:t>os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arquivos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differentes</a:t>
            </a:r>
            <a:r>
              <a:rPr lang="en-GB">
                <a:solidFill>
                  <a:schemeClr val="bg1"/>
                </a:solidFill>
              </a:rPr>
              <a:t> no WDIR e no Staging</a:t>
            </a:r>
          </a:p>
          <a:p>
            <a:pPr marL="342900" indent="-342900" algn="l">
              <a:buFontTx/>
              <a:buChar char="-"/>
            </a:pPr>
            <a:r>
              <a:rPr lang="en-GB">
                <a:solidFill>
                  <a:schemeClr val="bg1"/>
                </a:solidFill>
              </a:rPr>
              <a:t>git push – Manda o </a:t>
            </a:r>
            <a:r>
              <a:rPr lang="en-GB" err="1">
                <a:solidFill>
                  <a:schemeClr val="bg1"/>
                </a:solidFill>
              </a:rPr>
              <a:t>repositório</a:t>
            </a:r>
            <a:r>
              <a:rPr lang="en-GB">
                <a:solidFill>
                  <a:schemeClr val="bg1"/>
                </a:solidFill>
              </a:rPr>
              <a:t> remote</a:t>
            </a:r>
          </a:p>
          <a:p>
            <a:pPr marL="342900" indent="-342900" algn="l">
              <a:buFontTx/>
              <a:buChar char="-"/>
            </a:pPr>
            <a:r>
              <a:rPr lang="en-GB">
                <a:solidFill>
                  <a:schemeClr val="bg1"/>
                </a:solidFill>
              </a:rPr>
              <a:t>git merge – junta duas branches</a:t>
            </a:r>
          </a:p>
          <a:p>
            <a:pPr marL="342900" indent="-342900" algn="l">
              <a:buFontTx/>
              <a:buChar char="-"/>
            </a:pPr>
            <a:r>
              <a:rPr lang="en-GB">
                <a:solidFill>
                  <a:schemeClr val="bg1"/>
                </a:solidFill>
              </a:rPr>
              <a:t>git log – </a:t>
            </a:r>
            <a:r>
              <a:rPr lang="en-GB" err="1">
                <a:solidFill>
                  <a:schemeClr val="bg1"/>
                </a:solidFill>
              </a:rPr>
              <a:t>ver</a:t>
            </a:r>
            <a:r>
              <a:rPr lang="en-GB">
                <a:solidFill>
                  <a:schemeClr val="bg1"/>
                </a:solidFill>
              </a:rPr>
              <a:t> o </a:t>
            </a:r>
            <a:r>
              <a:rPr lang="en-GB" err="1">
                <a:solidFill>
                  <a:schemeClr val="bg1"/>
                </a:solidFill>
              </a:rPr>
              <a:t>histórico</a:t>
            </a:r>
            <a:endParaRPr lang="en-GB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GB">
                <a:solidFill>
                  <a:schemeClr val="bg1"/>
                </a:solidFill>
              </a:rPr>
              <a:t>git branch – </a:t>
            </a:r>
            <a:r>
              <a:rPr lang="en-GB" err="1">
                <a:solidFill>
                  <a:schemeClr val="bg1"/>
                </a:solidFill>
              </a:rPr>
              <a:t>lista</a:t>
            </a:r>
            <a:r>
              <a:rPr lang="en-GB">
                <a:solidFill>
                  <a:schemeClr val="bg1"/>
                </a:solidFill>
              </a:rPr>
              <a:t>/</a:t>
            </a:r>
            <a:r>
              <a:rPr lang="en-GB" err="1">
                <a:solidFill>
                  <a:schemeClr val="bg1"/>
                </a:solidFill>
              </a:rPr>
              <a:t>cria</a:t>
            </a:r>
            <a:r>
              <a:rPr lang="en-GB">
                <a:solidFill>
                  <a:schemeClr val="bg1"/>
                </a:solidFill>
              </a:rPr>
              <a:t> branches</a:t>
            </a:r>
          </a:p>
          <a:p>
            <a:pPr marL="342900" indent="-342900" algn="l">
              <a:buFontTx/>
              <a:buChar char="-"/>
            </a:pPr>
            <a:r>
              <a:rPr lang="en-GB">
                <a:solidFill>
                  <a:schemeClr val="bg1"/>
                </a:solidFill>
              </a:rPr>
              <a:t>git switch/checkout – Muda o pointer </a:t>
            </a:r>
            <a:r>
              <a:rPr lang="en-GB" err="1">
                <a:solidFill>
                  <a:schemeClr val="bg1"/>
                </a:solidFill>
              </a:rPr>
              <a:t>onde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está</a:t>
            </a:r>
            <a:r>
              <a:rPr lang="en-GB">
                <a:solidFill>
                  <a:schemeClr val="bg1"/>
                </a:solidFill>
              </a:rPr>
              <a:t> </a:t>
            </a:r>
            <a:r>
              <a:rPr lang="en-GB" err="1">
                <a:solidFill>
                  <a:schemeClr val="bg1"/>
                </a:solidFill>
              </a:rPr>
              <a:t>trabalhando</a:t>
            </a:r>
            <a:endParaRPr lang="en-GB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89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Centralizado e Distribuído</a:t>
            </a:r>
            <a:r>
              <a:rPr lang="en-AU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AU">
              <a:solidFill>
                <a:schemeClr val="bg1"/>
              </a:solidFill>
            </a:endParaRP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879296D1-CBFC-A12F-C730-FB1F220A67F3}"/>
              </a:ext>
            </a:extLst>
          </p:cNvPr>
          <p:cNvSpPr/>
          <p:nvPr/>
        </p:nvSpPr>
        <p:spPr>
          <a:xfrm>
            <a:off x="5273858" y="2718729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Graphic 3" descr="Woman outline">
            <a:extLst>
              <a:ext uri="{FF2B5EF4-FFF2-40B4-BE49-F238E27FC236}">
                <a16:creationId xmlns:a16="http://schemas.microsoft.com/office/drawing/2014/main" id="{E2740D51-FD21-0F7D-8F6F-42E2E11F1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3432" y="1898440"/>
            <a:ext cx="1149648" cy="1149648"/>
          </a:xfrm>
          <a:prstGeom prst="rect">
            <a:avLst/>
          </a:prstGeom>
        </p:spPr>
      </p:pic>
      <p:pic>
        <p:nvPicPr>
          <p:cNvPr id="23" name="Graphic 22" descr="Man outline">
            <a:extLst>
              <a:ext uri="{FF2B5EF4-FFF2-40B4-BE49-F238E27FC236}">
                <a16:creationId xmlns:a16="http://schemas.microsoft.com/office/drawing/2014/main" id="{6F87BA10-43BD-295D-2548-32691ABBB6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84484" y="1898440"/>
            <a:ext cx="1149648" cy="1149648"/>
          </a:xfrm>
          <a:prstGeom prst="rect">
            <a:avLst/>
          </a:prstGeom>
        </p:spPr>
      </p:pic>
      <p:pic>
        <p:nvPicPr>
          <p:cNvPr id="24" name="Graphic 23" descr="Man outline">
            <a:extLst>
              <a:ext uri="{FF2B5EF4-FFF2-40B4-BE49-F238E27FC236}">
                <a16:creationId xmlns:a16="http://schemas.microsoft.com/office/drawing/2014/main" id="{4BAFBCB2-41EB-EE66-2402-B90CBB7530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22912" y="4093057"/>
            <a:ext cx="1149648" cy="1149648"/>
          </a:xfrm>
          <a:prstGeom prst="rect">
            <a:avLst/>
          </a:prstGeom>
        </p:spPr>
      </p:pic>
      <p:pic>
        <p:nvPicPr>
          <p:cNvPr id="41" name="Graphic 40" descr="Woman outline">
            <a:extLst>
              <a:ext uri="{FF2B5EF4-FFF2-40B4-BE49-F238E27FC236}">
                <a16:creationId xmlns:a16="http://schemas.microsoft.com/office/drawing/2014/main" id="{75100D81-0F2E-C95E-AF4E-932DD1B0C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5909" y="4165535"/>
            <a:ext cx="1149648" cy="1149648"/>
          </a:xfrm>
          <a:prstGeom prst="rect">
            <a:avLst/>
          </a:prstGeom>
        </p:spPr>
      </p:pic>
      <p:sp>
        <p:nvSpPr>
          <p:cNvPr id="47" name="Arrow: Down 46">
            <a:extLst>
              <a:ext uri="{FF2B5EF4-FFF2-40B4-BE49-F238E27FC236}">
                <a16:creationId xmlns:a16="http://schemas.microsoft.com/office/drawing/2014/main" id="{11F576D9-1C63-CF61-CD82-2F4BBB4D64D7}"/>
              </a:ext>
            </a:extLst>
          </p:cNvPr>
          <p:cNvSpPr/>
          <p:nvPr/>
        </p:nvSpPr>
        <p:spPr>
          <a:xfrm rot="17966634" flipH="1">
            <a:off x="4395669" y="1940637"/>
            <a:ext cx="112103" cy="1873884"/>
          </a:xfrm>
          <a:prstGeom prst="downArrow">
            <a:avLst>
              <a:gd name="adj1" fmla="val 35883"/>
              <a:gd name="adj2" fmla="val 8819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8102E9DE-DADD-88CF-0FDA-433536011FA1}"/>
              </a:ext>
            </a:extLst>
          </p:cNvPr>
          <p:cNvSpPr/>
          <p:nvPr/>
        </p:nvSpPr>
        <p:spPr>
          <a:xfrm rot="13350711" flipH="1">
            <a:off x="4567759" y="3509077"/>
            <a:ext cx="127154" cy="1688676"/>
          </a:xfrm>
          <a:prstGeom prst="downArrow">
            <a:avLst>
              <a:gd name="adj1" fmla="val 35883"/>
              <a:gd name="adj2" fmla="val 8819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D7D26393-E6ED-4E3D-F148-BF7EE54E968A}"/>
              </a:ext>
            </a:extLst>
          </p:cNvPr>
          <p:cNvSpPr/>
          <p:nvPr/>
        </p:nvSpPr>
        <p:spPr>
          <a:xfrm rot="3745293" flipH="1">
            <a:off x="6841610" y="2159822"/>
            <a:ext cx="104954" cy="1537797"/>
          </a:xfrm>
          <a:prstGeom prst="downArrow">
            <a:avLst>
              <a:gd name="adj1" fmla="val 35883"/>
              <a:gd name="adj2" fmla="val 8819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979DD3A0-23CB-D307-6953-3339465A94DE}"/>
              </a:ext>
            </a:extLst>
          </p:cNvPr>
          <p:cNvSpPr/>
          <p:nvPr/>
        </p:nvSpPr>
        <p:spPr>
          <a:xfrm rot="7513377" flipH="1">
            <a:off x="6702027" y="3512786"/>
            <a:ext cx="143539" cy="1760750"/>
          </a:xfrm>
          <a:prstGeom prst="downArrow">
            <a:avLst>
              <a:gd name="adj1" fmla="val 35883"/>
              <a:gd name="adj2" fmla="val 8819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51" name="Diagram 50">
            <a:extLst>
              <a:ext uri="{FF2B5EF4-FFF2-40B4-BE49-F238E27FC236}">
                <a16:creationId xmlns:a16="http://schemas.microsoft.com/office/drawing/2014/main" id="{00912771-7D2F-5A92-E4C1-EF7193368A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5789111"/>
              </p:ext>
            </p:extLst>
          </p:nvPr>
        </p:nvGraphicFramePr>
        <p:xfrm>
          <a:off x="9254576" y="2922036"/>
          <a:ext cx="1914168" cy="180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645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1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Centralizado e Distribuído</a:t>
            </a:r>
            <a:r>
              <a:rPr lang="en-AU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AU">
              <a:solidFill>
                <a:schemeClr val="bg1"/>
              </a:solidFill>
            </a:endParaRP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879296D1-CBFC-A12F-C730-FB1F220A67F3}"/>
              </a:ext>
            </a:extLst>
          </p:cNvPr>
          <p:cNvSpPr/>
          <p:nvPr/>
        </p:nvSpPr>
        <p:spPr>
          <a:xfrm>
            <a:off x="7157532" y="2257780"/>
            <a:ext cx="327215" cy="4233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Graphic 3" descr="Woman outline">
            <a:extLst>
              <a:ext uri="{FF2B5EF4-FFF2-40B4-BE49-F238E27FC236}">
                <a16:creationId xmlns:a16="http://schemas.microsoft.com/office/drawing/2014/main" id="{E2740D51-FD21-0F7D-8F6F-42E2E11F1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3702" y="1894628"/>
            <a:ext cx="1149648" cy="1149648"/>
          </a:xfrm>
          <a:prstGeom prst="rect">
            <a:avLst/>
          </a:prstGeom>
        </p:spPr>
      </p:pic>
      <p:pic>
        <p:nvPicPr>
          <p:cNvPr id="23" name="Graphic 22" descr="Man outline">
            <a:extLst>
              <a:ext uri="{FF2B5EF4-FFF2-40B4-BE49-F238E27FC236}">
                <a16:creationId xmlns:a16="http://schemas.microsoft.com/office/drawing/2014/main" id="{6F87BA10-43BD-295D-2548-32691ABBB6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6494" y="1831208"/>
            <a:ext cx="1149648" cy="1149648"/>
          </a:xfrm>
          <a:prstGeom prst="rect">
            <a:avLst/>
          </a:prstGeom>
        </p:spPr>
      </p:pic>
      <p:pic>
        <p:nvPicPr>
          <p:cNvPr id="24" name="Graphic 23" descr="Man outline">
            <a:extLst>
              <a:ext uri="{FF2B5EF4-FFF2-40B4-BE49-F238E27FC236}">
                <a16:creationId xmlns:a16="http://schemas.microsoft.com/office/drawing/2014/main" id="{4BAFBCB2-41EB-EE66-2402-B90CBB7530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22912" y="4127547"/>
            <a:ext cx="1149648" cy="1149648"/>
          </a:xfrm>
          <a:prstGeom prst="rect">
            <a:avLst/>
          </a:prstGeom>
        </p:spPr>
      </p:pic>
      <p:pic>
        <p:nvPicPr>
          <p:cNvPr id="41" name="Graphic 40" descr="Woman outline">
            <a:extLst>
              <a:ext uri="{FF2B5EF4-FFF2-40B4-BE49-F238E27FC236}">
                <a16:creationId xmlns:a16="http://schemas.microsoft.com/office/drawing/2014/main" id="{75100D81-0F2E-C95E-AF4E-932DD1B0C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5909" y="4165535"/>
            <a:ext cx="1149648" cy="1149648"/>
          </a:xfrm>
          <a:prstGeom prst="rect">
            <a:avLst/>
          </a:prstGeom>
        </p:spPr>
      </p:pic>
      <p:sp>
        <p:nvSpPr>
          <p:cNvPr id="47" name="Arrow: Down 46">
            <a:extLst>
              <a:ext uri="{FF2B5EF4-FFF2-40B4-BE49-F238E27FC236}">
                <a16:creationId xmlns:a16="http://schemas.microsoft.com/office/drawing/2014/main" id="{11F576D9-1C63-CF61-CD82-2F4BBB4D64D7}"/>
              </a:ext>
            </a:extLst>
          </p:cNvPr>
          <p:cNvSpPr/>
          <p:nvPr/>
        </p:nvSpPr>
        <p:spPr>
          <a:xfrm rot="20740568" flipH="1">
            <a:off x="3972487" y="2716410"/>
            <a:ext cx="132378" cy="1666372"/>
          </a:xfrm>
          <a:prstGeom prst="downArrow">
            <a:avLst>
              <a:gd name="adj1" fmla="val 35883"/>
              <a:gd name="adj2" fmla="val 8819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8102E9DE-DADD-88CF-0FDA-433536011FA1}"/>
              </a:ext>
            </a:extLst>
          </p:cNvPr>
          <p:cNvSpPr/>
          <p:nvPr/>
        </p:nvSpPr>
        <p:spPr>
          <a:xfrm rot="16419109" flipH="1">
            <a:off x="5759807" y="3527626"/>
            <a:ext cx="134911" cy="2384294"/>
          </a:xfrm>
          <a:prstGeom prst="downArrow">
            <a:avLst>
              <a:gd name="adj1" fmla="val 35883"/>
              <a:gd name="adj2" fmla="val 8819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D7D26393-E6ED-4E3D-F148-BF7EE54E968A}"/>
              </a:ext>
            </a:extLst>
          </p:cNvPr>
          <p:cNvSpPr/>
          <p:nvPr/>
        </p:nvSpPr>
        <p:spPr>
          <a:xfrm rot="9940568" flipH="1">
            <a:off x="4131096" y="2713790"/>
            <a:ext cx="132378" cy="1666373"/>
          </a:xfrm>
          <a:prstGeom prst="downArrow">
            <a:avLst>
              <a:gd name="adj1" fmla="val 35883"/>
              <a:gd name="adj2" fmla="val 8819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979DD3A0-23CB-D307-6953-3339465A94DE}"/>
              </a:ext>
            </a:extLst>
          </p:cNvPr>
          <p:cNvSpPr/>
          <p:nvPr/>
        </p:nvSpPr>
        <p:spPr>
          <a:xfrm rot="5632246" flipH="1">
            <a:off x="5745939" y="3368204"/>
            <a:ext cx="125216" cy="2393442"/>
          </a:xfrm>
          <a:prstGeom prst="downArrow">
            <a:avLst>
              <a:gd name="adj1" fmla="val 35883"/>
              <a:gd name="adj2" fmla="val 8819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51" name="Diagram 50">
            <a:extLst>
              <a:ext uri="{FF2B5EF4-FFF2-40B4-BE49-F238E27FC236}">
                <a16:creationId xmlns:a16="http://schemas.microsoft.com/office/drawing/2014/main" id="{00912771-7D2F-5A92-E4C1-EF7193368A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3855822"/>
              </p:ext>
            </p:extLst>
          </p:nvPr>
        </p:nvGraphicFramePr>
        <p:xfrm>
          <a:off x="9254576" y="2922036"/>
          <a:ext cx="1914168" cy="180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Cylinder 2">
            <a:extLst>
              <a:ext uri="{FF2B5EF4-FFF2-40B4-BE49-F238E27FC236}">
                <a16:creationId xmlns:a16="http://schemas.microsoft.com/office/drawing/2014/main" id="{9DF20B26-A9A9-7E8F-83A6-7CB06A3E09E5}"/>
              </a:ext>
            </a:extLst>
          </p:cNvPr>
          <p:cNvSpPr/>
          <p:nvPr/>
        </p:nvSpPr>
        <p:spPr>
          <a:xfrm>
            <a:off x="7081332" y="4552137"/>
            <a:ext cx="327215" cy="4233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1ECA666-B548-73D5-3CEF-6E0539C7C0C8}"/>
              </a:ext>
            </a:extLst>
          </p:cNvPr>
          <p:cNvSpPr/>
          <p:nvPr/>
        </p:nvSpPr>
        <p:spPr>
          <a:xfrm>
            <a:off x="3669074" y="2280973"/>
            <a:ext cx="327215" cy="4233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7692F12A-E101-03B0-F5C1-D07E5239E34C}"/>
              </a:ext>
            </a:extLst>
          </p:cNvPr>
          <p:cNvSpPr/>
          <p:nvPr/>
        </p:nvSpPr>
        <p:spPr>
          <a:xfrm>
            <a:off x="4090870" y="4456209"/>
            <a:ext cx="327215" cy="4233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A0093EAE-4283-BF6E-F304-C83E2133C022}"/>
              </a:ext>
            </a:extLst>
          </p:cNvPr>
          <p:cNvSpPr/>
          <p:nvPr/>
        </p:nvSpPr>
        <p:spPr>
          <a:xfrm rot="5400000" flipH="1">
            <a:off x="5565566" y="1081026"/>
            <a:ext cx="111405" cy="2943830"/>
          </a:xfrm>
          <a:prstGeom prst="downArrow">
            <a:avLst>
              <a:gd name="adj1" fmla="val 35883"/>
              <a:gd name="adj2" fmla="val 8819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799737D4-2AA0-328B-AE59-1917816068DD}"/>
              </a:ext>
            </a:extLst>
          </p:cNvPr>
          <p:cNvSpPr/>
          <p:nvPr/>
        </p:nvSpPr>
        <p:spPr>
          <a:xfrm rot="16213137" flipH="1">
            <a:off x="5551882" y="920758"/>
            <a:ext cx="103399" cy="2955125"/>
          </a:xfrm>
          <a:prstGeom prst="downArrow">
            <a:avLst>
              <a:gd name="adj1" fmla="val 35883"/>
              <a:gd name="adj2" fmla="val 8819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A41A3423-8539-BE26-D3F7-7449F65985E0}"/>
              </a:ext>
            </a:extLst>
          </p:cNvPr>
          <p:cNvSpPr/>
          <p:nvPr/>
        </p:nvSpPr>
        <p:spPr>
          <a:xfrm rot="445271" flipH="1">
            <a:off x="7071365" y="2772392"/>
            <a:ext cx="132378" cy="1666372"/>
          </a:xfrm>
          <a:prstGeom prst="downArrow">
            <a:avLst>
              <a:gd name="adj1" fmla="val 35883"/>
              <a:gd name="adj2" fmla="val 8819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83828451-1B24-CF62-EE90-4D17F1CFA963}"/>
              </a:ext>
            </a:extLst>
          </p:cNvPr>
          <p:cNvSpPr/>
          <p:nvPr/>
        </p:nvSpPr>
        <p:spPr>
          <a:xfrm rot="11245271" flipH="1">
            <a:off x="7229974" y="2769772"/>
            <a:ext cx="132378" cy="1666373"/>
          </a:xfrm>
          <a:prstGeom prst="downArrow">
            <a:avLst>
              <a:gd name="adj1" fmla="val 35883"/>
              <a:gd name="adj2" fmla="val 8819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Cylinder 51">
            <a:extLst>
              <a:ext uri="{FF2B5EF4-FFF2-40B4-BE49-F238E27FC236}">
                <a16:creationId xmlns:a16="http://schemas.microsoft.com/office/drawing/2014/main" id="{7F6DBD51-8F1B-FBD9-7376-A36A9981D7FC}"/>
              </a:ext>
            </a:extLst>
          </p:cNvPr>
          <p:cNvSpPr/>
          <p:nvPr/>
        </p:nvSpPr>
        <p:spPr>
          <a:xfrm>
            <a:off x="5361914" y="3125833"/>
            <a:ext cx="611548" cy="7872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CCF55F8B-69A3-84C6-F99C-2435BF0BB495}"/>
              </a:ext>
            </a:extLst>
          </p:cNvPr>
          <p:cNvSpPr/>
          <p:nvPr/>
        </p:nvSpPr>
        <p:spPr>
          <a:xfrm rot="18704115" flipH="1">
            <a:off x="6414530" y="3467146"/>
            <a:ext cx="136479" cy="1302096"/>
          </a:xfrm>
          <a:prstGeom prst="downArrow">
            <a:avLst>
              <a:gd name="adj1" fmla="val 35883"/>
              <a:gd name="adj2" fmla="val 8819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FFD102B2-587D-BBE3-28B8-713D64FBB157}"/>
              </a:ext>
            </a:extLst>
          </p:cNvPr>
          <p:cNvSpPr/>
          <p:nvPr/>
        </p:nvSpPr>
        <p:spPr>
          <a:xfrm rot="7928448" flipH="1">
            <a:off x="6463025" y="3289963"/>
            <a:ext cx="136479" cy="1302096"/>
          </a:xfrm>
          <a:prstGeom prst="downArrow">
            <a:avLst>
              <a:gd name="adj1" fmla="val 35883"/>
              <a:gd name="adj2" fmla="val 8819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041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1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500">
              <a:srgbClr val="101C32"/>
            </a:gs>
            <a:gs pos="0">
              <a:schemeClr val="accent1">
                <a:lumMod val="50000"/>
              </a:schemeClr>
            </a:gs>
            <a:gs pos="80000">
              <a:schemeClr val="tx1"/>
            </a:gs>
            <a:gs pos="21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E42D3-1B32-7614-F270-39A81F6493EE}"/>
              </a:ext>
            </a:extLst>
          </p:cNvPr>
          <p:cNvGrpSpPr/>
          <p:nvPr/>
        </p:nvGrpSpPr>
        <p:grpSpPr>
          <a:xfrm>
            <a:off x="247106" y="5944792"/>
            <a:ext cx="11514366" cy="811970"/>
            <a:chOff x="225334" y="5944792"/>
            <a:chExt cx="11514366" cy="811970"/>
          </a:xfrm>
          <a:gradFill>
            <a:gsLst>
              <a:gs pos="0">
                <a:schemeClr val="bg2">
                  <a:lumMod val="50000"/>
                </a:schemeClr>
              </a:gs>
              <a:gs pos="52000">
                <a:schemeClr val="bg2">
                  <a:lumMod val="90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0"/>
          </a:gradFill>
          <a:effectLst/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90AACF-58AA-D8B4-66FA-6E2E15EA131C}"/>
                </a:ext>
              </a:extLst>
            </p:cNvPr>
            <p:cNvSpPr/>
            <p:nvPr/>
          </p:nvSpPr>
          <p:spPr>
            <a:xfrm>
              <a:off x="225334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E7747E-C877-752F-A661-B35CB7057821}"/>
                </a:ext>
              </a:extLst>
            </p:cNvPr>
            <p:cNvSpPr/>
            <p:nvPr/>
          </p:nvSpPr>
          <p:spPr>
            <a:xfrm>
              <a:off x="1622788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BE0FE6-465F-C3B3-F735-98F29E7954BB}"/>
                </a:ext>
              </a:extLst>
            </p:cNvPr>
            <p:cNvSpPr/>
            <p:nvPr/>
          </p:nvSpPr>
          <p:spPr>
            <a:xfrm>
              <a:off x="3019428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9B9FA8-BB79-D038-CA02-EB6A2682AEAC}"/>
                </a:ext>
              </a:extLst>
            </p:cNvPr>
            <p:cNvSpPr/>
            <p:nvPr/>
          </p:nvSpPr>
          <p:spPr>
            <a:xfrm>
              <a:off x="3734893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9A7821-411A-9262-FA6F-4FF7008133DE}"/>
                </a:ext>
              </a:extLst>
            </p:cNvPr>
            <p:cNvSpPr/>
            <p:nvPr/>
          </p:nvSpPr>
          <p:spPr>
            <a:xfrm>
              <a:off x="5095332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7E2321-988C-5C5A-9A0A-8F7E24DC8DAE}"/>
                </a:ext>
              </a:extLst>
            </p:cNvPr>
            <p:cNvSpPr/>
            <p:nvPr/>
          </p:nvSpPr>
          <p:spPr>
            <a:xfrm>
              <a:off x="4483011" y="644325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B9171A-BD2E-FC2F-7584-464D9FA1CE57}"/>
                </a:ext>
              </a:extLst>
            </p:cNvPr>
            <p:cNvSpPr/>
            <p:nvPr/>
          </p:nvSpPr>
          <p:spPr>
            <a:xfrm>
              <a:off x="593924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F208D5-6835-F611-72C0-E3AEE5993713}"/>
                </a:ext>
              </a:extLst>
            </p:cNvPr>
            <p:cNvSpPr/>
            <p:nvPr/>
          </p:nvSpPr>
          <p:spPr>
            <a:xfrm>
              <a:off x="6626406" y="5950674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5CA8FD-218F-B63B-A035-DA5ED58B0DCF}"/>
                </a:ext>
              </a:extLst>
            </p:cNvPr>
            <p:cNvSpPr/>
            <p:nvPr/>
          </p:nvSpPr>
          <p:spPr>
            <a:xfrm>
              <a:off x="8057875" y="5950673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432E55-B5C2-DEE8-DEC8-0985F4F8EA5E}"/>
                </a:ext>
              </a:extLst>
            </p:cNvPr>
            <p:cNvSpPr/>
            <p:nvPr/>
          </p:nvSpPr>
          <p:spPr>
            <a:xfrm>
              <a:off x="7462975" y="644325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7706976-9B88-0B24-887B-33B5979F0593}"/>
                </a:ext>
              </a:extLst>
            </p:cNvPr>
            <p:cNvSpPr/>
            <p:nvPr/>
          </p:nvSpPr>
          <p:spPr>
            <a:xfrm>
              <a:off x="8722723" y="6443251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D68A45-8618-442F-6B3E-1B2BE3A95DF2}"/>
                </a:ext>
              </a:extLst>
            </p:cNvPr>
            <p:cNvSpPr/>
            <p:nvPr/>
          </p:nvSpPr>
          <p:spPr>
            <a:xfrm>
              <a:off x="9418314" y="5944792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74B49B-6B6F-4D0A-12DA-A3DEABD90219}"/>
                </a:ext>
              </a:extLst>
            </p:cNvPr>
            <p:cNvSpPr/>
            <p:nvPr/>
          </p:nvSpPr>
          <p:spPr>
            <a:xfrm>
              <a:off x="10354491" y="6443250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B098E1-9124-B9BD-3796-D4381FF83D33}"/>
                </a:ext>
              </a:extLst>
            </p:cNvPr>
            <p:cNvSpPr/>
            <p:nvPr/>
          </p:nvSpPr>
          <p:spPr>
            <a:xfrm>
              <a:off x="11426191" y="6443249"/>
              <a:ext cx="313509" cy="3135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DCF513-BF5C-05E3-B245-C684A8350374}"/>
                </a:ext>
              </a:extLst>
            </p:cNvPr>
            <p:cNvSpPr/>
            <p:nvPr/>
          </p:nvSpPr>
          <p:spPr>
            <a:xfrm>
              <a:off x="533946" y="6577138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0AC5F-40A7-21EE-ADAD-2ACD732923D5}"/>
                </a:ext>
              </a:extLst>
            </p:cNvPr>
            <p:cNvSpPr/>
            <p:nvPr/>
          </p:nvSpPr>
          <p:spPr>
            <a:xfrm>
              <a:off x="1934668" y="6575491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46BF4E-BB92-329E-9A4F-38170BE3A874}"/>
                </a:ext>
              </a:extLst>
            </p:cNvPr>
            <p:cNvSpPr/>
            <p:nvPr/>
          </p:nvSpPr>
          <p:spPr>
            <a:xfrm rot="19537570">
              <a:off x="3246188" y="6315325"/>
              <a:ext cx="576955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70B798-0D8E-6877-6E5D-8664D4018108}"/>
                </a:ext>
              </a:extLst>
            </p:cNvPr>
            <p:cNvSpPr/>
            <p:nvPr/>
          </p:nvSpPr>
          <p:spPr>
            <a:xfrm rot="19537570">
              <a:off x="6103062" y="6321436"/>
              <a:ext cx="622402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A6E698-F382-2D66-8CDE-10FEC9682A4D}"/>
                </a:ext>
              </a:extLst>
            </p:cNvPr>
            <p:cNvSpPr/>
            <p:nvPr/>
          </p:nvSpPr>
          <p:spPr>
            <a:xfrm rot="1520286">
              <a:off x="9657086" y="6301652"/>
              <a:ext cx="842047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D6B851-4A31-9152-E902-71192B32908C}"/>
                </a:ext>
              </a:extLst>
            </p:cNvPr>
            <p:cNvSpPr/>
            <p:nvPr/>
          </p:nvSpPr>
          <p:spPr>
            <a:xfrm>
              <a:off x="10668000" y="6574677"/>
              <a:ext cx="792479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179137-FD68-FD9A-9A6F-B29CA7DF5DE2}"/>
                </a:ext>
              </a:extLst>
            </p:cNvPr>
            <p:cNvSpPr/>
            <p:nvPr/>
          </p:nvSpPr>
          <p:spPr>
            <a:xfrm>
              <a:off x="3325052" y="6564585"/>
              <a:ext cx="1174617" cy="786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C0CD93-0C47-FD5E-1014-C500B3CA8DD5}"/>
                </a:ext>
              </a:extLst>
            </p:cNvPr>
            <p:cNvSpPr/>
            <p:nvPr/>
          </p:nvSpPr>
          <p:spPr>
            <a:xfrm>
              <a:off x="4048403" y="6086296"/>
              <a:ext cx="1046930" cy="565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B822D1-3C7C-1C80-E8C3-39851E81FEC1}"/>
                </a:ext>
              </a:extLst>
            </p:cNvPr>
            <p:cNvSpPr/>
            <p:nvPr/>
          </p:nvSpPr>
          <p:spPr>
            <a:xfrm>
              <a:off x="4785912" y="6574677"/>
              <a:ext cx="1160100" cy="68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23-B645-B372-699D-E078BA07F8EB}"/>
                </a:ext>
              </a:extLst>
            </p:cNvPr>
            <p:cNvSpPr/>
            <p:nvPr/>
          </p:nvSpPr>
          <p:spPr>
            <a:xfrm>
              <a:off x="6235890" y="6575489"/>
              <a:ext cx="1227085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458F7C5-A5A5-9F9D-2CD7-44937CBB61EF}"/>
                </a:ext>
              </a:extLst>
            </p:cNvPr>
            <p:cNvSpPr/>
            <p:nvPr/>
          </p:nvSpPr>
          <p:spPr>
            <a:xfrm>
              <a:off x="7759621" y="6575488"/>
              <a:ext cx="982334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69FFC1-D94C-29A6-84BF-86B0BE722DAD}"/>
                </a:ext>
              </a:extLst>
            </p:cNvPr>
            <p:cNvSpPr/>
            <p:nvPr/>
          </p:nvSpPr>
          <p:spPr>
            <a:xfrm>
              <a:off x="9028198" y="6574677"/>
              <a:ext cx="1326293" cy="628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67D559-4686-6A81-BEAD-14A6C05046E3}"/>
                </a:ext>
              </a:extLst>
            </p:cNvPr>
            <p:cNvSpPr/>
            <p:nvPr/>
          </p:nvSpPr>
          <p:spPr>
            <a:xfrm>
              <a:off x="6933660" y="6067970"/>
              <a:ext cx="1149648" cy="685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B7B89-641A-6E89-FE91-247BDBAEFDAB}"/>
                </a:ext>
              </a:extLst>
            </p:cNvPr>
            <p:cNvSpPr/>
            <p:nvPr/>
          </p:nvSpPr>
          <p:spPr>
            <a:xfrm>
              <a:off x="8348362" y="6068375"/>
              <a:ext cx="1093739" cy="67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0AF59C-DD7A-E522-BB58-0CC15B522EE9}"/>
                </a:ext>
              </a:extLst>
            </p:cNvPr>
            <p:cNvSpPr/>
            <p:nvPr/>
          </p:nvSpPr>
          <p:spPr>
            <a:xfrm rot="1639274">
              <a:off x="5309076" y="6305500"/>
              <a:ext cx="725374" cy="6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54F386F-78D7-0E26-5425-35599FFE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27906"/>
            <a:ext cx="1330779" cy="678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77DE49-CB7E-9977-88D8-E41CA76293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bg1"/>
                </a:solidFill>
              </a:rPr>
              <a:t>Jeitos de usar o GIT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ECC735-133C-2A4F-4736-B738B3C4FE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Linha de comando (command line)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Code editor &amp; IDEs (VS code with gitlens)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GUIs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GitKraken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Source tree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>
                <a:solidFill>
                  <a:schemeClr val="bg1"/>
                </a:solidFill>
              </a:rPr>
              <a:t>etc...</a:t>
            </a:r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849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17107</TotalTime>
  <Words>2265</Words>
  <Application>Microsoft Office PowerPoint</Application>
  <PresentationFormat>Widescreen</PresentationFormat>
  <Paragraphs>446</Paragraphs>
  <Slides>62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Consolas</vt:lpstr>
      <vt:lpstr>Office Theme</vt:lpstr>
      <vt:lpstr>Dominando git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Xico</dc:creator>
  <cp:lastModifiedBy>Victor Pinheiro</cp:lastModifiedBy>
  <cp:revision>20</cp:revision>
  <dcterms:created xsi:type="dcterms:W3CDTF">2023-02-24T12:44:38Z</dcterms:created>
  <dcterms:modified xsi:type="dcterms:W3CDTF">2023-03-15T20:58:52Z</dcterms:modified>
</cp:coreProperties>
</file>