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84" r:id="rId2"/>
    <p:sldId id="288" r:id="rId3"/>
    <p:sldId id="257" r:id="rId4"/>
    <p:sldId id="289" r:id="rId5"/>
    <p:sldId id="314" r:id="rId6"/>
    <p:sldId id="290" r:id="rId7"/>
    <p:sldId id="315" r:id="rId8"/>
    <p:sldId id="291" r:id="rId9"/>
    <p:sldId id="316" r:id="rId10"/>
    <p:sldId id="294" r:id="rId11"/>
    <p:sldId id="318" r:id="rId12"/>
    <p:sldId id="295" r:id="rId13"/>
    <p:sldId id="319" r:id="rId14"/>
    <p:sldId id="296" r:id="rId15"/>
    <p:sldId id="320" r:id="rId16"/>
    <p:sldId id="299" r:id="rId17"/>
    <p:sldId id="322" r:id="rId18"/>
    <p:sldId id="300" r:id="rId19"/>
    <p:sldId id="323" r:id="rId20"/>
    <p:sldId id="301" r:id="rId21"/>
    <p:sldId id="324" r:id="rId22"/>
    <p:sldId id="333" r:id="rId23"/>
    <p:sldId id="33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4" d="100"/>
          <a:sy n="154" d="100"/>
        </p:scale>
        <p:origin x="2016"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0D4A6-6E38-4E39-84EC-4E2859D169DF}" type="datetimeFigureOut">
              <a:rPr lang="ru-RU" smtClean="0"/>
              <a:pPr/>
              <a:t>чт 17.04.25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1D88F5-6F1A-4C23-8FB9-B9B85FBD3751}" type="slidenum">
              <a:rPr lang="ru-RU" smtClean="0"/>
              <a:pPr/>
              <a:t>‹#›</a:t>
            </a:fld>
            <a:endParaRPr lang="ru-RU"/>
          </a:p>
        </p:txBody>
      </p:sp>
    </p:spTree>
    <p:extLst>
      <p:ext uri="{BB962C8B-B14F-4D97-AF65-F5344CB8AC3E}">
        <p14:creationId xmlns:p14="http://schemas.microsoft.com/office/powerpoint/2010/main" val="227946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37848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83151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24870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5010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20111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639059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945867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421483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23631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99366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54579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48846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9651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51165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6875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94220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чт 17.04.25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95596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106E36-FD25-4E2D-B0AA-010F637433A0}" type="datetimeFigureOut">
              <a:rPr lang="ru-RU" smtClean="0"/>
              <a:pPr/>
              <a:t>чт 17.04.25</a:t>
            </a:fld>
            <a:endParaRPr lang="ru-RU"/>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25C68B6-61C2-468F-89AB-4B9F7531AA68}" type="slidenum">
              <a:rPr lang="ru-RU" smtClean="0"/>
              <a:pPr/>
              <a:t>‹#›</a:t>
            </a:fld>
            <a:endParaRPr lang="ru-RU"/>
          </a:p>
        </p:txBody>
      </p:sp>
    </p:spTree>
    <p:extLst>
      <p:ext uri="{BB962C8B-B14F-4D97-AF65-F5344CB8AC3E}">
        <p14:creationId xmlns:p14="http://schemas.microsoft.com/office/powerpoint/2010/main" val="393181387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6.xml"/><Relationship Id="rId7"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2.xml"/><Relationship Id="rId5" Type="http://schemas.openxmlformats.org/officeDocument/2006/relationships/slide" Target="slide10.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3861048"/>
            <a:ext cx="7772400" cy="648073"/>
          </a:xfrm>
        </p:spPr>
        <p:txBody>
          <a:bodyPr>
            <a:normAutofit/>
          </a:bodyPr>
          <a:lstStyle/>
          <a:p>
            <a:pPr algn="ctr"/>
            <a:endParaRPr lang="ru-RU" sz="3600" dirty="0">
              <a:solidFill>
                <a:srgbClr val="FFFF00"/>
              </a:solidFill>
            </a:endParaRPr>
          </a:p>
        </p:txBody>
      </p:sp>
      <p:sp>
        <p:nvSpPr>
          <p:cNvPr id="3" name="Подзаголовок 2"/>
          <p:cNvSpPr>
            <a:spLocks noGrp="1"/>
          </p:cNvSpPr>
          <p:nvPr>
            <p:ph type="subTitle" idx="1"/>
          </p:nvPr>
        </p:nvSpPr>
        <p:spPr>
          <a:xfrm>
            <a:off x="419100" y="404664"/>
            <a:ext cx="8305800" cy="3303240"/>
          </a:xfrm>
        </p:spPr>
        <p:txBody>
          <a:bodyPr>
            <a:normAutofit fontScale="62500" lnSpcReduction="20000"/>
          </a:bodyPr>
          <a:lstStyle/>
          <a:p>
            <a:pPr algn="ctr">
              <a:defRPr/>
            </a:pPr>
            <a:r>
              <a:rPr lang="ru-RU"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1"/>
                </a:solidFill>
                <a:effectLst>
                  <a:outerShdw blurRad="50800" dist="40000" dir="5400000" algn="tl" rotWithShape="0">
                    <a:srgbClr val="000000">
                      <a:shade val="5000"/>
                      <a:satMod val="120000"/>
                      <a:alpha val="33000"/>
                    </a:srgbClr>
                  </a:outerShdw>
                </a:effectLst>
              </a:rPr>
              <a:t>Интерактивная  викторина «Своя игра»</a:t>
            </a:r>
            <a:br>
              <a:rPr lang="ru-RU" sz="9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1"/>
                </a:solidFill>
                <a:effectLst>
                  <a:outerShdw blurRad="50800" dist="40000" dir="5400000" algn="tl" rotWithShape="0">
                    <a:srgbClr val="000000">
                      <a:shade val="5000"/>
                      <a:satMod val="120000"/>
                      <a:alpha val="33000"/>
                    </a:srgbClr>
                  </a:outerShdw>
                </a:effectLst>
              </a:rPr>
            </a:br>
            <a:r>
              <a:rPr lang="ru-RU" sz="9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1"/>
                </a:solidFill>
                <a:effectLst>
                  <a:outerShdw blurRad="50800" dist="40000" dir="5400000" algn="tl" rotWithShape="0">
                    <a:srgbClr val="000000">
                      <a:shade val="5000"/>
                      <a:satMod val="120000"/>
                      <a:alpha val="33000"/>
                    </a:srgbClr>
                  </a:outerShdw>
                </a:effectLst>
              </a:rPr>
              <a:t> 80 лет</a:t>
            </a:r>
          </a:p>
          <a:p>
            <a:pPr algn="ctr">
              <a:defRPr/>
            </a:pPr>
            <a:r>
              <a:rPr lang="ru-RU" sz="9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1"/>
                </a:solidFill>
                <a:effectLst>
                  <a:outerShdw blurRad="50800" dist="40000" dir="5400000" algn="tl" rotWithShape="0">
                    <a:srgbClr val="000000">
                      <a:shade val="5000"/>
                      <a:satMod val="120000"/>
                      <a:alpha val="33000"/>
                    </a:srgbClr>
                  </a:outerShdw>
                </a:effectLst>
              </a:rPr>
              <a:t> Великой Победе</a:t>
            </a:r>
            <a:endParaRPr lang="ru-RU" sz="6600" b="1" dirty="0">
              <a:solidFill>
                <a:schemeClr val="bg1"/>
              </a:solidFill>
            </a:endParaRPr>
          </a:p>
        </p:txBody>
      </p:sp>
      <p:pic>
        <p:nvPicPr>
          <p:cNvPr id="4" name="Picture 5" descr="C:\Users\Надежда\Desktop\Презентации к дню Победы\мы помним и гордимся.jf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071813"/>
            <a:ext cx="6858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47180" y="202882"/>
            <a:ext cx="7055380" cy="849854"/>
          </a:xfrm>
        </p:spPr>
        <p:txBody>
          <a:bodyPr/>
          <a:lstStyle/>
          <a:p>
            <a:pPr algn="ctr"/>
            <a:r>
              <a:rPr lang="ru-RU" sz="3600" dirty="0">
                <a:solidFill>
                  <a:srgbClr val="FFFF00"/>
                </a:solidFill>
              </a:rPr>
              <a:t>Война на экране – 10 баллов</a:t>
            </a:r>
          </a:p>
        </p:txBody>
      </p:sp>
      <p:sp>
        <p:nvSpPr>
          <p:cNvPr id="2" name="Содержимое 1"/>
          <p:cNvSpPr>
            <a:spLocks noGrp="1"/>
          </p:cNvSpPr>
          <p:nvPr>
            <p:ph idx="1"/>
          </p:nvPr>
        </p:nvSpPr>
        <p:spPr>
          <a:xfrm>
            <a:off x="1190906" y="5157192"/>
            <a:ext cx="6711654" cy="1091214"/>
          </a:xfrm>
        </p:spPr>
        <p:txBody>
          <a:bodyPr>
            <a:normAutofit/>
          </a:bodyPr>
          <a:lstStyle/>
          <a:p>
            <a:pPr marL="6350" indent="-6350" algn="ctr">
              <a:buNone/>
            </a:pPr>
            <a:r>
              <a:rPr lang="ru-RU" sz="3200" dirty="0">
                <a:solidFill>
                  <a:srgbClr val="FFFF00"/>
                </a:solidFill>
              </a:rPr>
              <a:t>Из какого фильма взят этот кадр?</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22" name="Picture 2" descr="Скворцов предал Маэстро. Судьбы актеров фильма «В бой идут они „старики́“»  | Кино | Культура | Аргументы и Факты">
            <a:extLst>
              <a:ext uri="{FF2B5EF4-FFF2-40B4-BE49-F238E27FC236}">
                <a16:creationId xmlns:a16="http://schemas.microsoft.com/office/drawing/2014/main" id="{AB00B7C9-66D5-467A-886D-77B1CE7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629" y="1700808"/>
            <a:ext cx="4920208" cy="32673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021878" y="2996952"/>
            <a:ext cx="7100243" cy="1091214"/>
          </a:xfrm>
        </p:spPr>
        <p:txBody>
          <a:bodyPr>
            <a:normAutofit/>
          </a:bodyPr>
          <a:lstStyle/>
          <a:p>
            <a:pPr marL="6350" indent="-6350" algn="ctr">
              <a:buNone/>
            </a:pPr>
            <a:r>
              <a:rPr lang="ru-RU" sz="4400" dirty="0">
                <a:solidFill>
                  <a:srgbClr val="FFFF00"/>
                </a:solidFill>
              </a:rPr>
              <a:t>«В бой идут одни старики»</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3768067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033403" y="95745"/>
            <a:ext cx="7055380" cy="761704"/>
          </a:xfrm>
        </p:spPr>
        <p:txBody>
          <a:bodyPr/>
          <a:lstStyle/>
          <a:p>
            <a:pPr algn="ctr"/>
            <a:r>
              <a:rPr lang="ru-RU" sz="3600" dirty="0">
                <a:solidFill>
                  <a:srgbClr val="FFFF00"/>
                </a:solidFill>
              </a:rPr>
              <a:t>Война на экране – 20 баллов</a:t>
            </a:r>
          </a:p>
        </p:txBody>
      </p:sp>
      <p:sp>
        <p:nvSpPr>
          <p:cNvPr id="2" name="Содержимое 1"/>
          <p:cNvSpPr>
            <a:spLocks noGrp="1"/>
          </p:cNvSpPr>
          <p:nvPr>
            <p:ph idx="1"/>
          </p:nvPr>
        </p:nvSpPr>
        <p:spPr>
          <a:xfrm>
            <a:off x="1205266" y="5463472"/>
            <a:ext cx="6711654" cy="761704"/>
          </a:xfrm>
        </p:spPr>
        <p:txBody>
          <a:bodyPr>
            <a:normAutofit/>
          </a:bodyPr>
          <a:lstStyle/>
          <a:p>
            <a:pPr marL="6350" indent="-6350" algn="ctr">
              <a:buNone/>
            </a:pPr>
            <a:r>
              <a:rPr lang="ru-RU" sz="3200" dirty="0">
                <a:solidFill>
                  <a:srgbClr val="FFFF00"/>
                </a:solidFill>
              </a:rPr>
              <a:t>Из какого фильма взят этот кадр?</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150" name="Picture 6" descr="Жителя Прикамья оштрафовали за кадр со свастикой из «17 мгновений весны» |  59.ru - новости Перми">
            <a:extLst>
              <a:ext uri="{FF2B5EF4-FFF2-40B4-BE49-F238E27FC236}">
                <a16:creationId xmlns:a16="http://schemas.microsoft.com/office/drawing/2014/main" id="{9D555264-54F1-405B-96D3-52D1C20E8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2" y="1412776"/>
            <a:ext cx="5705475" cy="3800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216173" y="2708920"/>
            <a:ext cx="6711654" cy="1860072"/>
          </a:xfrm>
        </p:spPr>
        <p:txBody>
          <a:bodyPr>
            <a:normAutofit/>
          </a:bodyPr>
          <a:lstStyle/>
          <a:p>
            <a:pPr marL="6350" indent="-6350" algn="ctr">
              <a:buNone/>
            </a:pPr>
            <a:r>
              <a:rPr lang="ru-RU" sz="4400" dirty="0">
                <a:solidFill>
                  <a:srgbClr val="FFFF00"/>
                </a:solidFill>
              </a:rPr>
              <a:t>«Семнадцать мгновений весны»</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0803479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214290"/>
            <a:ext cx="7055380" cy="744034"/>
          </a:xfrm>
        </p:spPr>
        <p:txBody>
          <a:bodyPr/>
          <a:lstStyle/>
          <a:p>
            <a:pPr algn="ctr"/>
            <a:r>
              <a:rPr lang="ru-RU" sz="3600" dirty="0">
                <a:solidFill>
                  <a:srgbClr val="FFFF00"/>
                </a:solidFill>
              </a:rPr>
              <a:t>Война на экране – 30 баллов</a:t>
            </a:r>
          </a:p>
        </p:txBody>
      </p:sp>
      <p:sp>
        <p:nvSpPr>
          <p:cNvPr id="2" name="Содержимое 1"/>
          <p:cNvSpPr>
            <a:spLocks noGrp="1"/>
          </p:cNvSpPr>
          <p:nvPr>
            <p:ph idx="1"/>
          </p:nvPr>
        </p:nvSpPr>
        <p:spPr>
          <a:xfrm>
            <a:off x="1243318" y="5517232"/>
            <a:ext cx="6711654" cy="659166"/>
          </a:xfrm>
        </p:spPr>
        <p:txBody>
          <a:bodyPr>
            <a:normAutofit/>
          </a:bodyPr>
          <a:lstStyle/>
          <a:p>
            <a:pPr marL="6350" indent="-6350" algn="ctr">
              <a:buNone/>
            </a:pPr>
            <a:r>
              <a:rPr lang="ru-RU" sz="3200" dirty="0">
                <a:solidFill>
                  <a:srgbClr val="FFFF00"/>
                </a:solidFill>
              </a:rPr>
              <a:t>Из какого фильма взят этот кадр?</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6" name="Picture 2" descr="C:\Users\User\Desktop\m1000x1000.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1" y="1340768"/>
            <a:ext cx="4824537" cy="4320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216173" y="2780928"/>
            <a:ext cx="6711654" cy="864096"/>
          </a:xfrm>
        </p:spPr>
        <p:txBody>
          <a:bodyPr>
            <a:normAutofit/>
          </a:bodyPr>
          <a:lstStyle/>
          <a:p>
            <a:pPr marL="6350" indent="-6350" algn="ctr">
              <a:buNone/>
            </a:pPr>
            <a:r>
              <a:rPr lang="ru-RU" sz="4800" dirty="0">
                <a:solidFill>
                  <a:srgbClr val="FFFF00"/>
                </a:solidFill>
              </a:rPr>
              <a:t>«Т-34»</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0464383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196034"/>
            <a:ext cx="7055380" cy="672026"/>
          </a:xfrm>
        </p:spPr>
        <p:txBody>
          <a:bodyPr/>
          <a:lstStyle/>
          <a:p>
            <a:pPr algn="ctr"/>
            <a:r>
              <a:rPr lang="ru-RU" sz="3600" dirty="0">
                <a:solidFill>
                  <a:srgbClr val="FFFF00"/>
                </a:solidFill>
              </a:rPr>
              <a:t>Герои войны – 10 баллов</a:t>
            </a:r>
          </a:p>
        </p:txBody>
      </p:sp>
      <p:sp>
        <p:nvSpPr>
          <p:cNvPr id="2" name="Содержимое 1"/>
          <p:cNvSpPr>
            <a:spLocks noGrp="1"/>
          </p:cNvSpPr>
          <p:nvPr>
            <p:ph idx="1"/>
          </p:nvPr>
        </p:nvSpPr>
        <p:spPr>
          <a:xfrm>
            <a:off x="827642" y="1268760"/>
            <a:ext cx="7488716" cy="4835630"/>
          </a:xfrm>
        </p:spPr>
        <p:txBody>
          <a:bodyPr>
            <a:normAutofit/>
          </a:bodyPr>
          <a:lstStyle/>
          <a:p>
            <a:pPr marL="92075" indent="-6350" algn="just">
              <a:buNone/>
            </a:pPr>
            <a:r>
              <a:rPr lang="ru-RU" altLang="ru-RU" sz="2800" dirty="0">
                <a:solidFill>
                  <a:srgbClr val="FFFF00"/>
                </a:solidFill>
              </a:rPr>
              <a:t>К</a:t>
            </a:r>
            <a:r>
              <a:rPr lang="en-US" altLang="ru-RU" sz="2800" dirty="0" err="1">
                <a:solidFill>
                  <a:srgbClr val="FFFF00"/>
                </a:solidFill>
              </a:rPr>
              <a:t>то</a:t>
            </a:r>
            <a:r>
              <a:rPr lang="en-US" altLang="ru-RU" sz="2800" dirty="0">
                <a:solidFill>
                  <a:srgbClr val="FFFF00"/>
                </a:solidFill>
              </a:rPr>
              <a:t> </a:t>
            </a:r>
            <a:r>
              <a:rPr lang="en-US" altLang="ru-RU" sz="2800" dirty="0" err="1">
                <a:solidFill>
                  <a:srgbClr val="FFFF00"/>
                </a:solidFill>
              </a:rPr>
              <a:t>был</a:t>
            </a:r>
            <a:r>
              <a:rPr lang="en-US" altLang="ru-RU" sz="2800" dirty="0">
                <a:solidFill>
                  <a:srgbClr val="FFFF00"/>
                </a:solidFill>
              </a:rPr>
              <a:t> </a:t>
            </a:r>
            <a:r>
              <a:rPr lang="en-US" altLang="ru-RU" sz="2800" dirty="0" err="1">
                <a:solidFill>
                  <a:srgbClr val="FFFF00"/>
                </a:solidFill>
              </a:rPr>
              <a:t>Верховным</a:t>
            </a:r>
            <a:r>
              <a:rPr lang="en-US" altLang="ru-RU" sz="2800" dirty="0">
                <a:solidFill>
                  <a:srgbClr val="FFFF00"/>
                </a:solidFill>
              </a:rPr>
              <a:t> </a:t>
            </a:r>
            <a:r>
              <a:rPr lang="en-US" altLang="ru-RU" sz="2800" dirty="0" err="1">
                <a:solidFill>
                  <a:srgbClr val="FFFF00"/>
                </a:solidFill>
              </a:rPr>
              <a:t>Главнокомандующим</a:t>
            </a:r>
            <a:r>
              <a:rPr lang="en-US" altLang="ru-RU" sz="2800" dirty="0">
                <a:solidFill>
                  <a:srgbClr val="FFFF00"/>
                </a:solidFill>
              </a:rPr>
              <a:t> </a:t>
            </a:r>
            <a:r>
              <a:rPr lang="en-US" altLang="ru-RU" sz="2800" dirty="0" err="1">
                <a:solidFill>
                  <a:srgbClr val="FFFF00"/>
                </a:solidFill>
              </a:rPr>
              <a:t>Вооружёнными</a:t>
            </a:r>
            <a:r>
              <a:rPr lang="en-US" altLang="ru-RU" sz="2800" dirty="0">
                <a:solidFill>
                  <a:srgbClr val="FFFF00"/>
                </a:solidFill>
              </a:rPr>
              <a:t> </a:t>
            </a:r>
            <a:r>
              <a:rPr lang="en-US" altLang="ru-RU" sz="2800" dirty="0" err="1">
                <a:solidFill>
                  <a:srgbClr val="FFFF00"/>
                </a:solidFill>
              </a:rPr>
              <a:t>Силами</a:t>
            </a:r>
            <a:r>
              <a:rPr lang="en-US" altLang="ru-RU" sz="2800" dirty="0">
                <a:solidFill>
                  <a:srgbClr val="FFFF00"/>
                </a:solidFill>
              </a:rPr>
              <a:t> СССР </a:t>
            </a:r>
            <a:r>
              <a:rPr lang="en-US" altLang="ru-RU" sz="2800" dirty="0" err="1">
                <a:solidFill>
                  <a:srgbClr val="FFFF00"/>
                </a:solidFill>
              </a:rPr>
              <a:t>во</a:t>
            </a:r>
            <a:r>
              <a:rPr lang="en-US" altLang="ru-RU" sz="2800" dirty="0">
                <a:solidFill>
                  <a:srgbClr val="FFFF00"/>
                </a:solidFill>
              </a:rPr>
              <a:t> </a:t>
            </a:r>
            <a:r>
              <a:rPr lang="en-US" altLang="ru-RU" sz="2800" dirty="0" err="1">
                <a:solidFill>
                  <a:srgbClr val="FFFF00"/>
                </a:solidFill>
              </a:rPr>
              <a:t>время</a:t>
            </a:r>
            <a:r>
              <a:rPr lang="en-US" altLang="ru-RU" sz="2800" dirty="0">
                <a:solidFill>
                  <a:srgbClr val="FFFF00"/>
                </a:solidFill>
              </a:rPr>
              <a:t> </a:t>
            </a:r>
            <a:r>
              <a:rPr lang="en-US" altLang="ru-RU" sz="2800" dirty="0" err="1">
                <a:solidFill>
                  <a:srgbClr val="FFFF00"/>
                </a:solidFill>
              </a:rPr>
              <a:t>Великой</a:t>
            </a:r>
            <a:r>
              <a:rPr lang="en-US" altLang="ru-RU" sz="2800" dirty="0">
                <a:solidFill>
                  <a:srgbClr val="FFFF00"/>
                </a:solidFill>
              </a:rPr>
              <a:t> </a:t>
            </a:r>
            <a:r>
              <a:rPr lang="en-US" altLang="ru-RU" sz="2800" dirty="0" err="1">
                <a:solidFill>
                  <a:srgbClr val="FFFF00"/>
                </a:solidFill>
              </a:rPr>
              <a:t>Отечественной</a:t>
            </a:r>
            <a:r>
              <a:rPr lang="en-US" altLang="ru-RU" sz="2800" dirty="0">
                <a:solidFill>
                  <a:srgbClr val="FFFF00"/>
                </a:solidFill>
              </a:rPr>
              <a:t> </a:t>
            </a:r>
            <a:r>
              <a:rPr lang="en-US" altLang="ru-RU" sz="2800" dirty="0" err="1">
                <a:solidFill>
                  <a:srgbClr val="FFFF00"/>
                </a:solidFill>
              </a:rPr>
              <a:t>войны</a:t>
            </a:r>
            <a:r>
              <a:rPr lang="ru-RU" sz="2800" dirty="0">
                <a:solidFill>
                  <a:srgbClr val="FFFF00"/>
                </a:solidFill>
              </a:rPr>
              <a:t>.</a:t>
            </a:r>
          </a:p>
          <a:p>
            <a:pPr marL="92075" indent="-6350" algn="just">
              <a:buNone/>
            </a:pPr>
            <a:r>
              <a:rPr lang="ru-RU" sz="2800" dirty="0">
                <a:solidFill>
                  <a:srgbClr val="FFFF00"/>
                </a:solidFill>
              </a:rPr>
              <a:t>Назовите его имя.</a:t>
            </a:r>
          </a:p>
        </p:txBody>
      </p:sp>
      <p:sp>
        <p:nvSpPr>
          <p:cNvPr id="5" name="Управляющая кнопка: в начало 4">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216172" y="5157192"/>
            <a:ext cx="6711654" cy="1212000"/>
          </a:xfrm>
        </p:spPr>
        <p:txBody>
          <a:bodyPr>
            <a:normAutofit/>
          </a:bodyPr>
          <a:lstStyle/>
          <a:p>
            <a:pPr marL="6350" indent="-6350" algn="ctr">
              <a:buNone/>
            </a:pPr>
            <a:r>
              <a:rPr lang="ru-RU" sz="3600" dirty="0">
                <a:solidFill>
                  <a:srgbClr val="FFFF00"/>
                </a:solidFill>
              </a:rPr>
              <a:t>Иосиф Сталин</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50" name="Picture 2" descr="C:\Users\User\Desktop\255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1" y="196154"/>
            <a:ext cx="3816424" cy="469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82132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107177"/>
            <a:ext cx="7055380" cy="672026"/>
          </a:xfrm>
        </p:spPr>
        <p:txBody>
          <a:bodyPr/>
          <a:lstStyle/>
          <a:p>
            <a:pPr algn="ctr"/>
            <a:r>
              <a:rPr lang="ru-RU" sz="3600" dirty="0">
                <a:solidFill>
                  <a:srgbClr val="FFFF00"/>
                </a:solidFill>
              </a:rPr>
              <a:t>Герои войны– 20 баллов</a:t>
            </a:r>
          </a:p>
        </p:txBody>
      </p:sp>
      <p:sp>
        <p:nvSpPr>
          <p:cNvPr id="2" name="Содержимое 1"/>
          <p:cNvSpPr>
            <a:spLocks noGrp="1"/>
          </p:cNvSpPr>
          <p:nvPr>
            <p:ph idx="1"/>
          </p:nvPr>
        </p:nvSpPr>
        <p:spPr>
          <a:xfrm>
            <a:off x="791638" y="1340768"/>
            <a:ext cx="7560724" cy="4752528"/>
          </a:xfrm>
        </p:spPr>
        <p:txBody>
          <a:bodyPr>
            <a:normAutofit/>
          </a:bodyPr>
          <a:lstStyle/>
          <a:p>
            <a:pPr marL="92075" indent="-6350" algn="just">
              <a:buNone/>
            </a:pPr>
            <a:r>
              <a:rPr lang="ru-RU" altLang="ru-RU" sz="2800" dirty="0">
                <a:solidFill>
                  <a:srgbClr val="FFFF00"/>
                </a:solidFill>
              </a:rPr>
              <a:t>К</a:t>
            </a:r>
            <a:r>
              <a:rPr lang="en-US" altLang="ru-RU" sz="2800" dirty="0" err="1">
                <a:solidFill>
                  <a:srgbClr val="FFFF00"/>
                </a:solidFill>
              </a:rPr>
              <a:t>то</a:t>
            </a:r>
            <a:r>
              <a:rPr lang="en-US" altLang="ru-RU" sz="2800" dirty="0">
                <a:solidFill>
                  <a:srgbClr val="FFFF00"/>
                </a:solidFill>
              </a:rPr>
              <a:t> </a:t>
            </a:r>
            <a:r>
              <a:rPr lang="en-US" altLang="ru-RU" sz="2800" dirty="0" err="1">
                <a:solidFill>
                  <a:srgbClr val="FFFF00"/>
                </a:solidFill>
              </a:rPr>
              <a:t>стал</a:t>
            </a:r>
            <a:r>
              <a:rPr lang="en-US" altLang="ru-RU" sz="2800" dirty="0">
                <a:solidFill>
                  <a:srgbClr val="FFFF00"/>
                </a:solidFill>
              </a:rPr>
              <a:t> </a:t>
            </a:r>
            <a:r>
              <a:rPr lang="en-US" altLang="ru-RU" sz="2800" dirty="0" err="1">
                <a:solidFill>
                  <a:srgbClr val="FFFF00"/>
                </a:solidFill>
              </a:rPr>
              <a:t>первой</a:t>
            </a:r>
            <a:r>
              <a:rPr lang="en-US" altLang="ru-RU" sz="2800" dirty="0">
                <a:solidFill>
                  <a:srgbClr val="FFFF00"/>
                </a:solidFill>
              </a:rPr>
              <a:t> </a:t>
            </a:r>
            <a:r>
              <a:rPr lang="en-US" altLang="ru-RU" sz="2800" dirty="0" err="1">
                <a:solidFill>
                  <a:srgbClr val="FFFF00"/>
                </a:solidFill>
              </a:rPr>
              <a:t>женщиной</a:t>
            </a:r>
            <a:r>
              <a:rPr lang="ru-RU" altLang="ru-RU" sz="2800" dirty="0">
                <a:solidFill>
                  <a:srgbClr val="FFFF00"/>
                </a:solidFill>
              </a:rPr>
              <a:t>, </a:t>
            </a:r>
            <a:r>
              <a:rPr lang="en-US" altLang="ru-RU" sz="2800" dirty="0" err="1">
                <a:solidFill>
                  <a:srgbClr val="FFFF00"/>
                </a:solidFill>
              </a:rPr>
              <a:t>удостоенной</a:t>
            </a:r>
            <a:r>
              <a:rPr lang="en-US" altLang="ru-RU" sz="2800" dirty="0">
                <a:solidFill>
                  <a:srgbClr val="FFFF00"/>
                </a:solidFill>
              </a:rPr>
              <a:t> </a:t>
            </a:r>
            <a:r>
              <a:rPr lang="en-US" altLang="ru-RU" sz="2800" dirty="0" err="1">
                <a:solidFill>
                  <a:srgbClr val="FFFF00"/>
                </a:solidFill>
              </a:rPr>
              <a:t>звания</a:t>
            </a:r>
            <a:r>
              <a:rPr lang="en-US" altLang="ru-RU" sz="2800" dirty="0">
                <a:solidFill>
                  <a:srgbClr val="FFFF00"/>
                </a:solidFill>
              </a:rPr>
              <a:t> </a:t>
            </a:r>
            <a:r>
              <a:rPr lang="en-US" altLang="ru-RU" sz="2800" dirty="0" err="1">
                <a:solidFill>
                  <a:srgbClr val="FFFF00"/>
                </a:solidFill>
              </a:rPr>
              <a:t>Героя</a:t>
            </a:r>
            <a:r>
              <a:rPr lang="en-US" altLang="ru-RU" sz="2800" dirty="0">
                <a:solidFill>
                  <a:srgbClr val="FFFF00"/>
                </a:solidFill>
              </a:rPr>
              <a:t> </a:t>
            </a:r>
            <a:r>
              <a:rPr lang="en-US" altLang="ru-RU" sz="2800" dirty="0" err="1">
                <a:solidFill>
                  <a:srgbClr val="FFFF00"/>
                </a:solidFill>
              </a:rPr>
              <a:t>Советского</a:t>
            </a:r>
            <a:r>
              <a:rPr lang="en-US" altLang="ru-RU" sz="2800" dirty="0">
                <a:solidFill>
                  <a:srgbClr val="FFFF00"/>
                </a:solidFill>
              </a:rPr>
              <a:t> </a:t>
            </a:r>
            <a:r>
              <a:rPr lang="en-US" altLang="ru-RU" sz="2800" dirty="0" err="1">
                <a:solidFill>
                  <a:srgbClr val="FFFF00"/>
                </a:solidFill>
              </a:rPr>
              <a:t>Союза</a:t>
            </a:r>
            <a:r>
              <a:rPr lang="en-US" altLang="ru-RU" sz="2800" dirty="0">
                <a:solidFill>
                  <a:srgbClr val="FFFF00"/>
                </a:solidFill>
              </a:rPr>
              <a:t> </a:t>
            </a:r>
            <a:r>
              <a:rPr lang="en-US" altLang="ru-RU" sz="2800" dirty="0" err="1">
                <a:solidFill>
                  <a:srgbClr val="FFFF00"/>
                </a:solidFill>
              </a:rPr>
              <a:t>во</a:t>
            </a:r>
            <a:r>
              <a:rPr lang="en-US" altLang="ru-RU" sz="2800" dirty="0">
                <a:solidFill>
                  <a:srgbClr val="FFFF00"/>
                </a:solidFill>
              </a:rPr>
              <a:t> </a:t>
            </a:r>
            <a:r>
              <a:rPr lang="en-US" altLang="ru-RU" sz="2800" dirty="0" err="1">
                <a:solidFill>
                  <a:srgbClr val="FFFF00"/>
                </a:solidFill>
              </a:rPr>
              <a:t>время</a:t>
            </a:r>
            <a:r>
              <a:rPr lang="en-US" altLang="ru-RU" sz="2800" dirty="0">
                <a:solidFill>
                  <a:srgbClr val="FFFF00"/>
                </a:solidFill>
              </a:rPr>
              <a:t> </a:t>
            </a:r>
            <a:r>
              <a:rPr lang="en-US" altLang="ru-RU" sz="2800" dirty="0" err="1">
                <a:solidFill>
                  <a:srgbClr val="FFFF00"/>
                </a:solidFill>
              </a:rPr>
              <a:t>Великой</a:t>
            </a:r>
            <a:r>
              <a:rPr lang="en-US" altLang="ru-RU" sz="2800" dirty="0">
                <a:solidFill>
                  <a:srgbClr val="FFFF00"/>
                </a:solidFill>
              </a:rPr>
              <a:t> </a:t>
            </a:r>
            <a:r>
              <a:rPr lang="en-US" altLang="ru-RU" sz="2800" dirty="0" err="1">
                <a:solidFill>
                  <a:srgbClr val="FFFF00"/>
                </a:solidFill>
              </a:rPr>
              <a:t>Отечественной</a:t>
            </a:r>
            <a:r>
              <a:rPr lang="en-US" altLang="ru-RU" sz="2800" dirty="0">
                <a:solidFill>
                  <a:srgbClr val="FFFF00"/>
                </a:solidFill>
              </a:rPr>
              <a:t> </a:t>
            </a:r>
            <a:r>
              <a:rPr lang="en-US" altLang="ru-RU" sz="2800" dirty="0" err="1">
                <a:solidFill>
                  <a:srgbClr val="FFFF00"/>
                </a:solidFill>
              </a:rPr>
              <a:t>войны</a:t>
            </a:r>
            <a:r>
              <a:rPr lang="ru-RU" sz="2800" dirty="0">
                <a:solidFill>
                  <a:srgbClr val="FFFF00"/>
                </a:solidFill>
              </a:rPr>
              <a:t>.</a:t>
            </a:r>
          </a:p>
          <a:p>
            <a:pPr marL="92075" indent="-6350" algn="just">
              <a:buNone/>
            </a:pPr>
            <a:r>
              <a:rPr lang="ru-RU" sz="2800" dirty="0">
                <a:solidFill>
                  <a:srgbClr val="FFFF00"/>
                </a:solidFill>
              </a:rPr>
              <a:t>Назовите ее имя.</a:t>
            </a:r>
          </a:p>
        </p:txBody>
      </p:sp>
      <p:sp>
        <p:nvSpPr>
          <p:cNvPr id="5" name="Управляющая кнопка: в начало 4">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216172" y="5157192"/>
            <a:ext cx="6711654" cy="1212000"/>
          </a:xfrm>
        </p:spPr>
        <p:txBody>
          <a:bodyPr>
            <a:normAutofit/>
          </a:bodyPr>
          <a:lstStyle/>
          <a:p>
            <a:pPr marL="6350" indent="-6350" algn="ctr">
              <a:buNone/>
            </a:pPr>
            <a:r>
              <a:rPr lang="ru-RU" sz="3600" dirty="0">
                <a:solidFill>
                  <a:srgbClr val="FFFF00"/>
                </a:solidFill>
              </a:rPr>
              <a:t>Зоя Космодемьянская</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74" name="Picture 2" descr="C:\Users\User\Desktop\5b994f5818356138658b46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620688"/>
            <a:ext cx="698477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68210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357166"/>
            <a:ext cx="7055380" cy="713242"/>
          </a:xfrm>
        </p:spPr>
        <p:txBody>
          <a:bodyPr>
            <a:normAutofit/>
          </a:bodyPr>
          <a:lstStyle/>
          <a:p>
            <a:pPr algn="ctr"/>
            <a:r>
              <a:rPr lang="ru-RU" sz="4000" dirty="0">
                <a:solidFill>
                  <a:srgbClr val="FFFF00"/>
                </a:solidFill>
              </a:rPr>
              <a:t>ПРАВИЛА ИГРЫ</a:t>
            </a:r>
          </a:p>
        </p:txBody>
      </p:sp>
      <p:sp>
        <p:nvSpPr>
          <p:cNvPr id="3" name="Содержимое 2"/>
          <p:cNvSpPr>
            <a:spLocks noGrp="1"/>
          </p:cNvSpPr>
          <p:nvPr>
            <p:ph idx="1"/>
          </p:nvPr>
        </p:nvSpPr>
        <p:spPr>
          <a:xfrm>
            <a:off x="457200" y="1340768"/>
            <a:ext cx="8229600" cy="5016050"/>
          </a:xfrm>
          <a:noFill/>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ru-RU" dirty="0">
                <a:solidFill>
                  <a:srgbClr val="FFFF00"/>
                </a:solidFill>
              </a:rPr>
              <a:t>Правила игры:</a:t>
            </a:r>
          </a:p>
          <a:p>
            <a:r>
              <a:rPr lang="ru-RU" dirty="0">
                <a:solidFill>
                  <a:srgbClr val="FFFF00"/>
                </a:solidFill>
              </a:rPr>
              <a:t>Участники делятся на 2 команды.</a:t>
            </a:r>
          </a:p>
          <a:p>
            <a:r>
              <a:rPr lang="ru-RU" dirty="0">
                <a:solidFill>
                  <a:srgbClr val="FFFF00"/>
                </a:solidFill>
              </a:rPr>
              <a:t>На слайде представлена таблица с категориями и баллами за вопросы.</a:t>
            </a:r>
          </a:p>
          <a:p>
            <a:r>
              <a:rPr lang="ru-RU" dirty="0">
                <a:solidFill>
                  <a:srgbClr val="FFFF00"/>
                </a:solidFill>
              </a:rPr>
              <a:t>Команды по очереди выбирают категорию и балл, после чего ведущий зачитывает вопрос.</a:t>
            </a:r>
          </a:p>
          <a:p>
            <a:r>
              <a:rPr lang="ru-RU" dirty="0">
                <a:solidFill>
                  <a:srgbClr val="FFFF00"/>
                </a:solidFill>
              </a:rPr>
              <a:t>Команда, ответившая правильно на вопрос, получает соответствующее количество баллов.</a:t>
            </a:r>
          </a:p>
          <a:p>
            <a:r>
              <a:rPr lang="ru-RU" dirty="0">
                <a:solidFill>
                  <a:srgbClr val="FFFF00"/>
                </a:solidFill>
              </a:rPr>
              <a:t>Игра продолжается до тех пор, пока не будут выбраны все вопросы.</a:t>
            </a:r>
          </a:p>
          <a:p>
            <a:r>
              <a:rPr lang="ru-RU" dirty="0">
                <a:solidFill>
                  <a:srgbClr val="FFFF00"/>
                </a:solidFill>
              </a:rPr>
              <a:t>Побеждает команда, набравшая наибольшее количество баллов.</a:t>
            </a:r>
          </a:p>
          <a:p>
            <a:pPr marL="0" indent="0" algn="just">
              <a:buNone/>
            </a:pPr>
            <a:r>
              <a:rPr lang="ru-RU" dirty="0">
                <a:solidFill>
                  <a:srgbClr val="FFFF00"/>
                </a:solidFill>
                <a:latin typeface="+mj-lt"/>
              </a:rPr>
              <a:t> </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971600" y="196557"/>
            <a:ext cx="7055380" cy="672026"/>
          </a:xfrm>
        </p:spPr>
        <p:txBody>
          <a:bodyPr/>
          <a:lstStyle/>
          <a:p>
            <a:pPr algn="ctr"/>
            <a:r>
              <a:rPr lang="ru-RU" sz="3600" dirty="0">
                <a:solidFill>
                  <a:srgbClr val="FFFF00"/>
                </a:solidFill>
              </a:rPr>
              <a:t>Герои войны– 30 баллов</a:t>
            </a:r>
          </a:p>
        </p:txBody>
      </p:sp>
      <p:sp>
        <p:nvSpPr>
          <p:cNvPr id="2" name="Содержимое 1"/>
          <p:cNvSpPr>
            <a:spLocks noGrp="1"/>
          </p:cNvSpPr>
          <p:nvPr>
            <p:ph idx="1"/>
          </p:nvPr>
        </p:nvSpPr>
        <p:spPr>
          <a:xfrm>
            <a:off x="827584" y="1484784"/>
            <a:ext cx="7488832" cy="4835630"/>
          </a:xfrm>
        </p:spPr>
        <p:txBody>
          <a:bodyPr>
            <a:normAutofit/>
          </a:bodyPr>
          <a:lstStyle/>
          <a:p>
            <a:pPr marL="6350" indent="-6350" algn="just">
              <a:buNone/>
            </a:pPr>
            <a:r>
              <a:rPr lang="ru-RU" sz="2400" kern="0" spc="-100" dirty="0">
                <a:solidFill>
                  <a:srgbClr val="FFFF00"/>
                </a:solidFill>
              </a:rPr>
              <a:t>Этот герой Советского Союза</a:t>
            </a:r>
            <a:r>
              <a:rPr lang="ru-RU" sz="2400" dirty="0">
                <a:solidFill>
                  <a:srgbClr val="FFFF00"/>
                </a:solidFill>
              </a:rPr>
              <a:t> был назначен начальником штаба артиллерийского полка, затем в июне 1942 года — командиром артиллерийского полка 8-й истребительной бригады. В ноябре 1942 года ему было присвоено звание подполковника.  </a:t>
            </a:r>
            <a:r>
              <a:rPr lang="ru-RU" sz="2400" kern="0" spc="-100" dirty="0">
                <a:solidFill>
                  <a:srgbClr val="FFFF00"/>
                </a:solidFill>
              </a:rPr>
              <a:t>. </a:t>
            </a:r>
          </a:p>
          <a:p>
            <a:pPr marL="6350" indent="-6350" algn="just">
              <a:buNone/>
            </a:pPr>
            <a:r>
              <a:rPr lang="ru-RU" sz="2400" kern="0" spc="-100" dirty="0">
                <a:solidFill>
                  <a:srgbClr val="FFFF00"/>
                </a:solidFill>
              </a:rPr>
              <a:t>Спустя много лет, помня о подвигах, в честь него будет названа одна из улиц </a:t>
            </a:r>
            <a:r>
              <a:rPr lang="ru-RU" sz="2400" kern="0" spc="-100" dirty="0" err="1">
                <a:solidFill>
                  <a:srgbClr val="FFFF00"/>
                </a:solidFill>
              </a:rPr>
              <a:t>Ула</a:t>
            </a:r>
            <a:r>
              <a:rPr lang="ru-RU" sz="2400" kern="0" spc="-100" dirty="0">
                <a:solidFill>
                  <a:srgbClr val="FFFF00"/>
                </a:solidFill>
              </a:rPr>
              <a:t>-Удэ.</a:t>
            </a:r>
          </a:p>
          <a:p>
            <a:pPr marL="6350" indent="-6350" algn="just">
              <a:buNone/>
            </a:pPr>
            <a:r>
              <a:rPr lang="ru-RU" sz="2400" kern="0" spc="-100" dirty="0">
                <a:solidFill>
                  <a:srgbClr val="FFFF00"/>
                </a:solidFill>
              </a:rPr>
              <a:t>Назовите его имя.</a:t>
            </a:r>
            <a:endParaRPr lang="ru-RU" sz="2400" dirty="0">
              <a:solidFill>
                <a:srgbClr val="FFFF00"/>
              </a:solidFill>
            </a:endParaRPr>
          </a:p>
        </p:txBody>
      </p:sp>
      <p:sp>
        <p:nvSpPr>
          <p:cNvPr id="5" name="Управляющая кнопка: в начало 4">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216172" y="5157192"/>
            <a:ext cx="6711654" cy="1212000"/>
          </a:xfrm>
        </p:spPr>
        <p:txBody>
          <a:bodyPr>
            <a:normAutofit/>
          </a:bodyPr>
          <a:lstStyle/>
          <a:p>
            <a:pPr marL="6350" indent="-6350" algn="ctr">
              <a:buNone/>
            </a:pPr>
            <a:r>
              <a:rPr lang="ru-RU" sz="3600" b="1" dirty="0">
                <a:solidFill>
                  <a:srgbClr val="FFFF00"/>
                </a:solidFill>
              </a:rPr>
              <a:t>Владимир </a:t>
            </a:r>
            <a:r>
              <a:rPr lang="ru-RU" sz="3600" b="1" dirty="0" err="1">
                <a:solidFill>
                  <a:srgbClr val="FFFF00"/>
                </a:solidFill>
              </a:rPr>
              <a:t>Бузинаевич</a:t>
            </a:r>
            <a:r>
              <a:rPr lang="ru-RU" sz="3600" b="1" dirty="0">
                <a:solidFill>
                  <a:srgbClr val="FFFF00"/>
                </a:solidFill>
              </a:rPr>
              <a:t> </a:t>
            </a:r>
            <a:r>
              <a:rPr lang="ru-RU" sz="3600" b="1" dirty="0" err="1">
                <a:solidFill>
                  <a:srgbClr val="FFFF00"/>
                </a:solidFill>
              </a:rPr>
              <a:t>Борсоев</a:t>
            </a:r>
            <a:endParaRPr lang="ru-RU" sz="3600" dirty="0">
              <a:solidFill>
                <a:srgbClr val="FFFF00"/>
              </a:solidFill>
            </a:endParaRP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98" name="Picture 2" descr="C:\Users\User\Desktop\BNAsI4jJVTY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052736"/>
            <a:ext cx="57531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729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216173" y="692696"/>
            <a:ext cx="6711654" cy="3948304"/>
          </a:xfrm>
        </p:spPr>
        <p:txBody>
          <a:bodyPr>
            <a:noAutofit/>
          </a:bodyPr>
          <a:lstStyle/>
          <a:p>
            <a:pPr marL="0" indent="0" algn="just" fontAlgn="base">
              <a:buNone/>
            </a:pPr>
            <a:r>
              <a:rPr lang="ru-RU" dirty="0">
                <a:solidFill>
                  <a:srgbClr val="FFFF00"/>
                </a:solidFill>
              </a:rPr>
              <a:t>Звание героя в годы Великой Отечественной войны присуждали не только людям, но и городам.  Для немцев этот город на Волге был стратегически важным плацдармом для движения на Кавказ, к нефтяным месторождениям. Для руководства СССР  город, названный именем вождя, было принципиально важно отстоять. Ожесточенные бои продолжались почти полгода. Город  был разрушен немецкой авиацией практически полностью, однако взять город врагам не удалось. Датой окончания битвы считается 2 февраля 1943 года. Победа в  битве стала поворотным моментом в Великой Отечественной войне, изменила расстановку сил и ход Второй мировой войны.  </a:t>
            </a:r>
          </a:p>
          <a:p>
            <a:pPr marL="0" indent="0" algn="just" fontAlgn="base">
              <a:buNone/>
            </a:pPr>
            <a:r>
              <a:rPr lang="ru-RU" dirty="0">
                <a:solidFill>
                  <a:srgbClr val="FFFF00"/>
                </a:solidFill>
              </a:rPr>
              <a:t>В городе находится памятник-ансамбль, который посвящен всем Героям этой битвы. Главный монумент ансамбля – 85-ти метровая скульптура Родины-Матери</a:t>
            </a:r>
          </a:p>
          <a:p>
            <a:pPr marL="0" indent="0" algn="just" fontAlgn="base">
              <a:buNone/>
            </a:pPr>
            <a:r>
              <a:rPr lang="ru-RU" dirty="0">
                <a:solidFill>
                  <a:srgbClr val="FFFF00"/>
                </a:solidFill>
              </a:rPr>
              <a:t>Назовите этот город.</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52993142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5517232"/>
            <a:ext cx="6840760" cy="144016"/>
          </a:xfrm>
        </p:spPr>
        <p:txBody>
          <a:bodyPr/>
          <a:lstStyle/>
          <a:p>
            <a:pPr algn="ctr"/>
            <a:r>
              <a:rPr lang="ru-RU" dirty="0">
                <a:solidFill>
                  <a:srgbClr val="FFFF00"/>
                </a:solidFill>
              </a:rPr>
              <a:t>Волгоград</a:t>
            </a:r>
          </a:p>
        </p:txBody>
      </p:sp>
      <p:pic>
        <p:nvPicPr>
          <p:cNvPr id="1026" name="Picture 2" descr="C:\Users\User\Desktop\b41f1c6c-f350-5c1b-acdc-36f07dae0c80.jf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04664"/>
            <a:ext cx="6711950" cy="4752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76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extLst>
              <p:ext uri="{D42A27DB-BD31-4B8C-83A1-F6EECF244321}">
                <p14:modId xmlns:p14="http://schemas.microsoft.com/office/powerpoint/2010/main" val="814561868"/>
              </p:ext>
            </p:extLst>
          </p:nvPr>
        </p:nvGraphicFramePr>
        <p:xfrm>
          <a:off x="1" y="-1"/>
          <a:ext cx="8892479" cy="6093297"/>
        </p:xfrm>
        <a:graphic>
          <a:graphicData uri="http://schemas.openxmlformats.org/drawingml/2006/table">
            <a:tbl>
              <a:tblPr firstRow="1" bandRow="1">
                <a:tableStyleId>{5940675A-B579-460E-94D1-54222C63F5DA}</a:tableStyleId>
              </a:tblPr>
              <a:tblGrid>
                <a:gridCol w="3563887">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tblGrid>
              <a:tr h="1489143">
                <a:tc>
                  <a:txBody>
                    <a:bodyPr/>
                    <a:lstStyle/>
                    <a:p>
                      <a:pPr algn="ctr"/>
                      <a:r>
                        <a:rPr lang="ru-RU" sz="2400" dirty="0">
                          <a:solidFill>
                            <a:srgbClr val="FFFF00"/>
                          </a:solidFill>
                          <a:latin typeface="+mj-lt"/>
                        </a:rPr>
                        <a:t>Оружие Победы</a:t>
                      </a:r>
                    </a:p>
                  </a:txBody>
                  <a:tcPr anchor="ctr">
                    <a:solidFill>
                      <a:schemeClr val="bg2">
                        <a:lumMod val="75000"/>
                      </a:schemeClr>
                    </a:solidFill>
                  </a:tcPr>
                </a:tc>
                <a:tc>
                  <a:txBody>
                    <a:bodyPr/>
                    <a:lstStyle/>
                    <a:p>
                      <a:pPr algn="ctr"/>
                      <a:endParaRPr lang="ru-RU" sz="2800" dirty="0">
                        <a:latin typeface="+mj-lt"/>
                      </a:endParaRPr>
                    </a:p>
                    <a:p>
                      <a:pPr algn="ctr"/>
                      <a:r>
                        <a:rPr lang="ru-RU" sz="2800" dirty="0">
                          <a:solidFill>
                            <a:srgbClr val="000000"/>
                          </a:solidFill>
                          <a:latin typeface="+mj-lt"/>
                          <a:hlinkClick r:id="rId2" action="ppaction://hlinksldjump"/>
                        </a:rPr>
                        <a:t>10</a:t>
                      </a:r>
                      <a:endParaRPr lang="ru-RU" sz="2800" dirty="0">
                        <a:solidFill>
                          <a:srgbClr val="000000"/>
                        </a:solidFill>
                        <a:latin typeface="+mj-lt"/>
                      </a:endParaRPr>
                    </a:p>
                  </a:txBody>
                  <a:tcPr>
                    <a:solidFill>
                      <a:schemeClr val="bg2">
                        <a:lumMod val="75000"/>
                      </a:schemeClr>
                    </a:solidFill>
                  </a:tcPr>
                </a:tc>
                <a:tc>
                  <a:txBody>
                    <a:bodyPr/>
                    <a:lstStyle/>
                    <a:p>
                      <a:pPr algn="ctr"/>
                      <a:endParaRPr lang="ru-RU" sz="2800" dirty="0">
                        <a:latin typeface="+mj-lt"/>
                      </a:endParaRPr>
                    </a:p>
                    <a:p>
                      <a:pPr algn="ctr"/>
                      <a:r>
                        <a:rPr lang="ru-RU" sz="2800" dirty="0">
                          <a:latin typeface="+mj-lt"/>
                          <a:hlinkClick r:id="rId3" action="ppaction://hlinksldjump"/>
                        </a:rPr>
                        <a:t>20</a:t>
                      </a:r>
                      <a:endParaRPr lang="ru-RU" sz="2800" dirty="0">
                        <a:latin typeface="+mj-lt"/>
                      </a:endParaRPr>
                    </a:p>
                  </a:txBody>
                  <a:tcPr>
                    <a:solidFill>
                      <a:schemeClr val="bg2">
                        <a:lumMod val="75000"/>
                      </a:schemeClr>
                    </a:solidFill>
                  </a:tcPr>
                </a:tc>
                <a:tc>
                  <a:txBody>
                    <a:bodyPr/>
                    <a:lstStyle/>
                    <a:p>
                      <a:pPr algn="ctr"/>
                      <a:endParaRPr lang="ru-RU" sz="2800" dirty="0">
                        <a:latin typeface="+mj-lt"/>
                      </a:endParaRPr>
                    </a:p>
                    <a:p>
                      <a:pPr algn="ctr"/>
                      <a:r>
                        <a:rPr lang="ru-RU" sz="2800" dirty="0">
                          <a:latin typeface="+mj-lt"/>
                          <a:hlinkClick r:id="rId4" action="ppaction://hlinksldjump"/>
                        </a:rPr>
                        <a:t>30</a:t>
                      </a:r>
                      <a:endParaRPr lang="ru-RU" sz="2800" dirty="0">
                        <a:latin typeface="+mj-lt"/>
                      </a:endParaRPr>
                    </a:p>
                  </a:txBody>
                  <a:tcPr>
                    <a:solidFill>
                      <a:schemeClr val="bg2">
                        <a:lumMod val="75000"/>
                      </a:schemeClr>
                    </a:solidFill>
                  </a:tcPr>
                </a:tc>
                <a:extLst>
                  <a:ext uri="{0D108BD9-81ED-4DB2-BD59-A6C34878D82A}">
                    <a16:rowId xmlns:a16="http://schemas.microsoft.com/office/drawing/2014/main" val="10000"/>
                  </a:ext>
                </a:extLst>
              </a:tr>
              <a:tr h="1374491">
                <a:tc>
                  <a:txBody>
                    <a:bodyPr/>
                    <a:lstStyle/>
                    <a:p>
                      <a:pPr algn="ctr"/>
                      <a:r>
                        <a:rPr lang="ru-RU" sz="2400" dirty="0">
                          <a:solidFill>
                            <a:srgbClr val="FFFF00"/>
                          </a:solidFill>
                          <a:latin typeface="+mj-lt"/>
                        </a:rPr>
                        <a:t>Война</a:t>
                      </a:r>
                    </a:p>
                    <a:p>
                      <a:pPr algn="ctr"/>
                      <a:r>
                        <a:rPr lang="ru-RU" sz="2400" dirty="0">
                          <a:solidFill>
                            <a:srgbClr val="FFFF00"/>
                          </a:solidFill>
                          <a:latin typeface="+mj-lt"/>
                        </a:rPr>
                        <a:t>на экране</a:t>
                      </a:r>
                    </a:p>
                  </a:txBody>
                  <a:tcPr anchor="ctr">
                    <a:solidFill>
                      <a:schemeClr val="bg2">
                        <a:lumMod val="75000"/>
                      </a:schemeClr>
                    </a:solidFill>
                  </a:tcPr>
                </a:tc>
                <a:tc>
                  <a:txBody>
                    <a:bodyPr/>
                    <a:lstStyle/>
                    <a:p>
                      <a:pPr algn="ctr"/>
                      <a:endParaRPr lang="ru-RU" sz="2800" dirty="0">
                        <a:latin typeface="+mj-lt"/>
                      </a:endParaRPr>
                    </a:p>
                    <a:p>
                      <a:pPr algn="ctr"/>
                      <a:r>
                        <a:rPr lang="ru-RU" sz="2800" dirty="0">
                          <a:solidFill>
                            <a:schemeClr val="tx1"/>
                          </a:solidFill>
                          <a:latin typeface="+mj-lt"/>
                          <a:hlinkClick r:id="rId5" action="ppaction://hlinksldjump"/>
                        </a:rPr>
                        <a:t>10</a:t>
                      </a:r>
                      <a:endParaRPr lang="ru-RU" sz="2800" dirty="0">
                        <a:solidFill>
                          <a:schemeClr val="tx1"/>
                        </a:solidFill>
                        <a:latin typeface="+mj-lt"/>
                      </a:endParaRPr>
                    </a:p>
                  </a:txBody>
                  <a:tcPr>
                    <a:solidFill>
                      <a:schemeClr val="bg2">
                        <a:lumMod val="75000"/>
                      </a:schemeClr>
                    </a:solidFill>
                  </a:tcPr>
                </a:tc>
                <a:tc>
                  <a:txBody>
                    <a:bodyPr/>
                    <a:lstStyle/>
                    <a:p>
                      <a:pPr algn="ctr"/>
                      <a:endParaRPr lang="ru-RU" sz="2800" dirty="0">
                        <a:latin typeface="+mj-lt"/>
                      </a:endParaRPr>
                    </a:p>
                    <a:p>
                      <a:pPr algn="ctr"/>
                      <a:r>
                        <a:rPr lang="ru-RU" sz="2800" dirty="0">
                          <a:latin typeface="+mj-lt"/>
                          <a:hlinkClick r:id="rId6" action="ppaction://hlinksldjump"/>
                        </a:rPr>
                        <a:t>20</a:t>
                      </a:r>
                      <a:endParaRPr lang="ru-RU" sz="2800" dirty="0">
                        <a:latin typeface="+mj-lt"/>
                      </a:endParaRPr>
                    </a:p>
                  </a:txBody>
                  <a:tcPr>
                    <a:solidFill>
                      <a:schemeClr val="bg2">
                        <a:lumMod val="75000"/>
                      </a:schemeClr>
                    </a:solidFill>
                  </a:tcPr>
                </a:tc>
                <a:tc>
                  <a:txBody>
                    <a:bodyPr/>
                    <a:lstStyle/>
                    <a:p>
                      <a:pPr algn="ctr"/>
                      <a:endParaRPr lang="ru-RU" sz="2800" dirty="0">
                        <a:latin typeface="+mj-lt"/>
                      </a:endParaRPr>
                    </a:p>
                    <a:p>
                      <a:pPr algn="ctr"/>
                      <a:r>
                        <a:rPr lang="ru-RU" sz="2800" dirty="0">
                          <a:latin typeface="+mj-lt"/>
                          <a:hlinkClick r:id="rId7" action="ppaction://hlinksldjump"/>
                        </a:rPr>
                        <a:t>30</a:t>
                      </a:r>
                      <a:endParaRPr lang="ru-RU" sz="2800" dirty="0">
                        <a:latin typeface="+mj-lt"/>
                      </a:endParaRPr>
                    </a:p>
                  </a:txBody>
                  <a:tcPr>
                    <a:solidFill>
                      <a:schemeClr val="bg2">
                        <a:lumMod val="75000"/>
                      </a:schemeClr>
                    </a:solidFill>
                  </a:tcPr>
                </a:tc>
                <a:extLst>
                  <a:ext uri="{0D108BD9-81ED-4DB2-BD59-A6C34878D82A}">
                    <a16:rowId xmlns:a16="http://schemas.microsoft.com/office/drawing/2014/main" val="10001"/>
                  </a:ext>
                </a:extLst>
              </a:tr>
              <a:tr h="1651061">
                <a:tc>
                  <a:txBody>
                    <a:bodyPr/>
                    <a:lstStyle/>
                    <a:p>
                      <a:pPr algn="ctr"/>
                      <a:r>
                        <a:rPr lang="ru-RU" sz="2400" b="0" kern="1200" dirty="0">
                          <a:solidFill>
                            <a:srgbClr val="FFFF00"/>
                          </a:solidFill>
                          <a:latin typeface="+mj-lt"/>
                          <a:ea typeface="+mn-ea"/>
                          <a:cs typeface="Times New Roman" pitchFamily="18" charset="0"/>
                        </a:rPr>
                        <a:t>Герои</a:t>
                      </a:r>
                      <a:r>
                        <a:rPr lang="ru-RU" sz="2400" b="0" kern="1200" baseline="0" dirty="0">
                          <a:solidFill>
                            <a:srgbClr val="FFFF00"/>
                          </a:solidFill>
                          <a:latin typeface="+mj-lt"/>
                          <a:ea typeface="+mn-ea"/>
                          <a:cs typeface="Times New Roman" pitchFamily="18" charset="0"/>
                        </a:rPr>
                        <a:t> </a:t>
                      </a:r>
                      <a:r>
                        <a:rPr lang="ru-RU" sz="2400" b="0" kern="1200" dirty="0">
                          <a:solidFill>
                            <a:srgbClr val="FFFF00"/>
                          </a:solidFill>
                          <a:latin typeface="+mj-lt"/>
                          <a:ea typeface="+mn-ea"/>
                          <a:cs typeface="Times New Roman" pitchFamily="18" charset="0"/>
                        </a:rPr>
                        <a:t>войны</a:t>
                      </a:r>
                      <a:endParaRPr lang="ru-RU" sz="2400" b="0" dirty="0">
                        <a:solidFill>
                          <a:srgbClr val="FFFF00"/>
                        </a:solidFill>
                        <a:latin typeface="+mj-lt"/>
                        <a:cs typeface="Times New Roman" pitchFamily="18" charset="0"/>
                      </a:endParaRPr>
                    </a:p>
                  </a:txBody>
                  <a:tcPr anchor="ctr">
                    <a:solidFill>
                      <a:schemeClr val="bg2">
                        <a:lumMod val="75000"/>
                      </a:schemeClr>
                    </a:solidFill>
                  </a:tcPr>
                </a:tc>
                <a:tc>
                  <a:txBody>
                    <a:bodyPr/>
                    <a:lstStyle/>
                    <a:p>
                      <a:pPr algn="ctr"/>
                      <a:endParaRPr lang="ru-RU" sz="2800" dirty="0">
                        <a:latin typeface="+mj-lt"/>
                      </a:endParaRPr>
                    </a:p>
                    <a:p>
                      <a:pPr algn="ctr"/>
                      <a:r>
                        <a:rPr lang="ru-RU" sz="2800" u="none" dirty="0">
                          <a:latin typeface="+mj-lt"/>
                          <a:hlinkClick r:id="rId8" action="ppaction://hlinksldjump"/>
                        </a:rPr>
                        <a:t>10</a:t>
                      </a:r>
                      <a:endParaRPr lang="ru-RU" sz="2800" u="none" dirty="0">
                        <a:latin typeface="+mj-lt"/>
                      </a:endParaRPr>
                    </a:p>
                  </a:txBody>
                  <a:tcPr>
                    <a:solidFill>
                      <a:schemeClr val="bg2">
                        <a:lumMod val="75000"/>
                      </a:schemeClr>
                    </a:solidFill>
                  </a:tcPr>
                </a:tc>
                <a:tc>
                  <a:txBody>
                    <a:bodyPr/>
                    <a:lstStyle/>
                    <a:p>
                      <a:pPr algn="ctr"/>
                      <a:endParaRPr lang="ru-RU" sz="2800" dirty="0">
                        <a:latin typeface="+mj-lt"/>
                      </a:endParaRPr>
                    </a:p>
                    <a:p>
                      <a:pPr algn="ctr"/>
                      <a:r>
                        <a:rPr lang="ru-RU" sz="2800" u="none" dirty="0">
                          <a:latin typeface="+mj-lt"/>
                          <a:hlinkClick r:id="rId9" action="ppaction://hlinksldjump"/>
                        </a:rPr>
                        <a:t>20</a:t>
                      </a:r>
                      <a:endParaRPr lang="ru-RU" sz="2800" u="none" dirty="0">
                        <a:latin typeface="+mj-lt"/>
                      </a:endParaRPr>
                    </a:p>
                  </a:txBody>
                  <a:tcPr>
                    <a:solidFill>
                      <a:schemeClr val="bg2">
                        <a:lumMod val="75000"/>
                      </a:schemeClr>
                    </a:solidFill>
                  </a:tcPr>
                </a:tc>
                <a:tc>
                  <a:txBody>
                    <a:bodyPr/>
                    <a:lstStyle/>
                    <a:p>
                      <a:pPr algn="ctr"/>
                      <a:endParaRPr lang="ru-RU" sz="2800" dirty="0">
                        <a:latin typeface="+mj-lt"/>
                      </a:endParaRPr>
                    </a:p>
                    <a:p>
                      <a:pPr algn="ctr"/>
                      <a:r>
                        <a:rPr lang="ru-RU" sz="2800" dirty="0">
                          <a:latin typeface="+mj-lt"/>
                          <a:hlinkClick r:id="rId10" action="ppaction://hlinksldjump"/>
                        </a:rPr>
                        <a:t>30</a:t>
                      </a:r>
                      <a:endParaRPr lang="ru-RU" sz="2800" dirty="0">
                        <a:latin typeface="+mj-lt"/>
                      </a:endParaRPr>
                    </a:p>
                  </a:txBody>
                  <a:tcPr>
                    <a:solidFill>
                      <a:schemeClr val="bg2">
                        <a:lumMod val="75000"/>
                      </a:schemeClr>
                    </a:solidFill>
                  </a:tcPr>
                </a:tc>
                <a:extLst>
                  <a:ext uri="{0D108BD9-81ED-4DB2-BD59-A6C34878D82A}">
                    <a16:rowId xmlns:a16="http://schemas.microsoft.com/office/drawing/2014/main" val="10002"/>
                  </a:ext>
                </a:extLst>
              </a:tr>
              <a:tr h="1578602">
                <a:tc>
                  <a:txBody>
                    <a:bodyPr/>
                    <a:lstStyle/>
                    <a:p>
                      <a:pPr algn="ctr"/>
                      <a:r>
                        <a:rPr lang="ru-RU" sz="2400" b="0" dirty="0">
                          <a:solidFill>
                            <a:srgbClr val="FFFF00"/>
                          </a:solidFill>
                          <a:latin typeface="+mj-lt"/>
                        </a:rPr>
                        <a:t>Супер-игра</a:t>
                      </a:r>
                    </a:p>
                  </a:txBody>
                  <a:tcPr anchor="ctr">
                    <a:solidFill>
                      <a:schemeClr val="bg2">
                        <a:lumMod val="75000"/>
                      </a:schemeClr>
                    </a:solidFill>
                  </a:tcPr>
                </a:tc>
                <a:tc gridSpan="3">
                  <a:txBody>
                    <a:bodyPr/>
                    <a:lstStyle/>
                    <a:p>
                      <a:pPr algn="ctr"/>
                      <a:endParaRPr lang="ru-RU" sz="2800" dirty="0">
                        <a:latin typeface="+mj-lt"/>
                      </a:endParaRPr>
                    </a:p>
                    <a:p>
                      <a:pPr algn="ctr"/>
                      <a:r>
                        <a:rPr lang="ru-RU" sz="2800" u="sng" dirty="0">
                          <a:solidFill>
                            <a:srgbClr val="FFFF00"/>
                          </a:solidFill>
                          <a:latin typeface="+mj-lt"/>
                          <a:hlinkClick r:id="rId11" action="ppaction://hlinksldjump"/>
                        </a:rPr>
                        <a:t>50</a:t>
                      </a:r>
                      <a:endParaRPr lang="ru-RU" sz="2800" u="sng" dirty="0">
                        <a:solidFill>
                          <a:srgbClr val="FFFF00"/>
                        </a:solidFill>
                        <a:latin typeface="+mj-lt"/>
                      </a:endParaRPr>
                    </a:p>
                  </a:txBody>
                  <a:tcPr>
                    <a:solidFill>
                      <a:schemeClr val="bg2">
                        <a:lumMod val="75000"/>
                      </a:schemeClr>
                    </a:solidFill>
                  </a:tcPr>
                </a:tc>
                <a:tc hMerge="1">
                  <a:txBody>
                    <a:bodyPr/>
                    <a:lstStyle/>
                    <a:p>
                      <a:pPr algn="ctr"/>
                      <a:endParaRPr lang="ru-RU" sz="2800" dirty="0">
                        <a:latin typeface="+mj-lt"/>
                      </a:endParaRPr>
                    </a:p>
                  </a:txBody>
                  <a:tcPr>
                    <a:solidFill>
                      <a:schemeClr val="bg2">
                        <a:lumMod val="75000"/>
                      </a:schemeClr>
                    </a:solidFill>
                  </a:tcPr>
                </a:tc>
                <a:tc hMerge="1">
                  <a:txBody>
                    <a:bodyPr/>
                    <a:lstStyle/>
                    <a:p>
                      <a:pPr algn="ctr"/>
                      <a:endParaRPr lang="ru-RU" sz="2800" dirty="0">
                        <a:solidFill>
                          <a:srgbClr val="FFFF00"/>
                        </a:solidFill>
                        <a:latin typeface="+mj-lt"/>
                      </a:endParaRPr>
                    </a:p>
                  </a:txBody>
                  <a:tcPr>
                    <a:solidFill>
                      <a:schemeClr val="bg2">
                        <a:lumMod val="75000"/>
                      </a:schemeClr>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971600" y="104881"/>
            <a:ext cx="7055380" cy="803839"/>
          </a:xfrm>
        </p:spPr>
        <p:txBody>
          <a:bodyPr/>
          <a:lstStyle/>
          <a:p>
            <a:pPr algn="ctr"/>
            <a:r>
              <a:rPr lang="ru-RU" sz="3600" dirty="0">
                <a:solidFill>
                  <a:srgbClr val="FFFF00"/>
                </a:solidFill>
              </a:rPr>
              <a:t>Оружие победы – 10 баллов</a:t>
            </a:r>
          </a:p>
        </p:txBody>
      </p:sp>
      <p:sp>
        <p:nvSpPr>
          <p:cNvPr id="2" name="Содержимое 1"/>
          <p:cNvSpPr>
            <a:spLocks noGrp="1"/>
          </p:cNvSpPr>
          <p:nvPr>
            <p:ph idx="1"/>
          </p:nvPr>
        </p:nvSpPr>
        <p:spPr>
          <a:xfrm>
            <a:off x="1143463" y="5259491"/>
            <a:ext cx="6711654" cy="504056"/>
          </a:xfrm>
        </p:spPr>
        <p:txBody>
          <a:bodyPr>
            <a:normAutofit fontScale="92500"/>
          </a:bodyPr>
          <a:lstStyle/>
          <a:p>
            <a:pPr marL="0" indent="0" algn="ctr">
              <a:buNone/>
            </a:pPr>
            <a:r>
              <a:rPr lang="ru-RU" sz="2800" dirty="0">
                <a:solidFill>
                  <a:srgbClr val="FFFF00"/>
                </a:solidFill>
              </a:rPr>
              <a:t>Назовите оружие в руках красноармейца.</a:t>
            </a:r>
          </a:p>
        </p:txBody>
      </p:sp>
      <p:sp>
        <p:nvSpPr>
          <p:cNvPr id="7" name="Управляющая кнопка: в начало 6">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6" name="Picture 2" descr="Завоевал популярность благодаря надёжности»: 80 лет назад на вооружение  Красной армии был принят ППШ-41 — Народный проект «Установление судеб  пропавших без вести защитников Отечества»">
            <a:extLst>
              <a:ext uri="{FF2B5EF4-FFF2-40B4-BE49-F238E27FC236}">
                <a16:creationId xmlns:a16="http://schemas.microsoft.com/office/drawing/2014/main" id="{EEC6154D-A649-41DC-B64C-7A250A5A1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568" y="1700808"/>
            <a:ext cx="5603444" cy="31506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611560" y="2636912"/>
            <a:ext cx="7920880" cy="1584176"/>
          </a:xfrm>
        </p:spPr>
        <p:txBody>
          <a:bodyPr>
            <a:normAutofit/>
          </a:bodyPr>
          <a:lstStyle/>
          <a:p>
            <a:pPr marL="0" indent="0" algn="ctr">
              <a:buNone/>
            </a:pPr>
            <a:r>
              <a:rPr lang="ru-RU" sz="3600" b="1" dirty="0">
                <a:solidFill>
                  <a:srgbClr val="FFFF00"/>
                </a:solidFill>
              </a:rPr>
              <a:t>ПИСТОЛЕТ-ПУЛЕМЕТ ШПАГИНА</a:t>
            </a:r>
          </a:p>
          <a:p>
            <a:pPr marL="0" indent="0" algn="ctr">
              <a:buNone/>
            </a:pPr>
            <a:r>
              <a:rPr lang="ru-RU" sz="3600" b="1" dirty="0">
                <a:solidFill>
                  <a:srgbClr val="FFFF00"/>
                </a:solidFill>
              </a:rPr>
              <a:t>(ППШ-41)</a:t>
            </a:r>
          </a:p>
        </p:txBody>
      </p:sp>
      <p:sp>
        <p:nvSpPr>
          <p:cNvPr id="7" name="Управляющая кнопка: в начало 6">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6582229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42588" y="170902"/>
            <a:ext cx="7055380" cy="734106"/>
          </a:xfrm>
        </p:spPr>
        <p:txBody>
          <a:bodyPr/>
          <a:lstStyle/>
          <a:p>
            <a:pPr algn="ctr"/>
            <a:r>
              <a:rPr lang="ru-RU" sz="3600" dirty="0">
                <a:solidFill>
                  <a:srgbClr val="FFFF00"/>
                </a:solidFill>
              </a:rPr>
              <a:t>Оружие Победы– 20 баллов</a:t>
            </a:r>
          </a:p>
        </p:txBody>
      </p:sp>
      <p:sp>
        <p:nvSpPr>
          <p:cNvPr id="2" name="Содержимое 1"/>
          <p:cNvSpPr>
            <a:spLocks noGrp="1"/>
          </p:cNvSpPr>
          <p:nvPr>
            <p:ph idx="1"/>
          </p:nvPr>
        </p:nvSpPr>
        <p:spPr>
          <a:xfrm>
            <a:off x="791638" y="1556792"/>
            <a:ext cx="7560724" cy="4475590"/>
          </a:xfrm>
        </p:spPr>
        <p:txBody>
          <a:bodyPr>
            <a:normAutofit lnSpcReduction="10000"/>
          </a:bodyPr>
          <a:lstStyle/>
          <a:p>
            <a:pPr marL="92075" indent="-6350" algn="just">
              <a:buNone/>
            </a:pPr>
            <a:r>
              <a:rPr lang="ru-RU" sz="3200" dirty="0">
                <a:solidFill>
                  <a:srgbClr val="FFFF00"/>
                </a:solidFill>
              </a:rPr>
              <a:t>Этот известный каждому советский танк опровергает мнение, что можно добиваться либо качества, либо количества. Многими экспертами он признается лучшим танком Второй мировой и одновременно он является самым массовым танком выпущенным в годы войны.</a:t>
            </a:r>
          </a:p>
          <a:p>
            <a:pPr marL="92075" indent="-6350" algn="just">
              <a:buNone/>
            </a:pPr>
            <a:r>
              <a:rPr lang="ru-RU" sz="3200" dirty="0">
                <a:solidFill>
                  <a:srgbClr val="FFFF00"/>
                </a:solidFill>
              </a:rPr>
              <a:t>Назовите этот танк. </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791638" y="5085184"/>
            <a:ext cx="7560724" cy="1008112"/>
          </a:xfrm>
        </p:spPr>
        <p:txBody>
          <a:bodyPr>
            <a:normAutofit/>
          </a:bodyPr>
          <a:lstStyle/>
          <a:p>
            <a:pPr marL="6350" indent="-6350" algn="ctr">
              <a:buNone/>
            </a:pPr>
            <a:r>
              <a:rPr lang="ru-RU" sz="4800" dirty="0">
                <a:solidFill>
                  <a:srgbClr val="FFFF00"/>
                </a:solidFill>
              </a:rPr>
              <a:t>Т-34</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52" name="Picture 4" descr="Т-34 — Lurkmore">
            <a:extLst>
              <a:ext uri="{FF2B5EF4-FFF2-40B4-BE49-F238E27FC236}">
                <a16:creationId xmlns:a16="http://schemas.microsoft.com/office/drawing/2014/main" id="{0847213C-1916-4A62-B504-3F4657379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958" y="1484784"/>
            <a:ext cx="5498084"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44954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27700" y="140313"/>
            <a:ext cx="7055380" cy="1400530"/>
          </a:xfrm>
        </p:spPr>
        <p:txBody>
          <a:bodyPr/>
          <a:lstStyle/>
          <a:p>
            <a:pPr algn="ctr"/>
            <a:r>
              <a:rPr lang="ru-RU" sz="3600" dirty="0">
                <a:solidFill>
                  <a:srgbClr val="FFFF00"/>
                </a:solidFill>
              </a:rPr>
              <a:t>Оружие Победы– 30 баллов</a:t>
            </a:r>
          </a:p>
        </p:txBody>
      </p:sp>
      <p:sp>
        <p:nvSpPr>
          <p:cNvPr id="2" name="Содержимое 1"/>
          <p:cNvSpPr>
            <a:spLocks noGrp="1"/>
          </p:cNvSpPr>
          <p:nvPr>
            <p:ph idx="1"/>
          </p:nvPr>
        </p:nvSpPr>
        <p:spPr>
          <a:xfrm>
            <a:off x="971600" y="1548867"/>
            <a:ext cx="7416824" cy="4203505"/>
          </a:xfrm>
        </p:spPr>
        <p:txBody>
          <a:bodyPr>
            <a:normAutofit/>
          </a:bodyPr>
          <a:lstStyle/>
          <a:p>
            <a:pPr marL="6350" indent="-6350" algn="just">
              <a:buNone/>
            </a:pPr>
            <a:r>
              <a:rPr lang="ru-RU" sz="3200" dirty="0">
                <a:solidFill>
                  <a:srgbClr val="FFFF00"/>
                </a:solidFill>
              </a:rPr>
              <a:t>Этот советский штурмовик стал самым массовым боевым самолетом в истории авиации. Конструкторы прозвали его «летающим танком», противники – «бетонным самолетом» и «черной смертью», а красноармейцы – «горбатым».</a:t>
            </a:r>
          </a:p>
          <a:p>
            <a:pPr marL="6350" indent="-6350" algn="just">
              <a:buNone/>
            </a:pPr>
            <a:r>
              <a:rPr lang="ru-RU" sz="3200" dirty="0">
                <a:solidFill>
                  <a:srgbClr val="FFFF00"/>
                </a:solidFill>
              </a:rPr>
              <a:t>Назовите этот самолет.  </a:t>
            </a: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216172" y="5013176"/>
            <a:ext cx="6711654" cy="883113"/>
          </a:xfrm>
        </p:spPr>
        <p:txBody>
          <a:bodyPr>
            <a:normAutofit/>
          </a:bodyPr>
          <a:lstStyle/>
          <a:p>
            <a:pPr marL="273050" indent="-6350" algn="ctr">
              <a:buNone/>
            </a:pPr>
            <a:r>
              <a:rPr lang="ru-RU" sz="4800" dirty="0">
                <a:solidFill>
                  <a:srgbClr val="FFFF00"/>
                </a:solidFill>
              </a:rPr>
              <a:t>Ил-2</a:t>
            </a:r>
            <a:endParaRPr lang="ru-RU" sz="4400" dirty="0">
              <a:solidFill>
                <a:srgbClr val="FFFF00"/>
              </a:solidFill>
            </a:endParaRPr>
          </a:p>
        </p:txBody>
      </p:sp>
      <p:sp>
        <p:nvSpPr>
          <p:cNvPr id="6" name="Управляющая кнопка: в начало 5">
            <a:hlinkClick r:id="rId2" action="ppaction://hlinksldjump" highlightClick="1"/>
          </p:cNvPr>
          <p:cNvSpPr/>
          <p:nvPr/>
        </p:nvSpPr>
        <p:spPr>
          <a:xfrm>
            <a:off x="0" y="0"/>
            <a:ext cx="214282" cy="21429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74" name="Picture 2" descr="В Минобороны раскрыли секрет живучести штурмовика Ил-2 - ТРК Звезда  Новости, 17.07.2019">
            <a:extLst>
              <a:ext uri="{FF2B5EF4-FFF2-40B4-BE49-F238E27FC236}">
                <a16:creationId xmlns:a16="http://schemas.microsoft.com/office/drawing/2014/main" id="{0031C02C-2AAD-4F48-A3F6-DC6AFEAE5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271" y="1772816"/>
            <a:ext cx="5043457" cy="28243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0369"/>
      </p:ext>
    </p:extLst>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Другая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0070C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88</TotalTime>
  <Words>506</Words>
  <Application>Microsoft Office PowerPoint</Application>
  <PresentationFormat>Экран (4:3)</PresentationFormat>
  <Paragraphs>74</Paragraphs>
  <Slides>23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Calibri</vt:lpstr>
      <vt:lpstr>Constantia</vt:lpstr>
      <vt:lpstr>Franklin Gothic Book</vt:lpstr>
      <vt:lpstr>Wingdings 3</vt:lpstr>
      <vt:lpstr>Ион</vt:lpstr>
      <vt:lpstr>Презентация PowerPoint</vt:lpstr>
      <vt:lpstr>ПРАВИЛА ИГРЫ</vt:lpstr>
      <vt:lpstr>Презентация PowerPoint</vt:lpstr>
      <vt:lpstr>Оружие победы – 10 баллов</vt:lpstr>
      <vt:lpstr>Презентация PowerPoint</vt:lpstr>
      <vt:lpstr>Оружие Победы– 20 баллов</vt:lpstr>
      <vt:lpstr>Презентация PowerPoint</vt:lpstr>
      <vt:lpstr>Оружие Победы– 30 баллов</vt:lpstr>
      <vt:lpstr>Презентация PowerPoint</vt:lpstr>
      <vt:lpstr>Война на экране – 10 баллов</vt:lpstr>
      <vt:lpstr>Презентация PowerPoint</vt:lpstr>
      <vt:lpstr>Война на экране – 20 баллов</vt:lpstr>
      <vt:lpstr>Презентация PowerPoint</vt:lpstr>
      <vt:lpstr>Война на экране – 30 баллов</vt:lpstr>
      <vt:lpstr>Презентация PowerPoint</vt:lpstr>
      <vt:lpstr>Герои войны – 10 баллов</vt:lpstr>
      <vt:lpstr>Презентация PowerPoint</vt:lpstr>
      <vt:lpstr>Герои войны– 20 баллов</vt:lpstr>
      <vt:lpstr>Презентация PowerPoint</vt:lpstr>
      <vt:lpstr>Герои войны– 30 баллов</vt:lpstr>
      <vt:lpstr>Презентация PowerPoint</vt:lpstr>
      <vt:lpstr>Презентация PowerPoint</vt:lpstr>
      <vt:lpstr>Волгоград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Интеллектуальная игра</dc:title>
  <dc:creator>Стадник Н Е</dc:creator>
  <cp:lastModifiedBy>test</cp:lastModifiedBy>
  <cp:revision>182</cp:revision>
  <dcterms:created xsi:type="dcterms:W3CDTF">2013-03-19T04:56:10Z</dcterms:created>
  <dcterms:modified xsi:type="dcterms:W3CDTF">2025-04-17T05:47:34Z</dcterms:modified>
</cp:coreProperties>
</file>