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7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34F77-E717-4E2C-AD3F-240B7B449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F44F7C-1145-4573-A51B-3C4A927F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4685A-DCED-494B-9B55-9578EB14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9BC68-30B3-4E9D-AED0-87125CAA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BD1CF-C8AC-4A68-953B-BDF9B173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6E632-87CC-4BD4-ABEE-C92E68C5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152D5C-F7DC-4BB3-BC56-5F9743E6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028B3-6488-407C-BCD3-91AF94E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06F05-2302-4F95-8C0C-838D211C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0FC5E-9CE2-4A7B-A92E-5D25E79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1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625D20-9A55-4D87-B271-F0019457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930A1A-0FD0-42AD-BEB3-B42EFD0E7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3EEB17-BEC7-4875-95C3-9269CFEE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24043-BE20-4ABE-855B-48164D66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30921-A4EE-4058-8342-AFBF30DC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0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3F8D6-8592-4AC9-B2A6-AE3B068A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AD8A6-1624-4B02-8F33-38B139BD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FAB4DF-1A12-4BAB-BDAA-C6926792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F867B-4798-4B4F-AEE3-5284E2E7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1B87D-36E7-4921-8622-2C270CDB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8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AAA46-C054-426A-98C8-E3A0F3A2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CDF737-B851-4978-A769-B9FAA788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FFFE2-C6B4-4809-B4E9-B52B77B1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5999F4-CB51-4B2F-BEB1-DEB1FDA6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713D1-562B-4044-A5A4-23B647D7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C94D1-BD6F-475D-92CF-0E7C1F62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E16DF-C9FA-4D51-8BE0-A8708B695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B5BB0B-B3E9-4ED1-A7A0-766F69DC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63EC1C-0219-4EA8-BA23-FD30E80F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3CC16-784F-4355-9E04-E8319B25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3436C4-DFA3-457F-A6E9-E7A9D371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8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96BCB-5A7A-4C44-AA81-4B836B81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7916C-A154-4D7C-9766-EE3794CD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7B2760-A732-4BA8-A00D-9F806C6F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A05975-74A3-4578-84FA-C7D24DE6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D03E70-E5D7-499E-BE73-457AC3689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C03E84-254D-4E43-9852-AC4BECB0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668BE7-0542-47E8-BA24-7468A030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38D432-5D67-47BD-9308-9233B73E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6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D6454-9AA4-435F-99E6-118453D8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E49440-1BC7-460B-902D-6A4A6C66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D721F9-A905-4B3B-9D15-E2E5BF2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2C9D34-FA9E-4237-AADB-9BE24299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7C62C4-7CAE-40A3-9AAA-EBCC6531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8FB7BF-C2CF-49E3-AB18-C0DCF2AE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C763F6-8399-410F-BB84-751F0CD2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B713-4EE4-48F1-9563-F4F2608F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8AA43-1BAD-4BAF-8988-ADB6B043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96219-85FB-4A8F-8461-582916DC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01817-4FEC-42D4-96CF-286BB89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16251-DBF2-47EB-8FF8-6865E8C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2D5FB-FECC-4F6F-9359-30542446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2C245-8153-44D8-A5D5-F7ADF883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CA3191-17E6-4B04-B697-17DC2E7D9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400FB2-C01E-4526-AEAD-AA023EAD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2C6874-16B7-4D7E-A0D2-C0C02E05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F328B-875B-4863-B86C-88A38CDC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95319-11D0-4F3A-8FE4-69881985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69B55-2A24-40F7-8C6F-37340ACE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690AE2-3F02-4355-BF98-B9265C36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41113-E8AA-4859-91AE-33A29A191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E01A-B2E4-4C54-8112-4258EFB14C4B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E30937-9865-4E34-BC75-CF8F0C83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6EF4A-AF56-477C-8313-6F8CD271B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8EBE-2CB0-42D7-B42A-2DA9CDCFF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BC9C7-FB8B-4DD1-BF08-AE0F3D94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IT hack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лекарства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50765-0A09-4B87-9DB3-32AC2A93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954" y="4076701"/>
            <a:ext cx="5167532" cy="2387599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Команда: Кандидаты Всех Наук (КВН)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Литвинова Виктория 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Камаева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Ольга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Кечина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359391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E27157-59F8-4C8A-B492-443BBC68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19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Противовирусная активность — способность соединения ингибировать вирусы или блокировать их репликацию.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селективности (ИС) — это важный показатель, используемый в фармакологии и токсикологии для оценки безопасности и эффективности лекарственных средств. Он показывает, насколько эффективно вещество воздействует на целевую молекулу (например, вирус или рецептор) по сравнению с его токсическим действием на клетки организма.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 = Токсическая доза/Терапевтическая доза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A0F257-AB7D-4555-9A7A-CD89D695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3074194"/>
            <a:ext cx="4864100" cy="37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BC479D-7B70-4CCB-B225-EF92E904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342900"/>
            <a:ext cx="11849100" cy="6515100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Гемагглютинин вируса гриппа (HA)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гомотримерный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гликопротеин, обнаруживаемый на поверхности вируса гриппа и являющийся ключевым для его механизма заражения.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Вирусная нейраминидаза — это тип нейраминидазы, обнаруженный на поверхности вирусов гриппа, который позволяет вирусу высвобождаться из клетки-хозяина. Нейраминидазы — это ферменты, которые отщепляют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сиаловую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кислоту (также называемую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нейраминовой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кислотой) от гликопротеинов.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заразить клетку-хозяина, вирус гриппа прикрепляется к внешней поверхности клетки с помощью гемагглютинина, молекулы, обнаруженной на поверхности вируса, которая связывается с группами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сиаловой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кислоты. </a:t>
            </a:r>
          </a:p>
        </p:txBody>
      </p:sp>
    </p:spTree>
    <p:extLst>
      <p:ext uri="{BB962C8B-B14F-4D97-AF65-F5344CB8AC3E}">
        <p14:creationId xmlns:p14="http://schemas.microsoft.com/office/powerpoint/2010/main" val="22393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57EBC-4645-403F-88F6-53FF7BDF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F5535E-58BB-4013-9D9C-64D3DD45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907080" cy="61277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77CE4C-A132-4034-93A2-1F0AAD0C2120}"/>
              </a:ext>
            </a:extLst>
          </p:cNvPr>
          <p:cNvSpPr/>
          <p:nvPr/>
        </p:nvSpPr>
        <p:spPr>
          <a:xfrm>
            <a:off x="838200" y="64886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Роль нейраминидазы в репликации вируса гриппа и действие ингибиторов нейраминидазы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2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4B55A-DEE8-41FA-A1E3-7352232F4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-1323925"/>
            <a:ext cx="9641058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репликации вируса гриппа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A/H1N1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6CC97C-F5EA-4E5F-B3AA-CE42184D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" y="1063675"/>
            <a:ext cx="12026899" cy="5794325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AutoNum type="arabicPeriod"/>
            </a:pP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Прикрепление и проникновение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Вирус связывается с клеточной мембраной хозяина через гемагглютинин (HA), который распознает и связывается с силикозами на поверхности клеток.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После связывания вирус проникает в клетку через эндоцитоз.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Разрушение оболочки</a:t>
            </a:r>
            <a:endParaRPr lang="ru-RU" sz="7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Внутри клетки происходит снижение </a:t>
            </a:r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активирует нейраминидазу (NA) и способствует слиянию вирусной оболочки с </a:t>
            </a:r>
            <a:r>
              <a:rPr lang="ru-RU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эндосомой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позволяя вирусной РНК попасть в цитоплазму.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Выход РНК в ядро</a:t>
            </a:r>
            <a:endParaRPr lang="ru-RU" sz="7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Вирусная РНК (в форме сегментов) транспортируется в ядро клетки, где происходит транскрипция и репликация.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Транскрипция и репликация</a:t>
            </a:r>
            <a:endParaRPr lang="ru-RU" sz="7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В ядре вирусная РНК используется как матрица для синтеза мРНК и новых вирусных геномов. Это происходит с помощью вирусной РНК-зависимой РНК-полимеразы.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МРНК затем транспортируется обратно в цитоплазму, где происходит синтез вирусных белков.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Сборка</a:t>
            </a:r>
            <a:endParaRPr lang="ru-RU" sz="7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Вирусные белки и новые копии геномной РНК собираются в цитоплазме, формируя новые вирусные частицы.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Выход из клетки</a:t>
            </a:r>
            <a:endParaRPr lang="ru-RU" sz="7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Новые вирусные частицы выходят из клетки через почкование, используя нейраминидазу для разрыва связи с клеточной мембраной и предотвращения агрегации вирусов.</a:t>
            </a:r>
            <a:endParaRPr lang="ru-RU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00FFEA-8452-48DE-9504-44C18D79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900" y="187325"/>
            <a:ext cx="8026400" cy="1603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что обращаем внимание при предположении о противовирусной активности?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5831F80-5856-4E87-85BB-3C6232ADF5D0}"/>
              </a:ext>
            </a:extLst>
          </p:cNvPr>
          <p:cNvCxnSpPr>
            <a:cxnSpLocks/>
          </p:cNvCxnSpPr>
          <p:nvPr/>
        </p:nvCxnSpPr>
        <p:spPr>
          <a:xfrm>
            <a:off x="4699000" y="2146300"/>
            <a:ext cx="0" cy="106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85E8302-D468-44D1-ADEB-1226C596F0D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93001" y="1790700"/>
            <a:ext cx="1840851" cy="39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FDC06CD-9ADC-40B3-ADD6-2A2D3E526047}"/>
              </a:ext>
            </a:extLst>
          </p:cNvPr>
          <p:cNvCxnSpPr>
            <a:cxnSpLocks/>
          </p:cNvCxnSpPr>
          <p:nvPr/>
        </p:nvCxnSpPr>
        <p:spPr>
          <a:xfrm flipH="1">
            <a:off x="1682750" y="1485900"/>
            <a:ext cx="9779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5FCCDE7-02CE-4C7A-AE7B-D6991337262A}"/>
              </a:ext>
            </a:extLst>
          </p:cNvPr>
          <p:cNvCxnSpPr>
            <a:cxnSpLocks/>
          </p:cNvCxnSpPr>
          <p:nvPr/>
        </p:nvCxnSpPr>
        <p:spPr>
          <a:xfrm>
            <a:off x="9607550" y="1341438"/>
            <a:ext cx="825500" cy="8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299CF4-FE4E-4975-BBD4-B26D6B1A7B21}"/>
              </a:ext>
            </a:extLst>
          </p:cNvPr>
          <p:cNvSpPr/>
          <p:nvPr/>
        </p:nvSpPr>
        <p:spPr>
          <a:xfrm>
            <a:off x="9732865" y="2317234"/>
            <a:ext cx="245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селективности 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17A9602-7C7D-4E82-B54D-DFF29D349940}"/>
              </a:ext>
            </a:extLst>
          </p:cNvPr>
          <p:cNvSpPr/>
          <p:nvPr/>
        </p:nvSpPr>
        <p:spPr>
          <a:xfrm>
            <a:off x="6285852" y="57473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Обычно молекулы, обладающие противовирусной активностью, имеют молекулярную массу в диапазоне от 100 до 1000 г/моль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9CC3640-AC3E-4603-A8E4-F8C1848B1545}"/>
              </a:ext>
            </a:extLst>
          </p:cNvPr>
          <p:cNvSpPr/>
          <p:nvPr/>
        </p:nvSpPr>
        <p:spPr>
          <a:xfrm>
            <a:off x="1651000" y="337978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(коэффициент распределения) Соединения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ниже 1 могут быть слишком гидрофильными и плохо проникают через клеточные мембраны, тогда как значения выше 4 могут указывать на слишком высокую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липофильность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может привести к проблемам с растворимостью и токсичностью.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6215A6-4CBC-4D5A-81DB-FC69D3A7DE69}"/>
              </a:ext>
            </a:extLst>
          </p:cNvPr>
          <p:cNvSpPr/>
          <p:nvPr/>
        </p:nvSpPr>
        <p:spPr>
          <a:xfrm>
            <a:off x="793427" y="2569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Токсичность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78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ADBB25-4A85-441B-B1D0-E7D0936E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52400"/>
            <a:ext cx="12103100" cy="602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Структурные характеристики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Присутствие функциональных групп: некоторые функциональные группы (например, гидроксильные, аминогруппы, карбоксильные) могут быть связаны с противовирусной активностью.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Размер и форма молекулы: оптимальный размер и форма могут способствовать связыванию с вирусными мишенями.</a:t>
            </a:r>
          </a:p>
          <a:p>
            <a:pPr marL="0" indent="0">
              <a:buNone/>
            </a:pPr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Липофильность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полярность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</a:t>
            </a:r>
            <a:r>
              <a:rPr lang="ru-RU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Липофильные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свойства: соединения с определенными </a:t>
            </a:r>
            <a:r>
              <a:rPr lang="ru-RU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липофильными</a:t>
            </a: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свойствами могут легче проникать через клеточные мембраны.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Полярность: полярные соединения могут взаимодействовать с водными средами в клетках.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Механизмы действия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 Ингибирование репликации: соединения, которые могут ингибировать вирусную репликацию или сборку вируса.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Иммуномодуляция: способность соединения усиливать иммунный ответ организма.</a:t>
            </a:r>
          </a:p>
          <a:p>
            <a:endParaRPr lang="ru-RU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Токсичность и селективность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- Низкая токсичность для клеток хозяина. Важно, чтобы соединение было более токсичным для вируса, чем для клеток организма.</a:t>
            </a:r>
          </a:p>
          <a:p>
            <a:pPr marL="0" indent="0">
              <a:buNone/>
            </a:pPr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 Селективность действия. Способность соединения избирательно воздействовать на вирусные клетки, минимизируя повреждения нормальных клеток.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37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979BD-1138-466B-86B0-6C35F701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4717408-A6B0-4D2C-BE49-B9C648D0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6298"/>
            <a:ext cx="8343900" cy="29104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1B9A9A-DF8B-45FE-B313-6EB41704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" b="13258"/>
          <a:stretch/>
        </p:blipFill>
        <p:spPr>
          <a:xfrm>
            <a:off x="3365499" y="2916791"/>
            <a:ext cx="8737601" cy="301348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E51688-465A-4FB1-8A3A-09FA9BB97392}"/>
              </a:ext>
            </a:extLst>
          </p:cNvPr>
          <p:cNvSpPr/>
          <p:nvPr/>
        </p:nvSpPr>
        <p:spPr>
          <a:xfrm>
            <a:off x="457200" y="6039535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SwissTargetPrediction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one of the most effective antivirus compound - rimantadine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48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307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Nuclear IT hack 2024 Определение лекарства</vt:lpstr>
      <vt:lpstr>Презентация PowerPoint</vt:lpstr>
      <vt:lpstr>Презентация PowerPoint</vt:lpstr>
      <vt:lpstr>Презентация PowerPoint</vt:lpstr>
      <vt:lpstr>Этапы репликации вируса гриппа A/H1N1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IT hack 2024 Определение лекарства</dc:title>
  <dc:creator>Полина Кечина</dc:creator>
  <cp:lastModifiedBy>Полина Кечина</cp:lastModifiedBy>
  <cp:revision>9</cp:revision>
  <dcterms:created xsi:type="dcterms:W3CDTF">2024-10-02T16:11:17Z</dcterms:created>
  <dcterms:modified xsi:type="dcterms:W3CDTF">2024-10-02T20:55:58Z</dcterms:modified>
</cp:coreProperties>
</file>