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49F13-A7B3-4C6B-8BB0-C3602E59226B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CEDD2D-B6DA-427A-A9D5-70A8CD4E8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33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CEDD2D-B6DA-427A-A9D5-70A8CD4E8B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120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78A9312-BC28-4BAF-A8F9-00814FCBC956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3E9B777-485D-4F02-BD81-1660381E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8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9312-BC28-4BAF-A8F9-00814FCBC956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9B777-485D-4F02-BD81-1660381E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25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78A9312-BC28-4BAF-A8F9-00814FCBC956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3E9B777-485D-4F02-BD81-1660381E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73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9312-BC28-4BAF-A8F9-00814FCBC956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93E9B777-485D-4F02-BD81-1660381E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2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78A9312-BC28-4BAF-A8F9-00814FCBC956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3E9B777-485D-4F02-BD81-1660381E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006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9312-BC28-4BAF-A8F9-00814FCBC956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9B777-485D-4F02-BD81-1660381E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67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9312-BC28-4BAF-A8F9-00814FCBC956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9B777-485D-4F02-BD81-1660381E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88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9312-BC28-4BAF-A8F9-00814FCBC956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9B777-485D-4F02-BD81-1660381E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912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9312-BC28-4BAF-A8F9-00814FCBC956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9B777-485D-4F02-BD81-1660381E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0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78A9312-BC28-4BAF-A8F9-00814FCBC956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3E9B777-485D-4F02-BD81-1660381E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9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A9312-BC28-4BAF-A8F9-00814FCBC956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9B777-485D-4F02-BD81-1660381E3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5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78A9312-BC28-4BAF-A8F9-00814FCBC956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3E9B777-485D-4F02-BD81-1660381E38D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2451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ho.int/data/gho/data/themes/tuberculosis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A4DA-55F1-3584-EC57-7D6FC9DD48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TUBERCULOSIS RISK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628DB1-6341-C92A-F36F-E526A8666C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VICTORIA JEMUTAI</a:t>
            </a:r>
          </a:p>
          <a:p>
            <a:r>
              <a:rPr lang="en-US" dirty="0"/>
              <a:t>1O</a:t>
            </a:r>
            <a:r>
              <a:rPr lang="en-US" baseline="30000" dirty="0"/>
              <a:t>TH</a:t>
            </a:r>
            <a:r>
              <a:rPr lang="en-US" dirty="0"/>
              <a:t> JUNE 2025</a:t>
            </a:r>
          </a:p>
        </p:txBody>
      </p:sp>
    </p:spTree>
    <p:extLst>
      <p:ext uri="{BB962C8B-B14F-4D97-AF65-F5344CB8AC3E}">
        <p14:creationId xmlns:p14="http://schemas.microsoft.com/office/powerpoint/2010/main" val="301579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889829-6CA9-C81C-B41C-080930008E48}"/>
              </a:ext>
            </a:extLst>
          </p:cNvPr>
          <p:cNvSpPr txBox="1"/>
          <p:nvPr/>
        </p:nvSpPr>
        <p:spPr>
          <a:xfrm>
            <a:off x="1179577" y="1261872"/>
            <a:ext cx="79166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NEXT STEPS</a:t>
            </a:r>
          </a:p>
          <a:p>
            <a:endParaRPr lang="en-US" dirty="0"/>
          </a:p>
          <a:p>
            <a:r>
              <a:rPr lang="en-US" dirty="0"/>
              <a:t>Further analysis 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Health system performance </a:t>
            </a:r>
          </a:p>
          <a:p>
            <a:r>
              <a:rPr lang="en-US" dirty="0"/>
              <a:t>Using variables like bacteriologically confirmed TB cases, case detection and case fatality rate, we could give insights in to the health system performance </a:t>
            </a:r>
            <a:r>
              <a:rPr lang="en-US"/>
              <a:t>in diagnosis </a:t>
            </a:r>
            <a:r>
              <a:rPr lang="en-US" dirty="0"/>
              <a:t>of TB.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the mortality rates to estimate impact of TB.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treatment coverage areas </a:t>
            </a:r>
          </a:p>
          <a:p>
            <a:r>
              <a:rPr lang="en-US" dirty="0"/>
              <a:t>Using the case detection rate, we can map out the treatment coverage</a:t>
            </a:r>
          </a:p>
        </p:txBody>
      </p:sp>
    </p:spTree>
    <p:extLst>
      <p:ext uri="{BB962C8B-B14F-4D97-AF65-F5344CB8AC3E}">
        <p14:creationId xmlns:p14="http://schemas.microsoft.com/office/powerpoint/2010/main" val="2849012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AD2F1D-019C-C8FD-89DF-ACC8F93CD8F8}"/>
              </a:ext>
            </a:extLst>
          </p:cNvPr>
          <p:cNvSpPr txBox="1"/>
          <p:nvPr/>
        </p:nvSpPr>
        <p:spPr>
          <a:xfrm>
            <a:off x="1453896" y="937582"/>
            <a:ext cx="852220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TB is one of the major leading causes of death in the world from a single infectious agent, following three years in which it was replaced by coronavirus disease (COVID-19).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aim of the project is to analyze the burden of TB in high risk WHO regions in terms of incidence and mortality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Visualize the health systems performance in response to TB and finally build a logistic model to predict case detection rate for the disease.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insights drawn from the analysis would help inform public health decision making in policies aimed at preventing TB in populations.</a:t>
            </a:r>
          </a:p>
        </p:txBody>
      </p:sp>
    </p:spTree>
    <p:extLst>
      <p:ext uri="{BB962C8B-B14F-4D97-AF65-F5344CB8AC3E}">
        <p14:creationId xmlns:p14="http://schemas.microsoft.com/office/powerpoint/2010/main" val="1373246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3FD10F-D57C-3604-70C9-798CA523F313}"/>
              </a:ext>
            </a:extLst>
          </p:cNvPr>
          <p:cNvSpPr txBox="1"/>
          <p:nvPr/>
        </p:nvSpPr>
        <p:spPr>
          <a:xfrm>
            <a:off x="1435608" y="768096"/>
            <a:ext cx="10369296" cy="5035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solidFill>
                  <a:schemeClr val="accent1"/>
                </a:solidFill>
              </a:rPr>
              <a:t>DATA UNDERSTANDING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datasets used in the project are sourced from World Health Organization (WHO) </a:t>
            </a:r>
            <a:r>
              <a:rPr lang="en-US" dirty="0">
                <a:hlinkClick r:id="rId2"/>
              </a:rPr>
              <a:t>https://www.who.int/data/gho/data/themes/tuberculosis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They include three csv files: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MDR_RR_TB_burden_estimates_2025-06-06</a:t>
            </a:r>
          </a:p>
          <a:p>
            <a:pPr>
              <a:lnSpc>
                <a:spcPct val="150000"/>
              </a:lnSpc>
            </a:pPr>
            <a:r>
              <a:rPr lang="en-US" dirty="0"/>
              <a:t>Contains data on MDR-TB which is a  form of TB caused by bacteria that do not respond to isoniazid and rifampicin, the two most effective first-line TB drugs.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TB_burden_countries_2025-06-07</a:t>
            </a:r>
          </a:p>
          <a:p>
            <a:pPr>
              <a:lnSpc>
                <a:spcPct val="150000"/>
              </a:lnSpc>
            </a:pPr>
            <a:r>
              <a:rPr lang="en-US" dirty="0"/>
              <a:t>Captures the overall burden estimates of disease in the WHO regions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TB_data_dictionary_2025-06-06.</a:t>
            </a:r>
          </a:p>
          <a:p>
            <a:pPr>
              <a:lnSpc>
                <a:spcPct val="150000"/>
              </a:lnSpc>
            </a:pPr>
            <a:r>
              <a:rPr lang="en-US" dirty="0"/>
              <a:t>Provides description of the data variables in the other two csv files which is also provided by the text description file.</a:t>
            </a:r>
          </a:p>
        </p:txBody>
      </p:sp>
    </p:spTree>
    <p:extLst>
      <p:ext uri="{BB962C8B-B14F-4D97-AF65-F5344CB8AC3E}">
        <p14:creationId xmlns:p14="http://schemas.microsoft.com/office/powerpoint/2010/main" val="2621526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9FE73F-4A1E-C061-415E-7CBE996DC904}"/>
              </a:ext>
            </a:extLst>
          </p:cNvPr>
          <p:cNvSpPr txBox="1"/>
          <p:nvPr/>
        </p:nvSpPr>
        <p:spPr>
          <a:xfrm>
            <a:off x="513101" y="791003"/>
            <a:ext cx="1148737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OBJECTIVES</a:t>
            </a:r>
          </a:p>
          <a:p>
            <a:r>
              <a:rPr lang="en-US" dirty="0"/>
              <a:t>The project aims to answer the following questions;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countries in the WHO region that have a high burden of TB both in terms of mortality and incidence?</a:t>
            </a:r>
          </a:p>
          <a:p>
            <a:r>
              <a:rPr lang="en-US" dirty="0"/>
              <a:t>The WHO guidelines categorize countries that have an incidence of greater than 100 per 100 000 population as high-risk </a:t>
            </a:r>
          </a:p>
          <a:p>
            <a:r>
              <a:rPr lang="en-US" dirty="0"/>
              <a:t>regions.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is the health system performance in diagnosing TB?</a:t>
            </a:r>
          </a:p>
          <a:p>
            <a:r>
              <a:rPr lang="en-US" dirty="0"/>
              <a:t>We have data on case detection including for Lab-confirmed resistant TB. This will allow us to identify underdiagnosis of </a:t>
            </a:r>
          </a:p>
          <a:p>
            <a:r>
              <a:rPr lang="en-US" dirty="0"/>
              <a:t>the disease and data quality of cases reported.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the accuracy of test in detecting TB cases?</a:t>
            </a:r>
          </a:p>
          <a:p>
            <a:r>
              <a:rPr lang="en-US" dirty="0"/>
              <a:t>Is the test sensitive enough to detect less false negative cases?</a:t>
            </a:r>
          </a:p>
        </p:txBody>
      </p:sp>
    </p:spTree>
    <p:extLst>
      <p:ext uri="{BB962C8B-B14F-4D97-AF65-F5344CB8AC3E}">
        <p14:creationId xmlns:p14="http://schemas.microsoft.com/office/powerpoint/2010/main" val="2978600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714245-64AB-3D38-1DB5-AC8674F92E66}"/>
              </a:ext>
            </a:extLst>
          </p:cNvPr>
          <p:cNvSpPr txBox="1"/>
          <p:nvPr/>
        </p:nvSpPr>
        <p:spPr>
          <a:xfrm>
            <a:off x="1113505" y="1005840"/>
            <a:ext cx="7108934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Incidence levels in different regions</a:t>
            </a:r>
          </a:p>
          <a:p>
            <a:r>
              <a:rPr lang="en-US" dirty="0"/>
              <a:t>A logistic regression model was built to identify high and low risk regions.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F4DF3D-4C7D-2931-A369-786E084B4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505" y="2564191"/>
            <a:ext cx="6154009" cy="18576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BF7D7D-9C32-F0C5-F04B-E942E5ED5F7A}"/>
              </a:ext>
            </a:extLst>
          </p:cNvPr>
          <p:cNvSpPr txBox="1"/>
          <p:nvPr/>
        </p:nvSpPr>
        <p:spPr>
          <a:xfrm>
            <a:off x="7388353" y="2322576"/>
            <a:ext cx="4553711" cy="170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model achieves an overall accuracy of 85% and a strong ROC-AUC of 0.87, indicating excellent ability to distinguish between high-risk and not-high-risk cases.</a:t>
            </a:r>
          </a:p>
        </p:txBody>
      </p:sp>
    </p:spTree>
    <p:extLst>
      <p:ext uri="{BB962C8B-B14F-4D97-AF65-F5344CB8AC3E}">
        <p14:creationId xmlns:p14="http://schemas.microsoft.com/office/powerpoint/2010/main" val="1243603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4CA313-B669-4DF2-9F85-02502B225524}"/>
              </a:ext>
            </a:extLst>
          </p:cNvPr>
          <p:cNvSpPr txBox="1"/>
          <p:nvPr/>
        </p:nvSpPr>
        <p:spPr>
          <a:xfrm>
            <a:off x="1088136" y="1051560"/>
            <a:ext cx="3741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Mortality rates in different regions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CFD203-EA41-C11F-A369-78D39FA21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576" y="1865376"/>
            <a:ext cx="7461504" cy="3835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00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506E79-085E-0F4A-92B4-804F2131B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545" y="1109339"/>
            <a:ext cx="6845167" cy="46393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7D7D46-4AA3-6D8A-BC0A-6E367C5CA134}"/>
              </a:ext>
            </a:extLst>
          </p:cNvPr>
          <p:cNvSpPr txBox="1"/>
          <p:nvPr/>
        </p:nvSpPr>
        <p:spPr>
          <a:xfrm>
            <a:off x="8741664" y="1057390"/>
            <a:ext cx="3111505" cy="461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Both show broadly similar trends, with many countries experiencing a peak in mortality rates in the early to mid-2000s, followed by a general decline.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This suggests that the decline in overall TB mortality is significantly influenced by the reduction in TB-HIV co-mortality.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A186B7-3E3F-A2DD-447E-9BF2D1D5C1EC}"/>
              </a:ext>
            </a:extLst>
          </p:cNvPr>
          <p:cNvSpPr txBox="1"/>
          <p:nvPr/>
        </p:nvSpPr>
        <p:spPr>
          <a:xfrm>
            <a:off x="9116568" y="3730752"/>
            <a:ext cx="107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02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682233-78C8-59EC-5DF3-16BDF5613A1C}"/>
              </a:ext>
            </a:extLst>
          </p:cNvPr>
          <p:cNvSpPr txBox="1"/>
          <p:nvPr/>
        </p:nvSpPr>
        <p:spPr>
          <a:xfrm>
            <a:off x="886968" y="868680"/>
            <a:ext cx="3190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TB case detection accuracy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CB28BB-076B-CD73-C57A-1448E8FADDE8}"/>
              </a:ext>
            </a:extLst>
          </p:cNvPr>
          <p:cNvSpPr txBox="1"/>
          <p:nvPr/>
        </p:nvSpPr>
        <p:spPr>
          <a:xfrm>
            <a:off x="886968" y="1426464"/>
            <a:ext cx="8081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identifying as many true positives as possible , this model's high recall is a strength.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113573-35AC-4193-86AF-0390AFE8A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090" y="1984248"/>
            <a:ext cx="6230219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215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ADD35B-B07B-6762-9BA6-5A8F5D1E5BC9}"/>
              </a:ext>
            </a:extLst>
          </p:cNvPr>
          <p:cNvSpPr txBox="1"/>
          <p:nvPr/>
        </p:nvSpPr>
        <p:spPr>
          <a:xfrm>
            <a:off x="1261872" y="1097280"/>
            <a:ext cx="80898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RECOMMENDATIONS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logistic model works well in identifying high risk and non-high-risk regions </a:t>
            </a:r>
          </a:p>
          <a:p>
            <a:r>
              <a:rPr lang="en-US" dirty="0"/>
              <a:t>The model with an overall accuracy of 85% and a strong ROC-AUC of 0.87 works well in distinguishing the two classes and can be used in public health to drive intervention efforts to these countries.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TB and HIV are co-morbid</a:t>
            </a:r>
          </a:p>
          <a:p>
            <a:r>
              <a:rPr lang="en-US" dirty="0"/>
              <a:t>From the visualizations, it is clear that people with HIV are more susceptible to getting TB due to weak immunity. The two are a lethal combination each speeding the other's progress.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TB case detection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97951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559</TotalTime>
  <Words>638</Words>
  <Application>Microsoft Office PowerPoint</Application>
  <PresentationFormat>Widescreen</PresentationFormat>
  <Paragraphs>60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Gill Sans MT</vt:lpstr>
      <vt:lpstr>Wingdings</vt:lpstr>
      <vt:lpstr>Wingdings 2</vt:lpstr>
      <vt:lpstr>Dividend</vt:lpstr>
      <vt:lpstr>TUBERCULOSIS RISK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victoria Jemutai</dc:creator>
  <cp:lastModifiedBy>victoria Jemutai</cp:lastModifiedBy>
  <cp:revision>1</cp:revision>
  <dcterms:created xsi:type="dcterms:W3CDTF">2025-06-11T05:59:01Z</dcterms:created>
  <dcterms:modified xsi:type="dcterms:W3CDTF">2025-06-11T15:18:08Z</dcterms:modified>
</cp:coreProperties>
</file>