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34" r:id="rId5"/>
    <p:sldId id="316" r:id="rId6"/>
    <p:sldId id="336" r:id="rId7"/>
    <p:sldId id="342" r:id="rId8"/>
    <p:sldId id="324" r:id="rId9"/>
    <p:sldId id="343" r:id="rId10"/>
    <p:sldId id="350" r:id="rId11"/>
    <p:sldId id="337" r:id="rId12"/>
    <p:sldId id="346" r:id="rId13"/>
    <p:sldId id="331" r:id="rId14"/>
    <p:sldId id="351" r:id="rId15"/>
    <p:sldId id="328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1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0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hd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rofitline.com.co/panoramica-del-data-analysis-en-las-empresas-colombiana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8" y="357809"/>
            <a:ext cx="8707477" cy="308033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 for SDG-Active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A252B1-8B31-183B-DDA9-8FB427D62C80}"/>
              </a:ext>
            </a:extLst>
          </p:cNvPr>
          <p:cNvSpPr/>
          <p:nvPr/>
        </p:nvSpPr>
        <p:spPr>
          <a:xfrm>
            <a:off x="9919803" y="237038"/>
            <a:ext cx="1975450" cy="192819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B5114B-3340-9824-29C3-3D83DD747BFA}"/>
              </a:ext>
            </a:extLst>
          </p:cNvPr>
          <p:cNvSpPr/>
          <p:nvPr/>
        </p:nvSpPr>
        <p:spPr>
          <a:xfrm>
            <a:off x="10223165" y="538337"/>
            <a:ext cx="1396042" cy="134222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D69E7-B660-84FE-C83E-3B94C85B8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004" y="752925"/>
            <a:ext cx="943673" cy="943673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6140C3E7-A17C-69D9-DC1F-B0231AE61670}"/>
              </a:ext>
            </a:extLst>
          </p:cNvPr>
          <p:cNvSpPr txBox="1">
            <a:spLocks/>
          </p:cNvSpPr>
          <p:nvPr/>
        </p:nvSpPr>
        <p:spPr>
          <a:xfrm>
            <a:off x="1280158" y="4596418"/>
            <a:ext cx="7130597" cy="397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GISC 6354 – Information Management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267CBB4-3DDA-651B-9202-047BCB4DDE66}"/>
              </a:ext>
            </a:extLst>
          </p:cNvPr>
          <p:cNvSpPr txBox="1">
            <a:spLocks/>
          </p:cNvSpPr>
          <p:nvPr/>
        </p:nvSpPr>
        <p:spPr>
          <a:xfrm>
            <a:off x="1349169" y="5192017"/>
            <a:ext cx="2981291" cy="811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Author – Victoria Ebeh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02/22/2024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12" y="427223"/>
            <a:ext cx="9144000" cy="1280160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112" y="1905111"/>
            <a:ext cx="6674197" cy="687099"/>
          </a:xfrm>
        </p:spPr>
        <p:txBody>
          <a:bodyPr/>
          <a:lstStyle/>
          <a:p>
            <a:r>
              <a:rPr lang="en-US" dirty="0"/>
              <a:t>The following is a preliminary outline of the relation schema for SDG-Active: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1BB9E0-870B-2CC8-FFF4-EEA0382C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0B9EE-5474-BB21-9B3E-D6A6F5A0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0C860-2D09-C8CC-ABE1-4E4A65C51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" t="15481" r="-128" b="-15481"/>
          <a:stretch/>
        </p:blipFill>
        <p:spPr>
          <a:xfrm>
            <a:off x="844387" y="2940666"/>
            <a:ext cx="7616589" cy="2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85800"/>
            <a:ext cx="5353553" cy="1280160"/>
          </a:xfrm>
        </p:spPr>
        <p:txBody>
          <a:bodyPr/>
          <a:lstStyle/>
          <a:p>
            <a:r>
              <a:rPr lang="en-US" dirty="0"/>
              <a:t>Web app interface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59" y="2315776"/>
            <a:ext cx="5017123" cy="4040574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Dashboard: </a:t>
            </a:r>
            <a:r>
              <a:rPr lang="en-US" dirty="0"/>
              <a:t>The dashboard will display key information and provide visual elements like charts for quick insights. For example, the number of people interested in particular events or SDGs, notifications,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Navigation menu/home menu: </a:t>
            </a:r>
            <a:r>
              <a:rPr lang="en-US" dirty="0"/>
              <a:t>There will be a navigation menu for easy access to different sections (</a:t>
            </a:r>
            <a:r>
              <a:rPr lang="en-US" dirty="0" err="1"/>
              <a:t>UXPin</a:t>
            </a:r>
            <a:r>
              <a:rPr lang="en-US" dirty="0"/>
              <a:t>, 2023).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Data entry/Search and Filters: </a:t>
            </a:r>
            <a:r>
              <a:rPr lang="en-US" dirty="0"/>
              <a:t>User-friendly forms for easy data entry with clear labels/instructions. There will be a search tool or function for quick data retrieval. There will also be a filter function so users can refine their searches based on specific needs. (</a:t>
            </a:r>
            <a:r>
              <a:rPr lang="en-US" dirty="0" err="1"/>
              <a:t>UXPin</a:t>
            </a:r>
            <a:r>
              <a:rPr lang="en-US" dirty="0"/>
              <a:t>, 2023).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34" y="1965960"/>
            <a:ext cx="4846320" cy="4040574"/>
          </a:xfrm>
        </p:spPr>
        <p:txBody>
          <a:bodyPr/>
          <a:lstStyle/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Map Representations/capabilities: </a:t>
            </a:r>
            <a:r>
              <a:rPr lang="en-US" dirty="0"/>
              <a:t>It will use maps to show locational data. For example, show nearest events to users,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Feedback Mechanism: </a:t>
            </a:r>
            <a:r>
              <a:rPr lang="en-US" dirty="0"/>
              <a:t>It will include feedback mechanisms for users to report issues about the app/events or suggest improvements.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User Permissions: </a:t>
            </a:r>
            <a:r>
              <a:rPr lang="en-US" dirty="0"/>
              <a:t>There will be a control system to manage user authentication/authorization and ensure users only have access to the resources relevant to their roles (</a:t>
            </a:r>
            <a:r>
              <a:rPr lang="en-US" dirty="0" err="1"/>
              <a:t>Frontegg</a:t>
            </a:r>
            <a:r>
              <a:rPr lang="en-US" dirty="0"/>
              <a:t>, 2022)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1170-9918-76C9-9E2C-C571BBBF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0AAF-F586-A6E5-3B73-C408D70B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2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847" y="1975276"/>
            <a:ext cx="4663438" cy="2441448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65852" y="1420709"/>
            <a:ext cx="4663440" cy="3550581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United Nations-Department of Economic and Social Affairs Sustainable Development. (2024). THE 17 GOALS. Retrieved from United Nations: https://sdgs.un.org/goals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 err="1"/>
              <a:t>Silberschatz</a:t>
            </a:r>
            <a:r>
              <a:rPr lang="en-US" sz="1400" dirty="0"/>
              <a:t>, A., </a:t>
            </a:r>
            <a:r>
              <a:rPr lang="en-US" sz="1400" dirty="0" err="1"/>
              <a:t>Korth</a:t>
            </a:r>
            <a:r>
              <a:rPr lang="en-US" sz="1400" dirty="0"/>
              <a:t>, H. F., &amp; Sudarshan, S. (2011). Database system concepts. McGraw-Hill.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 err="1"/>
              <a:t>UXPin</a:t>
            </a:r>
            <a:r>
              <a:rPr lang="en-US" sz="1400" dirty="0"/>
              <a:t>. (2023, August). User Interface Elements Every Designer Should Know. Retrieved from </a:t>
            </a:r>
            <a:r>
              <a:rPr lang="en-US" sz="1400" dirty="0" err="1"/>
              <a:t>UXPin</a:t>
            </a:r>
            <a:r>
              <a:rPr lang="en-US" sz="1400" dirty="0"/>
              <a:t> : https://www.uxpin.com/studio/blog/user-interface-elements-every-designer-should-know/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PostgreSQL. (2024). About. Retrieved from PostgreSQL: https://www.postgresql.org/about/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 err="1"/>
              <a:t>Frontegg</a:t>
            </a:r>
            <a:r>
              <a:rPr lang="en-US" sz="1400" dirty="0"/>
              <a:t>. (2022, June). User management - What Are User Permissions? Concepts, Examples, and Maintenance. Retrieved from </a:t>
            </a:r>
            <a:r>
              <a:rPr lang="en-US" sz="1400" dirty="0" err="1"/>
              <a:t>Frontegg</a:t>
            </a:r>
            <a:r>
              <a:rPr lang="en-US" sz="1400" dirty="0"/>
              <a:t>: https://frontegg.com/guides/user-permission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F119B9-9D2D-35A9-7E83-1D4D1B6B5B1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D600C-DBBD-9449-7286-5BC57DC4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0FF6016E-3764-383F-FE7F-BF215C07C822}"/>
              </a:ext>
            </a:extLst>
          </p:cNvPr>
          <p:cNvSpPr/>
          <p:nvPr/>
        </p:nvSpPr>
        <p:spPr>
          <a:xfrm>
            <a:off x="990789" y="911639"/>
            <a:ext cx="5580622" cy="56258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14687"/>
            <a:ext cx="5677061" cy="1343509"/>
          </a:xfrm>
        </p:spPr>
        <p:txBody>
          <a:bodyPr/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817A7-C6FF-D3B3-3ABC-775518E3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876" y="2059266"/>
            <a:ext cx="4429739" cy="33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Data</a:t>
            </a:r>
          </a:p>
          <a:p>
            <a:r>
              <a:rPr lang="en-US" b="1" dirty="0"/>
              <a:t>Methods</a:t>
            </a:r>
          </a:p>
          <a:p>
            <a:r>
              <a:rPr lang="en-US" b="1" dirty="0"/>
              <a:t>References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B5A2F-41D3-4DFB-210E-BA3F9485881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D514C-A446-6B46-C506-E458DF5AE5B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Sustainable Development Goals (SDG</a:t>
            </a:r>
            <a:r>
              <a:rPr lang="en-US" sz="3600" cap="none" dirty="0"/>
              <a:t>s</a:t>
            </a:r>
            <a:r>
              <a:rPr lang="en-US" sz="3600" dirty="0"/>
              <a:t>)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Sustainable Development Goals (SDGs), adopted by all United Nations Member States in 2015, provide a universal call to action to end poverty, protect the planet, and ensure prosperity for all by 2030.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17 goals in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focus on sustainability created a need for a platform that promotes awareness and engages individuals in SDG-related activities.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proposal outlines the development of SDG-Active, which is designed to connect users with events aligned with their interests and the SDGs they are passionate about.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9718C-4E9A-87C9-C172-D1015DCA537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29146-E1CD-A5ED-3591-475A7508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1790844" cy="1280160"/>
          </a:xfrm>
        </p:spPr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The aim of this project is to create a user-friendly app and database that actively contributes to the advancement of Sustainable Development Goals through connectivity and actions.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Connecting users with relevant events around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Promoting awareness and/or active participation in SDG-related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Facilitating user engagement and feedback on both events and the app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Fostering a sense of community among individuals committed to sustainable development.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0296E8-3D79-84AE-587F-BBB3E8612A03}"/>
              </a:ext>
            </a:extLst>
          </p:cNvPr>
          <p:cNvSpPr txBox="1">
            <a:spLocks/>
          </p:cNvSpPr>
          <p:nvPr/>
        </p:nvSpPr>
        <p:spPr>
          <a:xfrm>
            <a:off x="6723402" y="764333"/>
            <a:ext cx="3415486" cy="12801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all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E2C8C-EDDA-4337-EB30-1C99CA37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5AB0C-9471-6817-EBBF-0D014E20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pic>
        <p:nvPicPr>
          <p:cNvPr id="6" name="Picture Placeholder 21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398" r="7398"/>
          <a:stretch/>
        </p:blipFill>
        <p:spPr/>
      </p:pic>
      <p:sp>
        <p:nvSpPr>
          <p:cNvPr id="7" name="TextBox 6">
            <a:hlinkClick r:id="rId4" tooltip="ProfitLine"/>
            <a:extLst>
              <a:ext uri="{FF2B5EF4-FFF2-40B4-BE49-F238E27FC236}">
                <a16:creationId xmlns:a16="http://schemas.microsoft.com/office/drawing/2014/main" id="{CFB59C7C-B66D-BFB5-FA5D-9AC6829E6DF1}"/>
              </a:ext>
            </a:extLst>
          </p:cNvPr>
          <p:cNvSpPr txBox="1"/>
          <p:nvPr/>
        </p:nvSpPr>
        <p:spPr>
          <a:xfrm>
            <a:off x="10230928" y="6383547"/>
            <a:ext cx="1664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</a:t>
            </a:r>
            <a:r>
              <a:rPr lang="en-US" sz="1100" i="1" dirty="0">
                <a:hlinkClick r:id="rId4"/>
              </a:rPr>
              <a:t>ProfitLine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1790844" cy="1280160"/>
          </a:xfrm>
        </p:spPr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Data: This includes event details (name, date, location, organizers) and the SDG alignment tags for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Data: This will include user profiles (preferences, interests, attended events) and feedback sections.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SDG Information: Detailed information on each Sustainable Development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Geospatial Data: This will include locational data for events and users(maps).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United Nations: SDG Actions Platforms - https://sdgs.un.org/partnerships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names of students from our class (as possible users/organizers).  </a:t>
            </a:r>
            <a:r>
              <a:rPr lang="en-US" i="1" dirty="0">
                <a:solidFill>
                  <a:schemeClr val="accent4"/>
                </a:solidFill>
              </a:rPr>
              <a:t>No real personal information will be disclosed or utilized in this project and ethics will be considered.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certain sections of this project, dummy/fabricated data will be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0296E8-3D79-84AE-587F-BBB3E8612A03}"/>
              </a:ext>
            </a:extLst>
          </p:cNvPr>
          <p:cNvSpPr txBox="1">
            <a:spLocks/>
          </p:cNvSpPr>
          <p:nvPr/>
        </p:nvSpPr>
        <p:spPr>
          <a:xfrm>
            <a:off x="6723402" y="764333"/>
            <a:ext cx="4076870" cy="12801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all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Sources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1170-9918-76C9-9E2C-C571BBBF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0AAF-F586-A6E5-3B73-C408D70B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2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</a:p>
        </p:txBody>
      </p:sp>
      <p:pic>
        <p:nvPicPr>
          <p:cNvPr id="7" name="Picture Placeholder 8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9458" t="126" r="20310" b="498"/>
          <a:stretch/>
        </p:blipFill>
        <p:spPr>
          <a:xfrm>
            <a:off x="8039819" y="254063"/>
            <a:ext cx="3679105" cy="3679112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39461" y="1533524"/>
            <a:ext cx="5035010" cy="1895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For this project, a relational database design will be used. Relational databases are based on the relational model, which organizes data into tables with rows and columns, and establishes relationships between tables (</a:t>
            </a:r>
            <a:r>
              <a:rPr lang="en-US" dirty="0" err="1"/>
              <a:t>Silberschatz</a:t>
            </a:r>
            <a:r>
              <a:rPr lang="en-US" dirty="0"/>
              <a:t>, A. et al, 2011). It is;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6F381-A03B-4AC6-EC77-B1638F48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47EA-6AFE-6129-113D-B9267CD4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38954-F338-1D62-4789-6548BA65F8E2}"/>
              </a:ext>
            </a:extLst>
          </p:cNvPr>
          <p:cNvSpPr txBox="1"/>
          <p:nvPr/>
        </p:nvSpPr>
        <p:spPr>
          <a:xfrm>
            <a:off x="1279526" y="808705"/>
            <a:ext cx="4754880" cy="51737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ts val="4000"/>
              </a:lnSpc>
              <a:spcBef>
                <a:spcPct val="0"/>
              </a:spcBef>
              <a:buNone/>
              <a:defRPr sz="4000" b="1" cap="all" spc="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Relational Database Design: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4DC78-8455-F4BC-DEA4-55644C3F0C74}"/>
              </a:ext>
            </a:extLst>
          </p:cNvPr>
          <p:cNvSpPr txBox="1"/>
          <p:nvPr/>
        </p:nvSpPr>
        <p:spPr>
          <a:xfrm>
            <a:off x="1139461" y="3222268"/>
            <a:ext cx="4569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Well-established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Suitable for complex relationships.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425C6-4FB9-82E6-0D69-FF8C3208833E}"/>
              </a:ext>
            </a:extLst>
          </p:cNvPr>
          <p:cNvSpPr txBox="1"/>
          <p:nvPr/>
        </p:nvSpPr>
        <p:spPr>
          <a:xfrm>
            <a:off x="1007112" y="4325025"/>
            <a:ext cx="53030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database will be created using a Relational Database Management System (RDBMS), known as PostgreSQL.  This is an open-source object-relational database system that uses and extends the SQL language to safely store and scale the most complicated data workloads (PostgreSQL, 2024)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{671E86E8-7919-468F-9283-51440160CB5D}tf89338750_win32</Template>
  <TotalTime>123</TotalTime>
  <Words>827</Words>
  <Application>Microsoft Office PowerPoint</Application>
  <PresentationFormat>Widescreen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GradientVTI</vt:lpstr>
      <vt:lpstr>Proposal for SDG-Active</vt:lpstr>
      <vt:lpstr>Table of contents</vt:lpstr>
      <vt:lpstr>INTRODUCTION</vt:lpstr>
      <vt:lpstr>Sustainable Development Goals (SDGs)</vt:lpstr>
      <vt:lpstr>Aim</vt:lpstr>
      <vt:lpstr>Data</vt:lpstr>
      <vt:lpstr>Data </vt:lpstr>
      <vt:lpstr>methodology</vt:lpstr>
      <vt:lpstr>methods</vt:lpstr>
      <vt:lpstr>Database schema</vt:lpstr>
      <vt:lpstr>Web app interface 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Victoria Ebeh</dc:creator>
  <cp:lastModifiedBy>Victoria Ebeh</cp:lastModifiedBy>
  <cp:revision>5</cp:revision>
  <dcterms:created xsi:type="dcterms:W3CDTF">2024-02-21T21:08:29Z</dcterms:created>
  <dcterms:modified xsi:type="dcterms:W3CDTF">2024-02-22T15:42:41Z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