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unito" panose="020B0604020202020204" charset="0"/>
      <p:regular r:id="rId10"/>
      <p:bold r:id="rId11"/>
      <p:italic r:id="rId12"/>
      <p:boldItalic r:id="rId13"/>
    </p:embeddedFont>
    <p:embeddedFont>
      <p:font typeface="Source Sans Pr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description </a:t>
            </a: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940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uniqueness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key: other factors* model building not telling a story/looking for causation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we will have technical audience </a:t>
            </a: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 hasCustomPrompt="1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30A532-662A-4B9A-94CA-6AA9784E9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62" y="121041"/>
            <a:ext cx="7160438" cy="6615918"/>
          </a:xfrm>
          <a:prstGeom prst="rect">
            <a:avLst/>
          </a:prstGeom>
        </p:spPr>
      </p:pic>
      <p:sp>
        <p:nvSpPr>
          <p:cNvPr id="128" name="Shape 128"/>
          <p:cNvSpPr/>
          <p:nvPr/>
        </p:nvSpPr>
        <p:spPr>
          <a:xfrm>
            <a:off x="817918" y="2922602"/>
            <a:ext cx="10313400" cy="69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1161076" y="2935752"/>
            <a:ext cx="100767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794263" y="2927027"/>
            <a:ext cx="103344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Source Sans Pro"/>
              <a:buNone/>
            </a:pP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Do expensive schools guarantee a higher income?</a:t>
            </a:r>
            <a:endParaRPr sz="3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938055" y="831400"/>
            <a:ext cx="2744100" cy="10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418972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■"/>
            </a:pPr>
            <a:r>
              <a:rPr lang="en-US" sz="24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Hanane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Mirza</a:t>
            </a:r>
            <a:endParaRPr sz="2400" dirty="0"/>
          </a:p>
          <a:p>
            <a:pPr marL="384048" marR="0" lvl="0" indent="-418972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■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Oscar </a:t>
            </a:r>
            <a:r>
              <a:rPr lang="en-US" sz="24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Ferreiro</a:t>
            </a:r>
            <a:endParaRPr sz="2400" dirty="0"/>
          </a:p>
          <a:p>
            <a:pPr marL="384048" marR="0" lvl="0" indent="-418972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■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Victoria Miner</a:t>
            </a:r>
            <a:endParaRPr sz="2400" dirty="0"/>
          </a:p>
        </p:txBody>
      </p:sp>
      <p:sp>
        <p:nvSpPr>
          <p:cNvPr id="132" name="Shape 132"/>
          <p:cNvSpPr txBox="1"/>
          <p:nvPr/>
        </p:nvSpPr>
        <p:spPr>
          <a:xfrm>
            <a:off x="265905" y="4863961"/>
            <a:ext cx="68325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: College Scorecards</a:t>
            </a:r>
            <a:endParaRPr dirty="0"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https://collegescorecard.ed.gov/data/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DD27F-33AE-4B28-8A00-0BE47015CA71}"/>
              </a:ext>
            </a:extLst>
          </p:cNvPr>
          <p:cNvSpPr txBox="1"/>
          <p:nvPr/>
        </p:nvSpPr>
        <p:spPr>
          <a:xfrm>
            <a:off x="793104" y="2509930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Problem Description: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624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Source Sans Pro"/>
              <a:buNone/>
            </a:pPr>
            <a:r>
              <a:rPr lang="en-US" sz="3400" dirty="0">
                <a:latin typeface="Nunito" panose="020B0604020202020204" charset="0"/>
              </a:rPr>
              <a:t>C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Nunito" panose="020B0604020202020204" charset="0"/>
                <a:ea typeface="Source Sans Pro"/>
                <a:cs typeface="Source Sans Pro"/>
                <a:sym typeface="Source Sans Pro"/>
              </a:rPr>
              <a:t>hallenges</a:t>
            </a:r>
            <a:endParaRPr sz="3400" dirty="0">
              <a:latin typeface="Nunito" panose="020B0604020202020204" charset="0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194046" y="1673699"/>
            <a:ext cx="5375429" cy="391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Nunito" panose="020B0604020202020204" charset="0"/>
                <a:ea typeface="Source Sans Pro"/>
                <a:cs typeface="Source Sans Pro"/>
                <a:sym typeface="Source Sans Pro"/>
              </a:rPr>
              <a:t>1825 variables. 7804 observations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b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Nunito" panose="020B0604020202020204" charset="0"/>
                <a:ea typeface="Source Sans Pro"/>
                <a:cs typeface="Source Sans Pro"/>
                <a:sym typeface="Source Sans Pro"/>
              </a:rPr>
            </a:br>
            <a:endParaRPr lang="en-US" sz="2400" b="0" i="0" u="none" strike="noStrike" cap="none" dirty="0">
              <a:solidFill>
                <a:schemeClr val="bg1">
                  <a:lumMod val="50000"/>
                </a:schemeClr>
              </a:solidFill>
              <a:latin typeface="Nunito" panose="020B0604020202020204" charset="0"/>
              <a:ea typeface="Source Sans Pro"/>
              <a:cs typeface="Source Sans Pro"/>
              <a:sym typeface="Source Sans Pr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Nunito" panose="020B0604020202020204" charset="0"/>
                <a:ea typeface="Source Sans Pro"/>
                <a:cs typeface="Source Sans Pro"/>
                <a:sym typeface="Source Sans Pro"/>
              </a:rPr>
              <a:t>Extensive data cleaning.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Nunito" panose="020B0604020202020204" charset="0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Nunito" panose="020B0604020202020204" charset="0"/>
                <a:ea typeface="Source Sans Pro"/>
                <a:cs typeface="Source Sans Pro"/>
                <a:sym typeface="Source Sans Pro"/>
              </a:rPr>
              <a:t>We need a reliable variable selection method.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Nunito" panose="020B0604020202020204" charset="0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Nunito" panose="020B0604020202020204" charset="0"/>
                <a:ea typeface="Source Sans Pro"/>
                <a:cs typeface="Source Sans Pro"/>
                <a:sym typeface="Source Sans Pro"/>
              </a:rPr>
              <a:t>Interpretability may be complex due to big amount of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Nunito" panose="020B0604020202020204" charset="0"/>
              <a:ea typeface="Source Sans Pro"/>
              <a:cs typeface="Source Sans Pro"/>
              <a:sym typeface="Source Sans Pro"/>
            </a:endParaRPr>
          </a:p>
          <a:p>
            <a:pPr lvl="0"/>
            <a:endParaRPr lang="en-US" sz="1800" dirty="0">
              <a:solidFill>
                <a:schemeClr val="dk1"/>
              </a:solidFill>
              <a:latin typeface="Nunito" panose="020B0604020202020204" charset="0"/>
              <a:ea typeface="Source Sans Pro"/>
              <a:cs typeface="Source Sans Pro"/>
              <a:sym typeface="Source Sans Pr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Nunito" panose="020B0604020202020204" charset="0"/>
              <a:ea typeface="Source Sans Pro"/>
              <a:cs typeface="Source Sans Pro"/>
              <a:sym typeface="Source Sans Pr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cap="none" dirty="0">
              <a:solidFill>
                <a:schemeClr val="dk1"/>
              </a:solidFill>
              <a:latin typeface="Nunito" panose="020B0604020202020204" charset="0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Nunito" panose="020B0604020202020204" charset="0"/>
                <a:ea typeface="Source Sans Pro"/>
                <a:cs typeface="Source Sans Pro"/>
                <a:sym typeface="Source Sans Pro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Nunito" panose="020B0604020202020204" charset="0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dirty="0">
              <a:latin typeface="Nunit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C3F48-76B6-4674-AB52-66E3B680D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476" y="1585806"/>
            <a:ext cx="5299064" cy="327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3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2CAE38-18DA-4410-A63F-AFB2CFB00D3D}"/>
              </a:ext>
            </a:extLst>
          </p:cNvPr>
          <p:cNvSpPr/>
          <p:nvPr/>
        </p:nvSpPr>
        <p:spPr>
          <a:xfrm>
            <a:off x="1390261" y="690465"/>
            <a:ext cx="9591870" cy="7464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32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Source Sans Pro"/>
              <a:buNone/>
            </a:pP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Uniqueness </a:t>
            </a:r>
            <a:endParaRPr sz="3400" dirty="0">
              <a:solidFill>
                <a:schemeClr val="bg1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Source Sans Pro"/>
              <a:buNone/>
            </a:pPr>
            <a:endParaRPr sz="3400" dirty="0">
              <a:solidFill>
                <a:schemeClr val="bg1">
                  <a:lumMod val="50000"/>
                </a:schemeClr>
              </a:solidFill>
            </a:endParaRPr>
          </a:p>
          <a:p>
            <a:pPr marL="0" marR="0" lvl="0" indent="0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Source Sans Pro"/>
              <a:buNone/>
            </a:pP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endParaRPr sz="3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7280E-BCD1-4A44-84EE-6C5B47D5DE30}"/>
              </a:ext>
            </a:extLst>
          </p:cNvPr>
          <p:cNvSpPr txBox="1"/>
          <p:nvPr/>
        </p:nvSpPr>
        <p:spPr>
          <a:xfrm>
            <a:off x="1688840" y="2323323"/>
            <a:ext cx="6895323" cy="273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9000"/>
              </a:lnSpc>
              <a:buClr>
                <a:schemeClr val="dk2"/>
              </a:buClr>
              <a:buSzPts val="3959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Nunito" panose="020B0604020202020204" charset="0"/>
              </a:rPr>
              <a:t>No predictive study was ever done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Nunito" panose="020B0604020202020204" charset="0"/>
              </a:rPr>
            </a:b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Nunito" panose="020B0604020202020204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Nunito" panose="020B0604020202020204" charset="0"/>
              </a:rPr>
              <a:t>Other studies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Nunito" panose="020B0604020202020204" charset="0"/>
              </a:rPr>
              <a:t>storytell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Nunito" panose="020B0604020202020204" charset="0"/>
              </a:rPr>
              <a:t> </a:t>
            </a:r>
          </a:p>
          <a:p>
            <a:pPr lvl="0">
              <a:lnSpc>
                <a:spcPct val="89000"/>
              </a:lnSpc>
              <a:buClr>
                <a:schemeClr val="dk2"/>
              </a:buClr>
              <a:buSzPts val="3959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Nunito" panose="020B0604020202020204" charset="0"/>
              </a:rPr>
              <a:t>	US News &amp; World Report </a:t>
            </a:r>
          </a:p>
          <a:p>
            <a:pPr lvl="0">
              <a:lnSpc>
                <a:spcPct val="89000"/>
              </a:lnSpc>
              <a:buClr>
                <a:schemeClr val="dk2"/>
              </a:buClr>
              <a:buSzPts val="3959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Nunito" panose="020B0604020202020204" charset="0"/>
              </a:rPr>
              <a:t>	The New York Times </a:t>
            </a:r>
          </a:p>
          <a:p>
            <a:pPr lvl="0">
              <a:lnSpc>
                <a:spcPct val="89000"/>
              </a:lnSpc>
              <a:buClr>
                <a:schemeClr val="dk2"/>
              </a:buClr>
              <a:buSzPts val="3959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Nunito" panose="020B0604020202020204" charset="0"/>
              </a:rPr>
              <a:t>	The Atlantic </a:t>
            </a:r>
          </a:p>
          <a:p>
            <a:pPr lvl="0">
              <a:lnSpc>
                <a:spcPct val="89000"/>
              </a:lnSpc>
              <a:buClr>
                <a:schemeClr val="dk2"/>
              </a:buClr>
              <a:buSzPts val="3959"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Nunito" panose="020B0604020202020204" charset="0"/>
            </a:endParaRPr>
          </a:p>
          <a:p>
            <a:pPr lvl="0">
              <a:lnSpc>
                <a:spcPct val="89000"/>
              </a:lnSpc>
              <a:buClr>
                <a:schemeClr val="dk2"/>
              </a:buClr>
              <a:buSzPts val="3959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Nunito" panose="020B0604020202020204" charset="0"/>
              </a:rPr>
              <a:t>Addressing the ROI aspect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47</Words>
  <Application>Microsoft Office PowerPoint</Application>
  <PresentationFormat>Widescreen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Source Sans Pro</vt:lpstr>
      <vt:lpstr>Nunito</vt:lpstr>
      <vt:lpstr>Shift</vt:lpstr>
      <vt:lpstr>Do expensive schools guarantee a higher income?</vt:lpstr>
      <vt:lpstr>Challenges</vt:lpstr>
      <vt:lpstr>Uniqueness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expensive schools guarantee a higher income?</dc:title>
  <cp:lastModifiedBy>hana_</cp:lastModifiedBy>
  <cp:revision>11</cp:revision>
  <dcterms:modified xsi:type="dcterms:W3CDTF">2018-07-05T01:47:56Z</dcterms:modified>
</cp:coreProperties>
</file>