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25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7e3800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7e3800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7e3800b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810427" y="-1418800"/>
            <a:ext cx="457114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776323" y="6124574"/>
            <a:ext cx="1577477" cy="374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0" y="-184558"/>
            <a:ext cx="12192000" cy="182880"/>
          </a:xfrm>
          <a:prstGeom prst="rect">
            <a:avLst/>
          </a:prstGeom>
          <a:solidFill>
            <a:srgbClr val="0070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danwahl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dewithdan.me/angular-architecture-planning" TargetMode="External"/><Relationship Id="rId4" Type="http://schemas.openxmlformats.org/officeDocument/2006/relationships/hyperlink" Target="https://codewithda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danwahl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166611" y="695667"/>
            <a:ext cx="985877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Planification de </a:t>
            </a:r>
            <a:r>
              <a:rPr lang="en-US" sz="6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l'architecture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Front-office</a:t>
            </a:r>
            <a:endParaRPr b="1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3090150" y="4110500"/>
            <a:ext cx="6011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Basé</a:t>
            </a:r>
            <a:r>
              <a:rPr lang="en-US" sz="2400" dirty="0"/>
              <a:t> sur le template de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Dan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Whalin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@DanWahlin</a:t>
            </a:r>
            <a:r>
              <a:rPr lang="en-US" sz="1800" dirty="0"/>
              <a:t>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https://codewithdan.com</a:t>
            </a:r>
            <a:r>
              <a:rPr lang="en-US" sz="1800" dirty="0"/>
              <a:t>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Obtenez</a:t>
            </a:r>
            <a:r>
              <a:rPr lang="en-US" sz="1800" dirty="0">
                <a:solidFill>
                  <a:schemeClr val="dk1"/>
                </a:solidFill>
              </a:rPr>
              <a:t> le template </a:t>
            </a:r>
            <a:r>
              <a:rPr lang="en-US" sz="1800" dirty="0" err="1">
                <a:solidFill>
                  <a:schemeClr val="dk1"/>
                </a:solidFill>
              </a:rPr>
              <a:t>ici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  <a:br>
              <a:rPr lang="en-US" sz="1800" dirty="0">
                <a:solidFill>
                  <a:schemeClr val="dk1"/>
                </a:solidFill>
              </a:rPr>
            </a:br>
            <a:r>
              <a:rPr lang="en-US" sz="1800" u="sng" dirty="0">
                <a:solidFill>
                  <a:schemeClr val="hlink"/>
                </a:solidFill>
                <a:hlinkClick r:id="rId5"/>
              </a:rPr>
              <a:t>http://codewithdan.me/angular-architecture-planning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© </a:t>
            </a:r>
            <a:r>
              <a:rPr lang="en-US" sz="1200" dirty="0" err="1"/>
              <a:t>Wahlin</a:t>
            </a:r>
            <a:r>
              <a:rPr lang="en-US" sz="1200" dirty="0"/>
              <a:t> Consulting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Modèles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modèles de données sont représentés à l’aide d’interfaces côté client (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fr-FR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dirty="0"/>
              <a:t>Interfaces pour représenter :</a:t>
            </a:r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Commande (détails d’une commande ?)</a:t>
            </a:r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Produit</a:t>
            </a:r>
          </a:p>
          <a:p>
            <a:pPr marL="635000" indent="-457200">
              <a:spcBef>
                <a:spcPts val="0"/>
              </a:spcBef>
            </a:pPr>
            <a:r>
              <a:rPr lang="fr-FR" dirty="0" err="1"/>
              <a:t>Auth</a:t>
            </a:r>
            <a:r>
              <a:rPr lang="fr-FR" dirty="0"/>
              <a:t> (login / </a:t>
            </a:r>
            <a:r>
              <a:rPr lang="fr-FR" dirty="0" err="1"/>
              <a:t>password</a:t>
            </a:r>
            <a:r>
              <a:rPr lang="fr-FR" dirty="0"/>
              <a:t>)</a:t>
            </a:r>
          </a:p>
          <a:p>
            <a:pPr marL="635000" indent="-457200">
              <a:spcBef>
                <a:spcPts val="0"/>
              </a:spcBef>
            </a:pPr>
            <a:endParaRPr lang="fr-FR" dirty="0"/>
          </a:p>
          <a:p>
            <a:pPr marL="177800" indent="0">
              <a:spcBef>
                <a:spcPts val="0"/>
              </a:spcBef>
              <a:buNone/>
            </a:pPr>
            <a:r>
              <a:rPr lang="fr-FR" dirty="0"/>
              <a:t>Voir les JavaBeans réalisés dans le backend pour avoir une idée des champs disponibles.</a:t>
            </a:r>
          </a:p>
          <a:p>
            <a:pPr marL="635000" indent="-457200">
              <a:spcBef>
                <a:spcPts val="0"/>
              </a:spcBef>
            </a:pPr>
            <a:endParaRPr lang="fr-FR" dirty="0"/>
          </a:p>
          <a:p>
            <a:pPr marL="635000" indent="-457200">
              <a:spcBef>
                <a:spcPts val="0"/>
              </a:spcBef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Composants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fonctionnels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partagées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réutilisées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Toast/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Growl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afficher des notification en cas de succès/échec/information</a:t>
            </a:r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Modaux (fenêtres de dialogue) pour demander la confirmation d’actions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Une carte customisée pour l’affichage d’un produit</a:t>
            </a:r>
            <a:endParaRPr lang="fr-F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partagées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(</a:t>
            </a:r>
            <a:r>
              <a:rPr lang="en-US" dirty="0" err="1"/>
              <a:t>externes</a:t>
            </a:r>
            <a:r>
              <a:rPr lang="en-US" dirty="0"/>
              <a:t>)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</a:t>
            </a:r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(CSS uniquement, pour le système de grille ?)</a:t>
            </a:r>
          </a:p>
          <a:p>
            <a:pPr marL="635000" indent="-457200">
              <a:spcBef>
                <a:spcPts val="0"/>
              </a:spcBef>
            </a:pPr>
            <a:endParaRPr lang="fr-FR" dirty="0"/>
          </a:p>
          <a:p>
            <a:pPr marL="635000" indent="-457200">
              <a:spcBef>
                <a:spcPts val="0"/>
              </a:spcBef>
            </a:pPr>
            <a:r>
              <a:rPr lang="fr-FR" dirty="0"/>
              <a:t>Spécifiques au dev. :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 err="1"/>
              <a:t>Prettier</a:t>
            </a:r>
            <a:r>
              <a:rPr lang="fr-FR" dirty="0"/>
              <a:t>, pour le </a:t>
            </a:r>
            <a:r>
              <a:rPr lang="fr-FR" dirty="0" err="1"/>
              <a:t>formattage</a:t>
            </a:r>
            <a:r>
              <a:rPr lang="fr-FR" dirty="0"/>
              <a:t> automatique de toute la </a:t>
            </a:r>
            <a:r>
              <a:rPr lang="fr-FR" dirty="0" err="1"/>
              <a:t>code-base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4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2118358" y="893234"/>
            <a:ext cx="7464213" cy="4665133"/>
            <a:chOff x="602826" y="4233"/>
            <a:chExt cx="7464213" cy="4665133"/>
          </a:xfrm>
        </p:grpSpPr>
        <p:sp>
          <p:nvSpPr>
            <p:cNvPr id="94" name="Google Shape;94;p14"/>
            <p:cNvSpPr/>
            <p:nvPr/>
          </p:nvSpPr>
          <p:spPr>
            <a:xfrm>
              <a:off x="602826" y="4233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602826" y="4233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Aperçu global de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l’application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168650" y="4233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3168650" y="4233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Fonctionnalités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l’application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734473" y="4233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734473" y="4233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Sécurité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du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domaine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02826" y="1637029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602826" y="1637029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Règles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du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domaine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168650" y="1637029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3168650" y="1637029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Logging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734473" y="1637029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5734473" y="1637029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Services/</a:t>
              </a:r>
              <a:b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02826" y="3269826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02826" y="3269826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Modèles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données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168650" y="3269826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3168650" y="3269826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Composants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fonctionnels</a:t>
              </a:r>
              <a:endParaRPr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734473" y="3269826"/>
              <a:ext cx="2332566" cy="1399540"/>
            </a:xfrm>
            <a:prstGeom prst="rect">
              <a:avLst/>
            </a:prstGeom>
            <a:solidFill>
              <a:srgbClr val="007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734473" y="3269826"/>
              <a:ext cx="2332566" cy="139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Fonctionnalités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partagées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/ </a:t>
              </a:r>
              <a:r>
                <a:rPr lang="en-US" sz="2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réutilisées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524000" y="621638"/>
            <a:ext cx="9144000" cy="23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2259300" y="2755480"/>
            <a:ext cx="7673400" cy="2014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Utilisez les diapositives suivantes pour documenter les informations initiales sur votre application. L'objectif est de fournir un</a:t>
            </a:r>
            <a:r>
              <a:rPr lang="fr-FR" b="1" dirty="0"/>
              <a:t> moyen simple </a:t>
            </a:r>
            <a:r>
              <a:rPr lang="fr-FR" dirty="0"/>
              <a:t>de discuter et de documenter les aspects clés de votre application tout en gardant les discussions </a:t>
            </a:r>
            <a:r>
              <a:rPr lang="fr-FR" b="1" dirty="0"/>
              <a:t>hyper-focalisées</a:t>
            </a:r>
            <a:r>
              <a:rPr lang="fr-FR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Dan </a:t>
            </a:r>
            <a:r>
              <a:rPr lang="en-US" dirty="0" err="1"/>
              <a:t>Wahlin</a:t>
            </a:r>
            <a:br>
              <a:rPr lang="en-US" dirty="0"/>
            </a:br>
            <a:r>
              <a:rPr lang="en-US" sz="1800" b="1" u="sng" dirty="0">
                <a:solidFill>
                  <a:schemeClr val="hlink"/>
                </a:solidFill>
                <a:hlinkClick r:id="rId3"/>
              </a:rPr>
              <a:t>@DanWahlin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Aperçu global de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l’application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dirty="0"/>
              <a:t>Principaux objectifs</a:t>
            </a:r>
          </a:p>
          <a:p>
            <a:pPr indent="-457200">
              <a:spcBef>
                <a:spcPts val="0"/>
              </a:spcBef>
            </a:pPr>
            <a:r>
              <a:rPr lang="fr-FR" sz="2400" dirty="0"/>
              <a:t>Supporter la consultation de produits</a:t>
            </a:r>
          </a:p>
          <a:p>
            <a:pPr indent="-457200">
              <a:spcBef>
                <a:spcPts val="0"/>
              </a:spcBef>
            </a:pPr>
            <a:r>
              <a:rPr lang="fr-FR" sz="2400" dirty="0"/>
              <a:t>Supporter la consultation et création de commandes</a:t>
            </a:r>
          </a:p>
          <a:p>
            <a:pPr indent="-457200">
              <a:spcBef>
                <a:spcPts val="0"/>
              </a:spcBef>
            </a:pPr>
            <a:r>
              <a:rPr lang="fr-FR" sz="2400" dirty="0"/>
              <a:t>Supporter la consultation et remplissage de paniers</a:t>
            </a:r>
          </a:p>
          <a:p>
            <a:pPr indent="-457200">
              <a:spcBef>
                <a:spcPts val="0"/>
              </a:spcBef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Principales exigences</a:t>
            </a:r>
          </a:p>
          <a:p>
            <a:pPr indent="-457200">
              <a:spcBef>
                <a:spcPts val="0"/>
              </a:spcBef>
            </a:pPr>
            <a:r>
              <a:rPr lang="fr-FR" sz="2400" dirty="0"/>
              <a:t>Afficher les produits sous forme de cartes / grille</a:t>
            </a:r>
          </a:p>
          <a:p>
            <a:pPr indent="-457200">
              <a:spcBef>
                <a:spcPts val="0"/>
              </a:spcBef>
            </a:pPr>
            <a:r>
              <a:rPr lang="fr-FR" sz="2400" dirty="0"/>
              <a:t>Supporter le filtrage, le tri, la pagination des produits</a:t>
            </a:r>
          </a:p>
          <a:p>
            <a:pPr indent="-457200">
              <a:spcBef>
                <a:spcPts val="0"/>
              </a:spcBef>
            </a:pPr>
            <a:r>
              <a:rPr lang="fr-FR" sz="2400" dirty="0"/>
              <a:t>Afficher les commandes avec pagination</a:t>
            </a:r>
          </a:p>
          <a:p>
            <a:pPr indent="-457200">
              <a:spcBef>
                <a:spcPts val="0"/>
              </a:spcBef>
            </a:pPr>
            <a:r>
              <a:rPr lang="fr-FR" sz="2400" dirty="0"/>
              <a:t>Supporter l’authentification/déconnexion avec email/mot de passe</a:t>
            </a:r>
          </a:p>
          <a:p>
            <a:pPr indent="-457200">
              <a:spcBef>
                <a:spcPts val="0"/>
              </a:spcBef>
            </a:pPr>
            <a:endParaRPr lang="fr-FR" sz="2400" dirty="0"/>
          </a:p>
          <a:p>
            <a:pPr indent="-4572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l’application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838200" y="1333619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Produits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Afficher les produits</a:t>
            </a:r>
          </a:p>
          <a:p>
            <a:pPr marL="1092200" lvl="1" indent="-457200">
              <a:spcBef>
                <a:spcPts val="0"/>
              </a:spcBef>
            </a:pPr>
            <a:r>
              <a:rPr lang="fr-F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Supporter les modes d’affichage grille/carte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Supporter le filtrage/la pagination/le tri</a:t>
            </a:r>
            <a:endParaRPr lang="fr-FR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indent="-457200">
              <a:spcBef>
                <a:spcPts val="0"/>
              </a:spcBef>
            </a:pPr>
            <a:r>
              <a:rPr lang="fr-FR" dirty="0"/>
              <a:t>Produit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Afficher les détails d’un produit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Client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Créer/Mettre à jour/Supprimer un compte client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Afficher les détails du client/les commandes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Le formulaire doit être validé pré-envoi</a:t>
            </a:r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Commandes</a:t>
            </a:r>
          </a:p>
          <a:p>
            <a:pPr marL="1092200" lvl="1" indent="-457200">
              <a:spcBef>
                <a:spcPts val="0"/>
              </a:spcBef>
            </a:pPr>
            <a:r>
              <a:rPr lang="fr-F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Afficher les commandes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Supporter la pagination</a:t>
            </a:r>
            <a:endParaRPr lang="fr-FR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indent="-457200">
              <a:spcBef>
                <a:spcPts val="0"/>
              </a:spcBef>
            </a:pPr>
            <a:r>
              <a:rPr lang="fr-FR" dirty="0"/>
              <a:t>Login/</a:t>
            </a:r>
            <a:r>
              <a:rPr lang="fr-FR" dirty="0" err="1"/>
              <a:t>Logout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Sécurité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Authentification locale (email/mot de passe) pour la première version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Jetons JWT pour une version future</a:t>
            </a:r>
          </a:p>
          <a:p>
            <a:pPr marL="1092200" lvl="1" indent="-457200">
              <a:spcBef>
                <a:spcPts val="0"/>
              </a:spcBef>
            </a:pPr>
            <a:r>
              <a:rPr lang="fr-F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d’un </a:t>
            </a:r>
            <a:r>
              <a:rPr lang="fr-FR" dirty="0"/>
              <a:t>intercepteur HTTP pour placer les jetons en en-tête automatiquement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Règles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commande doit être associée à un utilisateur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Les totaux des commandes doivent être affichés pour un client donné</a:t>
            </a:r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formulaire d’édition des clients doit </a:t>
            </a:r>
            <a:r>
              <a:rPr lang="fr-FR" dirty="0"/>
              <a:t>être validé avant son envoi au serveur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Les utilisateurs doivent être authentifiés pour consulter/modifier leurs informations personnelles et achever une commande</a:t>
            </a:r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login et mot de passe doivent être validés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service est responsable des logs, et le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effectué dans différentes zones en fonction de dev/stage/prod :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Console logger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Remontée des logs critiques au serveur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38200" y="80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Services/Communication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838200" y="1553426"/>
            <a:ext cx="10515600" cy="45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RESTful</a:t>
            </a:r>
            <a:endParaRPr lang="fr-FR" dirty="0"/>
          </a:p>
          <a:p>
            <a:pPr marL="635000" indent="-457200">
              <a:spcBef>
                <a:spcPts val="0"/>
              </a:spcBef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fr-FR" dirty="0"/>
              <a:t> </a:t>
            </a:r>
          </a:p>
          <a:p>
            <a:pPr marL="635000" indent="-457200">
              <a:spcBef>
                <a:spcPts val="0"/>
              </a:spcBef>
            </a:pPr>
            <a:r>
              <a:rPr lang="fr-FR" dirty="0"/>
              <a:t>Services de données : utilisation du </a:t>
            </a:r>
            <a:r>
              <a:rPr lang="fr-FR" dirty="0" err="1"/>
              <a:t>HTTPClient</a:t>
            </a:r>
            <a:endParaRPr lang="fr-FR" dirty="0"/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Clients / Commandes / Produits</a:t>
            </a:r>
          </a:p>
          <a:p>
            <a:pPr marL="1092200" lvl="1" indent="-457200">
              <a:spcBef>
                <a:spcPts val="0"/>
              </a:spcBef>
            </a:pPr>
            <a:r>
              <a:rPr lang="fr-FR" dirty="0"/>
              <a:t>Login / </a:t>
            </a:r>
            <a:r>
              <a:rPr lang="fr-FR" dirty="0" err="1"/>
              <a:t>Logout</a:t>
            </a:r>
            <a:endParaRPr lang="fr-FR" dirty="0"/>
          </a:p>
          <a:p>
            <a:pPr marL="635000" indent="-457200">
              <a:spcBef>
                <a:spcPts val="0"/>
              </a:spcBef>
            </a:pPr>
            <a:r>
              <a:rPr lang="fr-FR" dirty="0"/>
              <a:t>Service de logs (Logger)</a:t>
            </a:r>
          </a:p>
          <a:p>
            <a:pPr marL="635000" indent="-457200">
              <a:spcBef>
                <a:spcPts val="0"/>
              </a:spcBef>
            </a:pPr>
            <a:r>
              <a:rPr lang="fr-FR" dirty="0" err="1"/>
              <a:t>Mediateur</a:t>
            </a:r>
            <a:r>
              <a:rPr lang="fr-FR" dirty="0"/>
              <a:t>/ Event bus si besoin</a:t>
            </a:r>
          </a:p>
          <a:p>
            <a:pPr marL="635000" indent="-457200">
              <a:spcBef>
                <a:spcPts val="0"/>
              </a:spcBef>
            </a:pPr>
            <a:r>
              <a:rPr lang="fr-FR" dirty="0" err="1"/>
              <a:t>HttpInterceptor</a:t>
            </a:r>
            <a:r>
              <a:rPr lang="fr-FR" dirty="0"/>
              <a:t> pour placer automatiquement les jetons d’authentification en en-tête si utilisés</a:t>
            </a:r>
          </a:p>
          <a:p>
            <a:pPr marL="635000" lvl="1" indent="0">
              <a:spcBef>
                <a:spcPts val="0"/>
              </a:spcBef>
              <a:buNone/>
            </a:pPr>
            <a:endParaRPr lang="fr-FR" dirty="0"/>
          </a:p>
          <a:p>
            <a:pPr marL="635000" lvl="1" indent="0">
              <a:spcBef>
                <a:spcPts val="0"/>
              </a:spcBef>
              <a:buNone/>
            </a:pPr>
            <a:endParaRPr lang="fr-FR" dirty="0"/>
          </a:p>
          <a:p>
            <a:pPr marL="635000" lvl="1" indent="0">
              <a:spcBef>
                <a:spcPts val="0"/>
              </a:spcBef>
              <a:buNone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Grand écran</PresentationFormat>
  <Paragraphs>92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Planification de l'architecture du Front-office</vt:lpstr>
      <vt:lpstr>Présentation PowerPoint</vt:lpstr>
      <vt:lpstr>Planning</vt:lpstr>
      <vt:lpstr>Aperçu global de l’application</vt:lpstr>
      <vt:lpstr>Fonctionnalités de l’application</vt:lpstr>
      <vt:lpstr>Sécurité du domaine</vt:lpstr>
      <vt:lpstr>Règles du domaine</vt:lpstr>
      <vt:lpstr>Logging</vt:lpstr>
      <vt:lpstr>Services/Communication</vt:lpstr>
      <vt:lpstr>Modèles de données</vt:lpstr>
      <vt:lpstr>Composants fonctionnels</vt:lpstr>
      <vt:lpstr>Fonctionnalités partagées / réutilisées</vt:lpstr>
      <vt:lpstr>Fonctionnalités partagées (externes)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Planification de l'architecture de l'application</dc:title>
  <dc:creator>Nicolas Desnoust</dc:creator>
  <cp:lastModifiedBy>DESNOUST Nicolas</cp:lastModifiedBy>
  <cp:revision>9</cp:revision>
  <dcterms:modified xsi:type="dcterms:W3CDTF">2020-10-19T11:41:03Z</dcterms:modified>
</cp:coreProperties>
</file>