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8dfd117a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dfd117a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8dfd117a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8dfd117a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8dfd117a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dfd117a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575b0af6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575b0af6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8dfd117a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dfd117a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8dfd117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8dfd117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one end you have the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8dfd117a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dfd117a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8dfd117ae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dfd117ae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8dfd117a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8dfd117a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8dfd117a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dfd117a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8dfd117ae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8dfd117ae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8dfd117ae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dfd117ae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Safety Beacon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Based Safety</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distributed system diagram</a:t>
            </a:r>
            <a:endParaRPr/>
          </a:p>
        </p:txBody>
      </p:sp>
      <p:sp>
        <p:nvSpPr>
          <p:cNvPr id="154" name="Google Shape;154;p22"/>
          <p:cNvSpPr txBox="1"/>
          <p:nvPr>
            <p:ph idx="1" type="body"/>
          </p:nvPr>
        </p:nvSpPr>
        <p:spPr>
          <a:xfrm>
            <a:off x="155125" y="1966940"/>
            <a:ext cx="7590900" cy="277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p:txBody>
      </p:sp>
      <p:sp>
        <p:nvSpPr>
          <p:cNvPr id="155" name="Google Shape;155;p22"/>
          <p:cNvSpPr/>
          <p:nvPr/>
        </p:nvSpPr>
        <p:spPr>
          <a:xfrm>
            <a:off x="4310111" y="1475464"/>
            <a:ext cx="2126412" cy="11507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Web app map</a:t>
            </a:r>
            <a:endParaRPr/>
          </a:p>
        </p:txBody>
      </p:sp>
      <p:sp>
        <p:nvSpPr>
          <p:cNvPr id="156" name="Google Shape;156;p22"/>
          <p:cNvSpPr/>
          <p:nvPr/>
        </p:nvSpPr>
        <p:spPr>
          <a:xfrm>
            <a:off x="2949994" y="3999903"/>
            <a:ext cx="1158900" cy="80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survivor</a:t>
            </a:r>
            <a:endParaRPr/>
          </a:p>
        </p:txBody>
      </p:sp>
      <p:sp>
        <p:nvSpPr>
          <p:cNvPr id="157" name="Google Shape;157;p22"/>
          <p:cNvSpPr/>
          <p:nvPr/>
        </p:nvSpPr>
        <p:spPr>
          <a:xfrm>
            <a:off x="1433403" y="3966893"/>
            <a:ext cx="1158900" cy="80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survivor</a:t>
            </a:r>
            <a:endParaRPr/>
          </a:p>
        </p:txBody>
      </p:sp>
      <p:sp>
        <p:nvSpPr>
          <p:cNvPr id="158" name="Google Shape;158;p22"/>
          <p:cNvSpPr/>
          <p:nvPr/>
        </p:nvSpPr>
        <p:spPr>
          <a:xfrm>
            <a:off x="2466955" y="2587815"/>
            <a:ext cx="1158900" cy="615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Chat bot</a:t>
            </a:r>
            <a:endParaRPr/>
          </a:p>
        </p:txBody>
      </p:sp>
      <p:sp>
        <p:nvSpPr>
          <p:cNvPr id="159" name="Google Shape;159;p22"/>
          <p:cNvSpPr/>
          <p:nvPr/>
        </p:nvSpPr>
        <p:spPr>
          <a:xfrm>
            <a:off x="2358356" y="4416549"/>
            <a:ext cx="1158900" cy="80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survivor</a:t>
            </a:r>
            <a:endParaRPr/>
          </a:p>
        </p:txBody>
      </p:sp>
      <p:sp>
        <p:nvSpPr>
          <p:cNvPr id="160" name="Google Shape;160;p22"/>
          <p:cNvSpPr/>
          <p:nvPr/>
        </p:nvSpPr>
        <p:spPr>
          <a:xfrm flipH="1" rot="6648185">
            <a:off x="2210107" y="3530510"/>
            <a:ext cx="521177" cy="18452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rot="4198139">
            <a:off x="2985417" y="3530425"/>
            <a:ext cx="521124" cy="18453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rot="5244390">
            <a:off x="2679249" y="3676337"/>
            <a:ext cx="517130" cy="18585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3852284" y="2436140"/>
            <a:ext cx="554100" cy="432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nvSpPr>
        <p:spPr>
          <a:xfrm rot="-4180216">
            <a:off x="1917772" y="3252449"/>
            <a:ext cx="995618" cy="34865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location</a:t>
            </a:r>
            <a:endParaRPr sz="1200">
              <a:latin typeface="Roboto"/>
              <a:ea typeface="Roboto"/>
              <a:cs typeface="Roboto"/>
              <a:sym typeface="Roboto"/>
            </a:endParaRPr>
          </a:p>
        </p:txBody>
      </p:sp>
      <p:sp>
        <p:nvSpPr>
          <p:cNvPr id="165" name="Google Shape;165;p22"/>
          <p:cNvSpPr txBox="1"/>
          <p:nvPr/>
        </p:nvSpPr>
        <p:spPr>
          <a:xfrm rot="-5726420">
            <a:off x="2275320" y="3206429"/>
            <a:ext cx="1303672" cy="59815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Safety status</a:t>
            </a:r>
            <a:endParaRPr sz="1200">
              <a:latin typeface="Roboto"/>
              <a:ea typeface="Roboto"/>
              <a:cs typeface="Roboto"/>
              <a:sym typeface="Roboto"/>
            </a:endParaRPr>
          </a:p>
        </p:txBody>
      </p:sp>
      <p:sp>
        <p:nvSpPr>
          <p:cNvPr id="166" name="Google Shape;166;p22"/>
          <p:cNvSpPr txBox="1"/>
          <p:nvPr/>
        </p:nvSpPr>
        <p:spPr>
          <a:xfrm rot="-6799323">
            <a:off x="2790534" y="3018837"/>
            <a:ext cx="1316245" cy="5929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Number of surrounding survivors</a:t>
            </a:r>
            <a:endParaRPr sz="1200">
              <a:latin typeface="Roboto"/>
              <a:ea typeface="Roboto"/>
              <a:cs typeface="Roboto"/>
              <a:sym typeface="Roboto"/>
            </a:endParaRPr>
          </a:p>
        </p:txBody>
      </p:sp>
      <p:sp>
        <p:nvSpPr>
          <p:cNvPr id="167" name="Google Shape;167;p22"/>
          <p:cNvSpPr txBox="1"/>
          <p:nvPr/>
        </p:nvSpPr>
        <p:spPr>
          <a:xfrm>
            <a:off x="3777695" y="2810851"/>
            <a:ext cx="9696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All that data</a:t>
            </a:r>
            <a:endParaRPr sz="1200">
              <a:latin typeface="Roboto"/>
              <a:ea typeface="Roboto"/>
              <a:cs typeface="Roboto"/>
              <a:sym typeface="Roboto"/>
            </a:endParaRPr>
          </a:p>
        </p:txBody>
      </p:sp>
      <p:sp>
        <p:nvSpPr>
          <p:cNvPr id="168" name="Google Shape;168;p22"/>
          <p:cNvSpPr/>
          <p:nvPr/>
        </p:nvSpPr>
        <p:spPr>
          <a:xfrm rot="-2958433">
            <a:off x="3739447" y="3278557"/>
            <a:ext cx="1895237" cy="2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view </a:t>
            </a:r>
            <a:endParaRPr/>
          </a:p>
        </p:txBody>
      </p:sp>
      <p:sp>
        <p:nvSpPr>
          <p:cNvPr id="169" name="Google Shape;169;p22"/>
          <p:cNvSpPr/>
          <p:nvPr/>
        </p:nvSpPr>
        <p:spPr>
          <a:xfrm>
            <a:off x="6660471" y="3791580"/>
            <a:ext cx="1473000" cy="95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Emergency responder</a:t>
            </a:r>
            <a:endParaRPr/>
          </a:p>
        </p:txBody>
      </p:sp>
      <p:sp>
        <p:nvSpPr>
          <p:cNvPr id="170" name="Google Shape;170;p22"/>
          <p:cNvSpPr/>
          <p:nvPr/>
        </p:nvSpPr>
        <p:spPr>
          <a:xfrm rot="-7775498">
            <a:off x="5481808" y="2826929"/>
            <a:ext cx="1892795" cy="29699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view </a:t>
            </a:r>
            <a:endParaRPr/>
          </a:p>
        </p:txBody>
      </p:sp>
      <p:sp>
        <p:nvSpPr>
          <p:cNvPr id="171" name="Google Shape;171;p22"/>
          <p:cNvSpPr/>
          <p:nvPr/>
        </p:nvSpPr>
        <p:spPr>
          <a:xfrm rot="-7775498">
            <a:off x="5957809" y="2746675"/>
            <a:ext cx="1892795" cy="29699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upload location </a:t>
            </a:r>
            <a:endParaRPr/>
          </a:p>
        </p:txBody>
      </p:sp>
      <p:sp>
        <p:nvSpPr>
          <p:cNvPr id="172" name="Google Shape;172;p22"/>
          <p:cNvSpPr/>
          <p:nvPr/>
        </p:nvSpPr>
        <p:spPr>
          <a:xfrm>
            <a:off x="3948500" y="4701219"/>
            <a:ext cx="361500" cy="396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rot="8849717">
            <a:off x="1883982" y="4841035"/>
            <a:ext cx="353947" cy="405751"/>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nvSpPr>
        <p:spPr>
          <a:xfrm>
            <a:off x="1524975" y="4790242"/>
            <a:ext cx="7656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Wifi direct</a:t>
            </a:r>
            <a:endParaRPr>
              <a:latin typeface="Roboto"/>
              <a:ea typeface="Roboto"/>
              <a:cs typeface="Roboto"/>
              <a:sym typeface="Roboto"/>
            </a:endParaRPr>
          </a:p>
        </p:txBody>
      </p:sp>
      <p:sp>
        <p:nvSpPr>
          <p:cNvPr id="175" name="Google Shape;175;p22"/>
          <p:cNvSpPr txBox="1"/>
          <p:nvPr/>
        </p:nvSpPr>
        <p:spPr>
          <a:xfrm>
            <a:off x="4228261" y="4584662"/>
            <a:ext cx="7656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p2p</a:t>
            </a:r>
            <a:endParaRPr>
              <a:latin typeface="Roboto"/>
              <a:ea typeface="Roboto"/>
              <a:cs typeface="Roboto"/>
              <a:sym typeface="Roboto"/>
            </a:endParaRPr>
          </a:p>
        </p:txBody>
      </p:sp>
      <p:sp>
        <p:nvSpPr>
          <p:cNvPr id="176" name="Google Shape;176;p22"/>
          <p:cNvSpPr/>
          <p:nvPr/>
        </p:nvSpPr>
        <p:spPr>
          <a:xfrm>
            <a:off x="4310111" y="4172857"/>
            <a:ext cx="2223000" cy="432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nfc/p2p</a:t>
            </a:r>
            <a:endParaRPr/>
          </a:p>
        </p:txBody>
      </p:sp>
      <p:sp>
        <p:nvSpPr>
          <p:cNvPr id="177" name="Google Shape;177;p22"/>
          <p:cNvSpPr/>
          <p:nvPr/>
        </p:nvSpPr>
        <p:spPr>
          <a:xfrm>
            <a:off x="1369560" y="1265001"/>
            <a:ext cx="1076400" cy="8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Emergency box</a:t>
            </a:r>
            <a:endParaRPr/>
          </a:p>
        </p:txBody>
      </p:sp>
      <p:sp>
        <p:nvSpPr>
          <p:cNvPr id="178" name="Google Shape;178;p22"/>
          <p:cNvSpPr/>
          <p:nvPr/>
        </p:nvSpPr>
        <p:spPr>
          <a:xfrm>
            <a:off x="2445841" y="1475464"/>
            <a:ext cx="23883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upload log of people who have been near this box, web app already has all locations of emergency boxes in city</a:t>
            </a:r>
            <a:endParaRPr/>
          </a:p>
        </p:txBody>
      </p:sp>
      <p:sp>
        <p:nvSpPr>
          <p:cNvPr id="179" name="Google Shape;179;p22"/>
          <p:cNvSpPr/>
          <p:nvPr/>
        </p:nvSpPr>
        <p:spPr>
          <a:xfrm rot="10797463">
            <a:off x="379607" y="1766178"/>
            <a:ext cx="813000" cy="22584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653554" y="3180907"/>
            <a:ext cx="1344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p2p/manual/nfc</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1" name="Google Shape;19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location based clustering web application/chatbot information collector is an interface that can be extended using P2P communication/real hardware  to create a fairly comprehensive, yet simple solution to disaster relief big or small. In light of the increasing California wildfires, global warming, and the Big One, we think it is an idea worth exploring. And that’s it! Thank you for your time. Any 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Disaster Relief is a two part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Pt 1. Emergency Response</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Right now, emergency response is done on a first found, first serve basis, which is frustratingly inefficient. </a:t>
            </a:r>
            <a:endParaRPr sz="1400"/>
          </a:p>
          <a:p>
            <a:pPr indent="-317500" lvl="0" marL="457200" rtl="0" algn="l">
              <a:spcBef>
                <a:spcPts val="0"/>
              </a:spcBef>
              <a:spcAft>
                <a:spcPts val="0"/>
              </a:spcAft>
              <a:buSzPts val="1400"/>
              <a:buChar char="●"/>
            </a:pPr>
            <a:r>
              <a:rPr lang="en" sz="1400"/>
              <a:t>In a situation where lives are at stake, it is important to get to as many people as quickly as possible, and to not leave an area of disaster until everyone is accounted for.</a:t>
            </a:r>
            <a:endParaRPr sz="1400"/>
          </a:p>
          <a:p>
            <a:pPr indent="-317500" lvl="0" marL="457200" rtl="0" algn="l">
              <a:spcBef>
                <a:spcPts val="0"/>
              </a:spcBef>
              <a:spcAft>
                <a:spcPts val="0"/>
              </a:spcAft>
              <a:buSzPts val="1400"/>
              <a:buChar char="●"/>
            </a:pPr>
            <a:r>
              <a:rPr lang="en" sz="1400"/>
              <a:t>But how can you know where the most people are? And how do you know you haven’t left anyone behind?</a:t>
            </a:r>
            <a:endParaRPr sz="1400"/>
          </a:p>
          <a:p>
            <a:pPr indent="-317500" lvl="0" marL="457200" rtl="0" algn="l">
              <a:spcBef>
                <a:spcPts val="0"/>
              </a:spcBef>
              <a:spcAft>
                <a:spcPts val="0"/>
              </a:spcAft>
              <a:buSzPts val="1400"/>
              <a:buChar char="●"/>
            </a:pPr>
            <a:r>
              <a:rPr lang="en" sz="1400"/>
              <a:t>Our Solution: Use location to find clusters of survivors and plot them on a web app available to survivors and responders. H</a:t>
            </a:r>
            <a:r>
              <a:rPr lang="en" sz="1400"/>
              <a:t>aving this cluster data is useful for planning an efficient rescue path </a:t>
            </a:r>
            <a:r>
              <a:rPr lang="en" sz="1400"/>
              <a:t>E.g. Larger clusters can be helped first, and smaller clusters can be delegated smaller response teams. (There are lots of intricate ethical details here, but for the sake of time I’ll leave them out)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Pt 2. Survivor identification/ routing</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 a survivor in a disaster, you need to provide as much information as you can to responders so they can find and help you.</a:t>
            </a:r>
            <a:endParaRPr sz="1400"/>
          </a:p>
          <a:p>
            <a:pPr indent="-317500" lvl="0" marL="457200" rtl="0" algn="l">
              <a:spcBef>
                <a:spcPts val="0"/>
              </a:spcBef>
              <a:spcAft>
                <a:spcPts val="0"/>
              </a:spcAft>
              <a:buSzPts val="1400"/>
              <a:buChar char="●"/>
            </a:pPr>
            <a:r>
              <a:rPr lang="en" sz="1400"/>
              <a:t>As a by product of providing this data, you can help emergency responders map out safe and unsafe areas, and let other survivors know they are not alone.</a:t>
            </a:r>
            <a:endParaRPr sz="1400"/>
          </a:p>
          <a:p>
            <a:pPr indent="-317500" lvl="0" marL="457200" rtl="0" algn="l">
              <a:spcBef>
                <a:spcPts val="0"/>
              </a:spcBef>
              <a:spcAft>
                <a:spcPts val="0"/>
              </a:spcAft>
              <a:buSzPts val="1400"/>
              <a:buChar char="●"/>
            </a:pPr>
            <a:r>
              <a:rPr lang="en" sz="1400"/>
              <a:t>Finally, as a survivor you want to safest path to the next nearest safe area.</a:t>
            </a:r>
            <a:endParaRPr sz="1400"/>
          </a:p>
          <a:p>
            <a:pPr indent="-317500" lvl="0" marL="457200" rtl="0" algn="l">
              <a:spcBef>
                <a:spcPts val="0"/>
              </a:spcBef>
              <a:spcAft>
                <a:spcPts val="0"/>
              </a:spcAft>
              <a:buSzPts val="1400"/>
              <a:buChar char="●"/>
            </a:pPr>
            <a:r>
              <a:rPr lang="en" sz="1400"/>
              <a:t>What information can a survivor provide that will be immediately useful to a responder or another survivor? How can you provide it? What can we do with it?</a:t>
            </a:r>
            <a:endParaRPr sz="1400"/>
          </a:p>
          <a:p>
            <a:pPr indent="-317500" lvl="0" marL="457200" rtl="0" algn="l">
              <a:spcBef>
                <a:spcPts val="0"/>
              </a:spcBef>
              <a:spcAft>
                <a:spcPts val="0"/>
              </a:spcAft>
              <a:buSzPts val="1400"/>
              <a:buChar char="●"/>
            </a:pPr>
            <a:r>
              <a:rPr lang="en" sz="1400"/>
              <a:t>Our Solution: Create a chatbot that prompts survivor for all </a:t>
            </a:r>
            <a:r>
              <a:rPr lang="en" sz="1400"/>
              <a:t>necessary/additional useful</a:t>
            </a:r>
            <a:r>
              <a:rPr lang="en" sz="1400"/>
              <a:t> data. Pipeline that data to the webapp (already available to responders) for display on a map. Send back the webapp link so survivor can see clusters near them.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14" name="Google Shape;114;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 stack:</a:t>
            </a:r>
            <a:endParaRPr/>
          </a:p>
          <a:p>
            <a:pPr indent="-317500" lvl="1" marL="914400" rtl="0" algn="l">
              <a:spcBef>
                <a:spcPts val="0"/>
              </a:spcBef>
              <a:spcAft>
                <a:spcPts val="0"/>
              </a:spcAft>
              <a:buSzPts val="1400"/>
              <a:buChar char="○"/>
            </a:pPr>
            <a:r>
              <a:rPr lang="en"/>
              <a:t>FERN stack? </a:t>
            </a:r>
            <a:endParaRPr/>
          </a:p>
          <a:p>
            <a:pPr indent="-317500" lvl="1" marL="914400" rtl="0" algn="l">
              <a:spcBef>
                <a:spcPts val="0"/>
              </a:spcBef>
              <a:spcAft>
                <a:spcPts val="0"/>
              </a:spcAft>
              <a:buSzPts val="1400"/>
              <a:buChar char="○"/>
            </a:pPr>
            <a:r>
              <a:rPr lang="en"/>
              <a:t>Firebase?	</a:t>
            </a:r>
            <a:endParaRPr/>
          </a:p>
          <a:p>
            <a:pPr indent="-317500" lvl="1" marL="914400" rtl="0" algn="l">
              <a:spcBef>
                <a:spcPts val="0"/>
              </a:spcBef>
              <a:spcAft>
                <a:spcPts val="0"/>
              </a:spcAft>
              <a:buSzPts val="1400"/>
              <a:buChar char="○"/>
            </a:pPr>
            <a:r>
              <a:rPr lang="en"/>
              <a:t>Messenger API</a:t>
            </a:r>
            <a:endParaRPr/>
          </a:p>
        </p:txBody>
      </p:sp>
      <p:sp>
        <p:nvSpPr>
          <p:cNvPr id="115" name="Google Shape;115;p18"/>
          <p:cNvSpPr/>
          <p:nvPr/>
        </p:nvSpPr>
        <p:spPr>
          <a:xfrm>
            <a:off x="4975575" y="638600"/>
            <a:ext cx="2386800" cy="13843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Web app map</a:t>
            </a:r>
            <a:endParaRPr/>
          </a:p>
        </p:txBody>
      </p:sp>
      <p:sp>
        <p:nvSpPr>
          <p:cNvPr id="116" name="Google Shape;116;p18"/>
          <p:cNvSpPr/>
          <p:nvPr/>
        </p:nvSpPr>
        <p:spPr>
          <a:xfrm>
            <a:off x="3448875" y="3675650"/>
            <a:ext cx="1300800" cy="96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survivor</a:t>
            </a:r>
            <a:endParaRPr/>
          </a:p>
        </p:txBody>
      </p:sp>
      <p:sp>
        <p:nvSpPr>
          <p:cNvPr id="117" name="Google Shape;117;p18"/>
          <p:cNvSpPr/>
          <p:nvPr/>
        </p:nvSpPr>
        <p:spPr>
          <a:xfrm>
            <a:off x="1746538" y="3635938"/>
            <a:ext cx="1300800" cy="96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survivor</a:t>
            </a:r>
            <a:endParaRPr/>
          </a:p>
        </p:txBody>
      </p:sp>
      <p:sp>
        <p:nvSpPr>
          <p:cNvPr id="118" name="Google Shape;118;p18"/>
          <p:cNvSpPr/>
          <p:nvPr/>
        </p:nvSpPr>
        <p:spPr>
          <a:xfrm>
            <a:off x="2906675" y="1976825"/>
            <a:ext cx="1300800" cy="739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Chat bot</a:t>
            </a:r>
            <a:endParaRPr/>
          </a:p>
        </p:txBody>
      </p:sp>
      <p:sp>
        <p:nvSpPr>
          <p:cNvPr id="119" name="Google Shape;119;p18"/>
          <p:cNvSpPr/>
          <p:nvPr/>
        </p:nvSpPr>
        <p:spPr>
          <a:xfrm>
            <a:off x="2784775" y="4176900"/>
            <a:ext cx="1300800" cy="96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survivor</a:t>
            </a:r>
            <a:endParaRPr/>
          </a:p>
        </p:txBody>
      </p:sp>
      <p:sp>
        <p:nvSpPr>
          <p:cNvPr id="120" name="Google Shape;120;p18"/>
          <p:cNvSpPr/>
          <p:nvPr/>
        </p:nvSpPr>
        <p:spPr>
          <a:xfrm flipH="1" rot="6571645">
            <a:off x="2599880" y="3117558"/>
            <a:ext cx="621975" cy="20874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flipH="1" rot="4272408">
            <a:off x="3470027" y="3117595"/>
            <a:ext cx="622064" cy="20862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flipH="1" rot="5254083">
            <a:off x="3124028" y="3293768"/>
            <a:ext cx="622160" cy="20869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4461675" y="1794350"/>
            <a:ext cx="621900" cy="5196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rot="-4256031">
            <a:off x="2254862" y="2788961"/>
            <a:ext cx="1188393" cy="3942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location</a:t>
            </a:r>
            <a:endParaRPr sz="1200">
              <a:latin typeface="Roboto"/>
              <a:ea typeface="Roboto"/>
              <a:cs typeface="Roboto"/>
              <a:sym typeface="Roboto"/>
            </a:endParaRPr>
          </a:p>
        </p:txBody>
      </p:sp>
      <p:sp>
        <p:nvSpPr>
          <p:cNvPr id="125" name="Google Shape;125;p18"/>
          <p:cNvSpPr txBox="1"/>
          <p:nvPr/>
        </p:nvSpPr>
        <p:spPr>
          <a:xfrm rot="-5705053">
            <a:off x="2639422" y="2745022"/>
            <a:ext cx="1567367" cy="6716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Safety status</a:t>
            </a:r>
            <a:endParaRPr sz="1200">
              <a:latin typeface="Roboto"/>
              <a:ea typeface="Roboto"/>
              <a:cs typeface="Roboto"/>
              <a:sym typeface="Roboto"/>
            </a:endParaRPr>
          </a:p>
        </p:txBody>
      </p:sp>
      <p:sp>
        <p:nvSpPr>
          <p:cNvPr id="126" name="Google Shape;126;p18"/>
          <p:cNvSpPr txBox="1"/>
          <p:nvPr/>
        </p:nvSpPr>
        <p:spPr>
          <a:xfrm rot="-6714927">
            <a:off x="3224955" y="2516235"/>
            <a:ext cx="1567365" cy="67179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Number of surrounding survivors</a:t>
            </a:r>
            <a:endParaRPr sz="1200">
              <a:latin typeface="Roboto"/>
              <a:ea typeface="Roboto"/>
              <a:cs typeface="Roboto"/>
              <a:sym typeface="Roboto"/>
            </a:endParaRPr>
          </a:p>
        </p:txBody>
      </p:sp>
      <p:sp>
        <p:nvSpPr>
          <p:cNvPr id="127" name="Google Shape;127;p18"/>
          <p:cNvSpPr txBox="1"/>
          <p:nvPr/>
        </p:nvSpPr>
        <p:spPr>
          <a:xfrm>
            <a:off x="4377950" y="2245150"/>
            <a:ext cx="10884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All that data</a:t>
            </a:r>
            <a:endParaRPr sz="1200">
              <a:latin typeface="Roboto"/>
              <a:ea typeface="Roboto"/>
              <a:cs typeface="Roboto"/>
              <a:sym typeface="Roboto"/>
            </a:endParaRPr>
          </a:p>
        </p:txBody>
      </p:sp>
      <p:sp>
        <p:nvSpPr>
          <p:cNvPr id="128" name="Google Shape;128;p18"/>
          <p:cNvSpPr/>
          <p:nvPr/>
        </p:nvSpPr>
        <p:spPr>
          <a:xfrm rot="-3075833">
            <a:off x="4290426" y="2815309"/>
            <a:ext cx="2216436" cy="34145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view </a:t>
            </a:r>
            <a:endParaRPr/>
          </a:p>
        </p:txBody>
      </p:sp>
      <p:sp>
        <p:nvSpPr>
          <p:cNvPr id="129" name="Google Shape;129;p18"/>
          <p:cNvSpPr/>
          <p:nvPr/>
        </p:nvSpPr>
        <p:spPr>
          <a:xfrm>
            <a:off x="7613800" y="3425025"/>
            <a:ext cx="1653300" cy="114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Emergency responder</a:t>
            </a:r>
            <a:endParaRPr/>
          </a:p>
        </p:txBody>
      </p:sp>
      <p:sp>
        <p:nvSpPr>
          <p:cNvPr id="130" name="Google Shape;130;p18"/>
          <p:cNvSpPr/>
          <p:nvPr/>
        </p:nvSpPr>
        <p:spPr>
          <a:xfrm rot="-7659194">
            <a:off x="6244953" y="2272493"/>
            <a:ext cx="2216307" cy="34155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view </a:t>
            </a:r>
            <a:endParaRPr/>
          </a:p>
        </p:txBody>
      </p:sp>
      <p:sp>
        <p:nvSpPr>
          <p:cNvPr id="131" name="Google Shape;131;p18"/>
          <p:cNvSpPr/>
          <p:nvPr/>
        </p:nvSpPr>
        <p:spPr>
          <a:xfrm rot="-7659194">
            <a:off x="6779253" y="2175943"/>
            <a:ext cx="2216307" cy="34155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Can upload location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idea can be extended for further social good.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NFC / P2P capabilities</a:t>
            </a:r>
            <a:endParaRPr/>
          </a:p>
        </p:txBody>
      </p:sp>
      <p:sp>
        <p:nvSpPr>
          <p:cNvPr id="142" name="Google Shape;14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Near field Communication or Wifi Direct Peer to Peer communication to link people near each other into clusters in times of disaster where signal is not available.</a:t>
            </a:r>
            <a:endParaRPr/>
          </a:p>
          <a:p>
            <a:pPr indent="-342900" lvl="0" marL="457200" rtl="0" algn="l">
              <a:spcBef>
                <a:spcPts val="0"/>
              </a:spcBef>
              <a:spcAft>
                <a:spcPts val="0"/>
              </a:spcAft>
              <a:buSzPts val="1800"/>
              <a:buChar char="●"/>
            </a:pPr>
            <a:r>
              <a:rPr lang="en"/>
              <a:t>Emergency responders could use NFC/P2P from their phones, or from flying drones over an area to find people, kind of like a metal detector, but for people. What’s nice about people pre-clustering with P2P is that if you find one person, you find a bunch of people</a:t>
            </a:r>
            <a:endParaRPr/>
          </a:p>
          <a:p>
            <a:pPr indent="-342900" lvl="0" marL="457200" rtl="0" algn="l">
              <a:spcBef>
                <a:spcPts val="0"/>
              </a:spcBef>
              <a:spcAft>
                <a:spcPts val="0"/>
              </a:spcAft>
              <a:buSzPts val="1800"/>
              <a:buChar char="●"/>
            </a:pPr>
            <a:r>
              <a:rPr lang="en"/>
              <a:t>The FB apis do not have this capability though (It sure would be cool if they were there tho)</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Hardware,Redundancy, Redundancy, Redundancy</a:t>
            </a:r>
            <a:endParaRPr/>
          </a:p>
        </p:txBody>
      </p:sp>
      <p:sp>
        <p:nvSpPr>
          <p:cNvPr id="148" name="Google Shape;14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Extending on the P2P idea, if we had emergency boxes that could log people nearby sitting around the cities that upload their logs to the webapp map (kind of like those emergency phone boxes scattered around berkeley).  People can log their presence on those boxes, which, so they dont even need to be near other survivors. </a:t>
            </a:r>
            <a:endParaRPr/>
          </a:p>
          <a:p>
            <a:pPr indent="-342900" lvl="0" marL="457200" rtl="0" algn="l">
              <a:spcBef>
                <a:spcPts val="0"/>
              </a:spcBef>
              <a:spcAft>
                <a:spcPts val="0"/>
              </a:spcAft>
              <a:buSzPts val="1800"/>
              <a:buChar char="●"/>
            </a:pPr>
            <a:r>
              <a:rPr lang="en"/>
              <a:t>So for instance, if you are kidnapped near an emergency box, you can log your presence on the box, and the map will show that you are unsafe and near a box. I have yet to find a more elegant way of saying this. </a:t>
            </a:r>
            <a:endParaRPr/>
          </a:p>
          <a:p>
            <a:pPr indent="-342900" lvl="0" marL="457200" rtl="0" algn="l">
              <a:spcBef>
                <a:spcPts val="0"/>
              </a:spcBef>
              <a:spcAft>
                <a:spcPts val="0"/>
              </a:spcAft>
              <a:buSzPts val="1800"/>
              <a:buChar char="●"/>
            </a:pPr>
            <a:r>
              <a:rPr lang="en"/>
              <a:t>You can also manually enter your information into these boxes. That way kidnapped victims without phones can still mark their presence on the boxes.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