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8" r:id="rId3"/>
    <p:sldId id="257" r:id="rId4"/>
  </p:sldIdLst>
  <p:sldSz cx="9144000" cy="5143500" type="screen16x9"/>
  <p:notesSz cx="6858000" cy="9144000"/>
  <p:embeddedFontLst>
    <p:embeddedFont>
      <p:font typeface="Google Sans" panose="020B0604020202020204" charset="0"/>
      <p:regular r:id="rId6"/>
      <p:bold r:id="rId7"/>
      <p:italic r:id="rId8"/>
      <p:boldItalic r:id="rId9"/>
    </p:embeddedFon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6655" autoAdjust="0"/>
  </p:normalViewPr>
  <p:slideViewPr>
    <p:cSldViewPr snapToGrid="0">
      <p:cViewPr varScale="1">
        <p:scale>
          <a:sx n="58" d="100"/>
          <a:sy n="58" d="100"/>
        </p:scale>
        <p:origin x="3468"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ia Lee" userId="a2b74e2ae0ddf91a" providerId="LiveId" clId="{C30EAF3C-B0C3-4FF7-BCF7-887BB2145F6A}"/>
    <pc:docChg chg="custSel modSld">
      <pc:chgData name="Victoria Lee" userId="a2b74e2ae0ddf91a" providerId="LiveId" clId="{C30EAF3C-B0C3-4FF7-BCF7-887BB2145F6A}" dt="2025-10-06T18:03:39.566" v="342" actId="313"/>
      <pc:docMkLst>
        <pc:docMk/>
      </pc:docMkLst>
      <pc:sldChg chg="modSp mod">
        <pc:chgData name="Victoria Lee" userId="a2b74e2ae0ddf91a" providerId="LiveId" clId="{C30EAF3C-B0C3-4FF7-BCF7-887BB2145F6A}" dt="2025-10-06T18:03:39.566" v="342" actId="313"/>
        <pc:sldMkLst>
          <pc:docMk/>
          <pc:sldMk cId="0" sldId="256"/>
        </pc:sldMkLst>
        <pc:spChg chg="mod">
          <ac:chgData name="Victoria Lee" userId="a2b74e2ae0ddf91a" providerId="LiveId" clId="{C30EAF3C-B0C3-4FF7-BCF7-887BB2145F6A}" dt="2025-10-06T18:03:39.566" v="342" actId="313"/>
          <ac:spMkLst>
            <pc:docMk/>
            <pc:sldMk cId="0" sldId="256"/>
            <ac:spMk id="54" creationId="{00000000-0000-0000-0000-000000000000}"/>
          </ac:spMkLst>
        </pc:spChg>
      </pc:sldChg>
      <pc:sldChg chg="modNotesTx">
        <pc:chgData name="Victoria Lee" userId="a2b74e2ae0ddf91a" providerId="LiveId" clId="{C30EAF3C-B0C3-4FF7-BCF7-887BB2145F6A}" dt="2025-10-06T18:02:06.390" v="40"/>
        <pc:sldMkLst>
          <pc:docMk/>
          <pc:sldMk cId="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virustotal.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Step 2: Review the details of the alert</a:t>
            </a:r>
          </a:p>
          <a:p>
            <a:r>
              <a:rPr lang="en-US" dirty="0"/>
              <a:t>The following information contains details about the alert that will help you complete this activity. The details include a file hash and a timeline of the event. Keep these details for reference as you proceed to the next steps.</a:t>
            </a:r>
          </a:p>
          <a:p>
            <a:r>
              <a:rPr lang="en-US" b="1" dirty="0"/>
              <a:t>SHA256 file hash: </a:t>
            </a:r>
            <a:r>
              <a:rPr lang="en-US" dirty="0"/>
              <a:t>54e6ea47eb04634d3e87fd7787e2136ccfbcc80ade34f246a12cf93bab527f6b</a:t>
            </a:r>
          </a:p>
          <a:p>
            <a:r>
              <a:rPr lang="en-US" dirty="0"/>
              <a:t>Here is a timeline of the events leading up to this alert:</a:t>
            </a:r>
          </a:p>
          <a:p>
            <a:pPr>
              <a:buFont typeface="Arial" panose="020B0604020202020204" pitchFamily="34" charset="0"/>
              <a:buChar char="•"/>
            </a:pPr>
            <a:r>
              <a:rPr lang="en-US" b="1" dirty="0"/>
              <a:t>1:11 p.m.: </a:t>
            </a:r>
            <a:r>
              <a:rPr lang="en-US" dirty="0"/>
              <a:t>An employee receives an email containing a file attachment.</a:t>
            </a:r>
          </a:p>
          <a:p>
            <a:pPr>
              <a:buFont typeface="Arial" panose="020B0604020202020204" pitchFamily="34" charset="0"/>
              <a:buChar char="•"/>
            </a:pPr>
            <a:r>
              <a:rPr lang="en-US" b="1" dirty="0"/>
              <a:t>1:13 p.m.:</a:t>
            </a:r>
            <a:r>
              <a:rPr lang="en-US" dirty="0"/>
              <a:t> The employee successfully downloads and opens the file.</a:t>
            </a:r>
          </a:p>
          <a:p>
            <a:pPr>
              <a:buFont typeface="Arial" panose="020B0604020202020204" pitchFamily="34" charset="0"/>
              <a:buChar char="•"/>
            </a:pPr>
            <a:r>
              <a:rPr lang="en-US" b="1" dirty="0"/>
              <a:t>1:15 p.m.:</a:t>
            </a:r>
            <a:r>
              <a:rPr lang="en-US" dirty="0"/>
              <a:t> Multiple unauthorized executable files are created on the employee's computer.</a:t>
            </a:r>
          </a:p>
          <a:p>
            <a:pPr>
              <a:buFont typeface="Arial" panose="020B0604020202020204" pitchFamily="34" charset="0"/>
              <a:buChar char="•"/>
            </a:pPr>
            <a:r>
              <a:rPr lang="en-US" b="1" dirty="0"/>
              <a:t>1:20 p.m.:</a:t>
            </a:r>
            <a:r>
              <a:rPr lang="en-US" dirty="0"/>
              <a:t> An intrusion detection system detects the executable files and sends out an alert to the SOC.</a:t>
            </a:r>
          </a:p>
          <a:p>
            <a:r>
              <a:rPr lang="en-US" b="1" dirty="0"/>
              <a:t>Step 3: Enter the file hash into </a:t>
            </a:r>
            <a:r>
              <a:rPr lang="en-US" b="1" dirty="0" err="1"/>
              <a:t>VirusTotal</a:t>
            </a:r>
            <a:r>
              <a:rPr lang="en-US" b="1" dirty="0"/>
              <a:t> </a:t>
            </a:r>
          </a:p>
          <a:p>
            <a:r>
              <a:rPr lang="en-US" dirty="0"/>
              <a:t>Go to the </a:t>
            </a:r>
            <a:r>
              <a:rPr lang="en-US" dirty="0" err="1">
                <a:hlinkClick r:id="rId3"/>
              </a:rPr>
              <a:t>VirusTotal</a:t>
            </a:r>
            <a:r>
              <a:rPr lang="en-US" dirty="0">
                <a:hlinkClick r:id="rId3"/>
              </a:rPr>
              <a:t> website</a:t>
            </a:r>
            <a:endParaRPr lang="en-US" dirty="0"/>
          </a:p>
          <a:p>
            <a:r>
              <a:rPr lang="en-US" dirty="0"/>
              <a:t>. Click </a:t>
            </a:r>
            <a:r>
              <a:rPr lang="en-US" b="1" dirty="0"/>
              <a:t>SEARCH</a:t>
            </a:r>
            <a:r>
              <a:rPr lang="en-US" dirty="0"/>
              <a:t>, enter the SHA256 file hash in the search box, and press enter. The SHA256 file hash is listed in Step 2 of this activity.</a:t>
            </a:r>
          </a:p>
          <a:p>
            <a:r>
              <a:rPr lang="en-US" b="1" i="1" dirty="0"/>
              <a:t>Note</a:t>
            </a:r>
            <a:r>
              <a:rPr lang="en-US" i="1" dirty="0"/>
              <a:t>: For the purpose of this activity, you'll focus on evaluating </a:t>
            </a:r>
            <a:r>
              <a:rPr lang="en-US" i="1" dirty="0" err="1"/>
              <a:t>VirusTotal</a:t>
            </a:r>
            <a:r>
              <a:rPr lang="en-US" i="1" dirty="0"/>
              <a:t> results. However, no single tool can detect all types of malicious activity. Security analysts will often use a combination of other tools to carefully evaluate the results of a scan before making a decision about the file.</a:t>
            </a:r>
            <a:endParaRPr lang="en-US" dirty="0"/>
          </a:p>
          <a:p>
            <a:r>
              <a:rPr lang="en-US" b="1" dirty="0"/>
              <a:t>Step 4: Analyze the </a:t>
            </a:r>
            <a:r>
              <a:rPr lang="en-US" b="1" dirty="0" err="1"/>
              <a:t>VirusTotal</a:t>
            </a:r>
            <a:r>
              <a:rPr lang="en-US" b="1" dirty="0"/>
              <a:t> report</a:t>
            </a:r>
          </a:p>
          <a:p>
            <a:r>
              <a:rPr lang="en-US" dirty="0"/>
              <a:t>Once you've retrieved </a:t>
            </a:r>
            <a:r>
              <a:rPr lang="en-US" dirty="0" err="1"/>
              <a:t>VirusTotal's</a:t>
            </a:r>
            <a:r>
              <a:rPr lang="en-US" dirty="0"/>
              <a:t> report on the file hash, take some time to examine the report details. You can start by exploring the following tabs:</a:t>
            </a:r>
          </a:p>
          <a:p>
            <a:pPr>
              <a:buFont typeface="+mj-lt"/>
              <a:buAutoNum type="arabicPeriod"/>
            </a:pPr>
            <a:r>
              <a:rPr lang="en-US" b="1" dirty="0"/>
              <a:t>Detection:</a:t>
            </a:r>
            <a:r>
              <a:rPr lang="en-US" dirty="0"/>
              <a:t> This tab provides a list of third-party security vendors and their detection verdicts on an artifact. Detection verdicts include: malicious, suspicious, unsafe, and others. Notice how many security vendors have reported this hash as malicious and how many have not.</a:t>
            </a:r>
          </a:p>
          <a:p>
            <a:pPr>
              <a:buFont typeface="+mj-lt"/>
              <a:buAutoNum type="arabicPeriod"/>
            </a:pPr>
            <a:r>
              <a:rPr lang="en-US" b="1" dirty="0"/>
              <a:t>Details</a:t>
            </a:r>
            <a:r>
              <a:rPr lang="en-US" dirty="0"/>
              <a:t>: This tab provides additional information extracted from a static analysis of the IoC. Notice the additional hashes associated with this malware like MD5, SHA-1, and more. </a:t>
            </a:r>
          </a:p>
          <a:p>
            <a:pPr>
              <a:buFont typeface="+mj-lt"/>
              <a:buAutoNum type="arabicPeriod"/>
            </a:pPr>
            <a:r>
              <a:rPr lang="en-US" b="1" dirty="0"/>
              <a:t>Relations</a:t>
            </a:r>
            <a:r>
              <a:rPr lang="en-US" dirty="0"/>
              <a:t>: This tab contains information about the network connections this malware has made with URLs, domain names, and IP addresses. The </a:t>
            </a:r>
            <a:r>
              <a:rPr lang="en-US" b="1" dirty="0"/>
              <a:t>Detections</a:t>
            </a:r>
            <a:r>
              <a:rPr lang="en-US" dirty="0"/>
              <a:t> column indicates how many vendors have flagged the URL or IP address as malicious.</a:t>
            </a:r>
          </a:p>
          <a:p>
            <a:pPr>
              <a:buFont typeface="+mj-lt"/>
              <a:buAutoNum type="arabicPeriod"/>
            </a:pPr>
            <a:r>
              <a:rPr lang="en-US" b="1" dirty="0"/>
              <a:t>Behavior</a:t>
            </a:r>
            <a:r>
              <a:rPr lang="en-US" dirty="0"/>
              <a:t>: This tab contains information related to the observed activity and behaviors of an artifact after executing it in a controlled environment, such as a sandboxed environment. A sandboxed environment is an isolated environment that allows a file to be executed and observed by analysts and researchers. Information about the malware's behavioral patterns is provided through sandbox reports. Sandbox reports include information about the specific actions the file takes when it's executed in a sandboxed environment, such as registry and file system actions, processes, and more. Notice the different types of tactics and techniques used by this malware and the files it created.</a:t>
            </a:r>
          </a:p>
          <a:p>
            <a:r>
              <a:rPr lang="en-US" b="1" i="1" dirty="0"/>
              <a:t>Pro tip</a:t>
            </a:r>
            <a:r>
              <a:rPr lang="en-US" i="1" dirty="0"/>
              <a:t>: Sandbox reports are useful in understanding the behavior of a file, but they might contain information that is not relevant to the analysis of the file. By default, </a:t>
            </a:r>
            <a:r>
              <a:rPr lang="en-US" i="1" dirty="0" err="1"/>
              <a:t>VirusTotal</a:t>
            </a:r>
            <a:r>
              <a:rPr lang="en-US" i="1" dirty="0"/>
              <a:t> shows all sandbox reports in the Behavior tab. You can select individual sandbox reports to view. This is helpful because you can view the similarities and differences between reports so that it's easier to identify which behaviors are likely to be associated with the file. </a:t>
            </a:r>
            <a:endParaRPr lang="en-US" dirty="0"/>
          </a:p>
          <a:p>
            <a:r>
              <a:rPr lang="en-US" b="1" dirty="0"/>
              <a:t>Step 5: Determine whether the file is malicious</a:t>
            </a:r>
          </a:p>
          <a:p>
            <a:r>
              <a:rPr lang="en-US" dirty="0"/>
              <a:t>Review the </a:t>
            </a:r>
            <a:r>
              <a:rPr lang="en-US" dirty="0" err="1"/>
              <a:t>VirusTotal</a:t>
            </a:r>
            <a:r>
              <a:rPr lang="en-US" dirty="0"/>
              <a:t> report to determine whether the file is malicious. The following sections will be helpful to review before making this determination:</a:t>
            </a:r>
          </a:p>
          <a:p>
            <a:pPr>
              <a:buFont typeface="Arial" panose="020B0604020202020204" pitchFamily="34" charset="0"/>
              <a:buChar char="•"/>
            </a:pPr>
            <a:r>
              <a:rPr lang="en-US" dirty="0"/>
              <a:t>The </a:t>
            </a:r>
            <a:r>
              <a:rPr lang="en-US" b="1" dirty="0"/>
              <a:t>Vendors'</a:t>
            </a:r>
            <a:r>
              <a:rPr lang="en-US" dirty="0"/>
              <a:t> </a:t>
            </a:r>
            <a:r>
              <a:rPr lang="en-US" b="1" dirty="0"/>
              <a:t>ratio</a:t>
            </a:r>
            <a:r>
              <a:rPr lang="en-US" dirty="0"/>
              <a:t> is the metric widget displayed at the top of the report. This number represents how many security vendors have flagged the file as malicious over all. A file with a high number of vendor flags is more likely to be malicious.</a:t>
            </a:r>
          </a:p>
          <a:p>
            <a:pPr>
              <a:buFont typeface="Arial" panose="020B0604020202020204" pitchFamily="34" charset="0"/>
              <a:buChar char="•"/>
            </a:pPr>
            <a:r>
              <a:rPr lang="en-US" dirty="0"/>
              <a:t>The </a:t>
            </a:r>
            <a:r>
              <a:rPr lang="en-US" b="1" dirty="0"/>
              <a:t>Community</a:t>
            </a:r>
            <a:r>
              <a:rPr lang="en-US" dirty="0"/>
              <a:t> </a:t>
            </a:r>
            <a:r>
              <a:rPr lang="en-US" b="1" dirty="0"/>
              <a:t>Score</a:t>
            </a:r>
            <a:r>
              <a:rPr lang="en-US" dirty="0"/>
              <a:t> is based on the collective inputs of the </a:t>
            </a:r>
            <a:r>
              <a:rPr lang="en-US" dirty="0" err="1"/>
              <a:t>VirusTotal</a:t>
            </a:r>
            <a:r>
              <a:rPr lang="en-US" dirty="0"/>
              <a:t> community. The community score is located below the vendor's ratio and can be displayed by hovering your cursor over the red </a:t>
            </a:r>
            <a:r>
              <a:rPr lang="en-US" b="1" dirty="0"/>
              <a:t>X</a:t>
            </a:r>
            <a:r>
              <a:rPr lang="en-US" dirty="0"/>
              <a:t>. A file with a negative community score is more likely to be malicious.</a:t>
            </a:r>
          </a:p>
          <a:p>
            <a:pPr>
              <a:buFont typeface="Arial" panose="020B0604020202020204" pitchFamily="34" charset="0"/>
              <a:buChar char="•"/>
            </a:pPr>
            <a:r>
              <a:rPr lang="en-US" dirty="0"/>
              <a:t>Under the </a:t>
            </a:r>
            <a:r>
              <a:rPr lang="en-US" b="1" dirty="0"/>
              <a:t>Detection</a:t>
            </a:r>
            <a:r>
              <a:rPr lang="en-US" dirty="0"/>
              <a:t> tab, the </a:t>
            </a:r>
            <a:r>
              <a:rPr lang="en-US" b="1" dirty="0"/>
              <a:t>Security vendors' analysis</a:t>
            </a:r>
            <a:r>
              <a:rPr lang="en-US" dirty="0"/>
              <a:t> section provides a list of detections for this file made by security vendors, like antivirus tools. Vendors who </a:t>
            </a:r>
            <a:r>
              <a:rPr lang="en-US" i="1" dirty="0"/>
              <a:t>have not</a:t>
            </a:r>
            <a:r>
              <a:rPr lang="en-US" dirty="0"/>
              <a:t> identified the file as malicious are marked with a checkmark. Vendors who </a:t>
            </a:r>
            <a:r>
              <a:rPr lang="en-US" i="1" dirty="0"/>
              <a:t>have</a:t>
            </a:r>
            <a:r>
              <a:rPr lang="en-US" dirty="0"/>
              <a:t> flagged the file as malicious are marked with an exclamation mark. Files that are flagged as malicious might also include the name of the malware that was detected and other additional details about the file. This section provides insights into a file's potential maliciousness.</a:t>
            </a:r>
          </a:p>
          <a:p>
            <a:r>
              <a:rPr lang="en-US" dirty="0"/>
              <a:t>Review these three sections to determine if there is a consistent assessment of the file's potential maliciousness such as: a high vendors' ratio, a negative community score, and malware detections in the security vendors' analysis section. </a:t>
            </a:r>
          </a:p>
          <a:p>
            <a:r>
              <a:rPr lang="en-US" dirty="0"/>
              <a:t>In the first slide of your </a:t>
            </a:r>
            <a:r>
              <a:rPr lang="en-US" b="1" dirty="0"/>
              <a:t>Pyramid of Pain template</a:t>
            </a:r>
            <a:r>
              <a:rPr lang="en-US" dirty="0"/>
              <a:t>, indicate whether this file is malicious. Then, explain your reasoning based on your findings.</a:t>
            </a:r>
          </a:p>
          <a:p>
            <a:r>
              <a:rPr lang="en-US" b="1" i="1" dirty="0"/>
              <a:t>Note</a:t>
            </a:r>
            <a:r>
              <a:rPr lang="en-US" i="1" dirty="0"/>
              <a:t>: The Vendors' ratio is based on security vendors' detections and vendors might not always detect malicious files. The Community Score is based on the opinions and insights from the </a:t>
            </a:r>
            <a:r>
              <a:rPr lang="en-US" i="1" dirty="0" err="1"/>
              <a:t>VirusTotal</a:t>
            </a:r>
            <a:r>
              <a:rPr lang="en-US" i="1" dirty="0"/>
              <a:t> community. If a file's scores are low, it doesn't necessarily mean that the file is safe. It is recommended to use multiple sources of information when evaluating files.</a:t>
            </a:r>
            <a:endParaRPr lang="en-US" dirty="0"/>
          </a:p>
          <a:p>
            <a:r>
              <a:rPr lang="en-US" b="1" dirty="0"/>
              <a:t>Step 6: Fill in the template with additional indicators of compromise</a:t>
            </a:r>
          </a:p>
          <a:p>
            <a:r>
              <a:rPr lang="en-US" dirty="0"/>
              <a:t>After you've explored the sections in the </a:t>
            </a:r>
            <a:r>
              <a:rPr lang="en-US" dirty="0" err="1"/>
              <a:t>VirusTotal</a:t>
            </a:r>
            <a:r>
              <a:rPr lang="en-US" dirty="0"/>
              <a:t> report, you will uncover additional </a:t>
            </a:r>
            <a:r>
              <a:rPr lang="en-US" dirty="0" err="1"/>
              <a:t>IoCs</a:t>
            </a:r>
            <a:r>
              <a:rPr lang="en-US" dirty="0"/>
              <a:t> that are associated with the file according to the </a:t>
            </a:r>
            <a:r>
              <a:rPr lang="en-US" dirty="0" err="1"/>
              <a:t>VirusTotal</a:t>
            </a:r>
            <a:r>
              <a:rPr lang="en-US" dirty="0"/>
              <a:t> report.</a:t>
            </a:r>
          </a:p>
          <a:p>
            <a:r>
              <a:rPr lang="en-US" dirty="0"/>
              <a:t>Identify </a:t>
            </a:r>
            <a:r>
              <a:rPr lang="en-US" i="1" dirty="0"/>
              <a:t>three</a:t>
            </a:r>
            <a:r>
              <a:rPr lang="en-US" dirty="0"/>
              <a:t> </a:t>
            </a:r>
            <a:r>
              <a:rPr lang="en-US" b="1" dirty="0"/>
              <a:t>indicators of compromise </a:t>
            </a:r>
            <a:r>
              <a:rPr lang="en-US" dirty="0"/>
              <a:t>(</a:t>
            </a:r>
            <a:r>
              <a:rPr lang="en-US" b="1" dirty="0" err="1"/>
              <a:t>IoCs</a:t>
            </a:r>
            <a:r>
              <a:rPr lang="en-US" dirty="0"/>
              <a:t>) that are associated with this file hash using the tabs in the </a:t>
            </a:r>
            <a:r>
              <a:rPr lang="en-US" dirty="0" err="1"/>
              <a:t>VirusTotal</a:t>
            </a:r>
            <a:r>
              <a:rPr lang="en-US" dirty="0"/>
              <a:t> report. Then, enter the </a:t>
            </a:r>
            <a:r>
              <a:rPr lang="en-US" dirty="0" err="1"/>
              <a:t>IoCs</a:t>
            </a:r>
            <a:r>
              <a:rPr lang="en-US" dirty="0"/>
              <a:t> into their respective sections in the Pyramid of Pain template.</a:t>
            </a:r>
          </a:p>
          <a:p>
            <a:r>
              <a:rPr lang="en-US" dirty="0"/>
              <a:t>Indicators of compromise are valuable sources of information for security professionals because they are used to identify malicious activity. You can choose to identify any three of the six types of </a:t>
            </a:r>
            <a:r>
              <a:rPr lang="en-US" dirty="0" err="1"/>
              <a:t>IoCs</a:t>
            </a:r>
            <a:r>
              <a:rPr lang="en-US" dirty="0"/>
              <a:t> found in the Pyramid of Pain: </a:t>
            </a:r>
          </a:p>
          <a:p>
            <a:pPr>
              <a:buFont typeface="Arial" panose="020B0604020202020204" pitchFamily="34" charset="0"/>
              <a:buChar char="•"/>
            </a:pPr>
            <a:r>
              <a:rPr lang="en-US" b="1" dirty="0"/>
              <a:t>Hash value:</a:t>
            </a:r>
            <a:r>
              <a:rPr lang="en-US" dirty="0"/>
              <a:t> Hashes convert information into a unique value that can't be decrypted. Hashes are often used as unique references to files involved in an intrusion. In this activity, you used a SHA256 hash as the artifact for this investigation. Find another hash that's used to identify this malware and enter it beside the </a:t>
            </a:r>
            <a:r>
              <a:rPr lang="en-US" b="1" dirty="0"/>
              <a:t>Hash values </a:t>
            </a:r>
            <a:r>
              <a:rPr lang="en-US" dirty="0"/>
              <a:t>section in the Pyramid of Pain template. You can use the </a:t>
            </a:r>
            <a:r>
              <a:rPr lang="en-US" b="1" dirty="0"/>
              <a:t>Details</a:t>
            </a:r>
            <a:r>
              <a:rPr lang="en-US" dirty="0"/>
              <a:t> tab to help you identify other hashes.</a:t>
            </a:r>
          </a:p>
          <a:p>
            <a:pPr>
              <a:buFont typeface="Arial" panose="020B0604020202020204" pitchFamily="34" charset="0"/>
              <a:buChar char="•"/>
            </a:pPr>
            <a:r>
              <a:rPr lang="en-US" b="1" dirty="0"/>
              <a:t>IP address</a:t>
            </a:r>
            <a:r>
              <a:rPr lang="en-US" dirty="0"/>
              <a:t>: Find an IP address that this malware contacted and enter it beside the </a:t>
            </a:r>
            <a:r>
              <a:rPr lang="en-US" b="1" dirty="0"/>
              <a:t>IP</a:t>
            </a:r>
            <a:r>
              <a:rPr lang="en-US" dirty="0"/>
              <a:t> </a:t>
            </a:r>
            <a:r>
              <a:rPr lang="en-US" b="1" dirty="0"/>
              <a:t>addresses</a:t>
            </a:r>
            <a:r>
              <a:rPr lang="en-US" dirty="0"/>
              <a:t> section in the Pyramid of Pain template. You can locate IP addresses in the </a:t>
            </a:r>
            <a:r>
              <a:rPr lang="en-US" b="1" dirty="0"/>
              <a:t>Relations</a:t>
            </a:r>
            <a:r>
              <a:rPr lang="en-US" dirty="0"/>
              <a:t> tab under the Contacted IP addresses section or in the </a:t>
            </a:r>
            <a:r>
              <a:rPr lang="en-US" b="1" dirty="0"/>
              <a:t>Behavior</a:t>
            </a:r>
            <a:r>
              <a:rPr lang="en-US" dirty="0"/>
              <a:t> tab under the IP Traffic section.</a:t>
            </a:r>
          </a:p>
          <a:p>
            <a:pPr>
              <a:buFont typeface="Arial" panose="020B0604020202020204" pitchFamily="34" charset="0"/>
              <a:buChar char="•"/>
            </a:pPr>
            <a:r>
              <a:rPr lang="en-US" b="1" dirty="0"/>
              <a:t>Domain name:</a:t>
            </a:r>
            <a:r>
              <a:rPr lang="en-US" dirty="0"/>
              <a:t> Find a domain name that this malware contacted and enter it beside the </a:t>
            </a:r>
            <a:r>
              <a:rPr lang="en-US" b="1" dirty="0"/>
              <a:t>Domain names </a:t>
            </a:r>
            <a:r>
              <a:rPr lang="en-US" dirty="0"/>
              <a:t>section</a:t>
            </a:r>
            <a:r>
              <a:rPr lang="en-US" b="1" dirty="0"/>
              <a:t> </a:t>
            </a:r>
            <a:r>
              <a:rPr lang="en-US" dirty="0"/>
              <a:t>in the Pyramid of Pain template. You can find domain name information under the Relations tab. You might encounter benign domain names. Use the </a:t>
            </a:r>
            <a:r>
              <a:rPr lang="en-US" b="1" dirty="0"/>
              <a:t>Detections</a:t>
            </a:r>
            <a:r>
              <a:rPr lang="en-US" dirty="0"/>
              <a:t> column to identify domain names that have been reported as malicious.</a:t>
            </a:r>
          </a:p>
          <a:p>
            <a:pPr>
              <a:buFont typeface="Arial" panose="020B0604020202020204" pitchFamily="34" charset="0"/>
              <a:buChar char="•"/>
            </a:pPr>
            <a:r>
              <a:rPr lang="en-US" b="1" dirty="0"/>
              <a:t>Network artifact/host artifact:</a:t>
            </a:r>
            <a:r>
              <a:rPr lang="en-US" dirty="0"/>
              <a:t> Malware can create network-related or host-related artifacts on an infected system. Find a network-related or host-related artifact that this malware created and enter it beside the </a:t>
            </a:r>
            <a:r>
              <a:rPr lang="en-US" b="1" dirty="0"/>
              <a:t>Network/host artifacts</a:t>
            </a:r>
            <a:r>
              <a:rPr lang="en-US" dirty="0"/>
              <a:t> section in the Pyramid of Pain template. You can find this information from the sandbox reports under the </a:t>
            </a:r>
            <a:r>
              <a:rPr lang="en-US" b="1" dirty="0"/>
              <a:t>Behavior </a:t>
            </a:r>
            <a:r>
              <a:rPr lang="en-US" dirty="0"/>
              <a:t>tab or from the Relations tab.</a:t>
            </a:r>
          </a:p>
          <a:p>
            <a:pPr>
              <a:buFont typeface="Arial" panose="020B0604020202020204" pitchFamily="34" charset="0"/>
              <a:buChar char="•"/>
            </a:pPr>
            <a:r>
              <a:rPr lang="en-US" b="1" dirty="0"/>
              <a:t>Tools:</a:t>
            </a:r>
            <a:r>
              <a:rPr lang="en-US" dirty="0"/>
              <a:t> Attackers can use tools to achieve their goal. Try to find out if this malware has used any tool. Then, enter it beside the </a:t>
            </a:r>
            <a:r>
              <a:rPr lang="en-US" b="1" dirty="0"/>
              <a:t>Tools </a:t>
            </a:r>
            <a:r>
              <a:rPr lang="en-US" dirty="0"/>
              <a:t>section in the Pyramid of Pain template.</a:t>
            </a:r>
          </a:p>
          <a:p>
            <a:pPr>
              <a:buFont typeface="Arial" panose="020B0604020202020204" pitchFamily="34" charset="0"/>
              <a:buChar char="•"/>
            </a:pPr>
            <a:r>
              <a:rPr lang="en-US" b="1" dirty="0"/>
              <a:t>Tactics, techniques, and procedures (TTPs):</a:t>
            </a:r>
            <a:r>
              <a:rPr lang="en-US" dirty="0"/>
              <a:t> TTPs describe the behavior of an attacker. Using the sandbox reports from the Behavior tab, find the list of tactics and techniques used by this malware as identified by MITRE ATT&amp;CK® and enter it beside the </a:t>
            </a:r>
            <a:r>
              <a:rPr lang="en-US" b="1" dirty="0"/>
              <a:t>TTPs</a:t>
            </a:r>
            <a:r>
              <a:rPr lang="en-US" dirty="0"/>
              <a:t> section in the Pyramid of Pain template. </a:t>
            </a:r>
          </a:p>
          <a:p>
            <a:r>
              <a:rPr lang="en-US" b="1" i="1" dirty="0"/>
              <a:t>Note</a:t>
            </a:r>
            <a:r>
              <a:rPr lang="en-US" dirty="0"/>
              <a:t>:</a:t>
            </a:r>
            <a:r>
              <a:rPr lang="en-US" i="1" dirty="0"/>
              <a:t> </a:t>
            </a:r>
            <a:r>
              <a:rPr lang="en-US" i="1" dirty="0" err="1"/>
              <a:t>VirusTotal</a:t>
            </a:r>
            <a:r>
              <a:rPr lang="en-US" i="1" dirty="0"/>
              <a:t> reports can contain legitimate domains and IP addresses that are not considered malicious. </a:t>
            </a:r>
            <a:endParaRPr lang="en-US" dirty="0"/>
          </a:p>
          <a:p>
            <a:r>
              <a:rPr lang="en-US" b="1" i="1" dirty="0"/>
              <a:t>Pro tip</a:t>
            </a:r>
            <a:r>
              <a:rPr lang="en-US" dirty="0"/>
              <a:t>:</a:t>
            </a:r>
            <a:r>
              <a:rPr lang="en-US" i="1" dirty="0"/>
              <a:t> To learn more about a section in </a:t>
            </a:r>
            <a:r>
              <a:rPr lang="en-US" i="1" dirty="0" err="1"/>
              <a:t>VirusTotal</a:t>
            </a:r>
            <a:r>
              <a:rPr lang="en-US" i="1" dirty="0"/>
              <a:t>, hover your cursor over the information icon to display information on what that section includes. </a:t>
            </a:r>
            <a:endParaRPr lang="en-US" dirty="0"/>
          </a:p>
          <a:p>
            <a:endParaRPr lang="en-US" dirty="0"/>
          </a:p>
        </p:txBody>
      </p:sp>
    </p:spTree>
    <p:extLst>
      <p:ext uri="{BB962C8B-B14F-4D97-AF65-F5344CB8AC3E}">
        <p14:creationId xmlns:p14="http://schemas.microsoft.com/office/powerpoint/2010/main" val="394340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a:t>Domain names</a:t>
            </a:r>
            <a:r>
              <a:rPr lang="en-US" dirty="0"/>
              <a:t>: org.misecure.com is reported as a malicious contacted domain under the Relations tab in the </a:t>
            </a:r>
            <a:r>
              <a:rPr lang="en-US" dirty="0" err="1"/>
              <a:t>VirusTotal</a:t>
            </a:r>
            <a:r>
              <a:rPr lang="en-US" dirty="0"/>
              <a:t> report.</a:t>
            </a:r>
          </a:p>
          <a:p>
            <a:pPr>
              <a:buFont typeface="Arial" panose="020B0604020202020204" pitchFamily="34" charset="0"/>
              <a:buChar char="•"/>
            </a:pPr>
            <a:r>
              <a:rPr lang="en-US" b="1" dirty="0"/>
              <a:t>IP address</a:t>
            </a:r>
            <a:r>
              <a:rPr lang="en-US" dirty="0"/>
              <a:t>: 207.148.109.242 is listed as one of many IP addresses under the Relations tab in the </a:t>
            </a:r>
            <a:r>
              <a:rPr lang="en-US" dirty="0" err="1"/>
              <a:t>VirusTotal</a:t>
            </a:r>
            <a:r>
              <a:rPr lang="en-US" dirty="0"/>
              <a:t> report. This IP address is also associated with the org.misecure.com domain as listed in the DNS Resolutions section under the Behavior tab from the </a:t>
            </a:r>
            <a:r>
              <a:rPr lang="en-US" dirty="0" err="1"/>
              <a:t>Zenbox</a:t>
            </a:r>
            <a:r>
              <a:rPr lang="en-US" dirty="0"/>
              <a:t> sandbox report.</a:t>
            </a:r>
          </a:p>
          <a:p>
            <a:pPr>
              <a:buFont typeface="Arial" panose="020B0604020202020204" pitchFamily="34" charset="0"/>
              <a:buChar char="•"/>
            </a:pPr>
            <a:r>
              <a:rPr lang="en-US" b="1" dirty="0"/>
              <a:t>Hash value:</a:t>
            </a:r>
            <a:r>
              <a:rPr lang="en-US" dirty="0"/>
              <a:t> 287d612e29b71c90aa54947313810a25 is a MD5 hash listed under the Details tab in the </a:t>
            </a:r>
            <a:r>
              <a:rPr lang="en-US" dirty="0" err="1"/>
              <a:t>VirusTotal</a:t>
            </a:r>
            <a:r>
              <a:rPr lang="en-US" dirty="0"/>
              <a:t> report.</a:t>
            </a:r>
          </a:p>
          <a:p>
            <a:pPr>
              <a:buFont typeface="Arial" panose="020B0604020202020204" pitchFamily="34" charset="0"/>
              <a:buChar char="•"/>
            </a:pPr>
            <a:r>
              <a:rPr lang="en-US" b="1" dirty="0"/>
              <a:t>Network/host artifacts</a:t>
            </a:r>
            <a:r>
              <a:rPr lang="en-US" dirty="0"/>
              <a:t>: Network-related artifacts that have been observed in this malware are HTTP requests made to the org.misecure.com domain. This is listed in the Network Communications section under the Behavior tab from the Venus Eye Sandbox and Rising MOVES sandbox reports. </a:t>
            </a:r>
          </a:p>
          <a:p>
            <a:pPr>
              <a:buFont typeface="Arial" panose="020B0604020202020204" pitchFamily="34" charset="0"/>
              <a:buChar char="•"/>
            </a:pPr>
            <a:r>
              <a:rPr lang="en-US" b="1" dirty="0"/>
              <a:t>Tools</a:t>
            </a:r>
            <a:r>
              <a:rPr lang="en-US" dirty="0"/>
              <a:t>: Input capture is listed in the Collection section under the Behavior tab from the </a:t>
            </a:r>
            <a:r>
              <a:rPr lang="en-US" dirty="0" err="1"/>
              <a:t>Zenbox</a:t>
            </a:r>
            <a:r>
              <a:rPr lang="en-US" dirty="0"/>
              <a:t> sandbox report. Malicious actors use input capture to steal user input such as passwords, credit card numbers, and other sensitive information.</a:t>
            </a:r>
          </a:p>
          <a:p>
            <a:pPr>
              <a:buFont typeface="Arial" panose="020B0604020202020204" pitchFamily="34" charset="0"/>
              <a:buChar char="•"/>
            </a:pPr>
            <a:r>
              <a:rPr lang="en-US" b="1" dirty="0"/>
              <a:t>TTPs</a:t>
            </a:r>
            <a:r>
              <a:rPr lang="en-US" dirty="0"/>
              <a:t>: Command and control is listed as a tactic under the Behavior tab from the </a:t>
            </a:r>
            <a:r>
              <a:rPr lang="en-US" dirty="0" err="1"/>
              <a:t>Zenbox</a:t>
            </a:r>
            <a:r>
              <a:rPr lang="en-US" dirty="0"/>
              <a:t> sandbox report. Malicious actors use command and control to establish communication channels between an infected system and their own system.</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coursera.org/learn/detection-and-response/exam/ghRgc/portfolio-activity-document-an-incident-with-an-incident-handlers-journa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www.coursera.org/learn/assets-threats-and-vulnerabilities/ungradedLti/SjSUK/activity-create-hash-valu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49"/>
            <a:ext cx="7684800" cy="2489905"/>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dirty="0">
                <a:solidFill>
                  <a:schemeClr val="dk1"/>
                </a:solidFill>
                <a:latin typeface="Google Sans"/>
                <a:ea typeface="Google Sans"/>
                <a:cs typeface="Google Sans"/>
                <a:sym typeface="Google Sans"/>
              </a:rPr>
              <a:t>Has this file been identified as malicious? Explain why or why not.</a:t>
            </a:r>
            <a:endParaRPr sz="1790" b="1" dirty="0">
              <a:solidFill>
                <a:schemeClr val="dk1"/>
              </a:solidFill>
              <a:latin typeface="Google Sans"/>
              <a:ea typeface="Google Sans"/>
              <a:cs typeface="Google Sans"/>
              <a:sym typeface="Google Sans"/>
            </a:endParaRPr>
          </a:p>
          <a:p>
            <a:pPr marL="0" lvl="0" indent="0" algn="l" rtl="0">
              <a:lnSpc>
                <a:spcPct val="95000"/>
              </a:lnSpc>
              <a:spcBef>
                <a:spcPts val="1200"/>
              </a:spcBef>
              <a:spcAft>
                <a:spcPts val="0"/>
              </a:spcAft>
              <a:buSzPts val="605"/>
              <a:buNone/>
            </a:pPr>
            <a:endParaRPr sz="1790" b="1" dirty="0">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r>
              <a:rPr lang="en-US" sz="1790" b="1" dirty="0">
                <a:solidFill>
                  <a:schemeClr val="dk1"/>
                </a:solidFill>
                <a:latin typeface="Google Sans"/>
                <a:ea typeface="Google Sans"/>
                <a:cs typeface="Google Sans"/>
                <a:sym typeface="Google Sans"/>
              </a:rPr>
              <a:t>Based on the notes and the file hash has been reported by Virus Total tool as malicious/virus by at least 50 vendors or more. Using the tool, it allowed me to find that this file hash called as the malware </a:t>
            </a:r>
            <a:r>
              <a:rPr lang="en-US" sz="1790" b="1" dirty="0" err="1">
                <a:solidFill>
                  <a:schemeClr val="dk1"/>
                </a:solidFill>
                <a:latin typeface="Google Sans"/>
                <a:ea typeface="Google Sans"/>
                <a:cs typeface="Google Sans"/>
                <a:sym typeface="Google Sans"/>
              </a:rPr>
              <a:t>Flagpro</a:t>
            </a:r>
            <a:r>
              <a:rPr lang="en-US" sz="1790" b="1" dirty="0">
                <a:solidFill>
                  <a:schemeClr val="dk1"/>
                </a:solidFill>
                <a:latin typeface="Google Sans"/>
                <a:ea typeface="Google Sans"/>
                <a:cs typeface="Google Sans"/>
                <a:sym typeface="Google Sans"/>
              </a:rPr>
              <a:t>, which is commonly used by the advanced threat actor </a:t>
            </a:r>
            <a:r>
              <a:rPr lang="en-US" sz="1790" b="1" dirty="0" err="1">
                <a:solidFill>
                  <a:schemeClr val="dk1"/>
                </a:solidFill>
                <a:latin typeface="Google Sans"/>
                <a:ea typeface="Google Sans"/>
                <a:cs typeface="Google Sans"/>
                <a:sym typeface="Google Sans"/>
              </a:rPr>
              <a:t>BlackTech</a:t>
            </a:r>
            <a:r>
              <a:rPr lang="en-US" sz="1790" b="1" dirty="0">
                <a:solidFill>
                  <a:schemeClr val="dk1"/>
                </a:solidFill>
                <a:latin typeface="Google Sans"/>
                <a:ea typeface="Google Sans"/>
                <a:cs typeface="Google Sans"/>
                <a:sym typeface="Google Sans"/>
              </a:rPr>
              <a:t>. The next few slides demonstrates the scenario to how my conclusion is concluded and why the pyramid answers are placed as so.</a:t>
            </a:r>
          </a:p>
          <a:p>
            <a:pPr marL="0" lvl="0" indent="0" algn="l" rtl="0">
              <a:lnSpc>
                <a:spcPct val="95000"/>
              </a:lnSpc>
              <a:spcBef>
                <a:spcPts val="1200"/>
              </a:spcBef>
              <a:spcAft>
                <a:spcPts val="1200"/>
              </a:spcAft>
              <a:buSzPts val="605"/>
              <a:buNone/>
            </a:pPr>
            <a:endParaRPr sz="1790" b="1" dirty="0">
              <a:solidFill>
                <a:schemeClr val="dk1"/>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1E0C-620C-05B4-1117-1BF8210D2416}"/>
              </a:ext>
            </a:extLst>
          </p:cNvPr>
          <p:cNvSpPr>
            <a:spLocks noGrp="1"/>
          </p:cNvSpPr>
          <p:nvPr>
            <p:ph type="title"/>
          </p:nvPr>
        </p:nvSpPr>
        <p:spPr/>
        <p:txBody>
          <a:bodyPr>
            <a:normAutofit fontScale="90000"/>
          </a:bodyPr>
          <a:lstStyle/>
          <a:p>
            <a:r>
              <a:rPr lang="fr-FR" dirty="0"/>
              <a:t>Notes:</a:t>
            </a:r>
            <a:endParaRPr lang="en-US" dirty="0"/>
          </a:p>
        </p:txBody>
      </p:sp>
      <p:sp>
        <p:nvSpPr>
          <p:cNvPr id="3" name="Text Placeholder 2">
            <a:extLst>
              <a:ext uri="{FF2B5EF4-FFF2-40B4-BE49-F238E27FC236}">
                <a16:creationId xmlns:a16="http://schemas.microsoft.com/office/drawing/2014/main" id="{21BBCEAD-DC93-31C1-DF86-74B98964C7F1}"/>
              </a:ext>
            </a:extLst>
          </p:cNvPr>
          <p:cNvSpPr>
            <a:spLocks noGrp="1"/>
          </p:cNvSpPr>
          <p:nvPr>
            <p:ph type="body" idx="1"/>
          </p:nvPr>
        </p:nvSpPr>
        <p:spPr>
          <a:xfrm>
            <a:off x="311700" y="1152474"/>
            <a:ext cx="8520600" cy="3546001"/>
          </a:xfrm>
        </p:spPr>
        <p:txBody>
          <a:bodyP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a:ln>
                  <a:noFill/>
                </a:ln>
                <a:solidFill>
                  <a:schemeClr val="tx1"/>
                </a:solidFill>
                <a:effectLst/>
                <a:latin typeface="Arial" panose="020B0604020202020204" pitchFamily="34" charset="0"/>
              </a:rPr>
              <a:t>Scenario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chemeClr val="tx1"/>
                </a:solidFill>
                <a:effectLst/>
                <a:latin typeface="Arial" panose="020B0604020202020204" pitchFamily="34" charset="0"/>
              </a:rPr>
              <a:t>  </a:t>
            </a:r>
            <a:r>
              <a:rPr kumimoji="0" lang="en-US" altLang="en-US" sz="4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Review the </a:t>
            </a:r>
            <a:r>
              <a:rPr kumimoji="0" lang="en-US" altLang="en-US" sz="1800" b="0" i="1" u="none" strike="noStrike" cap="none" normalizeH="0" baseline="0" dirty="0">
                <a:ln>
                  <a:noFill/>
                </a:ln>
                <a:solidFill>
                  <a:schemeClr val="tx1"/>
                </a:solidFill>
                <a:effectLst/>
                <a:latin typeface="Arial" panose="020B0604020202020204" pitchFamily="34" charset="0"/>
              </a:rPr>
              <a:t>following scenario. Then complete the step-by-step instructions.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Arial" panose="020B0604020202020204" pitchFamily="34" charset="0"/>
              </a:rPr>
              <a:t>You are a level one security operations center (SOC) analyst at a financial services company. You have received an alert about a suspicious file being downloaded on an employee's computer.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Arial" panose="020B0604020202020204" pitchFamily="34" charset="0"/>
              </a:rPr>
              <a:t>You investigate this alert and discover that the employee received an email containing an attachment. The attachment was a password-protected spreadsheet file. The spreadsheet's password was provided in the email. The employee downloaded the file, then entered the password to open the file. When the employee opened the file, a malicious payload was then executed on their computer.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Arial" panose="020B0604020202020204" pitchFamily="34" charset="0"/>
              </a:rPr>
              <a:t>You retrieve the malicious </a:t>
            </a:r>
            <a:r>
              <a:rPr kumimoji="0" lang="en-US" altLang="en-US" sz="1800" b="0" i="0" u="none" strike="noStrike" cap="none" normalizeH="0" baseline="0" dirty="0">
                <a:ln>
                  <a:noFill/>
                </a:ln>
                <a:solidFill>
                  <a:schemeClr val="tx1"/>
                </a:solidFill>
                <a:effectLst/>
                <a:latin typeface="Arial" panose="020B0604020202020204" pitchFamily="34" charset="0"/>
              </a:rPr>
              <a:t>file and create a SHA256 hash of the file. You might recall from a previous course that a </a:t>
            </a:r>
            <a:r>
              <a:rPr kumimoji="0" lang="en-US" altLang="en-US" sz="1800" b="1" i="0" u="none" strike="noStrike" cap="none" normalizeH="0" baseline="0" dirty="0">
                <a:ln>
                  <a:noFill/>
                </a:ln>
                <a:solidFill>
                  <a:schemeClr val="tx1"/>
                </a:solidFill>
                <a:effectLst/>
                <a:latin typeface="Arial" panose="020B0604020202020204" pitchFamily="34" charset="0"/>
              </a:rPr>
              <a:t>hash function</a:t>
            </a:r>
            <a:r>
              <a:rPr kumimoji="0" lang="en-US" altLang="en-US" sz="1800" b="0" i="0" u="none" strike="noStrike" cap="none" normalizeH="0" baseline="0" dirty="0">
                <a:ln>
                  <a:noFill/>
                </a:ln>
                <a:solidFill>
                  <a:schemeClr val="tx1"/>
                </a:solidFill>
                <a:effectLst/>
                <a:latin typeface="Arial" panose="020B0604020202020204" pitchFamily="34" charset="0"/>
              </a:rPr>
              <a:t> is an algorithm that produces a code that can't be decrypted. Hashing is a cryptographic method used to uniquely identify malware, acting as the file's unique fingerprint.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Now that you have the file hash, you will use </a:t>
            </a:r>
            <a:r>
              <a:rPr kumimoji="0" lang="en-US" altLang="en-US" sz="1800" b="0" i="0" u="none" strike="noStrike" cap="none" normalizeH="0" baseline="0" dirty="0" err="1">
                <a:ln>
                  <a:noFill/>
                </a:ln>
                <a:solidFill>
                  <a:schemeClr val="tx1"/>
                </a:solidFill>
                <a:effectLst/>
                <a:latin typeface="Arial" panose="020B0604020202020204" pitchFamily="34" charset="0"/>
              </a:rPr>
              <a:t>VirusTotal</a:t>
            </a:r>
            <a:r>
              <a:rPr kumimoji="0" lang="en-US" altLang="en-US" sz="1800" b="0" i="0" u="none" strike="noStrike" cap="none" normalizeH="0" baseline="0" dirty="0">
                <a:ln>
                  <a:noFill/>
                </a:ln>
                <a:solidFill>
                  <a:schemeClr val="tx1"/>
                </a:solidFill>
                <a:effectLst/>
                <a:latin typeface="Arial" panose="020B0604020202020204" pitchFamily="34" charset="0"/>
              </a:rPr>
              <a:t> to uncover additional </a:t>
            </a:r>
            <a:r>
              <a:rPr kumimoji="0" lang="en-US" altLang="en-US" sz="1800" b="0" i="0" u="none" strike="noStrike" cap="none" normalizeH="0" baseline="0" dirty="0" err="1">
                <a:ln>
                  <a:noFill/>
                </a:ln>
                <a:solidFill>
                  <a:schemeClr val="tx1"/>
                </a:solidFill>
                <a:effectLst/>
                <a:latin typeface="Arial" panose="020B0604020202020204" pitchFamily="34" charset="0"/>
              </a:rPr>
              <a:t>IoCs</a:t>
            </a:r>
            <a:r>
              <a:rPr kumimoji="0" lang="en-US" altLang="en-US" sz="1800" b="0" i="0" u="none" strike="noStrike" cap="none" normalizeH="0" baseline="0" dirty="0">
                <a:ln>
                  <a:noFill/>
                </a:ln>
                <a:solidFill>
                  <a:schemeClr val="tx1"/>
                </a:solidFill>
                <a:effectLst/>
                <a:latin typeface="Arial" panose="020B0604020202020204" pitchFamily="34" charset="0"/>
              </a:rPr>
              <a:t> that are associated with the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chemeClr val="tx1"/>
                </a:solidFill>
                <a:effectLst/>
                <a:latin typeface="Arial" panose="020B0604020202020204" pitchFamily="34" charset="0"/>
              </a:rPr>
              <a:t>Note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Use the incident handler's journal you started in </a:t>
            </a:r>
            <a:r>
              <a:rPr kumimoji="0" lang="en-US" altLang="en-US" sz="1800" b="0" i="1" u="none" strike="noStrike" cap="none" normalizeH="0" baseline="0" dirty="0">
                <a:ln>
                  <a:noFill/>
                </a:ln>
                <a:solidFill>
                  <a:schemeClr val="tx1"/>
                </a:solidFill>
                <a:effectLst/>
                <a:latin typeface="Arial" panose="020B0604020202020204" pitchFamily="34" charset="0"/>
                <a:hlinkClick r:id="rId3"/>
              </a:rPr>
              <a:t>a previous activity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Arial" panose="020B0604020202020204" pitchFamily="34" charset="0"/>
              </a:rPr>
              <a:t>to take notes during the activity and keep track of your findings.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chemeClr val="tx1"/>
                </a:solidFill>
                <a:effectLst/>
                <a:latin typeface="Arial" panose="020B0604020202020204" pitchFamily="34" charset="0"/>
              </a:rPr>
              <a:t>Note</a:t>
            </a:r>
            <a:r>
              <a:rPr kumimoji="0" lang="en-US" altLang="en-US" sz="1800" b="0" i="1" u="none" strike="noStrike" cap="none" normalizeH="0" baseline="0" dirty="0">
                <a:ln>
                  <a:noFill/>
                </a:ln>
                <a:solidFill>
                  <a:schemeClr val="tx1"/>
                </a:solidFill>
                <a:effectLst/>
                <a:latin typeface="Arial" panose="020B0604020202020204" pitchFamily="34" charset="0"/>
              </a:rPr>
              <a:t>: You might recall creating SHA256 hashes in the </a:t>
            </a:r>
            <a:r>
              <a:rPr kumimoji="0" lang="en-US" altLang="en-US" sz="1800" b="0" i="1" u="none" strike="noStrike" cap="none" normalizeH="0" baseline="0" dirty="0">
                <a:ln>
                  <a:noFill/>
                </a:ln>
                <a:solidFill>
                  <a:schemeClr val="tx1"/>
                </a:solidFill>
                <a:effectLst/>
                <a:latin typeface="Arial" panose="020B0604020202020204" pitchFamily="34" charset="0"/>
                <a:hlinkClick r:id="rId4"/>
              </a:rPr>
              <a:t>lab activity on hash values</a:t>
            </a:r>
            <a:endParaRPr kumimoji="0" lang="en-US" altLang="en-US" sz="18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Arial" panose="020B0604020202020204" pitchFamily="34" charset="0"/>
              </a:rPr>
              <a:t>from a previous course.</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6" name="Picture 2">
            <a:extLst>
              <a:ext uri="{FF2B5EF4-FFF2-40B4-BE49-F238E27FC236}">
                <a16:creationId xmlns:a16="http://schemas.microsoft.com/office/drawing/2014/main" id="{B5BF8836-97B9-EEB8-BCD3-99EFDAAEEB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1219200"/>
            <a:ext cx="15240000" cy="6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59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dk1"/>
                </a:solidFill>
                <a:latin typeface="Google Sans"/>
                <a:ea typeface="Google Sans"/>
                <a:cs typeface="Google Sans"/>
                <a:sym typeface="Google Sans"/>
              </a:rPr>
              <a:t>Command and Control</a:t>
            </a:r>
            <a:endParaRPr sz="1100" dirty="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dk1"/>
                </a:solidFill>
                <a:latin typeface="Roboto"/>
                <a:ea typeface="Roboto"/>
                <a:cs typeface="Roboto"/>
                <a:sym typeface="Roboto"/>
              </a:rPr>
              <a:t>Input capture</a:t>
            </a:r>
            <a:endParaRPr sz="1100" dirty="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dk1"/>
                </a:solidFill>
                <a:latin typeface="Roboto"/>
                <a:ea typeface="Roboto"/>
                <a:cs typeface="Roboto"/>
                <a:sym typeface="Roboto"/>
              </a:rPr>
              <a:t>HTTP </a:t>
            </a:r>
            <a:r>
              <a:rPr lang="en-US" sz="1100" dirty="0" err="1">
                <a:solidFill>
                  <a:schemeClr val="dk1"/>
                </a:solidFill>
                <a:latin typeface="Roboto"/>
                <a:ea typeface="Roboto"/>
                <a:cs typeface="Roboto"/>
                <a:sym typeface="Roboto"/>
              </a:rPr>
              <a:t>Requestas</a:t>
            </a:r>
            <a:endParaRPr sz="1100" dirty="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dk1"/>
                </a:solidFill>
                <a:latin typeface="Roboto"/>
                <a:ea typeface="Roboto"/>
                <a:cs typeface="Roboto"/>
                <a:sym typeface="Roboto"/>
              </a:rPr>
              <a:t>o</a:t>
            </a:r>
            <a:r>
              <a:rPr lang="en-US" sz="1100">
                <a:solidFill>
                  <a:schemeClr val="dk1"/>
                </a:solidFill>
                <a:latin typeface="Roboto"/>
                <a:ea typeface="Roboto"/>
                <a:cs typeface="Roboto"/>
                <a:sym typeface="Roboto"/>
              </a:rPr>
              <a:t>rg</a:t>
            </a:r>
            <a:r>
              <a:rPr lang="en-US" sz="1100" dirty="0">
                <a:solidFill>
                  <a:schemeClr val="dk1"/>
                </a:solidFill>
                <a:latin typeface="Roboto"/>
                <a:ea typeface="Roboto"/>
                <a:cs typeface="Roboto"/>
                <a:sym typeface="Roboto"/>
              </a:rPr>
              <a:t>.miscure.com</a:t>
            </a:r>
            <a:endParaRPr sz="1100" dirty="0">
              <a:solidFill>
                <a:schemeClr val="dk1"/>
              </a:solidFill>
              <a:latin typeface="Roboto"/>
              <a:ea typeface="Roboto"/>
              <a:cs typeface="Roboto"/>
              <a:sym typeface="Roboto"/>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algn="ctr"/>
            <a:r>
              <a:rPr lang="en" sz="1100" dirty="0">
                <a:solidFill>
                  <a:schemeClr val="dk1"/>
                </a:solidFill>
                <a:latin typeface="Google Sans"/>
                <a:ea typeface="Google Sans"/>
                <a:cs typeface="Google Sans"/>
                <a:sym typeface="Google Sans"/>
              </a:rPr>
              <a:t>207.148.109.242</a:t>
            </a:r>
          </a:p>
          <a:p>
            <a:pPr marL="0" lvl="0" indent="0" algn="ctr" rtl="0">
              <a:spcBef>
                <a:spcPts val="0"/>
              </a:spcBef>
              <a:spcAft>
                <a:spcPts val="0"/>
              </a:spcAft>
              <a:buNone/>
            </a:pPr>
            <a:endParaRPr sz="1100" dirty="0">
              <a:solidFill>
                <a:schemeClr val="dk1"/>
              </a:solidFill>
              <a:latin typeface="Roboto"/>
              <a:ea typeface="Roboto"/>
              <a:cs typeface="Roboto"/>
              <a:sym typeface="Roboto"/>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dirty="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2051</Words>
  <Application>Microsoft Office PowerPoint</Application>
  <PresentationFormat>On-screen Show (16:9)</PresentationFormat>
  <Paragraphs>72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Roboto</vt:lpstr>
      <vt:lpstr>Google Sans</vt:lpstr>
      <vt:lpstr>Arial</vt:lpstr>
      <vt:lpstr>Simple Light</vt:lpstr>
      <vt:lpstr>PowerPoint Presentation</vt:lpstr>
      <vt:lpstr>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Victoria Lee</cp:lastModifiedBy>
  <cp:revision>3</cp:revision>
  <dcterms:modified xsi:type="dcterms:W3CDTF">2025-10-06T18:03:40Z</dcterms:modified>
</cp:coreProperties>
</file>