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4" r:id="rId6"/>
    <p:sldId id="278" r:id="rId7"/>
    <p:sldId id="279" r:id="rId8"/>
    <p:sldId id="280" r:id="rId9"/>
    <p:sldId id="281" r:id="rId10"/>
    <p:sldId id="282" r:id="rId11"/>
    <p:sldId id="283" r:id="rId12"/>
    <p:sldId id="284" r:id="rId13"/>
    <p:sldId id="285" r:id="rId14"/>
    <p:sldId id="286" r:id="rId15"/>
    <p:sldId id="287" r:id="rId16"/>
    <p:sldId id="288" r:id="rId17"/>
    <p:sldId id="27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70944" autoAdjust="0"/>
  </p:normalViewPr>
  <p:slideViewPr>
    <p:cSldViewPr showGuides="1">
      <p:cViewPr varScale="1">
        <p:scale>
          <a:sx n="78" d="100"/>
          <a:sy n="78" d="100"/>
        </p:scale>
        <p:origin x="1890" y="96"/>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73" d="100"/>
          <a:sy n="73" d="100"/>
        </p:scale>
        <p:origin x="2126"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ctoria%20Aurora%20R12\Desktop\Stanford\Mastercard\Task1\GreenTrail%20Stor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ctoria%20Aurora%20R12\Desktop\Stanford\Mastercard\Task1\GreenTrail%20Store%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ictoria%20Aurora%20R12\Desktop\Stanford\Mastercard\Task1\GreenTrail%20Store%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ictoria%20Aurora%20R12\Desktop\Stanford\Mastercard\Task1\GreenTrail%20Store%20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[GreenTrail Store Data.xlsx]Graph1!PivotTable5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Sales Performance by Promotion Type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Graph1!$C$3</c:f>
              <c:strCache>
                <c:ptCount val="1"/>
                <c:pt idx="0">
                  <c:v>Count of Type of Promotion</c:v>
                </c:pt>
              </c:strCache>
            </c:strRef>
          </c:tx>
          <c:spPr>
            <a:solidFill>
              <a:schemeClr val="accent1"/>
            </a:solidFill>
            <a:ln>
              <a:noFill/>
            </a:ln>
            <a:effectLst/>
          </c:spPr>
          <c:invertIfNegative val="0"/>
          <c:cat>
            <c:multiLvlStrRef>
              <c:f>Graph1!$A$4:$B$28</c:f>
              <c:multiLvlStrCache>
                <c:ptCount val="25"/>
                <c:lvl>
                  <c:pt idx="0">
                    <c:v>Austin</c:v>
                  </c:pt>
                  <c:pt idx="1">
                    <c:v>Boston</c:v>
                  </c:pt>
                  <c:pt idx="2">
                    <c:v>Columbus</c:v>
                  </c:pt>
                  <c:pt idx="3">
                    <c:v>El Paso</c:v>
                  </c:pt>
                  <c:pt idx="4">
                    <c:v>Los Angeles</c:v>
                  </c:pt>
                  <c:pt idx="5">
                    <c:v>Louisville</c:v>
                  </c:pt>
                  <c:pt idx="6">
                    <c:v>Phoenix</c:v>
                  </c:pt>
                  <c:pt idx="7">
                    <c:v>San Diego</c:v>
                  </c:pt>
                  <c:pt idx="8">
                    <c:v>Baltimore</c:v>
                  </c:pt>
                  <c:pt idx="9">
                    <c:v>Denver</c:v>
                  </c:pt>
                  <c:pt idx="10">
                    <c:v>Detroit</c:v>
                  </c:pt>
                  <c:pt idx="11">
                    <c:v>Fort Worth</c:v>
                  </c:pt>
                  <c:pt idx="12">
                    <c:v>Houston</c:v>
                  </c:pt>
                  <c:pt idx="13">
                    <c:v>Milwaukee</c:v>
                  </c:pt>
                  <c:pt idx="14">
                    <c:v>New York</c:v>
                  </c:pt>
                  <c:pt idx="15">
                    <c:v>San Antonio</c:v>
                  </c:pt>
                  <c:pt idx="16">
                    <c:v>San Jose</c:v>
                  </c:pt>
                  <c:pt idx="17">
                    <c:v>Charlotte</c:v>
                  </c:pt>
                  <c:pt idx="18">
                    <c:v>Chicago</c:v>
                  </c:pt>
                  <c:pt idx="19">
                    <c:v>Dallas</c:v>
                  </c:pt>
                  <c:pt idx="20">
                    <c:v>Jacksonville</c:v>
                  </c:pt>
                  <c:pt idx="21">
                    <c:v>Memphis</c:v>
                  </c:pt>
                  <c:pt idx="22">
                    <c:v>Nashville</c:v>
                  </c:pt>
                  <c:pt idx="23">
                    <c:v>Philadelphia</c:v>
                  </c:pt>
                  <c:pt idx="24">
                    <c:v>Portland</c:v>
                  </c:pt>
                </c:lvl>
                <c:lvl>
                  <c:pt idx="0">
                    <c:v>Buy-One-Get-One</c:v>
                  </c:pt>
                  <c:pt idx="8">
                    <c:v>Discount</c:v>
                  </c:pt>
                  <c:pt idx="17">
                    <c:v>Special Event</c:v>
                  </c:pt>
                </c:lvl>
              </c:multiLvlStrCache>
            </c:multiLvlStrRef>
          </c:cat>
          <c:val>
            <c:numRef>
              <c:f>Graph1!$C$4:$C$28</c:f>
              <c:numCache>
                <c:formatCode>General</c:formatCode>
                <c:ptCount val="25"/>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numCache>
            </c:numRef>
          </c:val>
          <c:extLst>
            <c:ext xmlns:c16="http://schemas.microsoft.com/office/drawing/2014/chart" uri="{C3380CC4-5D6E-409C-BE32-E72D297353CC}">
              <c16:uniqueId val="{00000000-B506-4BD6-BB24-CC16C784BB5A}"/>
            </c:ext>
          </c:extLst>
        </c:ser>
        <c:ser>
          <c:idx val="1"/>
          <c:order val="1"/>
          <c:tx>
            <c:strRef>
              <c:f>Graph1!$D$3</c:f>
              <c:strCache>
                <c:ptCount val="1"/>
                <c:pt idx="0">
                  <c:v>Sum of Weekly Sales During Promotion</c:v>
                </c:pt>
              </c:strCache>
            </c:strRef>
          </c:tx>
          <c:spPr>
            <a:solidFill>
              <a:schemeClr val="accent2"/>
            </a:solidFill>
            <a:ln>
              <a:noFill/>
            </a:ln>
            <a:effectLst/>
          </c:spPr>
          <c:invertIfNegative val="0"/>
          <c:cat>
            <c:multiLvlStrRef>
              <c:f>Graph1!$A$4:$B$28</c:f>
              <c:multiLvlStrCache>
                <c:ptCount val="25"/>
                <c:lvl>
                  <c:pt idx="0">
                    <c:v>Austin</c:v>
                  </c:pt>
                  <c:pt idx="1">
                    <c:v>Boston</c:v>
                  </c:pt>
                  <c:pt idx="2">
                    <c:v>Columbus</c:v>
                  </c:pt>
                  <c:pt idx="3">
                    <c:v>El Paso</c:v>
                  </c:pt>
                  <c:pt idx="4">
                    <c:v>Los Angeles</c:v>
                  </c:pt>
                  <c:pt idx="5">
                    <c:v>Louisville</c:v>
                  </c:pt>
                  <c:pt idx="6">
                    <c:v>Phoenix</c:v>
                  </c:pt>
                  <c:pt idx="7">
                    <c:v>San Diego</c:v>
                  </c:pt>
                  <c:pt idx="8">
                    <c:v>Baltimore</c:v>
                  </c:pt>
                  <c:pt idx="9">
                    <c:v>Denver</c:v>
                  </c:pt>
                  <c:pt idx="10">
                    <c:v>Detroit</c:v>
                  </c:pt>
                  <c:pt idx="11">
                    <c:v>Fort Worth</c:v>
                  </c:pt>
                  <c:pt idx="12">
                    <c:v>Houston</c:v>
                  </c:pt>
                  <c:pt idx="13">
                    <c:v>Milwaukee</c:v>
                  </c:pt>
                  <c:pt idx="14">
                    <c:v>New York</c:v>
                  </c:pt>
                  <c:pt idx="15">
                    <c:v>San Antonio</c:v>
                  </c:pt>
                  <c:pt idx="16">
                    <c:v>San Jose</c:v>
                  </c:pt>
                  <c:pt idx="17">
                    <c:v>Charlotte</c:v>
                  </c:pt>
                  <c:pt idx="18">
                    <c:v>Chicago</c:v>
                  </c:pt>
                  <c:pt idx="19">
                    <c:v>Dallas</c:v>
                  </c:pt>
                  <c:pt idx="20">
                    <c:v>Jacksonville</c:v>
                  </c:pt>
                  <c:pt idx="21">
                    <c:v>Memphis</c:v>
                  </c:pt>
                  <c:pt idx="22">
                    <c:v>Nashville</c:v>
                  </c:pt>
                  <c:pt idx="23">
                    <c:v>Philadelphia</c:v>
                  </c:pt>
                  <c:pt idx="24">
                    <c:v>Portland</c:v>
                  </c:pt>
                </c:lvl>
                <c:lvl>
                  <c:pt idx="0">
                    <c:v>Buy-One-Get-One</c:v>
                  </c:pt>
                  <c:pt idx="8">
                    <c:v>Discount</c:v>
                  </c:pt>
                  <c:pt idx="17">
                    <c:v>Special Event</c:v>
                  </c:pt>
                </c:lvl>
              </c:multiLvlStrCache>
            </c:multiLvlStrRef>
          </c:cat>
          <c:val>
            <c:numRef>
              <c:f>Graph1!$D$4:$D$28</c:f>
              <c:numCache>
                <c:formatCode>"$"#,##0.00</c:formatCode>
                <c:ptCount val="25"/>
                <c:pt idx="0">
                  <c:v>45000</c:v>
                </c:pt>
                <c:pt idx="1">
                  <c:v>54000</c:v>
                </c:pt>
                <c:pt idx="2">
                  <c:v>55000</c:v>
                </c:pt>
                <c:pt idx="3">
                  <c:v>44000</c:v>
                </c:pt>
                <c:pt idx="4">
                  <c:v>45000</c:v>
                </c:pt>
                <c:pt idx="5">
                  <c:v>48000</c:v>
                </c:pt>
                <c:pt idx="6">
                  <c:v>53000</c:v>
                </c:pt>
                <c:pt idx="7">
                  <c:v>56000</c:v>
                </c:pt>
                <c:pt idx="8">
                  <c:v>49000</c:v>
                </c:pt>
                <c:pt idx="9">
                  <c:v>50000</c:v>
                </c:pt>
                <c:pt idx="10">
                  <c:v>58000</c:v>
                </c:pt>
                <c:pt idx="11">
                  <c:v>43000</c:v>
                </c:pt>
                <c:pt idx="12">
                  <c:v>48000</c:v>
                </c:pt>
                <c:pt idx="13">
                  <c:v>47000</c:v>
                </c:pt>
                <c:pt idx="14">
                  <c:v>50000</c:v>
                </c:pt>
                <c:pt idx="15">
                  <c:v>42000</c:v>
                </c:pt>
                <c:pt idx="16">
                  <c:v>52000</c:v>
                </c:pt>
                <c:pt idx="17">
                  <c:v>46000</c:v>
                </c:pt>
                <c:pt idx="18">
                  <c:v>60000</c:v>
                </c:pt>
                <c:pt idx="19">
                  <c:v>47000</c:v>
                </c:pt>
                <c:pt idx="20">
                  <c:v>51000</c:v>
                </c:pt>
                <c:pt idx="21">
                  <c:v>47000</c:v>
                </c:pt>
                <c:pt idx="22">
                  <c:v>45000</c:v>
                </c:pt>
                <c:pt idx="23">
                  <c:v>49000</c:v>
                </c:pt>
                <c:pt idx="24">
                  <c:v>52000</c:v>
                </c:pt>
              </c:numCache>
            </c:numRef>
          </c:val>
          <c:extLst>
            <c:ext xmlns:c16="http://schemas.microsoft.com/office/drawing/2014/chart" uri="{C3380CC4-5D6E-409C-BE32-E72D297353CC}">
              <c16:uniqueId val="{00000001-B506-4BD6-BB24-CC16C784BB5A}"/>
            </c:ext>
          </c:extLst>
        </c:ser>
        <c:dLbls>
          <c:showLegendKey val="0"/>
          <c:showVal val="0"/>
          <c:showCatName val="0"/>
          <c:showSerName val="0"/>
          <c:showPercent val="0"/>
          <c:showBubbleSize val="0"/>
        </c:dLbls>
        <c:gapWidth val="219"/>
        <c:overlap val="-27"/>
        <c:axId val="912678559"/>
        <c:axId val="912661279"/>
      </c:barChart>
      <c:catAx>
        <c:axId val="9126785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Type of Promotion (Discount, Buy-One-Get-One, Special Event)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2661279"/>
        <c:crosses val="autoZero"/>
        <c:auto val="1"/>
        <c:lblAlgn val="ctr"/>
        <c:lblOffset val="100"/>
        <c:noMultiLvlLbl val="0"/>
      </c:catAx>
      <c:valAx>
        <c:axId val="912661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Average Weekly Sales (All Promotions)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267855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a:t>Sales Comparison Before, During, and After Promotions</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'Store Data'!$I$1</c:f>
              <c:strCache>
                <c:ptCount val="1"/>
                <c:pt idx="0">
                  <c:v>Weekly Sales During Promotion</c:v>
                </c:pt>
              </c:strCache>
            </c:strRef>
          </c:tx>
          <c:spPr>
            <a:solidFill>
              <a:schemeClr val="accent1"/>
            </a:solidFill>
            <a:ln>
              <a:noFill/>
            </a:ln>
            <a:effectLst/>
          </c:spPr>
          <c:invertIfNegative val="0"/>
          <c:cat>
            <c:multiLvlStrRef>
              <c:f>'Store Data'!$G$2:$H$26</c:f>
              <c:multiLvlStrCache>
                <c:ptCount val="25"/>
                <c:lvl>
                  <c:pt idx="0">
                    <c:v>2023-06-14</c:v>
                  </c:pt>
                  <c:pt idx="1">
                    <c:v>2023-05-28</c:v>
                  </c:pt>
                  <c:pt idx="2">
                    <c:v>2023-07-14</c:v>
                  </c:pt>
                  <c:pt idx="3">
                    <c:v>2023-06-24</c:v>
                  </c:pt>
                  <c:pt idx="4">
                    <c:v>2023-05-04</c:v>
                  </c:pt>
                  <c:pt idx="5">
                    <c:v>2023-08-19</c:v>
                  </c:pt>
                  <c:pt idx="6">
                    <c:v>2023-07-29</c:v>
                  </c:pt>
                  <c:pt idx="7">
                    <c:v>2023-07-06</c:v>
                  </c:pt>
                  <c:pt idx="8">
                    <c:v>2023-05-24</c:v>
                  </c:pt>
                  <c:pt idx="9">
                    <c:v>2023-04-29</c:v>
                  </c:pt>
                  <c:pt idx="10">
                    <c:v>2023-08-15</c:v>
                  </c:pt>
                  <c:pt idx="11">
                    <c:v>2023-08-03</c:v>
                  </c:pt>
                  <c:pt idx="12">
                    <c:v>2023-07-02</c:v>
                  </c:pt>
                  <c:pt idx="13">
                    <c:v>2023-06-08</c:v>
                  </c:pt>
                  <c:pt idx="14">
                    <c:v>2023-05-14</c:v>
                  </c:pt>
                  <c:pt idx="15">
                    <c:v>2023-08-24</c:v>
                  </c:pt>
                  <c:pt idx="16">
                    <c:v>2023-07-26</c:v>
                  </c:pt>
                  <c:pt idx="17">
                    <c:v>2023-06-29</c:v>
                  </c:pt>
                  <c:pt idx="18">
                    <c:v>2023-05-19</c:v>
                  </c:pt>
                  <c:pt idx="19">
                    <c:v>2023-04-24</c:v>
                  </c:pt>
                  <c:pt idx="20">
                    <c:v>2023-08-29</c:v>
                  </c:pt>
                  <c:pt idx="21">
                    <c:v>2023-08-01</c:v>
                  </c:pt>
                  <c:pt idx="22">
                    <c:v>2023-07-04</c:v>
                  </c:pt>
                  <c:pt idx="23">
                    <c:v>2023-05-29</c:v>
                  </c:pt>
                  <c:pt idx="24">
                    <c:v>2023-05-04</c:v>
                  </c:pt>
                </c:lvl>
                <c:lvl>
                  <c:pt idx="0">
                    <c:v>2023-06-01</c:v>
                  </c:pt>
                  <c:pt idx="1">
                    <c:v>2023-05-15</c:v>
                  </c:pt>
                  <c:pt idx="2">
                    <c:v>2023-07-01</c:v>
                  </c:pt>
                  <c:pt idx="3">
                    <c:v>2023-06-10</c:v>
                  </c:pt>
                  <c:pt idx="4">
                    <c:v>2023-04-20</c:v>
                  </c:pt>
                  <c:pt idx="5">
                    <c:v>2023-08-05</c:v>
                  </c:pt>
                  <c:pt idx="6">
                    <c:v>2023-07-15</c:v>
                  </c:pt>
                  <c:pt idx="7">
                    <c:v>2023-06-22</c:v>
                  </c:pt>
                  <c:pt idx="8">
                    <c:v>2023-05-10</c:v>
                  </c:pt>
                  <c:pt idx="9">
                    <c:v>2023-04-15</c:v>
                  </c:pt>
                  <c:pt idx="10">
                    <c:v>2023-08-01</c:v>
                  </c:pt>
                  <c:pt idx="11">
                    <c:v>2023-07-20</c:v>
                  </c:pt>
                  <c:pt idx="12">
                    <c:v>2023-06-18</c:v>
                  </c:pt>
                  <c:pt idx="13">
                    <c:v>2023-05-25</c:v>
                  </c:pt>
                  <c:pt idx="14">
                    <c:v>2023-04-30</c:v>
                  </c:pt>
                  <c:pt idx="15">
                    <c:v>2023-08-10</c:v>
                  </c:pt>
                  <c:pt idx="16">
                    <c:v>2023-07-12</c:v>
                  </c:pt>
                  <c:pt idx="17">
                    <c:v>2023-06-15</c:v>
                  </c:pt>
                  <c:pt idx="18">
                    <c:v>2023-05-05</c:v>
                  </c:pt>
                  <c:pt idx="19">
                    <c:v>2023-04-10</c:v>
                  </c:pt>
                  <c:pt idx="20">
                    <c:v>2023-08-15</c:v>
                  </c:pt>
                  <c:pt idx="21">
                    <c:v>2023-07-18</c:v>
                  </c:pt>
                  <c:pt idx="22">
                    <c:v>2023-06-20</c:v>
                  </c:pt>
                  <c:pt idx="23">
                    <c:v>2023-05-15</c:v>
                  </c:pt>
                  <c:pt idx="24">
                    <c:v>2023-04-20</c:v>
                  </c:pt>
                </c:lvl>
              </c:multiLvlStrCache>
            </c:multiLvlStrRef>
          </c:cat>
          <c:val>
            <c:numRef>
              <c:f>'Store Data'!$I$2:$I$26</c:f>
              <c:numCache>
                <c:formatCode>"$"#,##0.00</c:formatCode>
                <c:ptCount val="25"/>
                <c:pt idx="0">
                  <c:v>50000</c:v>
                </c:pt>
                <c:pt idx="1">
                  <c:v>45000</c:v>
                </c:pt>
                <c:pt idx="2">
                  <c:v>60000</c:v>
                </c:pt>
                <c:pt idx="3">
                  <c:v>48000</c:v>
                </c:pt>
                <c:pt idx="4">
                  <c:v>53000</c:v>
                </c:pt>
                <c:pt idx="5">
                  <c:v>49000</c:v>
                </c:pt>
                <c:pt idx="6">
                  <c:v>42000</c:v>
                </c:pt>
                <c:pt idx="7">
                  <c:v>56000</c:v>
                </c:pt>
                <c:pt idx="8">
                  <c:v>47000</c:v>
                </c:pt>
                <c:pt idx="9">
                  <c:v>52000</c:v>
                </c:pt>
                <c:pt idx="10">
                  <c:v>45000</c:v>
                </c:pt>
                <c:pt idx="11">
                  <c:v>51000</c:v>
                </c:pt>
                <c:pt idx="12">
                  <c:v>43000</c:v>
                </c:pt>
                <c:pt idx="13">
                  <c:v>55000</c:v>
                </c:pt>
                <c:pt idx="14">
                  <c:v>46000</c:v>
                </c:pt>
                <c:pt idx="15">
                  <c:v>58000</c:v>
                </c:pt>
                <c:pt idx="16">
                  <c:v>44000</c:v>
                </c:pt>
                <c:pt idx="17">
                  <c:v>47000</c:v>
                </c:pt>
                <c:pt idx="18">
                  <c:v>49000</c:v>
                </c:pt>
                <c:pt idx="19">
                  <c:v>54000</c:v>
                </c:pt>
                <c:pt idx="20">
                  <c:v>45000</c:v>
                </c:pt>
                <c:pt idx="21">
                  <c:v>50000</c:v>
                </c:pt>
                <c:pt idx="22">
                  <c:v>48000</c:v>
                </c:pt>
                <c:pt idx="23">
                  <c:v>52000</c:v>
                </c:pt>
                <c:pt idx="24">
                  <c:v>47000</c:v>
                </c:pt>
              </c:numCache>
            </c:numRef>
          </c:val>
          <c:extLst>
            <c:ext xmlns:c16="http://schemas.microsoft.com/office/drawing/2014/chart" uri="{C3380CC4-5D6E-409C-BE32-E72D297353CC}">
              <c16:uniqueId val="{00000000-E5BB-49EC-A309-F45B27AFD685}"/>
            </c:ext>
          </c:extLst>
        </c:ser>
        <c:ser>
          <c:idx val="1"/>
          <c:order val="1"/>
          <c:tx>
            <c:strRef>
              <c:f>'Store Data'!$J$1</c:f>
              <c:strCache>
                <c:ptCount val="1"/>
                <c:pt idx="0">
                  <c:v>Weekly Sales Before Promotion</c:v>
                </c:pt>
              </c:strCache>
            </c:strRef>
          </c:tx>
          <c:spPr>
            <a:solidFill>
              <a:schemeClr val="accent2"/>
            </a:solidFill>
            <a:ln>
              <a:noFill/>
            </a:ln>
            <a:effectLst/>
          </c:spPr>
          <c:invertIfNegative val="0"/>
          <c:cat>
            <c:multiLvlStrRef>
              <c:f>'Store Data'!$G$2:$H$26</c:f>
              <c:multiLvlStrCache>
                <c:ptCount val="25"/>
                <c:lvl>
                  <c:pt idx="0">
                    <c:v>2023-06-14</c:v>
                  </c:pt>
                  <c:pt idx="1">
                    <c:v>2023-05-28</c:v>
                  </c:pt>
                  <c:pt idx="2">
                    <c:v>2023-07-14</c:v>
                  </c:pt>
                  <c:pt idx="3">
                    <c:v>2023-06-24</c:v>
                  </c:pt>
                  <c:pt idx="4">
                    <c:v>2023-05-04</c:v>
                  </c:pt>
                  <c:pt idx="5">
                    <c:v>2023-08-19</c:v>
                  </c:pt>
                  <c:pt idx="6">
                    <c:v>2023-07-29</c:v>
                  </c:pt>
                  <c:pt idx="7">
                    <c:v>2023-07-06</c:v>
                  </c:pt>
                  <c:pt idx="8">
                    <c:v>2023-05-24</c:v>
                  </c:pt>
                  <c:pt idx="9">
                    <c:v>2023-04-29</c:v>
                  </c:pt>
                  <c:pt idx="10">
                    <c:v>2023-08-15</c:v>
                  </c:pt>
                  <c:pt idx="11">
                    <c:v>2023-08-03</c:v>
                  </c:pt>
                  <c:pt idx="12">
                    <c:v>2023-07-02</c:v>
                  </c:pt>
                  <c:pt idx="13">
                    <c:v>2023-06-08</c:v>
                  </c:pt>
                  <c:pt idx="14">
                    <c:v>2023-05-14</c:v>
                  </c:pt>
                  <c:pt idx="15">
                    <c:v>2023-08-24</c:v>
                  </c:pt>
                  <c:pt idx="16">
                    <c:v>2023-07-26</c:v>
                  </c:pt>
                  <c:pt idx="17">
                    <c:v>2023-06-29</c:v>
                  </c:pt>
                  <c:pt idx="18">
                    <c:v>2023-05-19</c:v>
                  </c:pt>
                  <c:pt idx="19">
                    <c:v>2023-04-24</c:v>
                  </c:pt>
                  <c:pt idx="20">
                    <c:v>2023-08-29</c:v>
                  </c:pt>
                  <c:pt idx="21">
                    <c:v>2023-08-01</c:v>
                  </c:pt>
                  <c:pt idx="22">
                    <c:v>2023-07-04</c:v>
                  </c:pt>
                  <c:pt idx="23">
                    <c:v>2023-05-29</c:v>
                  </c:pt>
                  <c:pt idx="24">
                    <c:v>2023-05-04</c:v>
                  </c:pt>
                </c:lvl>
                <c:lvl>
                  <c:pt idx="0">
                    <c:v>2023-06-01</c:v>
                  </c:pt>
                  <c:pt idx="1">
                    <c:v>2023-05-15</c:v>
                  </c:pt>
                  <c:pt idx="2">
                    <c:v>2023-07-01</c:v>
                  </c:pt>
                  <c:pt idx="3">
                    <c:v>2023-06-10</c:v>
                  </c:pt>
                  <c:pt idx="4">
                    <c:v>2023-04-20</c:v>
                  </c:pt>
                  <c:pt idx="5">
                    <c:v>2023-08-05</c:v>
                  </c:pt>
                  <c:pt idx="6">
                    <c:v>2023-07-15</c:v>
                  </c:pt>
                  <c:pt idx="7">
                    <c:v>2023-06-22</c:v>
                  </c:pt>
                  <c:pt idx="8">
                    <c:v>2023-05-10</c:v>
                  </c:pt>
                  <c:pt idx="9">
                    <c:v>2023-04-15</c:v>
                  </c:pt>
                  <c:pt idx="10">
                    <c:v>2023-08-01</c:v>
                  </c:pt>
                  <c:pt idx="11">
                    <c:v>2023-07-20</c:v>
                  </c:pt>
                  <c:pt idx="12">
                    <c:v>2023-06-18</c:v>
                  </c:pt>
                  <c:pt idx="13">
                    <c:v>2023-05-25</c:v>
                  </c:pt>
                  <c:pt idx="14">
                    <c:v>2023-04-30</c:v>
                  </c:pt>
                  <c:pt idx="15">
                    <c:v>2023-08-10</c:v>
                  </c:pt>
                  <c:pt idx="16">
                    <c:v>2023-07-12</c:v>
                  </c:pt>
                  <c:pt idx="17">
                    <c:v>2023-06-15</c:v>
                  </c:pt>
                  <c:pt idx="18">
                    <c:v>2023-05-05</c:v>
                  </c:pt>
                  <c:pt idx="19">
                    <c:v>2023-04-10</c:v>
                  </c:pt>
                  <c:pt idx="20">
                    <c:v>2023-08-15</c:v>
                  </c:pt>
                  <c:pt idx="21">
                    <c:v>2023-07-18</c:v>
                  </c:pt>
                  <c:pt idx="22">
                    <c:v>2023-06-20</c:v>
                  </c:pt>
                  <c:pt idx="23">
                    <c:v>2023-05-15</c:v>
                  </c:pt>
                  <c:pt idx="24">
                    <c:v>2023-04-20</c:v>
                  </c:pt>
                </c:lvl>
              </c:multiLvlStrCache>
            </c:multiLvlStrRef>
          </c:cat>
          <c:val>
            <c:numRef>
              <c:f>'Store Data'!$J$2:$J$26</c:f>
              <c:numCache>
                <c:formatCode>"$"#,##0.00</c:formatCode>
                <c:ptCount val="25"/>
                <c:pt idx="0">
                  <c:v>30000</c:v>
                </c:pt>
                <c:pt idx="1">
                  <c:v>35000</c:v>
                </c:pt>
                <c:pt idx="2">
                  <c:v>40000</c:v>
                </c:pt>
                <c:pt idx="3">
                  <c:v>32000</c:v>
                </c:pt>
                <c:pt idx="4">
                  <c:v>34000</c:v>
                </c:pt>
                <c:pt idx="5">
                  <c:v>31000</c:v>
                </c:pt>
                <c:pt idx="6">
                  <c:v>39000</c:v>
                </c:pt>
                <c:pt idx="7">
                  <c:v>43000</c:v>
                </c:pt>
                <c:pt idx="8">
                  <c:v>36000</c:v>
                </c:pt>
                <c:pt idx="9">
                  <c:v>33000</c:v>
                </c:pt>
                <c:pt idx="10">
                  <c:v>37000</c:v>
                </c:pt>
                <c:pt idx="11">
                  <c:v>38000</c:v>
                </c:pt>
                <c:pt idx="12">
                  <c:v>35000</c:v>
                </c:pt>
                <c:pt idx="13">
                  <c:v>41000</c:v>
                </c:pt>
                <c:pt idx="14">
                  <c:v>34000</c:v>
                </c:pt>
                <c:pt idx="15">
                  <c:v>44000</c:v>
                </c:pt>
                <c:pt idx="16">
                  <c:v>42000</c:v>
                </c:pt>
                <c:pt idx="17">
                  <c:v>35000</c:v>
                </c:pt>
                <c:pt idx="18">
                  <c:v>37000</c:v>
                </c:pt>
                <c:pt idx="19">
                  <c:v>40000</c:v>
                </c:pt>
                <c:pt idx="20">
                  <c:v>33000</c:v>
                </c:pt>
                <c:pt idx="21">
                  <c:v>39000</c:v>
                </c:pt>
                <c:pt idx="22">
                  <c:v>36000</c:v>
                </c:pt>
                <c:pt idx="23">
                  <c:v>41000</c:v>
                </c:pt>
                <c:pt idx="24">
                  <c:v>35000</c:v>
                </c:pt>
              </c:numCache>
            </c:numRef>
          </c:val>
          <c:extLst>
            <c:ext xmlns:c16="http://schemas.microsoft.com/office/drawing/2014/chart" uri="{C3380CC4-5D6E-409C-BE32-E72D297353CC}">
              <c16:uniqueId val="{00000001-E5BB-49EC-A309-F45B27AFD685}"/>
            </c:ext>
          </c:extLst>
        </c:ser>
        <c:ser>
          <c:idx val="2"/>
          <c:order val="2"/>
          <c:tx>
            <c:strRef>
              <c:f>'Store Data'!$K$1</c:f>
              <c:strCache>
                <c:ptCount val="1"/>
                <c:pt idx="0">
                  <c:v>Weekly Sales After Promotion</c:v>
                </c:pt>
              </c:strCache>
            </c:strRef>
          </c:tx>
          <c:spPr>
            <a:solidFill>
              <a:schemeClr val="accent3"/>
            </a:solidFill>
            <a:ln>
              <a:noFill/>
            </a:ln>
            <a:effectLst/>
          </c:spPr>
          <c:invertIfNegative val="0"/>
          <c:cat>
            <c:multiLvlStrRef>
              <c:f>'Store Data'!$G$2:$H$26</c:f>
              <c:multiLvlStrCache>
                <c:ptCount val="25"/>
                <c:lvl>
                  <c:pt idx="0">
                    <c:v>2023-06-14</c:v>
                  </c:pt>
                  <c:pt idx="1">
                    <c:v>2023-05-28</c:v>
                  </c:pt>
                  <c:pt idx="2">
                    <c:v>2023-07-14</c:v>
                  </c:pt>
                  <c:pt idx="3">
                    <c:v>2023-06-24</c:v>
                  </c:pt>
                  <c:pt idx="4">
                    <c:v>2023-05-04</c:v>
                  </c:pt>
                  <c:pt idx="5">
                    <c:v>2023-08-19</c:v>
                  </c:pt>
                  <c:pt idx="6">
                    <c:v>2023-07-29</c:v>
                  </c:pt>
                  <c:pt idx="7">
                    <c:v>2023-07-06</c:v>
                  </c:pt>
                  <c:pt idx="8">
                    <c:v>2023-05-24</c:v>
                  </c:pt>
                  <c:pt idx="9">
                    <c:v>2023-04-29</c:v>
                  </c:pt>
                  <c:pt idx="10">
                    <c:v>2023-08-15</c:v>
                  </c:pt>
                  <c:pt idx="11">
                    <c:v>2023-08-03</c:v>
                  </c:pt>
                  <c:pt idx="12">
                    <c:v>2023-07-02</c:v>
                  </c:pt>
                  <c:pt idx="13">
                    <c:v>2023-06-08</c:v>
                  </c:pt>
                  <c:pt idx="14">
                    <c:v>2023-05-14</c:v>
                  </c:pt>
                  <c:pt idx="15">
                    <c:v>2023-08-24</c:v>
                  </c:pt>
                  <c:pt idx="16">
                    <c:v>2023-07-26</c:v>
                  </c:pt>
                  <c:pt idx="17">
                    <c:v>2023-06-29</c:v>
                  </c:pt>
                  <c:pt idx="18">
                    <c:v>2023-05-19</c:v>
                  </c:pt>
                  <c:pt idx="19">
                    <c:v>2023-04-24</c:v>
                  </c:pt>
                  <c:pt idx="20">
                    <c:v>2023-08-29</c:v>
                  </c:pt>
                  <c:pt idx="21">
                    <c:v>2023-08-01</c:v>
                  </c:pt>
                  <c:pt idx="22">
                    <c:v>2023-07-04</c:v>
                  </c:pt>
                  <c:pt idx="23">
                    <c:v>2023-05-29</c:v>
                  </c:pt>
                  <c:pt idx="24">
                    <c:v>2023-05-04</c:v>
                  </c:pt>
                </c:lvl>
                <c:lvl>
                  <c:pt idx="0">
                    <c:v>2023-06-01</c:v>
                  </c:pt>
                  <c:pt idx="1">
                    <c:v>2023-05-15</c:v>
                  </c:pt>
                  <c:pt idx="2">
                    <c:v>2023-07-01</c:v>
                  </c:pt>
                  <c:pt idx="3">
                    <c:v>2023-06-10</c:v>
                  </c:pt>
                  <c:pt idx="4">
                    <c:v>2023-04-20</c:v>
                  </c:pt>
                  <c:pt idx="5">
                    <c:v>2023-08-05</c:v>
                  </c:pt>
                  <c:pt idx="6">
                    <c:v>2023-07-15</c:v>
                  </c:pt>
                  <c:pt idx="7">
                    <c:v>2023-06-22</c:v>
                  </c:pt>
                  <c:pt idx="8">
                    <c:v>2023-05-10</c:v>
                  </c:pt>
                  <c:pt idx="9">
                    <c:v>2023-04-15</c:v>
                  </c:pt>
                  <c:pt idx="10">
                    <c:v>2023-08-01</c:v>
                  </c:pt>
                  <c:pt idx="11">
                    <c:v>2023-07-20</c:v>
                  </c:pt>
                  <c:pt idx="12">
                    <c:v>2023-06-18</c:v>
                  </c:pt>
                  <c:pt idx="13">
                    <c:v>2023-05-25</c:v>
                  </c:pt>
                  <c:pt idx="14">
                    <c:v>2023-04-30</c:v>
                  </c:pt>
                  <c:pt idx="15">
                    <c:v>2023-08-10</c:v>
                  </c:pt>
                  <c:pt idx="16">
                    <c:v>2023-07-12</c:v>
                  </c:pt>
                  <c:pt idx="17">
                    <c:v>2023-06-15</c:v>
                  </c:pt>
                  <c:pt idx="18">
                    <c:v>2023-05-05</c:v>
                  </c:pt>
                  <c:pt idx="19">
                    <c:v>2023-04-10</c:v>
                  </c:pt>
                  <c:pt idx="20">
                    <c:v>2023-08-15</c:v>
                  </c:pt>
                  <c:pt idx="21">
                    <c:v>2023-07-18</c:v>
                  </c:pt>
                  <c:pt idx="22">
                    <c:v>2023-06-20</c:v>
                  </c:pt>
                  <c:pt idx="23">
                    <c:v>2023-05-15</c:v>
                  </c:pt>
                  <c:pt idx="24">
                    <c:v>2023-04-20</c:v>
                  </c:pt>
                </c:lvl>
              </c:multiLvlStrCache>
            </c:multiLvlStrRef>
          </c:cat>
          <c:val>
            <c:numRef>
              <c:f>'Store Data'!$K$2:$K$26</c:f>
              <c:numCache>
                <c:formatCode>"$"#,##0.00</c:formatCode>
                <c:ptCount val="25"/>
                <c:pt idx="0">
                  <c:v>35000</c:v>
                </c:pt>
                <c:pt idx="1">
                  <c:v>30000</c:v>
                </c:pt>
                <c:pt idx="2">
                  <c:v>40000</c:v>
                </c:pt>
                <c:pt idx="3">
                  <c:v>33000</c:v>
                </c:pt>
                <c:pt idx="4">
                  <c:v>36000</c:v>
                </c:pt>
                <c:pt idx="5">
                  <c:v>41000</c:v>
                </c:pt>
                <c:pt idx="6">
                  <c:v>37000</c:v>
                </c:pt>
                <c:pt idx="7">
                  <c:v>39000</c:v>
                </c:pt>
                <c:pt idx="8">
                  <c:v>38000</c:v>
                </c:pt>
                <c:pt idx="9">
                  <c:v>41000</c:v>
                </c:pt>
                <c:pt idx="10">
                  <c:v>34000</c:v>
                </c:pt>
                <c:pt idx="11">
                  <c:v>42000</c:v>
                </c:pt>
                <c:pt idx="12">
                  <c:v>36000</c:v>
                </c:pt>
                <c:pt idx="13">
                  <c:v>45000</c:v>
                </c:pt>
                <c:pt idx="14">
                  <c:v>37000</c:v>
                </c:pt>
                <c:pt idx="15">
                  <c:v>42000</c:v>
                </c:pt>
                <c:pt idx="16">
                  <c:v>40000</c:v>
                </c:pt>
                <c:pt idx="17">
                  <c:v>39000</c:v>
                </c:pt>
                <c:pt idx="18">
                  <c:v>36000</c:v>
                </c:pt>
                <c:pt idx="19">
                  <c:v>41000</c:v>
                </c:pt>
                <c:pt idx="20">
                  <c:v>35000</c:v>
                </c:pt>
                <c:pt idx="21">
                  <c:v>42000</c:v>
                </c:pt>
                <c:pt idx="22">
                  <c:v>37000</c:v>
                </c:pt>
                <c:pt idx="23">
                  <c:v>43000</c:v>
                </c:pt>
                <c:pt idx="24">
                  <c:v>38000</c:v>
                </c:pt>
              </c:numCache>
            </c:numRef>
          </c:val>
          <c:extLst>
            <c:ext xmlns:c16="http://schemas.microsoft.com/office/drawing/2014/chart" uri="{C3380CC4-5D6E-409C-BE32-E72D297353CC}">
              <c16:uniqueId val="{00000002-E5BB-49EC-A309-F45B27AFD685}"/>
            </c:ext>
          </c:extLst>
        </c:ser>
        <c:dLbls>
          <c:showLegendKey val="0"/>
          <c:showVal val="0"/>
          <c:showCatName val="0"/>
          <c:showSerName val="0"/>
          <c:showPercent val="0"/>
          <c:showBubbleSize val="0"/>
        </c:dLbls>
        <c:gapWidth val="150"/>
        <c:overlap val="100"/>
        <c:axId val="931986975"/>
        <c:axId val="931986495"/>
      </c:barChart>
      <c:catAx>
        <c:axId val="9319869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Promotion Start Date or or Store ID (to distinguish locations)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986495"/>
        <c:crosses val="autoZero"/>
        <c:auto val="1"/>
        <c:lblAlgn val="ctr"/>
        <c:lblOffset val="100"/>
        <c:noMultiLvlLbl val="0"/>
      </c:catAx>
      <c:valAx>
        <c:axId val="931986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Weekly Sales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9869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a:t>Customer Traffic Analysis: Visits Before, During, and After Promotions</a:t>
            </a:r>
            <a:endParaRPr lang="en-US" b="1" dirty="0"/>
          </a:p>
        </c:rich>
      </c:tx>
      <c:layout>
        <c:manualLayout>
          <c:xMode val="edge"/>
          <c:yMode val="edge"/>
          <c:x val="0.11889196198609293"/>
          <c:y val="1.418439716312056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2"/>
          <c:order val="2"/>
          <c:tx>
            <c:strRef>
              <c:f>'Store Data'!$L$1</c:f>
              <c:strCache>
                <c:ptCount val="1"/>
                <c:pt idx="0">
                  <c:v>Average Daily Visits During Promotion</c:v>
                </c:pt>
              </c:strCache>
            </c:strRef>
          </c:tx>
          <c:spPr>
            <a:ln w="25400" cap="rnd">
              <a:noFill/>
              <a:round/>
            </a:ln>
            <a:effectLst/>
          </c:spPr>
          <c:marker>
            <c:symbol val="circle"/>
            <c:size val="5"/>
            <c:spPr>
              <a:solidFill>
                <a:schemeClr val="accent3"/>
              </a:solidFill>
              <a:ln w="9525">
                <a:solidFill>
                  <a:schemeClr val="accent3"/>
                </a:solidFill>
              </a:ln>
              <a:effectLst/>
            </c:spPr>
          </c:marker>
          <c:xVal>
            <c:multiLvlStrRef>
              <c:f>'Store Data'!$A$2:$I$26</c:f>
              <c:multiLvlStrCache>
                <c:ptCount val="25"/>
                <c:lvl>
                  <c:pt idx="0">
                    <c:v>$50,000.00</c:v>
                  </c:pt>
                  <c:pt idx="1">
                    <c:v>$45,000.00</c:v>
                  </c:pt>
                  <c:pt idx="2">
                    <c:v>$60,000.00</c:v>
                  </c:pt>
                  <c:pt idx="3">
                    <c:v>$48,000.00</c:v>
                  </c:pt>
                  <c:pt idx="4">
                    <c:v>$53,000.00</c:v>
                  </c:pt>
                  <c:pt idx="5">
                    <c:v>$49,000.00</c:v>
                  </c:pt>
                  <c:pt idx="6">
                    <c:v>$42,000.00</c:v>
                  </c:pt>
                  <c:pt idx="7">
                    <c:v>$56,000.00</c:v>
                  </c:pt>
                  <c:pt idx="8">
                    <c:v>$47,000.00</c:v>
                  </c:pt>
                  <c:pt idx="9">
                    <c:v>$52,000.00</c:v>
                  </c:pt>
                  <c:pt idx="10">
                    <c:v>$45,000.00</c:v>
                  </c:pt>
                  <c:pt idx="11">
                    <c:v>$51,000.00</c:v>
                  </c:pt>
                  <c:pt idx="12">
                    <c:v>$43,000.00</c:v>
                  </c:pt>
                  <c:pt idx="13">
                    <c:v>$55,000.00</c:v>
                  </c:pt>
                  <c:pt idx="14">
                    <c:v>$46,000.00</c:v>
                  </c:pt>
                  <c:pt idx="15">
                    <c:v>$58,000.00</c:v>
                  </c:pt>
                  <c:pt idx="16">
                    <c:v>$44,000.00</c:v>
                  </c:pt>
                  <c:pt idx="17">
                    <c:v>$47,000.00</c:v>
                  </c:pt>
                  <c:pt idx="18">
                    <c:v>$49,000.00</c:v>
                  </c:pt>
                  <c:pt idx="19">
                    <c:v>$54,000.00</c:v>
                  </c:pt>
                  <c:pt idx="20">
                    <c:v>$45,000.00</c:v>
                  </c:pt>
                  <c:pt idx="21">
                    <c:v>$50,000.00</c:v>
                  </c:pt>
                  <c:pt idx="22">
                    <c:v>$48,000.00</c:v>
                  </c:pt>
                  <c:pt idx="23">
                    <c:v>$52,000.00</c:v>
                  </c:pt>
                  <c:pt idx="24">
                    <c:v>$47,000.00</c:v>
                  </c:pt>
                </c:lvl>
                <c:lvl>
                  <c:pt idx="0">
                    <c:v>2023-06-14</c:v>
                  </c:pt>
                  <c:pt idx="1">
                    <c:v>2023-05-28</c:v>
                  </c:pt>
                  <c:pt idx="2">
                    <c:v>2023-07-14</c:v>
                  </c:pt>
                  <c:pt idx="3">
                    <c:v>2023-06-24</c:v>
                  </c:pt>
                  <c:pt idx="4">
                    <c:v>2023-05-04</c:v>
                  </c:pt>
                  <c:pt idx="5">
                    <c:v>2023-08-19</c:v>
                  </c:pt>
                  <c:pt idx="6">
                    <c:v>2023-07-29</c:v>
                  </c:pt>
                  <c:pt idx="7">
                    <c:v>2023-07-06</c:v>
                  </c:pt>
                  <c:pt idx="8">
                    <c:v>2023-05-24</c:v>
                  </c:pt>
                  <c:pt idx="9">
                    <c:v>2023-04-29</c:v>
                  </c:pt>
                  <c:pt idx="10">
                    <c:v>2023-08-15</c:v>
                  </c:pt>
                  <c:pt idx="11">
                    <c:v>2023-08-03</c:v>
                  </c:pt>
                  <c:pt idx="12">
                    <c:v>2023-07-02</c:v>
                  </c:pt>
                  <c:pt idx="13">
                    <c:v>2023-06-08</c:v>
                  </c:pt>
                  <c:pt idx="14">
                    <c:v>2023-05-14</c:v>
                  </c:pt>
                  <c:pt idx="15">
                    <c:v>2023-08-24</c:v>
                  </c:pt>
                  <c:pt idx="16">
                    <c:v>2023-07-26</c:v>
                  </c:pt>
                  <c:pt idx="17">
                    <c:v>2023-06-29</c:v>
                  </c:pt>
                  <c:pt idx="18">
                    <c:v>2023-05-19</c:v>
                  </c:pt>
                  <c:pt idx="19">
                    <c:v>2023-04-24</c:v>
                  </c:pt>
                  <c:pt idx="20">
                    <c:v>2023-08-29</c:v>
                  </c:pt>
                  <c:pt idx="21">
                    <c:v>2023-08-01</c:v>
                  </c:pt>
                  <c:pt idx="22">
                    <c:v>2023-07-04</c:v>
                  </c:pt>
                  <c:pt idx="23">
                    <c:v>2023-05-29</c:v>
                  </c:pt>
                  <c:pt idx="24">
                    <c:v>2023-05-04</c:v>
                  </c:pt>
                </c:lvl>
                <c:lvl>
                  <c:pt idx="0">
                    <c:v>2023-06-01</c:v>
                  </c:pt>
                  <c:pt idx="1">
                    <c:v>2023-05-15</c:v>
                  </c:pt>
                  <c:pt idx="2">
                    <c:v>2023-07-01</c:v>
                  </c:pt>
                  <c:pt idx="3">
                    <c:v>2023-06-10</c:v>
                  </c:pt>
                  <c:pt idx="4">
                    <c:v>2023-04-20</c:v>
                  </c:pt>
                  <c:pt idx="5">
                    <c:v>2023-08-05</c:v>
                  </c:pt>
                  <c:pt idx="6">
                    <c:v>2023-07-15</c:v>
                  </c:pt>
                  <c:pt idx="7">
                    <c:v>2023-06-22</c:v>
                  </c:pt>
                  <c:pt idx="8">
                    <c:v>2023-05-10</c:v>
                  </c:pt>
                  <c:pt idx="9">
                    <c:v>2023-04-15</c:v>
                  </c:pt>
                  <c:pt idx="10">
                    <c:v>2023-08-01</c:v>
                  </c:pt>
                  <c:pt idx="11">
                    <c:v>2023-07-20</c:v>
                  </c:pt>
                  <c:pt idx="12">
                    <c:v>2023-06-18</c:v>
                  </c:pt>
                  <c:pt idx="13">
                    <c:v>2023-05-25</c:v>
                  </c:pt>
                  <c:pt idx="14">
                    <c:v>2023-04-30</c:v>
                  </c:pt>
                  <c:pt idx="15">
                    <c:v>2023-08-10</c:v>
                  </c:pt>
                  <c:pt idx="16">
                    <c:v>2023-07-12</c:v>
                  </c:pt>
                  <c:pt idx="17">
                    <c:v>2023-06-15</c:v>
                  </c:pt>
                  <c:pt idx="18">
                    <c:v>2023-05-05</c:v>
                  </c:pt>
                  <c:pt idx="19">
                    <c:v>2023-04-10</c:v>
                  </c:pt>
                  <c:pt idx="20">
                    <c:v>2023-08-15</c:v>
                  </c:pt>
                  <c:pt idx="21">
                    <c:v>2023-07-18</c:v>
                  </c:pt>
                  <c:pt idx="22">
                    <c:v>2023-06-20</c:v>
                  </c:pt>
                  <c:pt idx="23">
                    <c:v>2023-05-15</c:v>
                  </c:pt>
                  <c:pt idx="24">
                    <c:v>2023-04-20</c:v>
                  </c:pt>
                </c:lvl>
                <c:lvl>
                  <c:pt idx="0">
                    <c:v>Discount</c:v>
                  </c:pt>
                  <c:pt idx="1">
                    <c:v>Buy-One-Get-One</c:v>
                  </c:pt>
                  <c:pt idx="2">
                    <c:v>Special Event</c:v>
                  </c:pt>
                  <c:pt idx="3">
                    <c:v>Discount</c:v>
                  </c:pt>
                  <c:pt idx="4">
                    <c:v>Buy-One-Get-One</c:v>
                  </c:pt>
                  <c:pt idx="5">
                    <c:v>Special Event</c:v>
                  </c:pt>
                  <c:pt idx="6">
                    <c:v>Discount</c:v>
                  </c:pt>
                  <c:pt idx="7">
                    <c:v>Buy-One-Get-One</c:v>
                  </c:pt>
                  <c:pt idx="8">
                    <c:v>Special Event</c:v>
                  </c:pt>
                  <c:pt idx="9">
                    <c:v>Discount</c:v>
                  </c:pt>
                  <c:pt idx="10">
                    <c:v>Buy-One-Get-One</c:v>
                  </c:pt>
                  <c:pt idx="11">
                    <c:v>Special Event</c:v>
                  </c:pt>
                  <c:pt idx="12">
                    <c:v>Discount</c:v>
                  </c:pt>
                  <c:pt idx="13">
                    <c:v>Buy-One-Get-One</c:v>
                  </c:pt>
                  <c:pt idx="14">
                    <c:v>Special Event</c:v>
                  </c:pt>
                  <c:pt idx="15">
                    <c:v>Discount</c:v>
                  </c:pt>
                  <c:pt idx="16">
                    <c:v>Buy-One-Get-One</c:v>
                  </c:pt>
                  <c:pt idx="17">
                    <c:v>Special Event</c:v>
                  </c:pt>
                  <c:pt idx="18">
                    <c:v>Discount</c:v>
                  </c:pt>
                  <c:pt idx="19">
                    <c:v>Buy-One-Get-One</c:v>
                  </c:pt>
                  <c:pt idx="20">
                    <c:v>Special Event</c:v>
                  </c:pt>
                  <c:pt idx="21">
                    <c:v>Discount</c:v>
                  </c:pt>
                  <c:pt idx="22">
                    <c:v>Buy-One-Get-One</c:v>
                  </c:pt>
                  <c:pt idx="23">
                    <c:v>Special Event</c:v>
                  </c:pt>
                  <c:pt idx="24">
                    <c:v>Discount</c:v>
                  </c:pt>
                </c:lvl>
                <c:lvl>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pt idx="22">
                    <c:v>123</c:v>
                  </c:pt>
                  <c:pt idx="23">
                    <c:v>124</c:v>
                  </c:pt>
                  <c:pt idx="24">
                    <c:v>125</c:v>
                  </c:pt>
                </c:lvl>
                <c:lvl>
                  <c:pt idx="0">
                    <c:v>Urban</c:v>
                  </c:pt>
                  <c:pt idx="1">
                    <c:v>Suburban</c:v>
                  </c:pt>
                  <c:pt idx="2">
                    <c:v>Urban</c:v>
                  </c:pt>
                  <c:pt idx="3">
                    <c:v>Suburban</c:v>
                  </c:pt>
                  <c:pt idx="4">
                    <c:v>Urban</c:v>
                  </c:pt>
                  <c:pt idx="5">
                    <c:v>Urban</c:v>
                  </c:pt>
                  <c:pt idx="6">
                    <c:v>Suburban</c:v>
                  </c:pt>
                  <c:pt idx="7">
                    <c:v>Urban</c:v>
                  </c:pt>
                  <c:pt idx="8">
                    <c:v>Suburban</c:v>
                  </c:pt>
                  <c:pt idx="9">
                    <c:v>Urban</c:v>
                  </c:pt>
                  <c:pt idx="10">
                    <c:v>Suburban</c:v>
                  </c:pt>
                  <c:pt idx="11">
                    <c:v>Urban</c:v>
                  </c:pt>
                  <c:pt idx="12">
                    <c:v>Suburban</c:v>
                  </c:pt>
                  <c:pt idx="13">
                    <c:v>Urban</c:v>
                  </c:pt>
                  <c:pt idx="14">
                    <c:v>Suburban</c:v>
                  </c:pt>
                  <c:pt idx="15">
                    <c:v>Urban</c:v>
                  </c:pt>
                  <c:pt idx="16">
                    <c:v>Suburban</c:v>
                  </c:pt>
                  <c:pt idx="17">
                    <c:v>Urban</c:v>
                  </c:pt>
                  <c:pt idx="18">
                    <c:v>Suburban</c:v>
                  </c:pt>
                  <c:pt idx="19">
                    <c:v>Urban</c:v>
                  </c:pt>
                  <c:pt idx="20">
                    <c:v>Suburban</c:v>
                  </c:pt>
                  <c:pt idx="21">
                    <c:v>Urban</c:v>
                  </c:pt>
                  <c:pt idx="22">
                    <c:v>Suburban</c:v>
                  </c:pt>
                  <c:pt idx="23">
                    <c:v>Urban</c:v>
                  </c:pt>
                  <c:pt idx="24">
                    <c:v>Suburban</c:v>
                  </c:pt>
                </c:lvl>
                <c:lvl>
                  <c:pt idx="0">
                    <c:v>2000</c:v>
                  </c:pt>
                  <c:pt idx="1">
                    <c:v>1500</c:v>
                  </c:pt>
                  <c:pt idx="2">
                    <c:v>1800</c:v>
                  </c:pt>
                  <c:pt idx="3">
                    <c:v>1600</c:v>
                  </c:pt>
                  <c:pt idx="4">
                    <c:v>1700</c:v>
                  </c:pt>
                  <c:pt idx="5">
                    <c:v>1800</c:v>
                  </c:pt>
                  <c:pt idx="6">
                    <c:v>1400</c:v>
                  </c:pt>
                  <c:pt idx="7">
                    <c:v>2000</c:v>
                  </c:pt>
                  <c:pt idx="8">
                    <c:v>1500</c:v>
                  </c:pt>
                  <c:pt idx="9">
                    <c:v>1750</c:v>
                  </c:pt>
                  <c:pt idx="10">
                    <c:v>1600</c:v>
                  </c:pt>
                  <c:pt idx="11">
                    <c:v>1450</c:v>
                  </c:pt>
                  <c:pt idx="12">
                    <c:v>1550</c:v>
                  </c:pt>
                  <c:pt idx="13">
                    <c:v>1650</c:v>
                  </c:pt>
                  <c:pt idx="14">
                    <c:v>1750</c:v>
                  </c:pt>
                  <c:pt idx="15">
                    <c:v>1900</c:v>
                  </c:pt>
                  <c:pt idx="16">
                    <c:v>1300</c:v>
                  </c:pt>
                  <c:pt idx="17">
                    <c:v>1450</c:v>
                  </c:pt>
                  <c:pt idx="18">
                    <c:v>1500</c:v>
                  </c:pt>
                  <c:pt idx="19">
                    <c:v>1650</c:v>
                  </c:pt>
                  <c:pt idx="20">
                    <c:v>1550</c:v>
                  </c:pt>
                  <c:pt idx="21">
                    <c:v>1600</c:v>
                  </c:pt>
                  <c:pt idx="22">
                    <c:v>1350</c:v>
                  </c:pt>
                  <c:pt idx="23">
                    <c:v>1400</c:v>
                  </c:pt>
                  <c:pt idx="24">
                    <c:v>1500</c:v>
                  </c:pt>
                </c:lvl>
                <c:lvl>
                  <c:pt idx="0">
                    <c:v>New York</c:v>
                  </c:pt>
                  <c:pt idx="1">
                    <c:v>Los Angeles</c:v>
                  </c:pt>
                  <c:pt idx="2">
                    <c:v>Chicago</c:v>
                  </c:pt>
                  <c:pt idx="3">
                    <c:v>Houston</c:v>
                  </c:pt>
                  <c:pt idx="4">
                    <c:v>Phoenix</c:v>
                  </c:pt>
                  <c:pt idx="5">
                    <c:v>Philadelphia</c:v>
                  </c:pt>
                  <c:pt idx="6">
                    <c:v>San Antonio</c:v>
                  </c:pt>
                  <c:pt idx="7">
                    <c:v>San Diego</c:v>
                  </c:pt>
                  <c:pt idx="8">
                    <c:v>Dallas</c:v>
                  </c:pt>
                  <c:pt idx="9">
                    <c:v>San Jose</c:v>
                  </c:pt>
                  <c:pt idx="10">
                    <c:v>Austin</c:v>
                  </c:pt>
                  <c:pt idx="11">
                    <c:v>Jacksonville</c:v>
                  </c:pt>
                  <c:pt idx="12">
                    <c:v>Fort Worth</c:v>
                  </c:pt>
                  <c:pt idx="13">
                    <c:v>Columbus</c:v>
                  </c:pt>
                  <c:pt idx="14">
                    <c:v>Charlotte</c:v>
                  </c:pt>
                  <c:pt idx="15">
                    <c:v>Detroit</c:v>
                  </c:pt>
                  <c:pt idx="16">
                    <c:v>El Paso</c:v>
                  </c:pt>
                  <c:pt idx="17">
                    <c:v>Memphis</c:v>
                  </c:pt>
                  <c:pt idx="18">
                    <c:v>Baltimore</c:v>
                  </c:pt>
                  <c:pt idx="19">
                    <c:v>Boston</c:v>
                  </c:pt>
                  <c:pt idx="20">
                    <c:v>Nashville</c:v>
                  </c:pt>
                  <c:pt idx="21">
                    <c:v>Denver</c:v>
                  </c:pt>
                  <c:pt idx="22">
                    <c:v>Louisville</c:v>
                  </c:pt>
                  <c:pt idx="23">
                    <c:v>Portland</c:v>
                  </c:pt>
                  <c:pt idx="24">
                    <c:v>Milwaukee</c:v>
                  </c:pt>
                </c:lvl>
                <c:lvl>
                  <c:pt idx="0">
                    <c:v>001</c:v>
                  </c:pt>
                  <c:pt idx="1">
                    <c:v>002</c:v>
                  </c:pt>
                  <c:pt idx="2">
                    <c:v>003</c:v>
                  </c:pt>
                  <c:pt idx="3">
                    <c:v>004</c:v>
                  </c:pt>
                  <c:pt idx="4">
                    <c:v>005</c:v>
                  </c:pt>
                  <c:pt idx="5">
                    <c:v>006</c:v>
                  </c:pt>
                  <c:pt idx="6">
                    <c:v>007</c:v>
                  </c:pt>
                  <c:pt idx="7">
                    <c:v>008</c:v>
                  </c:pt>
                  <c:pt idx="8">
                    <c:v>009</c:v>
                  </c:pt>
                  <c:pt idx="9">
                    <c:v>010</c:v>
                  </c:pt>
                  <c:pt idx="10">
                    <c:v>011</c:v>
                  </c:pt>
                  <c:pt idx="11">
                    <c:v>012</c:v>
                  </c:pt>
                  <c:pt idx="12">
                    <c:v>013</c:v>
                  </c:pt>
                  <c:pt idx="13">
                    <c:v>014</c:v>
                  </c:pt>
                  <c:pt idx="14">
                    <c:v>015</c:v>
                  </c:pt>
                  <c:pt idx="15">
                    <c:v>016</c:v>
                  </c:pt>
                  <c:pt idx="16">
                    <c:v>017</c:v>
                  </c:pt>
                  <c:pt idx="17">
                    <c:v>018</c:v>
                  </c:pt>
                  <c:pt idx="18">
                    <c:v>019</c:v>
                  </c:pt>
                  <c:pt idx="19">
                    <c:v>020</c:v>
                  </c:pt>
                  <c:pt idx="20">
                    <c:v>021</c:v>
                  </c:pt>
                  <c:pt idx="21">
                    <c:v>022</c:v>
                  </c:pt>
                  <c:pt idx="22">
                    <c:v>023</c:v>
                  </c:pt>
                  <c:pt idx="23">
                    <c:v>024</c:v>
                  </c:pt>
                  <c:pt idx="24">
                    <c:v>025</c:v>
                  </c:pt>
                </c:lvl>
              </c:multiLvlStrCache>
            </c:multiLvlStrRef>
          </c:xVal>
          <c:yVal>
            <c:numRef>
              <c:f>'Store Data'!$L$2:$L$26</c:f>
              <c:numCache>
                <c:formatCode>General</c:formatCode>
                <c:ptCount val="25"/>
                <c:pt idx="0">
                  <c:v>400</c:v>
                </c:pt>
                <c:pt idx="1">
                  <c:v>450</c:v>
                </c:pt>
                <c:pt idx="2">
                  <c:v>500</c:v>
                </c:pt>
                <c:pt idx="3">
                  <c:v>425</c:v>
                </c:pt>
                <c:pt idx="4">
                  <c:v>475</c:v>
                </c:pt>
                <c:pt idx="5">
                  <c:v>480</c:v>
                </c:pt>
                <c:pt idx="6">
                  <c:v>350</c:v>
                </c:pt>
                <c:pt idx="7">
                  <c:v>530</c:v>
                </c:pt>
                <c:pt idx="8">
                  <c:v>420</c:v>
                </c:pt>
                <c:pt idx="9">
                  <c:v>500</c:v>
                </c:pt>
                <c:pt idx="10">
                  <c:v>410</c:v>
                </c:pt>
                <c:pt idx="11">
                  <c:v>470</c:v>
                </c:pt>
                <c:pt idx="12">
                  <c:v>400</c:v>
                </c:pt>
                <c:pt idx="13">
                  <c:v>520</c:v>
                </c:pt>
                <c:pt idx="14">
                  <c:v>415</c:v>
                </c:pt>
                <c:pt idx="15">
                  <c:v>540</c:v>
                </c:pt>
                <c:pt idx="16">
                  <c:v>390</c:v>
                </c:pt>
                <c:pt idx="17">
                  <c:v>410</c:v>
                </c:pt>
                <c:pt idx="18">
                  <c:v>420</c:v>
                </c:pt>
                <c:pt idx="19">
                  <c:v>510</c:v>
                </c:pt>
                <c:pt idx="20">
                  <c:v>400</c:v>
                </c:pt>
                <c:pt idx="21">
                  <c:v>480</c:v>
                </c:pt>
                <c:pt idx="22">
                  <c:v>410</c:v>
                </c:pt>
                <c:pt idx="23">
                  <c:v>470</c:v>
                </c:pt>
                <c:pt idx="24">
                  <c:v>400</c:v>
                </c:pt>
              </c:numCache>
            </c:numRef>
          </c:yVal>
          <c:smooth val="0"/>
          <c:extLst>
            <c:ext xmlns:c16="http://schemas.microsoft.com/office/drawing/2014/chart" uri="{C3380CC4-5D6E-409C-BE32-E72D297353CC}">
              <c16:uniqueId val="{00000000-9D06-4A20-9087-AA14FAB01D9F}"/>
            </c:ext>
          </c:extLst>
        </c:ser>
        <c:ser>
          <c:idx val="3"/>
          <c:order val="3"/>
          <c:tx>
            <c:strRef>
              <c:f>'Store Data'!$M$1</c:f>
              <c:strCache>
                <c:ptCount val="1"/>
                <c:pt idx="0">
                  <c:v>Average Daily Visits Before Promotion</c:v>
                </c:pt>
              </c:strCache>
            </c:strRef>
          </c:tx>
          <c:spPr>
            <a:ln w="25400" cap="rnd">
              <a:noFill/>
              <a:round/>
            </a:ln>
            <a:effectLst/>
          </c:spPr>
          <c:marker>
            <c:symbol val="circle"/>
            <c:size val="5"/>
            <c:spPr>
              <a:solidFill>
                <a:schemeClr val="accent4"/>
              </a:solidFill>
              <a:ln w="9525">
                <a:solidFill>
                  <a:schemeClr val="accent4"/>
                </a:solidFill>
              </a:ln>
              <a:effectLst/>
            </c:spPr>
          </c:marker>
          <c:xVal>
            <c:multiLvlStrRef>
              <c:f>'Store Data'!$A$2:$I$26</c:f>
              <c:multiLvlStrCache>
                <c:ptCount val="25"/>
                <c:lvl>
                  <c:pt idx="0">
                    <c:v>$50,000.00</c:v>
                  </c:pt>
                  <c:pt idx="1">
                    <c:v>$45,000.00</c:v>
                  </c:pt>
                  <c:pt idx="2">
                    <c:v>$60,000.00</c:v>
                  </c:pt>
                  <c:pt idx="3">
                    <c:v>$48,000.00</c:v>
                  </c:pt>
                  <c:pt idx="4">
                    <c:v>$53,000.00</c:v>
                  </c:pt>
                  <c:pt idx="5">
                    <c:v>$49,000.00</c:v>
                  </c:pt>
                  <c:pt idx="6">
                    <c:v>$42,000.00</c:v>
                  </c:pt>
                  <c:pt idx="7">
                    <c:v>$56,000.00</c:v>
                  </c:pt>
                  <c:pt idx="8">
                    <c:v>$47,000.00</c:v>
                  </c:pt>
                  <c:pt idx="9">
                    <c:v>$52,000.00</c:v>
                  </c:pt>
                  <c:pt idx="10">
                    <c:v>$45,000.00</c:v>
                  </c:pt>
                  <c:pt idx="11">
                    <c:v>$51,000.00</c:v>
                  </c:pt>
                  <c:pt idx="12">
                    <c:v>$43,000.00</c:v>
                  </c:pt>
                  <c:pt idx="13">
                    <c:v>$55,000.00</c:v>
                  </c:pt>
                  <c:pt idx="14">
                    <c:v>$46,000.00</c:v>
                  </c:pt>
                  <c:pt idx="15">
                    <c:v>$58,000.00</c:v>
                  </c:pt>
                  <c:pt idx="16">
                    <c:v>$44,000.00</c:v>
                  </c:pt>
                  <c:pt idx="17">
                    <c:v>$47,000.00</c:v>
                  </c:pt>
                  <c:pt idx="18">
                    <c:v>$49,000.00</c:v>
                  </c:pt>
                  <c:pt idx="19">
                    <c:v>$54,000.00</c:v>
                  </c:pt>
                  <c:pt idx="20">
                    <c:v>$45,000.00</c:v>
                  </c:pt>
                  <c:pt idx="21">
                    <c:v>$50,000.00</c:v>
                  </c:pt>
                  <c:pt idx="22">
                    <c:v>$48,000.00</c:v>
                  </c:pt>
                  <c:pt idx="23">
                    <c:v>$52,000.00</c:v>
                  </c:pt>
                  <c:pt idx="24">
                    <c:v>$47,000.00</c:v>
                  </c:pt>
                </c:lvl>
                <c:lvl>
                  <c:pt idx="0">
                    <c:v>2023-06-14</c:v>
                  </c:pt>
                  <c:pt idx="1">
                    <c:v>2023-05-28</c:v>
                  </c:pt>
                  <c:pt idx="2">
                    <c:v>2023-07-14</c:v>
                  </c:pt>
                  <c:pt idx="3">
                    <c:v>2023-06-24</c:v>
                  </c:pt>
                  <c:pt idx="4">
                    <c:v>2023-05-04</c:v>
                  </c:pt>
                  <c:pt idx="5">
                    <c:v>2023-08-19</c:v>
                  </c:pt>
                  <c:pt idx="6">
                    <c:v>2023-07-29</c:v>
                  </c:pt>
                  <c:pt idx="7">
                    <c:v>2023-07-06</c:v>
                  </c:pt>
                  <c:pt idx="8">
                    <c:v>2023-05-24</c:v>
                  </c:pt>
                  <c:pt idx="9">
                    <c:v>2023-04-29</c:v>
                  </c:pt>
                  <c:pt idx="10">
                    <c:v>2023-08-15</c:v>
                  </c:pt>
                  <c:pt idx="11">
                    <c:v>2023-08-03</c:v>
                  </c:pt>
                  <c:pt idx="12">
                    <c:v>2023-07-02</c:v>
                  </c:pt>
                  <c:pt idx="13">
                    <c:v>2023-06-08</c:v>
                  </c:pt>
                  <c:pt idx="14">
                    <c:v>2023-05-14</c:v>
                  </c:pt>
                  <c:pt idx="15">
                    <c:v>2023-08-24</c:v>
                  </c:pt>
                  <c:pt idx="16">
                    <c:v>2023-07-26</c:v>
                  </c:pt>
                  <c:pt idx="17">
                    <c:v>2023-06-29</c:v>
                  </c:pt>
                  <c:pt idx="18">
                    <c:v>2023-05-19</c:v>
                  </c:pt>
                  <c:pt idx="19">
                    <c:v>2023-04-24</c:v>
                  </c:pt>
                  <c:pt idx="20">
                    <c:v>2023-08-29</c:v>
                  </c:pt>
                  <c:pt idx="21">
                    <c:v>2023-08-01</c:v>
                  </c:pt>
                  <c:pt idx="22">
                    <c:v>2023-07-04</c:v>
                  </c:pt>
                  <c:pt idx="23">
                    <c:v>2023-05-29</c:v>
                  </c:pt>
                  <c:pt idx="24">
                    <c:v>2023-05-04</c:v>
                  </c:pt>
                </c:lvl>
                <c:lvl>
                  <c:pt idx="0">
                    <c:v>2023-06-01</c:v>
                  </c:pt>
                  <c:pt idx="1">
                    <c:v>2023-05-15</c:v>
                  </c:pt>
                  <c:pt idx="2">
                    <c:v>2023-07-01</c:v>
                  </c:pt>
                  <c:pt idx="3">
                    <c:v>2023-06-10</c:v>
                  </c:pt>
                  <c:pt idx="4">
                    <c:v>2023-04-20</c:v>
                  </c:pt>
                  <c:pt idx="5">
                    <c:v>2023-08-05</c:v>
                  </c:pt>
                  <c:pt idx="6">
                    <c:v>2023-07-15</c:v>
                  </c:pt>
                  <c:pt idx="7">
                    <c:v>2023-06-22</c:v>
                  </c:pt>
                  <c:pt idx="8">
                    <c:v>2023-05-10</c:v>
                  </c:pt>
                  <c:pt idx="9">
                    <c:v>2023-04-15</c:v>
                  </c:pt>
                  <c:pt idx="10">
                    <c:v>2023-08-01</c:v>
                  </c:pt>
                  <c:pt idx="11">
                    <c:v>2023-07-20</c:v>
                  </c:pt>
                  <c:pt idx="12">
                    <c:v>2023-06-18</c:v>
                  </c:pt>
                  <c:pt idx="13">
                    <c:v>2023-05-25</c:v>
                  </c:pt>
                  <c:pt idx="14">
                    <c:v>2023-04-30</c:v>
                  </c:pt>
                  <c:pt idx="15">
                    <c:v>2023-08-10</c:v>
                  </c:pt>
                  <c:pt idx="16">
                    <c:v>2023-07-12</c:v>
                  </c:pt>
                  <c:pt idx="17">
                    <c:v>2023-06-15</c:v>
                  </c:pt>
                  <c:pt idx="18">
                    <c:v>2023-05-05</c:v>
                  </c:pt>
                  <c:pt idx="19">
                    <c:v>2023-04-10</c:v>
                  </c:pt>
                  <c:pt idx="20">
                    <c:v>2023-08-15</c:v>
                  </c:pt>
                  <c:pt idx="21">
                    <c:v>2023-07-18</c:v>
                  </c:pt>
                  <c:pt idx="22">
                    <c:v>2023-06-20</c:v>
                  </c:pt>
                  <c:pt idx="23">
                    <c:v>2023-05-15</c:v>
                  </c:pt>
                  <c:pt idx="24">
                    <c:v>2023-04-20</c:v>
                  </c:pt>
                </c:lvl>
                <c:lvl>
                  <c:pt idx="0">
                    <c:v>Discount</c:v>
                  </c:pt>
                  <c:pt idx="1">
                    <c:v>Buy-One-Get-One</c:v>
                  </c:pt>
                  <c:pt idx="2">
                    <c:v>Special Event</c:v>
                  </c:pt>
                  <c:pt idx="3">
                    <c:v>Discount</c:v>
                  </c:pt>
                  <c:pt idx="4">
                    <c:v>Buy-One-Get-One</c:v>
                  </c:pt>
                  <c:pt idx="5">
                    <c:v>Special Event</c:v>
                  </c:pt>
                  <c:pt idx="6">
                    <c:v>Discount</c:v>
                  </c:pt>
                  <c:pt idx="7">
                    <c:v>Buy-One-Get-One</c:v>
                  </c:pt>
                  <c:pt idx="8">
                    <c:v>Special Event</c:v>
                  </c:pt>
                  <c:pt idx="9">
                    <c:v>Discount</c:v>
                  </c:pt>
                  <c:pt idx="10">
                    <c:v>Buy-One-Get-One</c:v>
                  </c:pt>
                  <c:pt idx="11">
                    <c:v>Special Event</c:v>
                  </c:pt>
                  <c:pt idx="12">
                    <c:v>Discount</c:v>
                  </c:pt>
                  <c:pt idx="13">
                    <c:v>Buy-One-Get-One</c:v>
                  </c:pt>
                  <c:pt idx="14">
                    <c:v>Special Event</c:v>
                  </c:pt>
                  <c:pt idx="15">
                    <c:v>Discount</c:v>
                  </c:pt>
                  <c:pt idx="16">
                    <c:v>Buy-One-Get-One</c:v>
                  </c:pt>
                  <c:pt idx="17">
                    <c:v>Special Event</c:v>
                  </c:pt>
                  <c:pt idx="18">
                    <c:v>Discount</c:v>
                  </c:pt>
                  <c:pt idx="19">
                    <c:v>Buy-One-Get-One</c:v>
                  </c:pt>
                  <c:pt idx="20">
                    <c:v>Special Event</c:v>
                  </c:pt>
                  <c:pt idx="21">
                    <c:v>Discount</c:v>
                  </c:pt>
                  <c:pt idx="22">
                    <c:v>Buy-One-Get-One</c:v>
                  </c:pt>
                  <c:pt idx="23">
                    <c:v>Special Event</c:v>
                  </c:pt>
                  <c:pt idx="24">
                    <c:v>Discount</c:v>
                  </c:pt>
                </c:lvl>
                <c:lvl>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pt idx="22">
                    <c:v>123</c:v>
                  </c:pt>
                  <c:pt idx="23">
                    <c:v>124</c:v>
                  </c:pt>
                  <c:pt idx="24">
                    <c:v>125</c:v>
                  </c:pt>
                </c:lvl>
                <c:lvl>
                  <c:pt idx="0">
                    <c:v>Urban</c:v>
                  </c:pt>
                  <c:pt idx="1">
                    <c:v>Suburban</c:v>
                  </c:pt>
                  <c:pt idx="2">
                    <c:v>Urban</c:v>
                  </c:pt>
                  <c:pt idx="3">
                    <c:v>Suburban</c:v>
                  </c:pt>
                  <c:pt idx="4">
                    <c:v>Urban</c:v>
                  </c:pt>
                  <c:pt idx="5">
                    <c:v>Urban</c:v>
                  </c:pt>
                  <c:pt idx="6">
                    <c:v>Suburban</c:v>
                  </c:pt>
                  <c:pt idx="7">
                    <c:v>Urban</c:v>
                  </c:pt>
                  <c:pt idx="8">
                    <c:v>Suburban</c:v>
                  </c:pt>
                  <c:pt idx="9">
                    <c:v>Urban</c:v>
                  </c:pt>
                  <c:pt idx="10">
                    <c:v>Suburban</c:v>
                  </c:pt>
                  <c:pt idx="11">
                    <c:v>Urban</c:v>
                  </c:pt>
                  <c:pt idx="12">
                    <c:v>Suburban</c:v>
                  </c:pt>
                  <c:pt idx="13">
                    <c:v>Urban</c:v>
                  </c:pt>
                  <c:pt idx="14">
                    <c:v>Suburban</c:v>
                  </c:pt>
                  <c:pt idx="15">
                    <c:v>Urban</c:v>
                  </c:pt>
                  <c:pt idx="16">
                    <c:v>Suburban</c:v>
                  </c:pt>
                  <c:pt idx="17">
                    <c:v>Urban</c:v>
                  </c:pt>
                  <c:pt idx="18">
                    <c:v>Suburban</c:v>
                  </c:pt>
                  <c:pt idx="19">
                    <c:v>Urban</c:v>
                  </c:pt>
                  <c:pt idx="20">
                    <c:v>Suburban</c:v>
                  </c:pt>
                  <c:pt idx="21">
                    <c:v>Urban</c:v>
                  </c:pt>
                  <c:pt idx="22">
                    <c:v>Suburban</c:v>
                  </c:pt>
                  <c:pt idx="23">
                    <c:v>Urban</c:v>
                  </c:pt>
                  <c:pt idx="24">
                    <c:v>Suburban</c:v>
                  </c:pt>
                </c:lvl>
                <c:lvl>
                  <c:pt idx="0">
                    <c:v>2000</c:v>
                  </c:pt>
                  <c:pt idx="1">
                    <c:v>1500</c:v>
                  </c:pt>
                  <c:pt idx="2">
                    <c:v>1800</c:v>
                  </c:pt>
                  <c:pt idx="3">
                    <c:v>1600</c:v>
                  </c:pt>
                  <c:pt idx="4">
                    <c:v>1700</c:v>
                  </c:pt>
                  <c:pt idx="5">
                    <c:v>1800</c:v>
                  </c:pt>
                  <c:pt idx="6">
                    <c:v>1400</c:v>
                  </c:pt>
                  <c:pt idx="7">
                    <c:v>2000</c:v>
                  </c:pt>
                  <c:pt idx="8">
                    <c:v>1500</c:v>
                  </c:pt>
                  <c:pt idx="9">
                    <c:v>1750</c:v>
                  </c:pt>
                  <c:pt idx="10">
                    <c:v>1600</c:v>
                  </c:pt>
                  <c:pt idx="11">
                    <c:v>1450</c:v>
                  </c:pt>
                  <c:pt idx="12">
                    <c:v>1550</c:v>
                  </c:pt>
                  <c:pt idx="13">
                    <c:v>1650</c:v>
                  </c:pt>
                  <c:pt idx="14">
                    <c:v>1750</c:v>
                  </c:pt>
                  <c:pt idx="15">
                    <c:v>1900</c:v>
                  </c:pt>
                  <c:pt idx="16">
                    <c:v>1300</c:v>
                  </c:pt>
                  <c:pt idx="17">
                    <c:v>1450</c:v>
                  </c:pt>
                  <c:pt idx="18">
                    <c:v>1500</c:v>
                  </c:pt>
                  <c:pt idx="19">
                    <c:v>1650</c:v>
                  </c:pt>
                  <c:pt idx="20">
                    <c:v>1550</c:v>
                  </c:pt>
                  <c:pt idx="21">
                    <c:v>1600</c:v>
                  </c:pt>
                  <c:pt idx="22">
                    <c:v>1350</c:v>
                  </c:pt>
                  <c:pt idx="23">
                    <c:v>1400</c:v>
                  </c:pt>
                  <c:pt idx="24">
                    <c:v>1500</c:v>
                  </c:pt>
                </c:lvl>
                <c:lvl>
                  <c:pt idx="0">
                    <c:v>New York</c:v>
                  </c:pt>
                  <c:pt idx="1">
                    <c:v>Los Angeles</c:v>
                  </c:pt>
                  <c:pt idx="2">
                    <c:v>Chicago</c:v>
                  </c:pt>
                  <c:pt idx="3">
                    <c:v>Houston</c:v>
                  </c:pt>
                  <c:pt idx="4">
                    <c:v>Phoenix</c:v>
                  </c:pt>
                  <c:pt idx="5">
                    <c:v>Philadelphia</c:v>
                  </c:pt>
                  <c:pt idx="6">
                    <c:v>San Antonio</c:v>
                  </c:pt>
                  <c:pt idx="7">
                    <c:v>San Diego</c:v>
                  </c:pt>
                  <c:pt idx="8">
                    <c:v>Dallas</c:v>
                  </c:pt>
                  <c:pt idx="9">
                    <c:v>San Jose</c:v>
                  </c:pt>
                  <c:pt idx="10">
                    <c:v>Austin</c:v>
                  </c:pt>
                  <c:pt idx="11">
                    <c:v>Jacksonville</c:v>
                  </c:pt>
                  <c:pt idx="12">
                    <c:v>Fort Worth</c:v>
                  </c:pt>
                  <c:pt idx="13">
                    <c:v>Columbus</c:v>
                  </c:pt>
                  <c:pt idx="14">
                    <c:v>Charlotte</c:v>
                  </c:pt>
                  <c:pt idx="15">
                    <c:v>Detroit</c:v>
                  </c:pt>
                  <c:pt idx="16">
                    <c:v>El Paso</c:v>
                  </c:pt>
                  <c:pt idx="17">
                    <c:v>Memphis</c:v>
                  </c:pt>
                  <c:pt idx="18">
                    <c:v>Baltimore</c:v>
                  </c:pt>
                  <c:pt idx="19">
                    <c:v>Boston</c:v>
                  </c:pt>
                  <c:pt idx="20">
                    <c:v>Nashville</c:v>
                  </c:pt>
                  <c:pt idx="21">
                    <c:v>Denver</c:v>
                  </c:pt>
                  <c:pt idx="22">
                    <c:v>Louisville</c:v>
                  </c:pt>
                  <c:pt idx="23">
                    <c:v>Portland</c:v>
                  </c:pt>
                  <c:pt idx="24">
                    <c:v>Milwaukee</c:v>
                  </c:pt>
                </c:lvl>
                <c:lvl>
                  <c:pt idx="0">
                    <c:v>001</c:v>
                  </c:pt>
                  <c:pt idx="1">
                    <c:v>002</c:v>
                  </c:pt>
                  <c:pt idx="2">
                    <c:v>003</c:v>
                  </c:pt>
                  <c:pt idx="3">
                    <c:v>004</c:v>
                  </c:pt>
                  <c:pt idx="4">
                    <c:v>005</c:v>
                  </c:pt>
                  <c:pt idx="5">
                    <c:v>006</c:v>
                  </c:pt>
                  <c:pt idx="6">
                    <c:v>007</c:v>
                  </c:pt>
                  <c:pt idx="7">
                    <c:v>008</c:v>
                  </c:pt>
                  <c:pt idx="8">
                    <c:v>009</c:v>
                  </c:pt>
                  <c:pt idx="9">
                    <c:v>010</c:v>
                  </c:pt>
                  <c:pt idx="10">
                    <c:v>011</c:v>
                  </c:pt>
                  <c:pt idx="11">
                    <c:v>012</c:v>
                  </c:pt>
                  <c:pt idx="12">
                    <c:v>013</c:v>
                  </c:pt>
                  <c:pt idx="13">
                    <c:v>014</c:v>
                  </c:pt>
                  <c:pt idx="14">
                    <c:v>015</c:v>
                  </c:pt>
                  <c:pt idx="15">
                    <c:v>016</c:v>
                  </c:pt>
                  <c:pt idx="16">
                    <c:v>017</c:v>
                  </c:pt>
                  <c:pt idx="17">
                    <c:v>018</c:v>
                  </c:pt>
                  <c:pt idx="18">
                    <c:v>019</c:v>
                  </c:pt>
                  <c:pt idx="19">
                    <c:v>020</c:v>
                  </c:pt>
                  <c:pt idx="20">
                    <c:v>021</c:v>
                  </c:pt>
                  <c:pt idx="21">
                    <c:v>022</c:v>
                  </c:pt>
                  <c:pt idx="22">
                    <c:v>023</c:v>
                  </c:pt>
                  <c:pt idx="23">
                    <c:v>024</c:v>
                  </c:pt>
                  <c:pt idx="24">
                    <c:v>025</c:v>
                  </c:pt>
                </c:lvl>
              </c:multiLvlStrCache>
            </c:multiLvlStrRef>
          </c:xVal>
          <c:yVal>
            <c:numRef>
              <c:f>'Store Data'!$M$2:$M$26</c:f>
              <c:numCache>
                <c:formatCode>General</c:formatCode>
                <c:ptCount val="25"/>
                <c:pt idx="0">
                  <c:v>300</c:v>
                </c:pt>
                <c:pt idx="1">
                  <c:v>400</c:v>
                </c:pt>
                <c:pt idx="2">
                  <c:v>350</c:v>
                </c:pt>
                <c:pt idx="3">
                  <c:v>310</c:v>
                </c:pt>
                <c:pt idx="4">
                  <c:v>350</c:v>
                </c:pt>
                <c:pt idx="5">
                  <c:v>300</c:v>
                </c:pt>
                <c:pt idx="6">
                  <c:v>340</c:v>
                </c:pt>
                <c:pt idx="7">
                  <c:v>420</c:v>
                </c:pt>
                <c:pt idx="8">
                  <c:v>365</c:v>
                </c:pt>
                <c:pt idx="9">
                  <c:v>320</c:v>
                </c:pt>
                <c:pt idx="10">
                  <c:v>370</c:v>
                </c:pt>
                <c:pt idx="11">
                  <c:v>360</c:v>
                </c:pt>
                <c:pt idx="12">
                  <c:v>340</c:v>
                </c:pt>
                <c:pt idx="13">
                  <c:v>400</c:v>
                </c:pt>
                <c:pt idx="14">
                  <c:v>335</c:v>
                </c:pt>
                <c:pt idx="15">
                  <c:v>430</c:v>
                </c:pt>
                <c:pt idx="16">
                  <c:v>380</c:v>
                </c:pt>
                <c:pt idx="17">
                  <c:v>330</c:v>
                </c:pt>
                <c:pt idx="18">
                  <c:v>360</c:v>
                </c:pt>
                <c:pt idx="19">
                  <c:v>390</c:v>
                </c:pt>
                <c:pt idx="20">
                  <c:v>320</c:v>
                </c:pt>
                <c:pt idx="21">
                  <c:v>370</c:v>
                </c:pt>
                <c:pt idx="22">
                  <c:v>350</c:v>
                </c:pt>
                <c:pt idx="23">
                  <c:v>400</c:v>
                </c:pt>
                <c:pt idx="24">
                  <c:v>340</c:v>
                </c:pt>
              </c:numCache>
            </c:numRef>
          </c:yVal>
          <c:smooth val="0"/>
          <c:extLst>
            <c:ext xmlns:c16="http://schemas.microsoft.com/office/drawing/2014/chart" uri="{C3380CC4-5D6E-409C-BE32-E72D297353CC}">
              <c16:uniqueId val="{00000001-9D06-4A20-9087-AA14FAB01D9F}"/>
            </c:ext>
          </c:extLst>
        </c:ser>
        <c:ser>
          <c:idx val="4"/>
          <c:order val="4"/>
          <c:tx>
            <c:strRef>
              <c:f>'Store Data'!$N$1</c:f>
              <c:strCache>
                <c:ptCount val="1"/>
                <c:pt idx="0">
                  <c:v>Average Daily Visits After Promotion</c:v>
                </c:pt>
              </c:strCache>
            </c:strRef>
          </c:tx>
          <c:spPr>
            <a:ln w="25400" cap="rnd">
              <a:noFill/>
              <a:round/>
            </a:ln>
            <a:effectLst/>
          </c:spPr>
          <c:marker>
            <c:symbol val="circle"/>
            <c:size val="5"/>
            <c:spPr>
              <a:solidFill>
                <a:schemeClr val="accent5"/>
              </a:solidFill>
              <a:ln w="9525">
                <a:solidFill>
                  <a:schemeClr val="accent5"/>
                </a:solidFill>
              </a:ln>
              <a:effectLst/>
            </c:spPr>
          </c:marker>
          <c:xVal>
            <c:multiLvlStrRef>
              <c:f>'Store Data'!$A$2:$I$26</c:f>
              <c:multiLvlStrCache>
                <c:ptCount val="25"/>
                <c:lvl>
                  <c:pt idx="0">
                    <c:v>$50,000.00</c:v>
                  </c:pt>
                  <c:pt idx="1">
                    <c:v>$45,000.00</c:v>
                  </c:pt>
                  <c:pt idx="2">
                    <c:v>$60,000.00</c:v>
                  </c:pt>
                  <c:pt idx="3">
                    <c:v>$48,000.00</c:v>
                  </c:pt>
                  <c:pt idx="4">
                    <c:v>$53,000.00</c:v>
                  </c:pt>
                  <c:pt idx="5">
                    <c:v>$49,000.00</c:v>
                  </c:pt>
                  <c:pt idx="6">
                    <c:v>$42,000.00</c:v>
                  </c:pt>
                  <c:pt idx="7">
                    <c:v>$56,000.00</c:v>
                  </c:pt>
                  <c:pt idx="8">
                    <c:v>$47,000.00</c:v>
                  </c:pt>
                  <c:pt idx="9">
                    <c:v>$52,000.00</c:v>
                  </c:pt>
                  <c:pt idx="10">
                    <c:v>$45,000.00</c:v>
                  </c:pt>
                  <c:pt idx="11">
                    <c:v>$51,000.00</c:v>
                  </c:pt>
                  <c:pt idx="12">
                    <c:v>$43,000.00</c:v>
                  </c:pt>
                  <c:pt idx="13">
                    <c:v>$55,000.00</c:v>
                  </c:pt>
                  <c:pt idx="14">
                    <c:v>$46,000.00</c:v>
                  </c:pt>
                  <c:pt idx="15">
                    <c:v>$58,000.00</c:v>
                  </c:pt>
                  <c:pt idx="16">
                    <c:v>$44,000.00</c:v>
                  </c:pt>
                  <c:pt idx="17">
                    <c:v>$47,000.00</c:v>
                  </c:pt>
                  <c:pt idx="18">
                    <c:v>$49,000.00</c:v>
                  </c:pt>
                  <c:pt idx="19">
                    <c:v>$54,000.00</c:v>
                  </c:pt>
                  <c:pt idx="20">
                    <c:v>$45,000.00</c:v>
                  </c:pt>
                  <c:pt idx="21">
                    <c:v>$50,000.00</c:v>
                  </c:pt>
                  <c:pt idx="22">
                    <c:v>$48,000.00</c:v>
                  </c:pt>
                  <c:pt idx="23">
                    <c:v>$52,000.00</c:v>
                  </c:pt>
                  <c:pt idx="24">
                    <c:v>$47,000.00</c:v>
                  </c:pt>
                </c:lvl>
                <c:lvl>
                  <c:pt idx="0">
                    <c:v>2023-06-14</c:v>
                  </c:pt>
                  <c:pt idx="1">
                    <c:v>2023-05-28</c:v>
                  </c:pt>
                  <c:pt idx="2">
                    <c:v>2023-07-14</c:v>
                  </c:pt>
                  <c:pt idx="3">
                    <c:v>2023-06-24</c:v>
                  </c:pt>
                  <c:pt idx="4">
                    <c:v>2023-05-04</c:v>
                  </c:pt>
                  <c:pt idx="5">
                    <c:v>2023-08-19</c:v>
                  </c:pt>
                  <c:pt idx="6">
                    <c:v>2023-07-29</c:v>
                  </c:pt>
                  <c:pt idx="7">
                    <c:v>2023-07-06</c:v>
                  </c:pt>
                  <c:pt idx="8">
                    <c:v>2023-05-24</c:v>
                  </c:pt>
                  <c:pt idx="9">
                    <c:v>2023-04-29</c:v>
                  </c:pt>
                  <c:pt idx="10">
                    <c:v>2023-08-15</c:v>
                  </c:pt>
                  <c:pt idx="11">
                    <c:v>2023-08-03</c:v>
                  </c:pt>
                  <c:pt idx="12">
                    <c:v>2023-07-02</c:v>
                  </c:pt>
                  <c:pt idx="13">
                    <c:v>2023-06-08</c:v>
                  </c:pt>
                  <c:pt idx="14">
                    <c:v>2023-05-14</c:v>
                  </c:pt>
                  <c:pt idx="15">
                    <c:v>2023-08-24</c:v>
                  </c:pt>
                  <c:pt idx="16">
                    <c:v>2023-07-26</c:v>
                  </c:pt>
                  <c:pt idx="17">
                    <c:v>2023-06-29</c:v>
                  </c:pt>
                  <c:pt idx="18">
                    <c:v>2023-05-19</c:v>
                  </c:pt>
                  <c:pt idx="19">
                    <c:v>2023-04-24</c:v>
                  </c:pt>
                  <c:pt idx="20">
                    <c:v>2023-08-29</c:v>
                  </c:pt>
                  <c:pt idx="21">
                    <c:v>2023-08-01</c:v>
                  </c:pt>
                  <c:pt idx="22">
                    <c:v>2023-07-04</c:v>
                  </c:pt>
                  <c:pt idx="23">
                    <c:v>2023-05-29</c:v>
                  </c:pt>
                  <c:pt idx="24">
                    <c:v>2023-05-04</c:v>
                  </c:pt>
                </c:lvl>
                <c:lvl>
                  <c:pt idx="0">
                    <c:v>2023-06-01</c:v>
                  </c:pt>
                  <c:pt idx="1">
                    <c:v>2023-05-15</c:v>
                  </c:pt>
                  <c:pt idx="2">
                    <c:v>2023-07-01</c:v>
                  </c:pt>
                  <c:pt idx="3">
                    <c:v>2023-06-10</c:v>
                  </c:pt>
                  <c:pt idx="4">
                    <c:v>2023-04-20</c:v>
                  </c:pt>
                  <c:pt idx="5">
                    <c:v>2023-08-05</c:v>
                  </c:pt>
                  <c:pt idx="6">
                    <c:v>2023-07-15</c:v>
                  </c:pt>
                  <c:pt idx="7">
                    <c:v>2023-06-22</c:v>
                  </c:pt>
                  <c:pt idx="8">
                    <c:v>2023-05-10</c:v>
                  </c:pt>
                  <c:pt idx="9">
                    <c:v>2023-04-15</c:v>
                  </c:pt>
                  <c:pt idx="10">
                    <c:v>2023-08-01</c:v>
                  </c:pt>
                  <c:pt idx="11">
                    <c:v>2023-07-20</c:v>
                  </c:pt>
                  <c:pt idx="12">
                    <c:v>2023-06-18</c:v>
                  </c:pt>
                  <c:pt idx="13">
                    <c:v>2023-05-25</c:v>
                  </c:pt>
                  <c:pt idx="14">
                    <c:v>2023-04-30</c:v>
                  </c:pt>
                  <c:pt idx="15">
                    <c:v>2023-08-10</c:v>
                  </c:pt>
                  <c:pt idx="16">
                    <c:v>2023-07-12</c:v>
                  </c:pt>
                  <c:pt idx="17">
                    <c:v>2023-06-15</c:v>
                  </c:pt>
                  <c:pt idx="18">
                    <c:v>2023-05-05</c:v>
                  </c:pt>
                  <c:pt idx="19">
                    <c:v>2023-04-10</c:v>
                  </c:pt>
                  <c:pt idx="20">
                    <c:v>2023-08-15</c:v>
                  </c:pt>
                  <c:pt idx="21">
                    <c:v>2023-07-18</c:v>
                  </c:pt>
                  <c:pt idx="22">
                    <c:v>2023-06-20</c:v>
                  </c:pt>
                  <c:pt idx="23">
                    <c:v>2023-05-15</c:v>
                  </c:pt>
                  <c:pt idx="24">
                    <c:v>2023-04-20</c:v>
                  </c:pt>
                </c:lvl>
                <c:lvl>
                  <c:pt idx="0">
                    <c:v>Discount</c:v>
                  </c:pt>
                  <c:pt idx="1">
                    <c:v>Buy-One-Get-One</c:v>
                  </c:pt>
                  <c:pt idx="2">
                    <c:v>Special Event</c:v>
                  </c:pt>
                  <c:pt idx="3">
                    <c:v>Discount</c:v>
                  </c:pt>
                  <c:pt idx="4">
                    <c:v>Buy-One-Get-One</c:v>
                  </c:pt>
                  <c:pt idx="5">
                    <c:v>Special Event</c:v>
                  </c:pt>
                  <c:pt idx="6">
                    <c:v>Discount</c:v>
                  </c:pt>
                  <c:pt idx="7">
                    <c:v>Buy-One-Get-One</c:v>
                  </c:pt>
                  <c:pt idx="8">
                    <c:v>Special Event</c:v>
                  </c:pt>
                  <c:pt idx="9">
                    <c:v>Discount</c:v>
                  </c:pt>
                  <c:pt idx="10">
                    <c:v>Buy-One-Get-One</c:v>
                  </c:pt>
                  <c:pt idx="11">
                    <c:v>Special Event</c:v>
                  </c:pt>
                  <c:pt idx="12">
                    <c:v>Discount</c:v>
                  </c:pt>
                  <c:pt idx="13">
                    <c:v>Buy-One-Get-One</c:v>
                  </c:pt>
                  <c:pt idx="14">
                    <c:v>Special Event</c:v>
                  </c:pt>
                  <c:pt idx="15">
                    <c:v>Discount</c:v>
                  </c:pt>
                  <c:pt idx="16">
                    <c:v>Buy-One-Get-One</c:v>
                  </c:pt>
                  <c:pt idx="17">
                    <c:v>Special Event</c:v>
                  </c:pt>
                  <c:pt idx="18">
                    <c:v>Discount</c:v>
                  </c:pt>
                  <c:pt idx="19">
                    <c:v>Buy-One-Get-One</c:v>
                  </c:pt>
                  <c:pt idx="20">
                    <c:v>Special Event</c:v>
                  </c:pt>
                  <c:pt idx="21">
                    <c:v>Discount</c:v>
                  </c:pt>
                  <c:pt idx="22">
                    <c:v>Buy-One-Get-One</c:v>
                  </c:pt>
                  <c:pt idx="23">
                    <c:v>Special Event</c:v>
                  </c:pt>
                  <c:pt idx="24">
                    <c:v>Discount</c:v>
                  </c:pt>
                </c:lvl>
                <c:lvl>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pt idx="22">
                    <c:v>123</c:v>
                  </c:pt>
                  <c:pt idx="23">
                    <c:v>124</c:v>
                  </c:pt>
                  <c:pt idx="24">
                    <c:v>125</c:v>
                  </c:pt>
                </c:lvl>
                <c:lvl>
                  <c:pt idx="0">
                    <c:v>Urban</c:v>
                  </c:pt>
                  <c:pt idx="1">
                    <c:v>Suburban</c:v>
                  </c:pt>
                  <c:pt idx="2">
                    <c:v>Urban</c:v>
                  </c:pt>
                  <c:pt idx="3">
                    <c:v>Suburban</c:v>
                  </c:pt>
                  <c:pt idx="4">
                    <c:v>Urban</c:v>
                  </c:pt>
                  <c:pt idx="5">
                    <c:v>Urban</c:v>
                  </c:pt>
                  <c:pt idx="6">
                    <c:v>Suburban</c:v>
                  </c:pt>
                  <c:pt idx="7">
                    <c:v>Urban</c:v>
                  </c:pt>
                  <c:pt idx="8">
                    <c:v>Suburban</c:v>
                  </c:pt>
                  <c:pt idx="9">
                    <c:v>Urban</c:v>
                  </c:pt>
                  <c:pt idx="10">
                    <c:v>Suburban</c:v>
                  </c:pt>
                  <c:pt idx="11">
                    <c:v>Urban</c:v>
                  </c:pt>
                  <c:pt idx="12">
                    <c:v>Suburban</c:v>
                  </c:pt>
                  <c:pt idx="13">
                    <c:v>Urban</c:v>
                  </c:pt>
                  <c:pt idx="14">
                    <c:v>Suburban</c:v>
                  </c:pt>
                  <c:pt idx="15">
                    <c:v>Urban</c:v>
                  </c:pt>
                  <c:pt idx="16">
                    <c:v>Suburban</c:v>
                  </c:pt>
                  <c:pt idx="17">
                    <c:v>Urban</c:v>
                  </c:pt>
                  <c:pt idx="18">
                    <c:v>Suburban</c:v>
                  </c:pt>
                  <c:pt idx="19">
                    <c:v>Urban</c:v>
                  </c:pt>
                  <c:pt idx="20">
                    <c:v>Suburban</c:v>
                  </c:pt>
                  <c:pt idx="21">
                    <c:v>Urban</c:v>
                  </c:pt>
                  <c:pt idx="22">
                    <c:v>Suburban</c:v>
                  </c:pt>
                  <c:pt idx="23">
                    <c:v>Urban</c:v>
                  </c:pt>
                  <c:pt idx="24">
                    <c:v>Suburban</c:v>
                  </c:pt>
                </c:lvl>
                <c:lvl>
                  <c:pt idx="0">
                    <c:v>2000</c:v>
                  </c:pt>
                  <c:pt idx="1">
                    <c:v>1500</c:v>
                  </c:pt>
                  <c:pt idx="2">
                    <c:v>1800</c:v>
                  </c:pt>
                  <c:pt idx="3">
                    <c:v>1600</c:v>
                  </c:pt>
                  <c:pt idx="4">
                    <c:v>1700</c:v>
                  </c:pt>
                  <c:pt idx="5">
                    <c:v>1800</c:v>
                  </c:pt>
                  <c:pt idx="6">
                    <c:v>1400</c:v>
                  </c:pt>
                  <c:pt idx="7">
                    <c:v>2000</c:v>
                  </c:pt>
                  <c:pt idx="8">
                    <c:v>1500</c:v>
                  </c:pt>
                  <c:pt idx="9">
                    <c:v>1750</c:v>
                  </c:pt>
                  <c:pt idx="10">
                    <c:v>1600</c:v>
                  </c:pt>
                  <c:pt idx="11">
                    <c:v>1450</c:v>
                  </c:pt>
                  <c:pt idx="12">
                    <c:v>1550</c:v>
                  </c:pt>
                  <c:pt idx="13">
                    <c:v>1650</c:v>
                  </c:pt>
                  <c:pt idx="14">
                    <c:v>1750</c:v>
                  </c:pt>
                  <c:pt idx="15">
                    <c:v>1900</c:v>
                  </c:pt>
                  <c:pt idx="16">
                    <c:v>1300</c:v>
                  </c:pt>
                  <c:pt idx="17">
                    <c:v>1450</c:v>
                  </c:pt>
                  <c:pt idx="18">
                    <c:v>1500</c:v>
                  </c:pt>
                  <c:pt idx="19">
                    <c:v>1650</c:v>
                  </c:pt>
                  <c:pt idx="20">
                    <c:v>1550</c:v>
                  </c:pt>
                  <c:pt idx="21">
                    <c:v>1600</c:v>
                  </c:pt>
                  <c:pt idx="22">
                    <c:v>1350</c:v>
                  </c:pt>
                  <c:pt idx="23">
                    <c:v>1400</c:v>
                  </c:pt>
                  <c:pt idx="24">
                    <c:v>1500</c:v>
                  </c:pt>
                </c:lvl>
                <c:lvl>
                  <c:pt idx="0">
                    <c:v>New York</c:v>
                  </c:pt>
                  <c:pt idx="1">
                    <c:v>Los Angeles</c:v>
                  </c:pt>
                  <c:pt idx="2">
                    <c:v>Chicago</c:v>
                  </c:pt>
                  <c:pt idx="3">
                    <c:v>Houston</c:v>
                  </c:pt>
                  <c:pt idx="4">
                    <c:v>Phoenix</c:v>
                  </c:pt>
                  <c:pt idx="5">
                    <c:v>Philadelphia</c:v>
                  </c:pt>
                  <c:pt idx="6">
                    <c:v>San Antonio</c:v>
                  </c:pt>
                  <c:pt idx="7">
                    <c:v>San Diego</c:v>
                  </c:pt>
                  <c:pt idx="8">
                    <c:v>Dallas</c:v>
                  </c:pt>
                  <c:pt idx="9">
                    <c:v>San Jose</c:v>
                  </c:pt>
                  <c:pt idx="10">
                    <c:v>Austin</c:v>
                  </c:pt>
                  <c:pt idx="11">
                    <c:v>Jacksonville</c:v>
                  </c:pt>
                  <c:pt idx="12">
                    <c:v>Fort Worth</c:v>
                  </c:pt>
                  <c:pt idx="13">
                    <c:v>Columbus</c:v>
                  </c:pt>
                  <c:pt idx="14">
                    <c:v>Charlotte</c:v>
                  </c:pt>
                  <c:pt idx="15">
                    <c:v>Detroit</c:v>
                  </c:pt>
                  <c:pt idx="16">
                    <c:v>El Paso</c:v>
                  </c:pt>
                  <c:pt idx="17">
                    <c:v>Memphis</c:v>
                  </c:pt>
                  <c:pt idx="18">
                    <c:v>Baltimore</c:v>
                  </c:pt>
                  <c:pt idx="19">
                    <c:v>Boston</c:v>
                  </c:pt>
                  <c:pt idx="20">
                    <c:v>Nashville</c:v>
                  </c:pt>
                  <c:pt idx="21">
                    <c:v>Denver</c:v>
                  </c:pt>
                  <c:pt idx="22">
                    <c:v>Louisville</c:v>
                  </c:pt>
                  <c:pt idx="23">
                    <c:v>Portland</c:v>
                  </c:pt>
                  <c:pt idx="24">
                    <c:v>Milwaukee</c:v>
                  </c:pt>
                </c:lvl>
                <c:lvl>
                  <c:pt idx="0">
                    <c:v>001</c:v>
                  </c:pt>
                  <c:pt idx="1">
                    <c:v>002</c:v>
                  </c:pt>
                  <c:pt idx="2">
                    <c:v>003</c:v>
                  </c:pt>
                  <c:pt idx="3">
                    <c:v>004</c:v>
                  </c:pt>
                  <c:pt idx="4">
                    <c:v>005</c:v>
                  </c:pt>
                  <c:pt idx="5">
                    <c:v>006</c:v>
                  </c:pt>
                  <c:pt idx="6">
                    <c:v>007</c:v>
                  </c:pt>
                  <c:pt idx="7">
                    <c:v>008</c:v>
                  </c:pt>
                  <c:pt idx="8">
                    <c:v>009</c:v>
                  </c:pt>
                  <c:pt idx="9">
                    <c:v>010</c:v>
                  </c:pt>
                  <c:pt idx="10">
                    <c:v>011</c:v>
                  </c:pt>
                  <c:pt idx="11">
                    <c:v>012</c:v>
                  </c:pt>
                  <c:pt idx="12">
                    <c:v>013</c:v>
                  </c:pt>
                  <c:pt idx="13">
                    <c:v>014</c:v>
                  </c:pt>
                  <c:pt idx="14">
                    <c:v>015</c:v>
                  </c:pt>
                  <c:pt idx="15">
                    <c:v>016</c:v>
                  </c:pt>
                  <c:pt idx="16">
                    <c:v>017</c:v>
                  </c:pt>
                  <c:pt idx="17">
                    <c:v>018</c:v>
                  </c:pt>
                  <c:pt idx="18">
                    <c:v>019</c:v>
                  </c:pt>
                  <c:pt idx="19">
                    <c:v>020</c:v>
                  </c:pt>
                  <c:pt idx="20">
                    <c:v>021</c:v>
                  </c:pt>
                  <c:pt idx="21">
                    <c:v>022</c:v>
                  </c:pt>
                  <c:pt idx="22">
                    <c:v>023</c:v>
                  </c:pt>
                  <c:pt idx="23">
                    <c:v>024</c:v>
                  </c:pt>
                  <c:pt idx="24">
                    <c:v>025</c:v>
                  </c:pt>
                </c:lvl>
              </c:multiLvlStrCache>
            </c:multiLvlStrRef>
          </c:xVal>
          <c:yVal>
            <c:numRef>
              <c:f>'Store Data'!$N$2:$N$26</c:f>
              <c:numCache>
                <c:formatCode>General</c:formatCode>
                <c:ptCount val="25"/>
                <c:pt idx="0">
                  <c:v>350</c:v>
                </c:pt>
                <c:pt idx="1">
                  <c:v>375</c:v>
                </c:pt>
                <c:pt idx="2">
                  <c:v>450</c:v>
                </c:pt>
                <c:pt idx="3">
                  <c:v>320</c:v>
                </c:pt>
                <c:pt idx="4">
                  <c:v>370</c:v>
                </c:pt>
                <c:pt idx="5">
                  <c:v>400</c:v>
                </c:pt>
                <c:pt idx="6">
                  <c:v>360</c:v>
                </c:pt>
                <c:pt idx="7">
                  <c:v>410</c:v>
                </c:pt>
                <c:pt idx="8">
                  <c:v>380</c:v>
                </c:pt>
                <c:pt idx="9">
                  <c:v>390</c:v>
                </c:pt>
                <c:pt idx="10">
                  <c:v>350</c:v>
                </c:pt>
                <c:pt idx="11">
                  <c:v>410</c:v>
                </c:pt>
                <c:pt idx="12">
                  <c:v>350</c:v>
                </c:pt>
                <c:pt idx="13">
                  <c:v>430</c:v>
                </c:pt>
                <c:pt idx="14">
                  <c:v>360</c:v>
                </c:pt>
                <c:pt idx="15">
                  <c:v>420</c:v>
                </c:pt>
                <c:pt idx="16">
                  <c:v>370</c:v>
                </c:pt>
                <c:pt idx="17">
                  <c:v>380</c:v>
                </c:pt>
                <c:pt idx="18">
                  <c:v>350</c:v>
                </c:pt>
                <c:pt idx="19">
                  <c:v>400</c:v>
                </c:pt>
                <c:pt idx="20">
                  <c:v>330</c:v>
                </c:pt>
                <c:pt idx="21">
                  <c:v>400</c:v>
                </c:pt>
                <c:pt idx="22">
                  <c:v>360</c:v>
                </c:pt>
                <c:pt idx="23">
                  <c:v>420</c:v>
                </c:pt>
                <c:pt idx="24">
                  <c:v>370</c:v>
                </c:pt>
              </c:numCache>
            </c:numRef>
          </c:yVal>
          <c:smooth val="0"/>
          <c:extLst>
            <c:ext xmlns:c16="http://schemas.microsoft.com/office/drawing/2014/chart" uri="{C3380CC4-5D6E-409C-BE32-E72D297353CC}">
              <c16:uniqueId val="{00000002-9D06-4A20-9087-AA14FAB01D9F}"/>
            </c:ext>
          </c:extLst>
        </c:ser>
        <c:dLbls>
          <c:showLegendKey val="0"/>
          <c:showVal val="0"/>
          <c:showCatName val="0"/>
          <c:showSerName val="0"/>
          <c:showPercent val="0"/>
          <c:showBubbleSize val="0"/>
        </c:dLbls>
        <c:axId val="931985535"/>
        <c:axId val="931985055"/>
        <c:extLst>
          <c:ext xmlns:c15="http://schemas.microsoft.com/office/drawing/2012/chart" uri="{02D57815-91ED-43cb-92C2-25804820EDAC}">
            <c15:filteredScatterSeries>
              <c15:ser>
                <c:idx val="0"/>
                <c:order val="0"/>
                <c:tx>
                  <c:strRef>
                    <c:extLst>
                      <c:ext uri="{02D57815-91ED-43cb-92C2-25804820EDAC}">
                        <c15:formulaRef>
                          <c15:sqref>'Store Data'!$J$1</c15:sqref>
                        </c15:formulaRef>
                      </c:ext>
                    </c:extLst>
                    <c:strCache>
                      <c:ptCount val="1"/>
                      <c:pt idx="0">
                        <c:v>Weekly Sales Before Promotion</c:v>
                      </c:pt>
                    </c:strCache>
                  </c:strRef>
                </c:tx>
                <c:spPr>
                  <a:ln w="25400" cap="rnd">
                    <a:noFill/>
                    <a:round/>
                  </a:ln>
                  <a:effectLst/>
                </c:spPr>
                <c:marker>
                  <c:symbol val="circle"/>
                  <c:size val="5"/>
                  <c:spPr>
                    <a:solidFill>
                      <a:schemeClr val="accent1"/>
                    </a:solidFill>
                    <a:ln w="9525">
                      <a:solidFill>
                        <a:schemeClr val="accent1"/>
                      </a:solidFill>
                    </a:ln>
                    <a:effectLst/>
                  </c:spPr>
                </c:marker>
                <c:xVal>
                  <c:multiLvlStrRef>
                    <c:extLst>
                      <c:ext uri="{02D57815-91ED-43cb-92C2-25804820EDAC}">
                        <c15:formulaRef>
                          <c15:sqref>'Store Data'!$A$2:$I$26</c15:sqref>
                        </c15:formulaRef>
                      </c:ext>
                    </c:extLst>
                    <c:multiLvlStrCache>
                      <c:ptCount val="25"/>
                      <c:lvl>
                        <c:pt idx="0">
                          <c:v>$50,000.00</c:v>
                        </c:pt>
                        <c:pt idx="1">
                          <c:v>$45,000.00</c:v>
                        </c:pt>
                        <c:pt idx="2">
                          <c:v>$60,000.00</c:v>
                        </c:pt>
                        <c:pt idx="3">
                          <c:v>$48,000.00</c:v>
                        </c:pt>
                        <c:pt idx="4">
                          <c:v>$53,000.00</c:v>
                        </c:pt>
                        <c:pt idx="5">
                          <c:v>$49,000.00</c:v>
                        </c:pt>
                        <c:pt idx="6">
                          <c:v>$42,000.00</c:v>
                        </c:pt>
                        <c:pt idx="7">
                          <c:v>$56,000.00</c:v>
                        </c:pt>
                        <c:pt idx="8">
                          <c:v>$47,000.00</c:v>
                        </c:pt>
                        <c:pt idx="9">
                          <c:v>$52,000.00</c:v>
                        </c:pt>
                        <c:pt idx="10">
                          <c:v>$45,000.00</c:v>
                        </c:pt>
                        <c:pt idx="11">
                          <c:v>$51,000.00</c:v>
                        </c:pt>
                        <c:pt idx="12">
                          <c:v>$43,000.00</c:v>
                        </c:pt>
                        <c:pt idx="13">
                          <c:v>$55,000.00</c:v>
                        </c:pt>
                        <c:pt idx="14">
                          <c:v>$46,000.00</c:v>
                        </c:pt>
                        <c:pt idx="15">
                          <c:v>$58,000.00</c:v>
                        </c:pt>
                        <c:pt idx="16">
                          <c:v>$44,000.00</c:v>
                        </c:pt>
                        <c:pt idx="17">
                          <c:v>$47,000.00</c:v>
                        </c:pt>
                        <c:pt idx="18">
                          <c:v>$49,000.00</c:v>
                        </c:pt>
                        <c:pt idx="19">
                          <c:v>$54,000.00</c:v>
                        </c:pt>
                        <c:pt idx="20">
                          <c:v>$45,000.00</c:v>
                        </c:pt>
                        <c:pt idx="21">
                          <c:v>$50,000.00</c:v>
                        </c:pt>
                        <c:pt idx="22">
                          <c:v>$48,000.00</c:v>
                        </c:pt>
                        <c:pt idx="23">
                          <c:v>$52,000.00</c:v>
                        </c:pt>
                        <c:pt idx="24">
                          <c:v>$47,000.00</c:v>
                        </c:pt>
                      </c:lvl>
                      <c:lvl>
                        <c:pt idx="0">
                          <c:v>2023-06-14</c:v>
                        </c:pt>
                        <c:pt idx="1">
                          <c:v>2023-05-28</c:v>
                        </c:pt>
                        <c:pt idx="2">
                          <c:v>2023-07-14</c:v>
                        </c:pt>
                        <c:pt idx="3">
                          <c:v>2023-06-24</c:v>
                        </c:pt>
                        <c:pt idx="4">
                          <c:v>2023-05-04</c:v>
                        </c:pt>
                        <c:pt idx="5">
                          <c:v>2023-08-19</c:v>
                        </c:pt>
                        <c:pt idx="6">
                          <c:v>2023-07-29</c:v>
                        </c:pt>
                        <c:pt idx="7">
                          <c:v>2023-07-06</c:v>
                        </c:pt>
                        <c:pt idx="8">
                          <c:v>2023-05-24</c:v>
                        </c:pt>
                        <c:pt idx="9">
                          <c:v>2023-04-29</c:v>
                        </c:pt>
                        <c:pt idx="10">
                          <c:v>2023-08-15</c:v>
                        </c:pt>
                        <c:pt idx="11">
                          <c:v>2023-08-03</c:v>
                        </c:pt>
                        <c:pt idx="12">
                          <c:v>2023-07-02</c:v>
                        </c:pt>
                        <c:pt idx="13">
                          <c:v>2023-06-08</c:v>
                        </c:pt>
                        <c:pt idx="14">
                          <c:v>2023-05-14</c:v>
                        </c:pt>
                        <c:pt idx="15">
                          <c:v>2023-08-24</c:v>
                        </c:pt>
                        <c:pt idx="16">
                          <c:v>2023-07-26</c:v>
                        </c:pt>
                        <c:pt idx="17">
                          <c:v>2023-06-29</c:v>
                        </c:pt>
                        <c:pt idx="18">
                          <c:v>2023-05-19</c:v>
                        </c:pt>
                        <c:pt idx="19">
                          <c:v>2023-04-24</c:v>
                        </c:pt>
                        <c:pt idx="20">
                          <c:v>2023-08-29</c:v>
                        </c:pt>
                        <c:pt idx="21">
                          <c:v>2023-08-01</c:v>
                        </c:pt>
                        <c:pt idx="22">
                          <c:v>2023-07-04</c:v>
                        </c:pt>
                        <c:pt idx="23">
                          <c:v>2023-05-29</c:v>
                        </c:pt>
                        <c:pt idx="24">
                          <c:v>2023-05-04</c:v>
                        </c:pt>
                      </c:lvl>
                      <c:lvl>
                        <c:pt idx="0">
                          <c:v>2023-06-01</c:v>
                        </c:pt>
                        <c:pt idx="1">
                          <c:v>2023-05-15</c:v>
                        </c:pt>
                        <c:pt idx="2">
                          <c:v>2023-07-01</c:v>
                        </c:pt>
                        <c:pt idx="3">
                          <c:v>2023-06-10</c:v>
                        </c:pt>
                        <c:pt idx="4">
                          <c:v>2023-04-20</c:v>
                        </c:pt>
                        <c:pt idx="5">
                          <c:v>2023-08-05</c:v>
                        </c:pt>
                        <c:pt idx="6">
                          <c:v>2023-07-15</c:v>
                        </c:pt>
                        <c:pt idx="7">
                          <c:v>2023-06-22</c:v>
                        </c:pt>
                        <c:pt idx="8">
                          <c:v>2023-05-10</c:v>
                        </c:pt>
                        <c:pt idx="9">
                          <c:v>2023-04-15</c:v>
                        </c:pt>
                        <c:pt idx="10">
                          <c:v>2023-08-01</c:v>
                        </c:pt>
                        <c:pt idx="11">
                          <c:v>2023-07-20</c:v>
                        </c:pt>
                        <c:pt idx="12">
                          <c:v>2023-06-18</c:v>
                        </c:pt>
                        <c:pt idx="13">
                          <c:v>2023-05-25</c:v>
                        </c:pt>
                        <c:pt idx="14">
                          <c:v>2023-04-30</c:v>
                        </c:pt>
                        <c:pt idx="15">
                          <c:v>2023-08-10</c:v>
                        </c:pt>
                        <c:pt idx="16">
                          <c:v>2023-07-12</c:v>
                        </c:pt>
                        <c:pt idx="17">
                          <c:v>2023-06-15</c:v>
                        </c:pt>
                        <c:pt idx="18">
                          <c:v>2023-05-05</c:v>
                        </c:pt>
                        <c:pt idx="19">
                          <c:v>2023-04-10</c:v>
                        </c:pt>
                        <c:pt idx="20">
                          <c:v>2023-08-15</c:v>
                        </c:pt>
                        <c:pt idx="21">
                          <c:v>2023-07-18</c:v>
                        </c:pt>
                        <c:pt idx="22">
                          <c:v>2023-06-20</c:v>
                        </c:pt>
                        <c:pt idx="23">
                          <c:v>2023-05-15</c:v>
                        </c:pt>
                        <c:pt idx="24">
                          <c:v>2023-04-20</c:v>
                        </c:pt>
                      </c:lvl>
                      <c:lvl>
                        <c:pt idx="0">
                          <c:v>Discount</c:v>
                        </c:pt>
                        <c:pt idx="1">
                          <c:v>Buy-One-Get-One</c:v>
                        </c:pt>
                        <c:pt idx="2">
                          <c:v>Special Event</c:v>
                        </c:pt>
                        <c:pt idx="3">
                          <c:v>Discount</c:v>
                        </c:pt>
                        <c:pt idx="4">
                          <c:v>Buy-One-Get-One</c:v>
                        </c:pt>
                        <c:pt idx="5">
                          <c:v>Special Event</c:v>
                        </c:pt>
                        <c:pt idx="6">
                          <c:v>Discount</c:v>
                        </c:pt>
                        <c:pt idx="7">
                          <c:v>Buy-One-Get-One</c:v>
                        </c:pt>
                        <c:pt idx="8">
                          <c:v>Special Event</c:v>
                        </c:pt>
                        <c:pt idx="9">
                          <c:v>Discount</c:v>
                        </c:pt>
                        <c:pt idx="10">
                          <c:v>Buy-One-Get-One</c:v>
                        </c:pt>
                        <c:pt idx="11">
                          <c:v>Special Event</c:v>
                        </c:pt>
                        <c:pt idx="12">
                          <c:v>Discount</c:v>
                        </c:pt>
                        <c:pt idx="13">
                          <c:v>Buy-One-Get-One</c:v>
                        </c:pt>
                        <c:pt idx="14">
                          <c:v>Special Event</c:v>
                        </c:pt>
                        <c:pt idx="15">
                          <c:v>Discount</c:v>
                        </c:pt>
                        <c:pt idx="16">
                          <c:v>Buy-One-Get-One</c:v>
                        </c:pt>
                        <c:pt idx="17">
                          <c:v>Special Event</c:v>
                        </c:pt>
                        <c:pt idx="18">
                          <c:v>Discount</c:v>
                        </c:pt>
                        <c:pt idx="19">
                          <c:v>Buy-One-Get-One</c:v>
                        </c:pt>
                        <c:pt idx="20">
                          <c:v>Special Event</c:v>
                        </c:pt>
                        <c:pt idx="21">
                          <c:v>Discount</c:v>
                        </c:pt>
                        <c:pt idx="22">
                          <c:v>Buy-One-Get-One</c:v>
                        </c:pt>
                        <c:pt idx="23">
                          <c:v>Special Event</c:v>
                        </c:pt>
                        <c:pt idx="24">
                          <c:v>Discount</c:v>
                        </c:pt>
                      </c:lvl>
                      <c:lvl>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pt idx="22">
                          <c:v>123</c:v>
                        </c:pt>
                        <c:pt idx="23">
                          <c:v>124</c:v>
                        </c:pt>
                        <c:pt idx="24">
                          <c:v>125</c:v>
                        </c:pt>
                      </c:lvl>
                      <c:lvl>
                        <c:pt idx="0">
                          <c:v>Urban</c:v>
                        </c:pt>
                        <c:pt idx="1">
                          <c:v>Suburban</c:v>
                        </c:pt>
                        <c:pt idx="2">
                          <c:v>Urban</c:v>
                        </c:pt>
                        <c:pt idx="3">
                          <c:v>Suburban</c:v>
                        </c:pt>
                        <c:pt idx="4">
                          <c:v>Urban</c:v>
                        </c:pt>
                        <c:pt idx="5">
                          <c:v>Urban</c:v>
                        </c:pt>
                        <c:pt idx="6">
                          <c:v>Suburban</c:v>
                        </c:pt>
                        <c:pt idx="7">
                          <c:v>Urban</c:v>
                        </c:pt>
                        <c:pt idx="8">
                          <c:v>Suburban</c:v>
                        </c:pt>
                        <c:pt idx="9">
                          <c:v>Urban</c:v>
                        </c:pt>
                        <c:pt idx="10">
                          <c:v>Suburban</c:v>
                        </c:pt>
                        <c:pt idx="11">
                          <c:v>Urban</c:v>
                        </c:pt>
                        <c:pt idx="12">
                          <c:v>Suburban</c:v>
                        </c:pt>
                        <c:pt idx="13">
                          <c:v>Urban</c:v>
                        </c:pt>
                        <c:pt idx="14">
                          <c:v>Suburban</c:v>
                        </c:pt>
                        <c:pt idx="15">
                          <c:v>Urban</c:v>
                        </c:pt>
                        <c:pt idx="16">
                          <c:v>Suburban</c:v>
                        </c:pt>
                        <c:pt idx="17">
                          <c:v>Urban</c:v>
                        </c:pt>
                        <c:pt idx="18">
                          <c:v>Suburban</c:v>
                        </c:pt>
                        <c:pt idx="19">
                          <c:v>Urban</c:v>
                        </c:pt>
                        <c:pt idx="20">
                          <c:v>Suburban</c:v>
                        </c:pt>
                        <c:pt idx="21">
                          <c:v>Urban</c:v>
                        </c:pt>
                        <c:pt idx="22">
                          <c:v>Suburban</c:v>
                        </c:pt>
                        <c:pt idx="23">
                          <c:v>Urban</c:v>
                        </c:pt>
                        <c:pt idx="24">
                          <c:v>Suburban</c:v>
                        </c:pt>
                      </c:lvl>
                      <c:lvl>
                        <c:pt idx="0">
                          <c:v>2000</c:v>
                        </c:pt>
                        <c:pt idx="1">
                          <c:v>1500</c:v>
                        </c:pt>
                        <c:pt idx="2">
                          <c:v>1800</c:v>
                        </c:pt>
                        <c:pt idx="3">
                          <c:v>1600</c:v>
                        </c:pt>
                        <c:pt idx="4">
                          <c:v>1700</c:v>
                        </c:pt>
                        <c:pt idx="5">
                          <c:v>1800</c:v>
                        </c:pt>
                        <c:pt idx="6">
                          <c:v>1400</c:v>
                        </c:pt>
                        <c:pt idx="7">
                          <c:v>2000</c:v>
                        </c:pt>
                        <c:pt idx="8">
                          <c:v>1500</c:v>
                        </c:pt>
                        <c:pt idx="9">
                          <c:v>1750</c:v>
                        </c:pt>
                        <c:pt idx="10">
                          <c:v>1600</c:v>
                        </c:pt>
                        <c:pt idx="11">
                          <c:v>1450</c:v>
                        </c:pt>
                        <c:pt idx="12">
                          <c:v>1550</c:v>
                        </c:pt>
                        <c:pt idx="13">
                          <c:v>1650</c:v>
                        </c:pt>
                        <c:pt idx="14">
                          <c:v>1750</c:v>
                        </c:pt>
                        <c:pt idx="15">
                          <c:v>1900</c:v>
                        </c:pt>
                        <c:pt idx="16">
                          <c:v>1300</c:v>
                        </c:pt>
                        <c:pt idx="17">
                          <c:v>1450</c:v>
                        </c:pt>
                        <c:pt idx="18">
                          <c:v>1500</c:v>
                        </c:pt>
                        <c:pt idx="19">
                          <c:v>1650</c:v>
                        </c:pt>
                        <c:pt idx="20">
                          <c:v>1550</c:v>
                        </c:pt>
                        <c:pt idx="21">
                          <c:v>1600</c:v>
                        </c:pt>
                        <c:pt idx="22">
                          <c:v>1350</c:v>
                        </c:pt>
                        <c:pt idx="23">
                          <c:v>1400</c:v>
                        </c:pt>
                        <c:pt idx="24">
                          <c:v>1500</c:v>
                        </c:pt>
                      </c:lvl>
                      <c:lvl>
                        <c:pt idx="0">
                          <c:v>New York</c:v>
                        </c:pt>
                        <c:pt idx="1">
                          <c:v>Los Angeles</c:v>
                        </c:pt>
                        <c:pt idx="2">
                          <c:v>Chicago</c:v>
                        </c:pt>
                        <c:pt idx="3">
                          <c:v>Houston</c:v>
                        </c:pt>
                        <c:pt idx="4">
                          <c:v>Phoenix</c:v>
                        </c:pt>
                        <c:pt idx="5">
                          <c:v>Philadelphia</c:v>
                        </c:pt>
                        <c:pt idx="6">
                          <c:v>San Antonio</c:v>
                        </c:pt>
                        <c:pt idx="7">
                          <c:v>San Diego</c:v>
                        </c:pt>
                        <c:pt idx="8">
                          <c:v>Dallas</c:v>
                        </c:pt>
                        <c:pt idx="9">
                          <c:v>San Jose</c:v>
                        </c:pt>
                        <c:pt idx="10">
                          <c:v>Austin</c:v>
                        </c:pt>
                        <c:pt idx="11">
                          <c:v>Jacksonville</c:v>
                        </c:pt>
                        <c:pt idx="12">
                          <c:v>Fort Worth</c:v>
                        </c:pt>
                        <c:pt idx="13">
                          <c:v>Columbus</c:v>
                        </c:pt>
                        <c:pt idx="14">
                          <c:v>Charlotte</c:v>
                        </c:pt>
                        <c:pt idx="15">
                          <c:v>Detroit</c:v>
                        </c:pt>
                        <c:pt idx="16">
                          <c:v>El Paso</c:v>
                        </c:pt>
                        <c:pt idx="17">
                          <c:v>Memphis</c:v>
                        </c:pt>
                        <c:pt idx="18">
                          <c:v>Baltimore</c:v>
                        </c:pt>
                        <c:pt idx="19">
                          <c:v>Boston</c:v>
                        </c:pt>
                        <c:pt idx="20">
                          <c:v>Nashville</c:v>
                        </c:pt>
                        <c:pt idx="21">
                          <c:v>Denver</c:v>
                        </c:pt>
                        <c:pt idx="22">
                          <c:v>Louisville</c:v>
                        </c:pt>
                        <c:pt idx="23">
                          <c:v>Portland</c:v>
                        </c:pt>
                        <c:pt idx="24">
                          <c:v>Milwaukee</c:v>
                        </c:pt>
                      </c:lvl>
                      <c:lvl>
                        <c:pt idx="0">
                          <c:v>001</c:v>
                        </c:pt>
                        <c:pt idx="1">
                          <c:v>002</c:v>
                        </c:pt>
                        <c:pt idx="2">
                          <c:v>003</c:v>
                        </c:pt>
                        <c:pt idx="3">
                          <c:v>004</c:v>
                        </c:pt>
                        <c:pt idx="4">
                          <c:v>005</c:v>
                        </c:pt>
                        <c:pt idx="5">
                          <c:v>006</c:v>
                        </c:pt>
                        <c:pt idx="6">
                          <c:v>007</c:v>
                        </c:pt>
                        <c:pt idx="7">
                          <c:v>008</c:v>
                        </c:pt>
                        <c:pt idx="8">
                          <c:v>009</c:v>
                        </c:pt>
                        <c:pt idx="9">
                          <c:v>010</c:v>
                        </c:pt>
                        <c:pt idx="10">
                          <c:v>011</c:v>
                        </c:pt>
                        <c:pt idx="11">
                          <c:v>012</c:v>
                        </c:pt>
                        <c:pt idx="12">
                          <c:v>013</c:v>
                        </c:pt>
                        <c:pt idx="13">
                          <c:v>014</c:v>
                        </c:pt>
                        <c:pt idx="14">
                          <c:v>015</c:v>
                        </c:pt>
                        <c:pt idx="15">
                          <c:v>016</c:v>
                        </c:pt>
                        <c:pt idx="16">
                          <c:v>017</c:v>
                        </c:pt>
                        <c:pt idx="17">
                          <c:v>018</c:v>
                        </c:pt>
                        <c:pt idx="18">
                          <c:v>019</c:v>
                        </c:pt>
                        <c:pt idx="19">
                          <c:v>020</c:v>
                        </c:pt>
                        <c:pt idx="20">
                          <c:v>021</c:v>
                        </c:pt>
                        <c:pt idx="21">
                          <c:v>022</c:v>
                        </c:pt>
                        <c:pt idx="22">
                          <c:v>023</c:v>
                        </c:pt>
                        <c:pt idx="23">
                          <c:v>024</c:v>
                        </c:pt>
                        <c:pt idx="24">
                          <c:v>025</c:v>
                        </c:pt>
                      </c:lvl>
                    </c:multiLvlStrCache>
                  </c:multiLvlStrRef>
                </c:xVal>
                <c:yVal>
                  <c:numRef>
                    <c:extLst>
                      <c:ext uri="{02D57815-91ED-43cb-92C2-25804820EDAC}">
                        <c15:formulaRef>
                          <c15:sqref>'Store Data'!$J$2:$J$26</c15:sqref>
                        </c15:formulaRef>
                      </c:ext>
                    </c:extLst>
                    <c:numCache>
                      <c:formatCode>"$"#,##0.00</c:formatCode>
                      <c:ptCount val="25"/>
                      <c:pt idx="0">
                        <c:v>30000</c:v>
                      </c:pt>
                      <c:pt idx="1">
                        <c:v>35000</c:v>
                      </c:pt>
                      <c:pt idx="2">
                        <c:v>40000</c:v>
                      </c:pt>
                      <c:pt idx="3">
                        <c:v>32000</c:v>
                      </c:pt>
                      <c:pt idx="4">
                        <c:v>34000</c:v>
                      </c:pt>
                      <c:pt idx="5">
                        <c:v>31000</c:v>
                      </c:pt>
                      <c:pt idx="6">
                        <c:v>39000</c:v>
                      </c:pt>
                      <c:pt idx="7">
                        <c:v>43000</c:v>
                      </c:pt>
                      <c:pt idx="8">
                        <c:v>36000</c:v>
                      </c:pt>
                      <c:pt idx="9">
                        <c:v>33000</c:v>
                      </c:pt>
                      <c:pt idx="10">
                        <c:v>37000</c:v>
                      </c:pt>
                      <c:pt idx="11">
                        <c:v>38000</c:v>
                      </c:pt>
                      <c:pt idx="12">
                        <c:v>35000</c:v>
                      </c:pt>
                      <c:pt idx="13">
                        <c:v>41000</c:v>
                      </c:pt>
                      <c:pt idx="14">
                        <c:v>34000</c:v>
                      </c:pt>
                      <c:pt idx="15">
                        <c:v>44000</c:v>
                      </c:pt>
                      <c:pt idx="16">
                        <c:v>42000</c:v>
                      </c:pt>
                      <c:pt idx="17">
                        <c:v>35000</c:v>
                      </c:pt>
                      <c:pt idx="18">
                        <c:v>37000</c:v>
                      </c:pt>
                      <c:pt idx="19">
                        <c:v>40000</c:v>
                      </c:pt>
                      <c:pt idx="20">
                        <c:v>33000</c:v>
                      </c:pt>
                      <c:pt idx="21">
                        <c:v>39000</c:v>
                      </c:pt>
                      <c:pt idx="22">
                        <c:v>36000</c:v>
                      </c:pt>
                      <c:pt idx="23">
                        <c:v>41000</c:v>
                      </c:pt>
                      <c:pt idx="24">
                        <c:v>35000</c:v>
                      </c:pt>
                    </c:numCache>
                  </c:numRef>
                </c:yVal>
                <c:smooth val="0"/>
                <c:extLst>
                  <c:ext xmlns:c16="http://schemas.microsoft.com/office/drawing/2014/chart" uri="{C3380CC4-5D6E-409C-BE32-E72D297353CC}">
                    <c16:uniqueId val="{00000003-9D06-4A20-9087-AA14FAB01D9F}"/>
                  </c:ext>
                </c:extLst>
              </c15:ser>
            </c15:filteredScatterSeries>
            <c15:filteredScatterSeries>
              <c15:ser>
                <c:idx val="1"/>
                <c:order val="1"/>
                <c:tx>
                  <c:strRef>
                    <c:extLst xmlns:c15="http://schemas.microsoft.com/office/drawing/2012/chart">
                      <c:ext xmlns:c15="http://schemas.microsoft.com/office/drawing/2012/chart" uri="{02D57815-91ED-43cb-92C2-25804820EDAC}">
                        <c15:formulaRef>
                          <c15:sqref>'Store Data'!$K$1</c15:sqref>
                        </c15:formulaRef>
                      </c:ext>
                    </c:extLst>
                    <c:strCache>
                      <c:ptCount val="1"/>
                      <c:pt idx="0">
                        <c:v>Weekly Sales After Promotion</c:v>
                      </c:pt>
                    </c:strCache>
                  </c:strRef>
                </c:tx>
                <c:spPr>
                  <a:ln w="25400" cap="rnd">
                    <a:noFill/>
                    <a:round/>
                  </a:ln>
                  <a:effectLst/>
                </c:spPr>
                <c:marker>
                  <c:symbol val="circle"/>
                  <c:size val="5"/>
                  <c:spPr>
                    <a:solidFill>
                      <a:schemeClr val="accent2"/>
                    </a:solidFill>
                    <a:ln w="9525">
                      <a:solidFill>
                        <a:schemeClr val="accent2"/>
                      </a:solidFill>
                    </a:ln>
                    <a:effectLst/>
                  </c:spPr>
                </c:marker>
                <c:xVal>
                  <c:multiLvlStrRef>
                    <c:extLst xmlns:c15="http://schemas.microsoft.com/office/drawing/2012/chart">
                      <c:ext xmlns:c15="http://schemas.microsoft.com/office/drawing/2012/chart" uri="{02D57815-91ED-43cb-92C2-25804820EDAC}">
                        <c15:formulaRef>
                          <c15:sqref>'Store Data'!$A$2:$I$26</c15:sqref>
                        </c15:formulaRef>
                      </c:ext>
                    </c:extLst>
                    <c:multiLvlStrCache>
                      <c:ptCount val="25"/>
                      <c:lvl>
                        <c:pt idx="0">
                          <c:v>$50,000.00</c:v>
                        </c:pt>
                        <c:pt idx="1">
                          <c:v>$45,000.00</c:v>
                        </c:pt>
                        <c:pt idx="2">
                          <c:v>$60,000.00</c:v>
                        </c:pt>
                        <c:pt idx="3">
                          <c:v>$48,000.00</c:v>
                        </c:pt>
                        <c:pt idx="4">
                          <c:v>$53,000.00</c:v>
                        </c:pt>
                        <c:pt idx="5">
                          <c:v>$49,000.00</c:v>
                        </c:pt>
                        <c:pt idx="6">
                          <c:v>$42,000.00</c:v>
                        </c:pt>
                        <c:pt idx="7">
                          <c:v>$56,000.00</c:v>
                        </c:pt>
                        <c:pt idx="8">
                          <c:v>$47,000.00</c:v>
                        </c:pt>
                        <c:pt idx="9">
                          <c:v>$52,000.00</c:v>
                        </c:pt>
                        <c:pt idx="10">
                          <c:v>$45,000.00</c:v>
                        </c:pt>
                        <c:pt idx="11">
                          <c:v>$51,000.00</c:v>
                        </c:pt>
                        <c:pt idx="12">
                          <c:v>$43,000.00</c:v>
                        </c:pt>
                        <c:pt idx="13">
                          <c:v>$55,000.00</c:v>
                        </c:pt>
                        <c:pt idx="14">
                          <c:v>$46,000.00</c:v>
                        </c:pt>
                        <c:pt idx="15">
                          <c:v>$58,000.00</c:v>
                        </c:pt>
                        <c:pt idx="16">
                          <c:v>$44,000.00</c:v>
                        </c:pt>
                        <c:pt idx="17">
                          <c:v>$47,000.00</c:v>
                        </c:pt>
                        <c:pt idx="18">
                          <c:v>$49,000.00</c:v>
                        </c:pt>
                        <c:pt idx="19">
                          <c:v>$54,000.00</c:v>
                        </c:pt>
                        <c:pt idx="20">
                          <c:v>$45,000.00</c:v>
                        </c:pt>
                        <c:pt idx="21">
                          <c:v>$50,000.00</c:v>
                        </c:pt>
                        <c:pt idx="22">
                          <c:v>$48,000.00</c:v>
                        </c:pt>
                        <c:pt idx="23">
                          <c:v>$52,000.00</c:v>
                        </c:pt>
                        <c:pt idx="24">
                          <c:v>$47,000.00</c:v>
                        </c:pt>
                      </c:lvl>
                      <c:lvl>
                        <c:pt idx="0">
                          <c:v>2023-06-14</c:v>
                        </c:pt>
                        <c:pt idx="1">
                          <c:v>2023-05-28</c:v>
                        </c:pt>
                        <c:pt idx="2">
                          <c:v>2023-07-14</c:v>
                        </c:pt>
                        <c:pt idx="3">
                          <c:v>2023-06-24</c:v>
                        </c:pt>
                        <c:pt idx="4">
                          <c:v>2023-05-04</c:v>
                        </c:pt>
                        <c:pt idx="5">
                          <c:v>2023-08-19</c:v>
                        </c:pt>
                        <c:pt idx="6">
                          <c:v>2023-07-29</c:v>
                        </c:pt>
                        <c:pt idx="7">
                          <c:v>2023-07-06</c:v>
                        </c:pt>
                        <c:pt idx="8">
                          <c:v>2023-05-24</c:v>
                        </c:pt>
                        <c:pt idx="9">
                          <c:v>2023-04-29</c:v>
                        </c:pt>
                        <c:pt idx="10">
                          <c:v>2023-08-15</c:v>
                        </c:pt>
                        <c:pt idx="11">
                          <c:v>2023-08-03</c:v>
                        </c:pt>
                        <c:pt idx="12">
                          <c:v>2023-07-02</c:v>
                        </c:pt>
                        <c:pt idx="13">
                          <c:v>2023-06-08</c:v>
                        </c:pt>
                        <c:pt idx="14">
                          <c:v>2023-05-14</c:v>
                        </c:pt>
                        <c:pt idx="15">
                          <c:v>2023-08-24</c:v>
                        </c:pt>
                        <c:pt idx="16">
                          <c:v>2023-07-26</c:v>
                        </c:pt>
                        <c:pt idx="17">
                          <c:v>2023-06-29</c:v>
                        </c:pt>
                        <c:pt idx="18">
                          <c:v>2023-05-19</c:v>
                        </c:pt>
                        <c:pt idx="19">
                          <c:v>2023-04-24</c:v>
                        </c:pt>
                        <c:pt idx="20">
                          <c:v>2023-08-29</c:v>
                        </c:pt>
                        <c:pt idx="21">
                          <c:v>2023-08-01</c:v>
                        </c:pt>
                        <c:pt idx="22">
                          <c:v>2023-07-04</c:v>
                        </c:pt>
                        <c:pt idx="23">
                          <c:v>2023-05-29</c:v>
                        </c:pt>
                        <c:pt idx="24">
                          <c:v>2023-05-04</c:v>
                        </c:pt>
                      </c:lvl>
                      <c:lvl>
                        <c:pt idx="0">
                          <c:v>2023-06-01</c:v>
                        </c:pt>
                        <c:pt idx="1">
                          <c:v>2023-05-15</c:v>
                        </c:pt>
                        <c:pt idx="2">
                          <c:v>2023-07-01</c:v>
                        </c:pt>
                        <c:pt idx="3">
                          <c:v>2023-06-10</c:v>
                        </c:pt>
                        <c:pt idx="4">
                          <c:v>2023-04-20</c:v>
                        </c:pt>
                        <c:pt idx="5">
                          <c:v>2023-08-05</c:v>
                        </c:pt>
                        <c:pt idx="6">
                          <c:v>2023-07-15</c:v>
                        </c:pt>
                        <c:pt idx="7">
                          <c:v>2023-06-22</c:v>
                        </c:pt>
                        <c:pt idx="8">
                          <c:v>2023-05-10</c:v>
                        </c:pt>
                        <c:pt idx="9">
                          <c:v>2023-04-15</c:v>
                        </c:pt>
                        <c:pt idx="10">
                          <c:v>2023-08-01</c:v>
                        </c:pt>
                        <c:pt idx="11">
                          <c:v>2023-07-20</c:v>
                        </c:pt>
                        <c:pt idx="12">
                          <c:v>2023-06-18</c:v>
                        </c:pt>
                        <c:pt idx="13">
                          <c:v>2023-05-25</c:v>
                        </c:pt>
                        <c:pt idx="14">
                          <c:v>2023-04-30</c:v>
                        </c:pt>
                        <c:pt idx="15">
                          <c:v>2023-08-10</c:v>
                        </c:pt>
                        <c:pt idx="16">
                          <c:v>2023-07-12</c:v>
                        </c:pt>
                        <c:pt idx="17">
                          <c:v>2023-06-15</c:v>
                        </c:pt>
                        <c:pt idx="18">
                          <c:v>2023-05-05</c:v>
                        </c:pt>
                        <c:pt idx="19">
                          <c:v>2023-04-10</c:v>
                        </c:pt>
                        <c:pt idx="20">
                          <c:v>2023-08-15</c:v>
                        </c:pt>
                        <c:pt idx="21">
                          <c:v>2023-07-18</c:v>
                        </c:pt>
                        <c:pt idx="22">
                          <c:v>2023-06-20</c:v>
                        </c:pt>
                        <c:pt idx="23">
                          <c:v>2023-05-15</c:v>
                        </c:pt>
                        <c:pt idx="24">
                          <c:v>2023-04-20</c:v>
                        </c:pt>
                      </c:lvl>
                      <c:lvl>
                        <c:pt idx="0">
                          <c:v>Discount</c:v>
                        </c:pt>
                        <c:pt idx="1">
                          <c:v>Buy-One-Get-One</c:v>
                        </c:pt>
                        <c:pt idx="2">
                          <c:v>Special Event</c:v>
                        </c:pt>
                        <c:pt idx="3">
                          <c:v>Discount</c:v>
                        </c:pt>
                        <c:pt idx="4">
                          <c:v>Buy-One-Get-One</c:v>
                        </c:pt>
                        <c:pt idx="5">
                          <c:v>Special Event</c:v>
                        </c:pt>
                        <c:pt idx="6">
                          <c:v>Discount</c:v>
                        </c:pt>
                        <c:pt idx="7">
                          <c:v>Buy-One-Get-One</c:v>
                        </c:pt>
                        <c:pt idx="8">
                          <c:v>Special Event</c:v>
                        </c:pt>
                        <c:pt idx="9">
                          <c:v>Discount</c:v>
                        </c:pt>
                        <c:pt idx="10">
                          <c:v>Buy-One-Get-One</c:v>
                        </c:pt>
                        <c:pt idx="11">
                          <c:v>Special Event</c:v>
                        </c:pt>
                        <c:pt idx="12">
                          <c:v>Discount</c:v>
                        </c:pt>
                        <c:pt idx="13">
                          <c:v>Buy-One-Get-One</c:v>
                        </c:pt>
                        <c:pt idx="14">
                          <c:v>Special Event</c:v>
                        </c:pt>
                        <c:pt idx="15">
                          <c:v>Discount</c:v>
                        </c:pt>
                        <c:pt idx="16">
                          <c:v>Buy-One-Get-One</c:v>
                        </c:pt>
                        <c:pt idx="17">
                          <c:v>Special Event</c:v>
                        </c:pt>
                        <c:pt idx="18">
                          <c:v>Discount</c:v>
                        </c:pt>
                        <c:pt idx="19">
                          <c:v>Buy-One-Get-One</c:v>
                        </c:pt>
                        <c:pt idx="20">
                          <c:v>Special Event</c:v>
                        </c:pt>
                        <c:pt idx="21">
                          <c:v>Discount</c:v>
                        </c:pt>
                        <c:pt idx="22">
                          <c:v>Buy-One-Get-One</c:v>
                        </c:pt>
                        <c:pt idx="23">
                          <c:v>Special Event</c:v>
                        </c:pt>
                        <c:pt idx="24">
                          <c:v>Discount</c:v>
                        </c:pt>
                      </c:lvl>
                      <c:lvl>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pt idx="22">
                          <c:v>123</c:v>
                        </c:pt>
                        <c:pt idx="23">
                          <c:v>124</c:v>
                        </c:pt>
                        <c:pt idx="24">
                          <c:v>125</c:v>
                        </c:pt>
                      </c:lvl>
                      <c:lvl>
                        <c:pt idx="0">
                          <c:v>Urban</c:v>
                        </c:pt>
                        <c:pt idx="1">
                          <c:v>Suburban</c:v>
                        </c:pt>
                        <c:pt idx="2">
                          <c:v>Urban</c:v>
                        </c:pt>
                        <c:pt idx="3">
                          <c:v>Suburban</c:v>
                        </c:pt>
                        <c:pt idx="4">
                          <c:v>Urban</c:v>
                        </c:pt>
                        <c:pt idx="5">
                          <c:v>Urban</c:v>
                        </c:pt>
                        <c:pt idx="6">
                          <c:v>Suburban</c:v>
                        </c:pt>
                        <c:pt idx="7">
                          <c:v>Urban</c:v>
                        </c:pt>
                        <c:pt idx="8">
                          <c:v>Suburban</c:v>
                        </c:pt>
                        <c:pt idx="9">
                          <c:v>Urban</c:v>
                        </c:pt>
                        <c:pt idx="10">
                          <c:v>Suburban</c:v>
                        </c:pt>
                        <c:pt idx="11">
                          <c:v>Urban</c:v>
                        </c:pt>
                        <c:pt idx="12">
                          <c:v>Suburban</c:v>
                        </c:pt>
                        <c:pt idx="13">
                          <c:v>Urban</c:v>
                        </c:pt>
                        <c:pt idx="14">
                          <c:v>Suburban</c:v>
                        </c:pt>
                        <c:pt idx="15">
                          <c:v>Urban</c:v>
                        </c:pt>
                        <c:pt idx="16">
                          <c:v>Suburban</c:v>
                        </c:pt>
                        <c:pt idx="17">
                          <c:v>Urban</c:v>
                        </c:pt>
                        <c:pt idx="18">
                          <c:v>Suburban</c:v>
                        </c:pt>
                        <c:pt idx="19">
                          <c:v>Urban</c:v>
                        </c:pt>
                        <c:pt idx="20">
                          <c:v>Suburban</c:v>
                        </c:pt>
                        <c:pt idx="21">
                          <c:v>Urban</c:v>
                        </c:pt>
                        <c:pt idx="22">
                          <c:v>Suburban</c:v>
                        </c:pt>
                        <c:pt idx="23">
                          <c:v>Urban</c:v>
                        </c:pt>
                        <c:pt idx="24">
                          <c:v>Suburban</c:v>
                        </c:pt>
                      </c:lvl>
                      <c:lvl>
                        <c:pt idx="0">
                          <c:v>2000</c:v>
                        </c:pt>
                        <c:pt idx="1">
                          <c:v>1500</c:v>
                        </c:pt>
                        <c:pt idx="2">
                          <c:v>1800</c:v>
                        </c:pt>
                        <c:pt idx="3">
                          <c:v>1600</c:v>
                        </c:pt>
                        <c:pt idx="4">
                          <c:v>1700</c:v>
                        </c:pt>
                        <c:pt idx="5">
                          <c:v>1800</c:v>
                        </c:pt>
                        <c:pt idx="6">
                          <c:v>1400</c:v>
                        </c:pt>
                        <c:pt idx="7">
                          <c:v>2000</c:v>
                        </c:pt>
                        <c:pt idx="8">
                          <c:v>1500</c:v>
                        </c:pt>
                        <c:pt idx="9">
                          <c:v>1750</c:v>
                        </c:pt>
                        <c:pt idx="10">
                          <c:v>1600</c:v>
                        </c:pt>
                        <c:pt idx="11">
                          <c:v>1450</c:v>
                        </c:pt>
                        <c:pt idx="12">
                          <c:v>1550</c:v>
                        </c:pt>
                        <c:pt idx="13">
                          <c:v>1650</c:v>
                        </c:pt>
                        <c:pt idx="14">
                          <c:v>1750</c:v>
                        </c:pt>
                        <c:pt idx="15">
                          <c:v>1900</c:v>
                        </c:pt>
                        <c:pt idx="16">
                          <c:v>1300</c:v>
                        </c:pt>
                        <c:pt idx="17">
                          <c:v>1450</c:v>
                        </c:pt>
                        <c:pt idx="18">
                          <c:v>1500</c:v>
                        </c:pt>
                        <c:pt idx="19">
                          <c:v>1650</c:v>
                        </c:pt>
                        <c:pt idx="20">
                          <c:v>1550</c:v>
                        </c:pt>
                        <c:pt idx="21">
                          <c:v>1600</c:v>
                        </c:pt>
                        <c:pt idx="22">
                          <c:v>1350</c:v>
                        </c:pt>
                        <c:pt idx="23">
                          <c:v>1400</c:v>
                        </c:pt>
                        <c:pt idx="24">
                          <c:v>1500</c:v>
                        </c:pt>
                      </c:lvl>
                      <c:lvl>
                        <c:pt idx="0">
                          <c:v>New York</c:v>
                        </c:pt>
                        <c:pt idx="1">
                          <c:v>Los Angeles</c:v>
                        </c:pt>
                        <c:pt idx="2">
                          <c:v>Chicago</c:v>
                        </c:pt>
                        <c:pt idx="3">
                          <c:v>Houston</c:v>
                        </c:pt>
                        <c:pt idx="4">
                          <c:v>Phoenix</c:v>
                        </c:pt>
                        <c:pt idx="5">
                          <c:v>Philadelphia</c:v>
                        </c:pt>
                        <c:pt idx="6">
                          <c:v>San Antonio</c:v>
                        </c:pt>
                        <c:pt idx="7">
                          <c:v>San Diego</c:v>
                        </c:pt>
                        <c:pt idx="8">
                          <c:v>Dallas</c:v>
                        </c:pt>
                        <c:pt idx="9">
                          <c:v>San Jose</c:v>
                        </c:pt>
                        <c:pt idx="10">
                          <c:v>Austin</c:v>
                        </c:pt>
                        <c:pt idx="11">
                          <c:v>Jacksonville</c:v>
                        </c:pt>
                        <c:pt idx="12">
                          <c:v>Fort Worth</c:v>
                        </c:pt>
                        <c:pt idx="13">
                          <c:v>Columbus</c:v>
                        </c:pt>
                        <c:pt idx="14">
                          <c:v>Charlotte</c:v>
                        </c:pt>
                        <c:pt idx="15">
                          <c:v>Detroit</c:v>
                        </c:pt>
                        <c:pt idx="16">
                          <c:v>El Paso</c:v>
                        </c:pt>
                        <c:pt idx="17">
                          <c:v>Memphis</c:v>
                        </c:pt>
                        <c:pt idx="18">
                          <c:v>Baltimore</c:v>
                        </c:pt>
                        <c:pt idx="19">
                          <c:v>Boston</c:v>
                        </c:pt>
                        <c:pt idx="20">
                          <c:v>Nashville</c:v>
                        </c:pt>
                        <c:pt idx="21">
                          <c:v>Denver</c:v>
                        </c:pt>
                        <c:pt idx="22">
                          <c:v>Louisville</c:v>
                        </c:pt>
                        <c:pt idx="23">
                          <c:v>Portland</c:v>
                        </c:pt>
                        <c:pt idx="24">
                          <c:v>Milwaukee</c:v>
                        </c:pt>
                      </c:lvl>
                      <c:lvl>
                        <c:pt idx="0">
                          <c:v>001</c:v>
                        </c:pt>
                        <c:pt idx="1">
                          <c:v>002</c:v>
                        </c:pt>
                        <c:pt idx="2">
                          <c:v>003</c:v>
                        </c:pt>
                        <c:pt idx="3">
                          <c:v>004</c:v>
                        </c:pt>
                        <c:pt idx="4">
                          <c:v>005</c:v>
                        </c:pt>
                        <c:pt idx="5">
                          <c:v>006</c:v>
                        </c:pt>
                        <c:pt idx="6">
                          <c:v>007</c:v>
                        </c:pt>
                        <c:pt idx="7">
                          <c:v>008</c:v>
                        </c:pt>
                        <c:pt idx="8">
                          <c:v>009</c:v>
                        </c:pt>
                        <c:pt idx="9">
                          <c:v>010</c:v>
                        </c:pt>
                        <c:pt idx="10">
                          <c:v>011</c:v>
                        </c:pt>
                        <c:pt idx="11">
                          <c:v>012</c:v>
                        </c:pt>
                        <c:pt idx="12">
                          <c:v>013</c:v>
                        </c:pt>
                        <c:pt idx="13">
                          <c:v>014</c:v>
                        </c:pt>
                        <c:pt idx="14">
                          <c:v>015</c:v>
                        </c:pt>
                        <c:pt idx="15">
                          <c:v>016</c:v>
                        </c:pt>
                        <c:pt idx="16">
                          <c:v>017</c:v>
                        </c:pt>
                        <c:pt idx="17">
                          <c:v>018</c:v>
                        </c:pt>
                        <c:pt idx="18">
                          <c:v>019</c:v>
                        </c:pt>
                        <c:pt idx="19">
                          <c:v>020</c:v>
                        </c:pt>
                        <c:pt idx="20">
                          <c:v>021</c:v>
                        </c:pt>
                        <c:pt idx="21">
                          <c:v>022</c:v>
                        </c:pt>
                        <c:pt idx="22">
                          <c:v>023</c:v>
                        </c:pt>
                        <c:pt idx="23">
                          <c:v>024</c:v>
                        </c:pt>
                        <c:pt idx="24">
                          <c:v>025</c:v>
                        </c:pt>
                      </c:lvl>
                    </c:multiLvlStrCache>
                  </c:multiLvlStrRef>
                </c:xVal>
                <c:yVal>
                  <c:numRef>
                    <c:extLst xmlns:c15="http://schemas.microsoft.com/office/drawing/2012/chart">
                      <c:ext xmlns:c15="http://schemas.microsoft.com/office/drawing/2012/chart" uri="{02D57815-91ED-43cb-92C2-25804820EDAC}">
                        <c15:formulaRef>
                          <c15:sqref>'Store Data'!$K$2:$K$26</c15:sqref>
                        </c15:formulaRef>
                      </c:ext>
                    </c:extLst>
                    <c:numCache>
                      <c:formatCode>"$"#,##0.00</c:formatCode>
                      <c:ptCount val="25"/>
                      <c:pt idx="0">
                        <c:v>35000</c:v>
                      </c:pt>
                      <c:pt idx="1">
                        <c:v>30000</c:v>
                      </c:pt>
                      <c:pt idx="2">
                        <c:v>40000</c:v>
                      </c:pt>
                      <c:pt idx="3">
                        <c:v>33000</c:v>
                      </c:pt>
                      <c:pt idx="4">
                        <c:v>36000</c:v>
                      </c:pt>
                      <c:pt idx="5">
                        <c:v>41000</c:v>
                      </c:pt>
                      <c:pt idx="6">
                        <c:v>37000</c:v>
                      </c:pt>
                      <c:pt idx="7">
                        <c:v>39000</c:v>
                      </c:pt>
                      <c:pt idx="8">
                        <c:v>38000</c:v>
                      </c:pt>
                      <c:pt idx="9">
                        <c:v>41000</c:v>
                      </c:pt>
                      <c:pt idx="10">
                        <c:v>34000</c:v>
                      </c:pt>
                      <c:pt idx="11">
                        <c:v>42000</c:v>
                      </c:pt>
                      <c:pt idx="12">
                        <c:v>36000</c:v>
                      </c:pt>
                      <c:pt idx="13">
                        <c:v>45000</c:v>
                      </c:pt>
                      <c:pt idx="14">
                        <c:v>37000</c:v>
                      </c:pt>
                      <c:pt idx="15">
                        <c:v>42000</c:v>
                      </c:pt>
                      <c:pt idx="16">
                        <c:v>40000</c:v>
                      </c:pt>
                      <c:pt idx="17">
                        <c:v>39000</c:v>
                      </c:pt>
                      <c:pt idx="18">
                        <c:v>36000</c:v>
                      </c:pt>
                      <c:pt idx="19">
                        <c:v>41000</c:v>
                      </c:pt>
                      <c:pt idx="20">
                        <c:v>35000</c:v>
                      </c:pt>
                      <c:pt idx="21">
                        <c:v>42000</c:v>
                      </c:pt>
                      <c:pt idx="22">
                        <c:v>37000</c:v>
                      </c:pt>
                      <c:pt idx="23">
                        <c:v>43000</c:v>
                      </c:pt>
                      <c:pt idx="24">
                        <c:v>38000</c:v>
                      </c:pt>
                    </c:numCache>
                  </c:numRef>
                </c:yVal>
                <c:smooth val="0"/>
                <c:extLst xmlns:c15="http://schemas.microsoft.com/office/drawing/2012/chart">
                  <c:ext xmlns:c16="http://schemas.microsoft.com/office/drawing/2014/chart" uri="{C3380CC4-5D6E-409C-BE32-E72D297353CC}">
                    <c16:uniqueId val="{00000004-9D06-4A20-9087-AA14FAB01D9F}"/>
                  </c:ext>
                </c:extLst>
              </c15:ser>
            </c15:filteredScatterSeries>
          </c:ext>
        </c:extLst>
      </c:scatterChart>
      <c:valAx>
        <c:axId val="93198553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Promotion Type or Store 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985055"/>
        <c:crosses val="autoZero"/>
        <c:crossBetween val="midCat"/>
      </c:valAx>
      <c:valAx>
        <c:axId val="9319850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Daily Visits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98553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Store Size vs. Promotion Effectiveness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'Store Data'!$J$1</c:f>
              <c:strCache>
                <c:ptCount val="1"/>
                <c:pt idx="0">
                  <c:v>Weekly Sales Before Promotion</c:v>
                </c:pt>
              </c:strCache>
            </c:strRef>
          </c:tx>
          <c:spPr>
            <a:ln w="19050" cap="rnd">
              <a:noFill/>
              <a:round/>
            </a:ln>
            <a:effectLst/>
          </c:spPr>
          <c:marker>
            <c:symbol val="circle"/>
            <c:size val="5"/>
            <c:spPr>
              <a:solidFill>
                <a:schemeClr val="accent1"/>
              </a:solidFill>
              <a:ln w="9525">
                <a:solidFill>
                  <a:schemeClr val="accent1"/>
                </a:solidFill>
              </a:ln>
              <a:effectLst/>
            </c:spPr>
          </c:marker>
          <c:xVal>
            <c:multiLvlStrRef>
              <c:f>'Store Data'!$C$2:$I$26</c:f>
              <c:multiLvlStrCache>
                <c:ptCount val="25"/>
                <c:lvl>
                  <c:pt idx="0">
                    <c:v>$50,000.00</c:v>
                  </c:pt>
                  <c:pt idx="1">
                    <c:v>$45,000.00</c:v>
                  </c:pt>
                  <c:pt idx="2">
                    <c:v>$60,000.00</c:v>
                  </c:pt>
                  <c:pt idx="3">
                    <c:v>$48,000.00</c:v>
                  </c:pt>
                  <c:pt idx="4">
                    <c:v>$53,000.00</c:v>
                  </c:pt>
                  <c:pt idx="5">
                    <c:v>$49,000.00</c:v>
                  </c:pt>
                  <c:pt idx="6">
                    <c:v>$42,000.00</c:v>
                  </c:pt>
                  <c:pt idx="7">
                    <c:v>$56,000.00</c:v>
                  </c:pt>
                  <c:pt idx="8">
                    <c:v>$47,000.00</c:v>
                  </c:pt>
                  <c:pt idx="9">
                    <c:v>$52,000.00</c:v>
                  </c:pt>
                  <c:pt idx="10">
                    <c:v>$45,000.00</c:v>
                  </c:pt>
                  <c:pt idx="11">
                    <c:v>$51,000.00</c:v>
                  </c:pt>
                  <c:pt idx="12">
                    <c:v>$43,000.00</c:v>
                  </c:pt>
                  <c:pt idx="13">
                    <c:v>$55,000.00</c:v>
                  </c:pt>
                  <c:pt idx="14">
                    <c:v>$46,000.00</c:v>
                  </c:pt>
                  <c:pt idx="15">
                    <c:v>$58,000.00</c:v>
                  </c:pt>
                  <c:pt idx="16">
                    <c:v>$44,000.00</c:v>
                  </c:pt>
                  <c:pt idx="17">
                    <c:v>$47,000.00</c:v>
                  </c:pt>
                  <c:pt idx="18">
                    <c:v>$49,000.00</c:v>
                  </c:pt>
                  <c:pt idx="19">
                    <c:v>$54,000.00</c:v>
                  </c:pt>
                  <c:pt idx="20">
                    <c:v>$45,000.00</c:v>
                  </c:pt>
                  <c:pt idx="21">
                    <c:v>$50,000.00</c:v>
                  </c:pt>
                  <c:pt idx="22">
                    <c:v>$48,000.00</c:v>
                  </c:pt>
                  <c:pt idx="23">
                    <c:v>$52,000.00</c:v>
                  </c:pt>
                  <c:pt idx="24">
                    <c:v>$47,000.00</c:v>
                  </c:pt>
                </c:lvl>
                <c:lvl>
                  <c:pt idx="0">
                    <c:v>2023-06-14</c:v>
                  </c:pt>
                  <c:pt idx="1">
                    <c:v>2023-05-28</c:v>
                  </c:pt>
                  <c:pt idx="2">
                    <c:v>2023-07-14</c:v>
                  </c:pt>
                  <c:pt idx="3">
                    <c:v>2023-06-24</c:v>
                  </c:pt>
                  <c:pt idx="4">
                    <c:v>2023-05-04</c:v>
                  </c:pt>
                  <c:pt idx="5">
                    <c:v>2023-08-19</c:v>
                  </c:pt>
                  <c:pt idx="6">
                    <c:v>2023-07-29</c:v>
                  </c:pt>
                  <c:pt idx="7">
                    <c:v>2023-07-06</c:v>
                  </c:pt>
                  <c:pt idx="8">
                    <c:v>2023-05-24</c:v>
                  </c:pt>
                  <c:pt idx="9">
                    <c:v>2023-04-29</c:v>
                  </c:pt>
                  <c:pt idx="10">
                    <c:v>2023-08-15</c:v>
                  </c:pt>
                  <c:pt idx="11">
                    <c:v>2023-08-03</c:v>
                  </c:pt>
                  <c:pt idx="12">
                    <c:v>2023-07-02</c:v>
                  </c:pt>
                  <c:pt idx="13">
                    <c:v>2023-06-08</c:v>
                  </c:pt>
                  <c:pt idx="14">
                    <c:v>2023-05-14</c:v>
                  </c:pt>
                  <c:pt idx="15">
                    <c:v>2023-08-24</c:v>
                  </c:pt>
                  <c:pt idx="16">
                    <c:v>2023-07-26</c:v>
                  </c:pt>
                  <c:pt idx="17">
                    <c:v>2023-06-29</c:v>
                  </c:pt>
                  <c:pt idx="18">
                    <c:v>2023-05-19</c:v>
                  </c:pt>
                  <c:pt idx="19">
                    <c:v>2023-04-24</c:v>
                  </c:pt>
                  <c:pt idx="20">
                    <c:v>2023-08-29</c:v>
                  </c:pt>
                  <c:pt idx="21">
                    <c:v>2023-08-01</c:v>
                  </c:pt>
                  <c:pt idx="22">
                    <c:v>2023-07-04</c:v>
                  </c:pt>
                  <c:pt idx="23">
                    <c:v>2023-05-29</c:v>
                  </c:pt>
                  <c:pt idx="24">
                    <c:v>2023-05-04</c:v>
                  </c:pt>
                </c:lvl>
                <c:lvl>
                  <c:pt idx="0">
                    <c:v>2023-06-01</c:v>
                  </c:pt>
                  <c:pt idx="1">
                    <c:v>2023-05-15</c:v>
                  </c:pt>
                  <c:pt idx="2">
                    <c:v>2023-07-01</c:v>
                  </c:pt>
                  <c:pt idx="3">
                    <c:v>2023-06-10</c:v>
                  </c:pt>
                  <c:pt idx="4">
                    <c:v>2023-04-20</c:v>
                  </c:pt>
                  <c:pt idx="5">
                    <c:v>2023-08-05</c:v>
                  </c:pt>
                  <c:pt idx="6">
                    <c:v>2023-07-15</c:v>
                  </c:pt>
                  <c:pt idx="7">
                    <c:v>2023-06-22</c:v>
                  </c:pt>
                  <c:pt idx="8">
                    <c:v>2023-05-10</c:v>
                  </c:pt>
                  <c:pt idx="9">
                    <c:v>2023-04-15</c:v>
                  </c:pt>
                  <c:pt idx="10">
                    <c:v>2023-08-01</c:v>
                  </c:pt>
                  <c:pt idx="11">
                    <c:v>2023-07-20</c:v>
                  </c:pt>
                  <c:pt idx="12">
                    <c:v>2023-06-18</c:v>
                  </c:pt>
                  <c:pt idx="13">
                    <c:v>2023-05-25</c:v>
                  </c:pt>
                  <c:pt idx="14">
                    <c:v>2023-04-30</c:v>
                  </c:pt>
                  <c:pt idx="15">
                    <c:v>2023-08-10</c:v>
                  </c:pt>
                  <c:pt idx="16">
                    <c:v>2023-07-12</c:v>
                  </c:pt>
                  <c:pt idx="17">
                    <c:v>2023-06-15</c:v>
                  </c:pt>
                  <c:pt idx="18">
                    <c:v>2023-05-05</c:v>
                  </c:pt>
                  <c:pt idx="19">
                    <c:v>2023-04-10</c:v>
                  </c:pt>
                  <c:pt idx="20">
                    <c:v>2023-08-15</c:v>
                  </c:pt>
                  <c:pt idx="21">
                    <c:v>2023-07-18</c:v>
                  </c:pt>
                  <c:pt idx="22">
                    <c:v>2023-06-20</c:v>
                  </c:pt>
                  <c:pt idx="23">
                    <c:v>2023-05-15</c:v>
                  </c:pt>
                  <c:pt idx="24">
                    <c:v>2023-04-20</c:v>
                  </c:pt>
                </c:lvl>
                <c:lvl>
                  <c:pt idx="0">
                    <c:v>Discount</c:v>
                  </c:pt>
                  <c:pt idx="1">
                    <c:v>Buy-One-Get-One</c:v>
                  </c:pt>
                  <c:pt idx="2">
                    <c:v>Special Event</c:v>
                  </c:pt>
                  <c:pt idx="3">
                    <c:v>Discount</c:v>
                  </c:pt>
                  <c:pt idx="4">
                    <c:v>Buy-One-Get-One</c:v>
                  </c:pt>
                  <c:pt idx="5">
                    <c:v>Special Event</c:v>
                  </c:pt>
                  <c:pt idx="6">
                    <c:v>Discount</c:v>
                  </c:pt>
                  <c:pt idx="7">
                    <c:v>Buy-One-Get-One</c:v>
                  </c:pt>
                  <c:pt idx="8">
                    <c:v>Special Event</c:v>
                  </c:pt>
                  <c:pt idx="9">
                    <c:v>Discount</c:v>
                  </c:pt>
                  <c:pt idx="10">
                    <c:v>Buy-One-Get-One</c:v>
                  </c:pt>
                  <c:pt idx="11">
                    <c:v>Special Event</c:v>
                  </c:pt>
                  <c:pt idx="12">
                    <c:v>Discount</c:v>
                  </c:pt>
                  <c:pt idx="13">
                    <c:v>Buy-One-Get-One</c:v>
                  </c:pt>
                  <c:pt idx="14">
                    <c:v>Special Event</c:v>
                  </c:pt>
                  <c:pt idx="15">
                    <c:v>Discount</c:v>
                  </c:pt>
                  <c:pt idx="16">
                    <c:v>Buy-One-Get-One</c:v>
                  </c:pt>
                  <c:pt idx="17">
                    <c:v>Special Event</c:v>
                  </c:pt>
                  <c:pt idx="18">
                    <c:v>Discount</c:v>
                  </c:pt>
                  <c:pt idx="19">
                    <c:v>Buy-One-Get-One</c:v>
                  </c:pt>
                  <c:pt idx="20">
                    <c:v>Special Event</c:v>
                  </c:pt>
                  <c:pt idx="21">
                    <c:v>Discount</c:v>
                  </c:pt>
                  <c:pt idx="22">
                    <c:v>Buy-One-Get-One</c:v>
                  </c:pt>
                  <c:pt idx="23">
                    <c:v>Special Event</c:v>
                  </c:pt>
                  <c:pt idx="24">
                    <c:v>Discount</c:v>
                  </c:pt>
                </c:lvl>
                <c:lvl>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pt idx="22">
                    <c:v>123</c:v>
                  </c:pt>
                  <c:pt idx="23">
                    <c:v>124</c:v>
                  </c:pt>
                  <c:pt idx="24">
                    <c:v>125</c:v>
                  </c:pt>
                </c:lvl>
                <c:lvl>
                  <c:pt idx="0">
                    <c:v>Urban</c:v>
                  </c:pt>
                  <c:pt idx="1">
                    <c:v>Suburban</c:v>
                  </c:pt>
                  <c:pt idx="2">
                    <c:v>Urban</c:v>
                  </c:pt>
                  <c:pt idx="3">
                    <c:v>Suburban</c:v>
                  </c:pt>
                  <c:pt idx="4">
                    <c:v>Urban</c:v>
                  </c:pt>
                  <c:pt idx="5">
                    <c:v>Urban</c:v>
                  </c:pt>
                  <c:pt idx="6">
                    <c:v>Suburban</c:v>
                  </c:pt>
                  <c:pt idx="7">
                    <c:v>Urban</c:v>
                  </c:pt>
                  <c:pt idx="8">
                    <c:v>Suburban</c:v>
                  </c:pt>
                  <c:pt idx="9">
                    <c:v>Urban</c:v>
                  </c:pt>
                  <c:pt idx="10">
                    <c:v>Suburban</c:v>
                  </c:pt>
                  <c:pt idx="11">
                    <c:v>Urban</c:v>
                  </c:pt>
                  <c:pt idx="12">
                    <c:v>Suburban</c:v>
                  </c:pt>
                  <c:pt idx="13">
                    <c:v>Urban</c:v>
                  </c:pt>
                  <c:pt idx="14">
                    <c:v>Suburban</c:v>
                  </c:pt>
                  <c:pt idx="15">
                    <c:v>Urban</c:v>
                  </c:pt>
                  <c:pt idx="16">
                    <c:v>Suburban</c:v>
                  </c:pt>
                  <c:pt idx="17">
                    <c:v>Urban</c:v>
                  </c:pt>
                  <c:pt idx="18">
                    <c:v>Suburban</c:v>
                  </c:pt>
                  <c:pt idx="19">
                    <c:v>Urban</c:v>
                  </c:pt>
                  <c:pt idx="20">
                    <c:v>Suburban</c:v>
                  </c:pt>
                  <c:pt idx="21">
                    <c:v>Urban</c:v>
                  </c:pt>
                  <c:pt idx="22">
                    <c:v>Suburban</c:v>
                  </c:pt>
                  <c:pt idx="23">
                    <c:v>Urban</c:v>
                  </c:pt>
                  <c:pt idx="24">
                    <c:v>Suburban</c:v>
                  </c:pt>
                </c:lvl>
                <c:lvl>
                  <c:pt idx="0">
                    <c:v>2000</c:v>
                  </c:pt>
                  <c:pt idx="1">
                    <c:v>1500</c:v>
                  </c:pt>
                  <c:pt idx="2">
                    <c:v>1800</c:v>
                  </c:pt>
                  <c:pt idx="3">
                    <c:v>1600</c:v>
                  </c:pt>
                  <c:pt idx="4">
                    <c:v>1700</c:v>
                  </c:pt>
                  <c:pt idx="5">
                    <c:v>1800</c:v>
                  </c:pt>
                  <c:pt idx="6">
                    <c:v>1400</c:v>
                  </c:pt>
                  <c:pt idx="7">
                    <c:v>2000</c:v>
                  </c:pt>
                  <c:pt idx="8">
                    <c:v>1500</c:v>
                  </c:pt>
                  <c:pt idx="9">
                    <c:v>1750</c:v>
                  </c:pt>
                  <c:pt idx="10">
                    <c:v>1600</c:v>
                  </c:pt>
                  <c:pt idx="11">
                    <c:v>1450</c:v>
                  </c:pt>
                  <c:pt idx="12">
                    <c:v>1550</c:v>
                  </c:pt>
                  <c:pt idx="13">
                    <c:v>1650</c:v>
                  </c:pt>
                  <c:pt idx="14">
                    <c:v>1750</c:v>
                  </c:pt>
                  <c:pt idx="15">
                    <c:v>1900</c:v>
                  </c:pt>
                  <c:pt idx="16">
                    <c:v>1300</c:v>
                  </c:pt>
                  <c:pt idx="17">
                    <c:v>1450</c:v>
                  </c:pt>
                  <c:pt idx="18">
                    <c:v>1500</c:v>
                  </c:pt>
                  <c:pt idx="19">
                    <c:v>1650</c:v>
                  </c:pt>
                  <c:pt idx="20">
                    <c:v>1550</c:v>
                  </c:pt>
                  <c:pt idx="21">
                    <c:v>1600</c:v>
                  </c:pt>
                  <c:pt idx="22">
                    <c:v>1350</c:v>
                  </c:pt>
                  <c:pt idx="23">
                    <c:v>1400</c:v>
                  </c:pt>
                  <c:pt idx="24">
                    <c:v>1500</c:v>
                  </c:pt>
                </c:lvl>
              </c:multiLvlStrCache>
            </c:multiLvlStrRef>
          </c:xVal>
          <c:yVal>
            <c:numRef>
              <c:f>'Store Data'!$J$2:$J$26</c:f>
              <c:numCache>
                <c:formatCode>"$"#,##0.00</c:formatCode>
                <c:ptCount val="25"/>
                <c:pt idx="0">
                  <c:v>30000</c:v>
                </c:pt>
                <c:pt idx="1">
                  <c:v>35000</c:v>
                </c:pt>
                <c:pt idx="2">
                  <c:v>40000</c:v>
                </c:pt>
                <c:pt idx="3">
                  <c:v>32000</c:v>
                </c:pt>
                <c:pt idx="4">
                  <c:v>34000</c:v>
                </c:pt>
                <c:pt idx="5">
                  <c:v>31000</c:v>
                </c:pt>
                <c:pt idx="6">
                  <c:v>39000</c:v>
                </c:pt>
                <c:pt idx="7">
                  <c:v>43000</c:v>
                </c:pt>
                <c:pt idx="8">
                  <c:v>36000</c:v>
                </c:pt>
                <c:pt idx="9">
                  <c:v>33000</c:v>
                </c:pt>
                <c:pt idx="10">
                  <c:v>37000</c:v>
                </c:pt>
                <c:pt idx="11">
                  <c:v>38000</c:v>
                </c:pt>
                <c:pt idx="12">
                  <c:v>35000</c:v>
                </c:pt>
                <c:pt idx="13">
                  <c:v>41000</c:v>
                </c:pt>
                <c:pt idx="14">
                  <c:v>34000</c:v>
                </c:pt>
                <c:pt idx="15">
                  <c:v>44000</c:v>
                </c:pt>
                <c:pt idx="16">
                  <c:v>42000</c:v>
                </c:pt>
                <c:pt idx="17">
                  <c:v>35000</c:v>
                </c:pt>
                <c:pt idx="18">
                  <c:v>37000</c:v>
                </c:pt>
                <c:pt idx="19">
                  <c:v>40000</c:v>
                </c:pt>
                <c:pt idx="20">
                  <c:v>33000</c:v>
                </c:pt>
                <c:pt idx="21">
                  <c:v>39000</c:v>
                </c:pt>
                <c:pt idx="22">
                  <c:v>36000</c:v>
                </c:pt>
                <c:pt idx="23">
                  <c:v>41000</c:v>
                </c:pt>
                <c:pt idx="24">
                  <c:v>35000</c:v>
                </c:pt>
              </c:numCache>
            </c:numRef>
          </c:yVal>
          <c:smooth val="0"/>
          <c:extLst>
            <c:ext xmlns:c16="http://schemas.microsoft.com/office/drawing/2014/chart" uri="{C3380CC4-5D6E-409C-BE32-E72D297353CC}">
              <c16:uniqueId val="{00000000-E7BB-489C-8A5D-798A93B6A8E6}"/>
            </c:ext>
          </c:extLst>
        </c:ser>
        <c:ser>
          <c:idx val="1"/>
          <c:order val="1"/>
          <c:tx>
            <c:strRef>
              <c:f>'Store Data'!$K$1</c:f>
              <c:strCache>
                <c:ptCount val="1"/>
                <c:pt idx="0">
                  <c:v>Weekly Sales After Promotion</c:v>
                </c:pt>
              </c:strCache>
            </c:strRef>
          </c:tx>
          <c:spPr>
            <a:ln w="19050" cap="rnd">
              <a:noFill/>
              <a:round/>
            </a:ln>
            <a:effectLst/>
          </c:spPr>
          <c:marker>
            <c:symbol val="circle"/>
            <c:size val="5"/>
            <c:spPr>
              <a:solidFill>
                <a:schemeClr val="accent2"/>
              </a:solidFill>
              <a:ln w="9525">
                <a:solidFill>
                  <a:schemeClr val="accent2"/>
                </a:solidFill>
              </a:ln>
              <a:effectLst/>
            </c:spPr>
          </c:marker>
          <c:xVal>
            <c:multiLvlStrRef>
              <c:f>'Store Data'!$C$2:$I$26</c:f>
              <c:multiLvlStrCache>
                <c:ptCount val="25"/>
                <c:lvl>
                  <c:pt idx="0">
                    <c:v>$50,000.00</c:v>
                  </c:pt>
                  <c:pt idx="1">
                    <c:v>$45,000.00</c:v>
                  </c:pt>
                  <c:pt idx="2">
                    <c:v>$60,000.00</c:v>
                  </c:pt>
                  <c:pt idx="3">
                    <c:v>$48,000.00</c:v>
                  </c:pt>
                  <c:pt idx="4">
                    <c:v>$53,000.00</c:v>
                  </c:pt>
                  <c:pt idx="5">
                    <c:v>$49,000.00</c:v>
                  </c:pt>
                  <c:pt idx="6">
                    <c:v>$42,000.00</c:v>
                  </c:pt>
                  <c:pt idx="7">
                    <c:v>$56,000.00</c:v>
                  </c:pt>
                  <c:pt idx="8">
                    <c:v>$47,000.00</c:v>
                  </c:pt>
                  <c:pt idx="9">
                    <c:v>$52,000.00</c:v>
                  </c:pt>
                  <c:pt idx="10">
                    <c:v>$45,000.00</c:v>
                  </c:pt>
                  <c:pt idx="11">
                    <c:v>$51,000.00</c:v>
                  </c:pt>
                  <c:pt idx="12">
                    <c:v>$43,000.00</c:v>
                  </c:pt>
                  <c:pt idx="13">
                    <c:v>$55,000.00</c:v>
                  </c:pt>
                  <c:pt idx="14">
                    <c:v>$46,000.00</c:v>
                  </c:pt>
                  <c:pt idx="15">
                    <c:v>$58,000.00</c:v>
                  </c:pt>
                  <c:pt idx="16">
                    <c:v>$44,000.00</c:v>
                  </c:pt>
                  <c:pt idx="17">
                    <c:v>$47,000.00</c:v>
                  </c:pt>
                  <c:pt idx="18">
                    <c:v>$49,000.00</c:v>
                  </c:pt>
                  <c:pt idx="19">
                    <c:v>$54,000.00</c:v>
                  </c:pt>
                  <c:pt idx="20">
                    <c:v>$45,000.00</c:v>
                  </c:pt>
                  <c:pt idx="21">
                    <c:v>$50,000.00</c:v>
                  </c:pt>
                  <c:pt idx="22">
                    <c:v>$48,000.00</c:v>
                  </c:pt>
                  <c:pt idx="23">
                    <c:v>$52,000.00</c:v>
                  </c:pt>
                  <c:pt idx="24">
                    <c:v>$47,000.00</c:v>
                  </c:pt>
                </c:lvl>
                <c:lvl>
                  <c:pt idx="0">
                    <c:v>2023-06-14</c:v>
                  </c:pt>
                  <c:pt idx="1">
                    <c:v>2023-05-28</c:v>
                  </c:pt>
                  <c:pt idx="2">
                    <c:v>2023-07-14</c:v>
                  </c:pt>
                  <c:pt idx="3">
                    <c:v>2023-06-24</c:v>
                  </c:pt>
                  <c:pt idx="4">
                    <c:v>2023-05-04</c:v>
                  </c:pt>
                  <c:pt idx="5">
                    <c:v>2023-08-19</c:v>
                  </c:pt>
                  <c:pt idx="6">
                    <c:v>2023-07-29</c:v>
                  </c:pt>
                  <c:pt idx="7">
                    <c:v>2023-07-06</c:v>
                  </c:pt>
                  <c:pt idx="8">
                    <c:v>2023-05-24</c:v>
                  </c:pt>
                  <c:pt idx="9">
                    <c:v>2023-04-29</c:v>
                  </c:pt>
                  <c:pt idx="10">
                    <c:v>2023-08-15</c:v>
                  </c:pt>
                  <c:pt idx="11">
                    <c:v>2023-08-03</c:v>
                  </c:pt>
                  <c:pt idx="12">
                    <c:v>2023-07-02</c:v>
                  </c:pt>
                  <c:pt idx="13">
                    <c:v>2023-06-08</c:v>
                  </c:pt>
                  <c:pt idx="14">
                    <c:v>2023-05-14</c:v>
                  </c:pt>
                  <c:pt idx="15">
                    <c:v>2023-08-24</c:v>
                  </c:pt>
                  <c:pt idx="16">
                    <c:v>2023-07-26</c:v>
                  </c:pt>
                  <c:pt idx="17">
                    <c:v>2023-06-29</c:v>
                  </c:pt>
                  <c:pt idx="18">
                    <c:v>2023-05-19</c:v>
                  </c:pt>
                  <c:pt idx="19">
                    <c:v>2023-04-24</c:v>
                  </c:pt>
                  <c:pt idx="20">
                    <c:v>2023-08-29</c:v>
                  </c:pt>
                  <c:pt idx="21">
                    <c:v>2023-08-01</c:v>
                  </c:pt>
                  <c:pt idx="22">
                    <c:v>2023-07-04</c:v>
                  </c:pt>
                  <c:pt idx="23">
                    <c:v>2023-05-29</c:v>
                  </c:pt>
                  <c:pt idx="24">
                    <c:v>2023-05-04</c:v>
                  </c:pt>
                </c:lvl>
                <c:lvl>
                  <c:pt idx="0">
                    <c:v>2023-06-01</c:v>
                  </c:pt>
                  <c:pt idx="1">
                    <c:v>2023-05-15</c:v>
                  </c:pt>
                  <c:pt idx="2">
                    <c:v>2023-07-01</c:v>
                  </c:pt>
                  <c:pt idx="3">
                    <c:v>2023-06-10</c:v>
                  </c:pt>
                  <c:pt idx="4">
                    <c:v>2023-04-20</c:v>
                  </c:pt>
                  <c:pt idx="5">
                    <c:v>2023-08-05</c:v>
                  </c:pt>
                  <c:pt idx="6">
                    <c:v>2023-07-15</c:v>
                  </c:pt>
                  <c:pt idx="7">
                    <c:v>2023-06-22</c:v>
                  </c:pt>
                  <c:pt idx="8">
                    <c:v>2023-05-10</c:v>
                  </c:pt>
                  <c:pt idx="9">
                    <c:v>2023-04-15</c:v>
                  </c:pt>
                  <c:pt idx="10">
                    <c:v>2023-08-01</c:v>
                  </c:pt>
                  <c:pt idx="11">
                    <c:v>2023-07-20</c:v>
                  </c:pt>
                  <c:pt idx="12">
                    <c:v>2023-06-18</c:v>
                  </c:pt>
                  <c:pt idx="13">
                    <c:v>2023-05-25</c:v>
                  </c:pt>
                  <c:pt idx="14">
                    <c:v>2023-04-30</c:v>
                  </c:pt>
                  <c:pt idx="15">
                    <c:v>2023-08-10</c:v>
                  </c:pt>
                  <c:pt idx="16">
                    <c:v>2023-07-12</c:v>
                  </c:pt>
                  <c:pt idx="17">
                    <c:v>2023-06-15</c:v>
                  </c:pt>
                  <c:pt idx="18">
                    <c:v>2023-05-05</c:v>
                  </c:pt>
                  <c:pt idx="19">
                    <c:v>2023-04-10</c:v>
                  </c:pt>
                  <c:pt idx="20">
                    <c:v>2023-08-15</c:v>
                  </c:pt>
                  <c:pt idx="21">
                    <c:v>2023-07-18</c:v>
                  </c:pt>
                  <c:pt idx="22">
                    <c:v>2023-06-20</c:v>
                  </c:pt>
                  <c:pt idx="23">
                    <c:v>2023-05-15</c:v>
                  </c:pt>
                  <c:pt idx="24">
                    <c:v>2023-04-20</c:v>
                  </c:pt>
                </c:lvl>
                <c:lvl>
                  <c:pt idx="0">
                    <c:v>Discount</c:v>
                  </c:pt>
                  <c:pt idx="1">
                    <c:v>Buy-One-Get-One</c:v>
                  </c:pt>
                  <c:pt idx="2">
                    <c:v>Special Event</c:v>
                  </c:pt>
                  <c:pt idx="3">
                    <c:v>Discount</c:v>
                  </c:pt>
                  <c:pt idx="4">
                    <c:v>Buy-One-Get-One</c:v>
                  </c:pt>
                  <c:pt idx="5">
                    <c:v>Special Event</c:v>
                  </c:pt>
                  <c:pt idx="6">
                    <c:v>Discount</c:v>
                  </c:pt>
                  <c:pt idx="7">
                    <c:v>Buy-One-Get-One</c:v>
                  </c:pt>
                  <c:pt idx="8">
                    <c:v>Special Event</c:v>
                  </c:pt>
                  <c:pt idx="9">
                    <c:v>Discount</c:v>
                  </c:pt>
                  <c:pt idx="10">
                    <c:v>Buy-One-Get-One</c:v>
                  </c:pt>
                  <c:pt idx="11">
                    <c:v>Special Event</c:v>
                  </c:pt>
                  <c:pt idx="12">
                    <c:v>Discount</c:v>
                  </c:pt>
                  <c:pt idx="13">
                    <c:v>Buy-One-Get-One</c:v>
                  </c:pt>
                  <c:pt idx="14">
                    <c:v>Special Event</c:v>
                  </c:pt>
                  <c:pt idx="15">
                    <c:v>Discount</c:v>
                  </c:pt>
                  <c:pt idx="16">
                    <c:v>Buy-One-Get-One</c:v>
                  </c:pt>
                  <c:pt idx="17">
                    <c:v>Special Event</c:v>
                  </c:pt>
                  <c:pt idx="18">
                    <c:v>Discount</c:v>
                  </c:pt>
                  <c:pt idx="19">
                    <c:v>Buy-One-Get-One</c:v>
                  </c:pt>
                  <c:pt idx="20">
                    <c:v>Special Event</c:v>
                  </c:pt>
                  <c:pt idx="21">
                    <c:v>Discount</c:v>
                  </c:pt>
                  <c:pt idx="22">
                    <c:v>Buy-One-Get-One</c:v>
                  </c:pt>
                  <c:pt idx="23">
                    <c:v>Special Event</c:v>
                  </c:pt>
                  <c:pt idx="24">
                    <c:v>Discount</c:v>
                  </c:pt>
                </c:lvl>
                <c:lvl>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pt idx="22">
                    <c:v>123</c:v>
                  </c:pt>
                  <c:pt idx="23">
                    <c:v>124</c:v>
                  </c:pt>
                  <c:pt idx="24">
                    <c:v>125</c:v>
                  </c:pt>
                </c:lvl>
                <c:lvl>
                  <c:pt idx="0">
                    <c:v>Urban</c:v>
                  </c:pt>
                  <c:pt idx="1">
                    <c:v>Suburban</c:v>
                  </c:pt>
                  <c:pt idx="2">
                    <c:v>Urban</c:v>
                  </c:pt>
                  <c:pt idx="3">
                    <c:v>Suburban</c:v>
                  </c:pt>
                  <c:pt idx="4">
                    <c:v>Urban</c:v>
                  </c:pt>
                  <c:pt idx="5">
                    <c:v>Urban</c:v>
                  </c:pt>
                  <c:pt idx="6">
                    <c:v>Suburban</c:v>
                  </c:pt>
                  <c:pt idx="7">
                    <c:v>Urban</c:v>
                  </c:pt>
                  <c:pt idx="8">
                    <c:v>Suburban</c:v>
                  </c:pt>
                  <c:pt idx="9">
                    <c:v>Urban</c:v>
                  </c:pt>
                  <c:pt idx="10">
                    <c:v>Suburban</c:v>
                  </c:pt>
                  <c:pt idx="11">
                    <c:v>Urban</c:v>
                  </c:pt>
                  <c:pt idx="12">
                    <c:v>Suburban</c:v>
                  </c:pt>
                  <c:pt idx="13">
                    <c:v>Urban</c:v>
                  </c:pt>
                  <c:pt idx="14">
                    <c:v>Suburban</c:v>
                  </c:pt>
                  <c:pt idx="15">
                    <c:v>Urban</c:v>
                  </c:pt>
                  <c:pt idx="16">
                    <c:v>Suburban</c:v>
                  </c:pt>
                  <c:pt idx="17">
                    <c:v>Urban</c:v>
                  </c:pt>
                  <c:pt idx="18">
                    <c:v>Suburban</c:v>
                  </c:pt>
                  <c:pt idx="19">
                    <c:v>Urban</c:v>
                  </c:pt>
                  <c:pt idx="20">
                    <c:v>Suburban</c:v>
                  </c:pt>
                  <c:pt idx="21">
                    <c:v>Urban</c:v>
                  </c:pt>
                  <c:pt idx="22">
                    <c:v>Suburban</c:v>
                  </c:pt>
                  <c:pt idx="23">
                    <c:v>Urban</c:v>
                  </c:pt>
                  <c:pt idx="24">
                    <c:v>Suburban</c:v>
                  </c:pt>
                </c:lvl>
                <c:lvl>
                  <c:pt idx="0">
                    <c:v>2000</c:v>
                  </c:pt>
                  <c:pt idx="1">
                    <c:v>1500</c:v>
                  </c:pt>
                  <c:pt idx="2">
                    <c:v>1800</c:v>
                  </c:pt>
                  <c:pt idx="3">
                    <c:v>1600</c:v>
                  </c:pt>
                  <c:pt idx="4">
                    <c:v>1700</c:v>
                  </c:pt>
                  <c:pt idx="5">
                    <c:v>1800</c:v>
                  </c:pt>
                  <c:pt idx="6">
                    <c:v>1400</c:v>
                  </c:pt>
                  <c:pt idx="7">
                    <c:v>2000</c:v>
                  </c:pt>
                  <c:pt idx="8">
                    <c:v>1500</c:v>
                  </c:pt>
                  <c:pt idx="9">
                    <c:v>1750</c:v>
                  </c:pt>
                  <c:pt idx="10">
                    <c:v>1600</c:v>
                  </c:pt>
                  <c:pt idx="11">
                    <c:v>1450</c:v>
                  </c:pt>
                  <c:pt idx="12">
                    <c:v>1550</c:v>
                  </c:pt>
                  <c:pt idx="13">
                    <c:v>1650</c:v>
                  </c:pt>
                  <c:pt idx="14">
                    <c:v>1750</c:v>
                  </c:pt>
                  <c:pt idx="15">
                    <c:v>1900</c:v>
                  </c:pt>
                  <c:pt idx="16">
                    <c:v>1300</c:v>
                  </c:pt>
                  <c:pt idx="17">
                    <c:v>1450</c:v>
                  </c:pt>
                  <c:pt idx="18">
                    <c:v>1500</c:v>
                  </c:pt>
                  <c:pt idx="19">
                    <c:v>1650</c:v>
                  </c:pt>
                  <c:pt idx="20">
                    <c:v>1550</c:v>
                  </c:pt>
                  <c:pt idx="21">
                    <c:v>1600</c:v>
                  </c:pt>
                  <c:pt idx="22">
                    <c:v>1350</c:v>
                  </c:pt>
                  <c:pt idx="23">
                    <c:v>1400</c:v>
                  </c:pt>
                  <c:pt idx="24">
                    <c:v>1500</c:v>
                  </c:pt>
                </c:lvl>
              </c:multiLvlStrCache>
            </c:multiLvlStrRef>
          </c:xVal>
          <c:yVal>
            <c:numRef>
              <c:f>'Store Data'!$K$2:$K$26</c:f>
              <c:numCache>
                <c:formatCode>"$"#,##0.00</c:formatCode>
                <c:ptCount val="25"/>
                <c:pt idx="0">
                  <c:v>35000</c:v>
                </c:pt>
                <c:pt idx="1">
                  <c:v>30000</c:v>
                </c:pt>
                <c:pt idx="2">
                  <c:v>40000</c:v>
                </c:pt>
                <c:pt idx="3">
                  <c:v>33000</c:v>
                </c:pt>
                <c:pt idx="4">
                  <c:v>36000</c:v>
                </c:pt>
                <c:pt idx="5">
                  <c:v>41000</c:v>
                </c:pt>
                <c:pt idx="6">
                  <c:v>37000</c:v>
                </c:pt>
                <c:pt idx="7">
                  <c:v>39000</c:v>
                </c:pt>
                <c:pt idx="8">
                  <c:v>38000</c:v>
                </c:pt>
                <c:pt idx="9">
                  <c:v>41000</c:v>
                </c:pt>
                <c:pt idx="10">
                  <c:v>34000</c:v>
                </c:pt>
                <c:pt idx="11">
                  <c:v>42000</c:v>
                </c:pt>
                <c:pt idx="12">
                  <c:v>36000</c:v>
                </c:pt>
                <c:pt idx="13">
                  <c:v>45000</c:v>
                </c:pt>
                <c:pt idx="14">
                  <c:v>37000</c:v>
                </c:pt>
                <c:pt idx="15">
                  <c:v>42000</c:v>
                </c:pt>
                <c:pt idx="16">
                  <c:v>40000</c:v>
                </c:pt>
                <c:pt idx="17">
                  <c:v>39000</c:v>
                </c:pt>
                <c:pt idx="18">
                  <c:v>36000</c:v>
                </c:pt>
                <c:pt idx="19">
                  <c:v>41000</c:v>
                </c:pt>
                <c:pt idx="20">
                  <c:v>35000</c:v>
                </c:pt>
                <c:pt idx="21">
                  <c:v>42000</c:v>
                </c:pt>
                <c:pt idx="22">
                  <c:v>37000</c:v>
                </c:pt>
                <c:pt idx="23">
                  <c:v>43000</c:v>
                </c:pt>
                <c:pt idx="24">
                  <c:v>38000</c:v>
                </c:pt>
              </c:numCache>
            </c:numRef>
          </c:yVal>
          <c:smooth val="0"/>
          <c:extLst>
            <c:ext xmlns:c16="http://schemas.microsoft.com/office/drawing/2014/chart" uri="{C3380CC4-5D6E-409C-BE32-E72D297353CC}">
              <c16:uniqueId val="{00000001-E7BB-489C-8A5D-798A93B6A8E6}"/>
            </c:ext>
          </c:extLst>
        </c:ser>
        <c:dLbls>
          <c:showLegendKey val="0"/>
          <c:showVal val="0"/>
          <c:showCatName val="0"/>
          <c:showSerName val="0"/>
          <c:showPercent val="0"/>
          <c:showBubbleSize val="0"/>
        </c:dLbls>
        <c:axId val="989620239"/>
        <c:axId val="989621679"/>
      </c:scatterChart>
      <c:valAx>
        <c:axId val="98962023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Store Size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9621679"/>
        <c:crosses val="autoZero"/>
        <c:crossBetween val="midCat"/>
      </c:valAx>
      <c:valAx>
        <c:axId val="9896216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Promotion</a:t>
                </a:r>
                <a:r>
                  <a:rPr lang="en-US" baseline="0"/>
                  <a:t> sales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962023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3/22/2025</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3/22/2025</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 am Victoria and in today’s meeting I will discussing </a:t>
            </a:r>
            <a:r>
              <a:rPr lang="en-US" kern="100" dirty="0">
                <a:effectLst/>
              </a:rPr>
              <a:t>Legal Marketing Recommendation Strategies for </a:t>
            </a:r>
            <a:r>
              <a:rPr lang="en-US" kern="100" dirty="0" err="1">
                <a:effectLst/>
              </a:rPr>
              <a:t>GreenTrail</a:t>
            </a:r>
            <a:r>
              <a:rPr lang="en-US" kern="100" dirty="0">
                <a:effectLst/>
              </a:rPr>
              <a:t> Outdoors.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00" dirty="0">
                <a:effectLst/>
              </a:rPr>
              <a:t>This should focus on </a:t>
            </a:r>
            <a:r>
              <a:rPr lang="en-US" b="1" kern="100" dirty="0">
                <a:effectLst/>
              </a:rPr>
              <a:t>Optimizing Promotions for Sustainability and Sales Growth.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kern="100" dirty="0">
                <a:effectLst/>
              </a:rPr>
              <a:t>At the end of these strategies recommended, I will provide Emily at </a:t>
            </a:r>
            <a:r>
              <a:rPr lang="en-US" b="0" kern="100" dirty="0" err="1">
                <a:effectLst/>
              </a:rPr>
              <a:t>GreenTrail</a:t>
            </a:r>
            <a:r>
              <a:rPr lang="en-US" b="0" kern="100" dirty="0">
                <a:effectLst/>
              </a:rPr>
              <a:t> to implement these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kern="100" dirty="0">
                <a:effectLst/>
              </a:rPr>
              <a:t>To improve the company’s growth and sustainability goals.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kern="100" dirty="0">
                <a:effectLst/>
              </a:rPr>
              <a:t>So, let’s get started!</a:t>
            </a:r>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Font typeface="+mj-lt"/>
              <a:buAutoNum type="arabicPeriod"/>
              <a:tabLst>
                <a:tab pos="4572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Leveraging Customer Data for Personalized Marketing</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GreenTrail</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could invest in a customer loyalty program that tracks purchasing behavior and allows for personalized promotional offers. This program should emphasize eco-friendly rewards or discounts, in line with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GreenTrail’s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sustainability values.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Privacy Compliance</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GreenTrail</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should ensure that customer data is collected and used in compliance with applicable privacy laws such as the CCPA or GDPR.</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10</a:t>
            </a:fld>
            <a:endParaRPr lang="en-US" dirty="0"/>
          </a:p>
        </p:txBody>
      </p:sp>
    </p:spTree>
    <p:extLst>
      <p:ext uri="{BB962C8B-B14F-4D97-AF65-F5344CB8AC3E}">
        <p14:creationId xmlns:p14="http://schemas.microsoft.com/office/powerpoint/2010/main" val="3204559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control group consisting of stores that will not implement the new promotional strategies will help assess the impact of the proposed changes. The testing methodology will focus on key performance indicators (KPIs) such as: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Weekly sales during promotion periods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Average daily visits before, during, and after the promotion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Customer engagement metrics (e.g., loyalty program sign-ups, event attendance)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See the Graphs previously to understand how the control and recommendations were decided included the excel table sheet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11</a:t>
            </a:fld>
            <a:endParaRPr lang="en-US" dirty="0"/>
          </a:p>
        </p:txBody>
      </p:sp>
    </p:spTree>
    <p:extLst>
      <p:ext uri="{BB962C8B-B14F-4D97-AF65-F5344CB8AC3E}">
        <p14:creationId xmlns:p14="http://schemas.microsoft.com/office/powerpoint/2010/main" val="3847340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strategies analyzes </a:t>
            </a:r>
            <a:r>
              <a:rPr lang="en-US" dirty="0" err="1"/>
              <a:t>GreenTrail</a:t>
            </a:r>
            <a:r>
              <a:rPr lang="en-US" dirty="0"/>
              <a:t> Outdoors' promotional data and proposes strategies to address stagnation in customer engagement and sales.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recommendations include introducing eco-friendly product bundles, particularly in urban stores, to align with sustainability goals and customer preferences;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increasing the frequency of special events like product launches and sustainability workshops to boost engagement;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implementing localized discount campaigns tailored to regional customer bases; and utilizing customer data for personalized marketing that emphasizes eco-friendly rewards.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Testing new strategies such as eco-friendly product bundles and increasing the frequency of special events, while ensuring legal compliance and sustainability alignment, will position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GreenTrail</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for greater success in the marketplace.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strategies aim to enhance </a:t>
            </a:r>
            <a:r>
              <a:rPr lang="en-US" dirty="0" err="1"/>
              <a:t>GreenTrail's</a:t>
            </a:r>
            <a:r>
              <a:rPr lang="en-US" dirty="0"/>
              <a:t> market presence, improve customer interaction, and drive sales while ensuring alignment with the company's sustainability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12</a:t>
            </a:fld>
            <a:endParaRPr lang="en-US" dirty="0"/>
          </a:p>
        </p:txBody>
      </p:sp>
    </p:spTree>
    <p:extLst>
      <p:ext uri="{BB962C8B-B14F-4D97-AF65-F5344CB8AC3E}">
        <p14:creationId xmlns:p14="http://schemas.microsoft.com/office/powerpoint/2010/main" val="1355631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E8CB6-FB04-B061-5DF8-07C0CBFF4B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8D5B8-A98D-6B4F-1F9B-7643EF11E2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6636AF-CD22-1E91-5E0E-6B968D6299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strategies analyzes </a:t>
            </a:r>
            <a:r>
              <a:rPr lang="en-US" dirty="0" err="1"/>
              <a:t>GreenTrail</a:t>
            </a:r>
            <a:r>
              <a:rPr lang="en-US" dirty="0"/>
              <a:t> Outdoors' promotional data and proposes strategies to address stagnation in customer engagement and sales.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recommendations include introducing eco-friendly product bundles, particularly in urban stores, to align with sustainability goals and customer preferences;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increasing the frequency of special events like product launches and sustainability workshops to boost engagement;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implementing localized discount campaigns tailored to regional customer bases; and utilizing customer data for personalized marketing that emphasizes eco-friendly rewards.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strategies aim to enhance </a:t>
            </a:r>
            <a:r>
              <a:rPr lang="en-US" dirty="0" err="1"/>
              <a:t>GreenTrail's</a:t>
            </a:r>
            <a:r>
              <a:rPr lang="en-US" dirty="0"/>
              <a:t> market presence, improve customer interaction, and drive sales while ensuring alignment with the company's sustainability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suggestions are data-driven and testable, ensuring that </a:t>
            </a:r>
            <a:r>
              <a:rPr lang="en-US" dirty="0" err="1"/>
              <a:t>GreenTrail</a:t>
            </a:r>
            <a:r>
              <a:rPr lang="en-US" dirty="0"/>
              <a:t> can measure their effectiveness and adjust accordingly.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Testing new strategies such as eco-friendly product bundles and increasing the frequency of special events, while ensuring legal compliance and sustainability alignment, will position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GreenTrail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for greater success in the marketplace.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2FE74E8-1885-981A-3CC3-F573D09ADCB7}"/>
              </a:ext>
            </a:extLst>
          </p:cNvPr>
          <p:cNvSpPr>
            <a:spLocks noGrp="1"/>
          </p:cNvSpPr>
          <p:nvPr>
            <p:ph type="sldNum" sz="quarter" idx="5"/>
          </p:nvPr>
        </p:nvSpPr>
        <p:spPr/>
        <p:txBody>
          <a:bodyPr/>
          <a:lstStyle/>
          <a:p>
            <a:fld id="{6BB98AFB-CB0D-4DFE-87B9-B4B0D0DE73CD}" type="slidenum">
              <a:rPr lang="en-US" smtClean="0"/>
              <a:t>13</a:t>
            </a:fld>
            <a:endParaRPr lang="en-US" dirty="0"/>
          </a:p>
        </p:txBody>
      </p:sp>
    </p:spTree>
    <p:extLst>
      <p:ext uri="{BB962C8B-B14F-4D97-AF65-F5344CB8AC3E}">
        <p14:creationId xmlns:p14="http://schemas.microsoft.com/office/powerpoint/2010/main" val="258214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coming to my presentation and comprehending my strategy plans!</a:t>
            </a:r>
          </a:p>
          <a:p>
            <a:r>
              <a:rPr lang="en-US" dirty="0"/>
              <a:t>Feel free to contact me if there are any questions or issues</a:t>
            </a:r>
          </a:p>
          <a:p>
            <a:r>
              <a:rPr lang="en-US" dirty="0"/>
              <a:t>Thank you!</a:t>
            </a:r>
          </a:p>
          <a:p>
            <a:r>
              <a:rPr lang="en-US" dirty="0"/>
              <a:t>-Best,</a:t>
            </a:r>
          </a:p>
          <a:p>
            <a:r>
              <a:rPr lang="en-US" dirty="0"/>
              <a:t>Victoria Lee</a:t>
            </a:r>
          </a:p>
        </p:txBody>
      </p:sp>
      <p:sp>
        <p:nvSpPr>
          <p:cNvPr id="4" name="Slide Number Placeholder 3"/>
          <p:cNvSpPr>
            <a:spLocks noGrp="1"/>
          </p:cNvSpPr>
          <p:nvPr>
            <p:ph type="sldNum" sz="quarter" idx="5"/>
          </p:nvPr>
        </p:nvSpPr>
        <p:spPr/>
        <p:txBody>
          <a:bodyPr/>
          <a:lstStyle/>
          <a:p>
            <a:fld id="{6BB98AFB-CB0D-4DFE-87B9-B4B0D0DE73CD}" type="slidenum">
              <a:rPr lang="en-US" smtClean="0"/>
              <a:t>14</a:t>
            </a:fld>
            <a:endParaRPr lang="en-US" dirty="0"/>
          </a:p>
        </p:txBody>
      </p:sp>
    </p:spTree>
    <p:extLst>
      <p:ext uri="{BB962C8B-B14F-4D97-AF65-F5344CB8AC3E}">
        <p14:creationId xmlns:p14="http://schemas.microsoft.com/office/powerpoint/2010/main" val="2990284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agenda is:</a:t>
            </a:r>
          </a:p>
          <a:p>
            <a:pPr marL="388620" indent="-342900">
              <a:buFont typeface="Arial" panose="020B0604020202020204" pitchFamily="34" charset="0"/>
              <a:buChar char="•"/>
            </a:pPr>
            <a:r>
              <a:rPr lang="en-US" b="1" dirty="0">
                <a:solidFill>
                  <a:schemeClr val="tx1"/>
                </a:solidFill>
              </a:rPr>
              <a:t>Introduction</a:t>
            </a:r>
          </a:p>
          <a:p>
            <a:pPr marL="388620" indent="-342900">
              <a:buFont typeface="Arial" panose="020B0604020202020204" pitchFamily="34" charset="0"/>
              <a:buChar char="•"/>
            </a:pPr>
            <a:r>
              <a:rPr lang="en-US" b="1" dirty="0">
                <a:solidFill>
                  <a:schemeClr val="tx1"/>
                </a:solidFill>
              </a:rPr>
              <a:t>Data Overview/Analysis</a:t>
            </a:r>
          </a:p>
          <a:p>
            <a:pPr marL="388620" indent="-342900">
              <a:buFont typeface="Arial" panose="020B0604020202020204" pitchFamily="34" charset="0"/>
              <a:buChar char="•"/>
            </a:pPr>
            <a:r>
              <a:rPr lang="en-US" b="1" dirty="0">
                <a:solidFill>
                  <a:schemeClr val="tx1"/>
                </a:solidFill>
              </a:rPr>
              <a:t>Strategy 1</a:t>
            </a:r>
          </a:p>
          <a:p>
            <a:pPr marL="388620" indent="-342900">
              <a:buFont typeface="Arial" panose="020B0604020202020204" pitchFamily="34" charset="0"/>
              <a:buChar char="•"/>
            </a:pPr>
            <a:r>
              <a:rPr lang="en-US" b="1" dirty="0">
                <a:solidFill>
                  <a:schemeClr val="tx1"/>
                </a:solidFill>
              </a:rPr>
              <a:t>Strategy 2</a:t>
            </a:r>
          </a:p>
          <a:p>
            <a:pPr marL="388620" indent="-342900">
              <a:buFont typeface="Arial" panose="020B0604020202020204" pitchFamily="34" charset="0"/>
              <a:buChar char="•"/>
            </a:pPr>
            <a:r>
              <a:rPr lang="en-US" b="1" dirty="0">
                <a:solidFill>
                  <a:schemeClr val="tx1"/>
                </a:solidFill>
              </a:rPr>
              <a:t>Strategy 3</a:t>
            </a:r>
          </a:p>
          <a:p>
            <a:pPr marL="388620" indent="-342900">
              <a:buFont typeface="Arial" panose="020B0604020202020204" pitchFamily="34" charset="0"/>
              <a:buChar char="•"/>
            </a:pPr>
            <a:r>
              <a:rPr lang="en-US" b="1" dirty="0">
                <a:solidFill>
                  <a:schemeClr val="tx1"/>
                </a:solidFill>
              </a:rPr>
              <a:t>Strategy 4</a:t>
            </a:r>
          </a:p>
          <a:p>
            <a:pPr marL="388620" indent="-342900">
              <a:buFont typeface="Arial" panose="020B0604020202020204" pitchFamily="34" charset="0"/>
              <a:buChar char="•"/>
            </a:pPr>
            <a:r>
              <a:rPr lang="en-US" b="1" dirty="0">
                <a:solidFill>
                  <a:schemeClr val="tx1"/>
                </a:solidFill>
              </a:rPr>
              <a:t>Control Testing &amp; Methodology</a:t>
            </a:r>
          </a:p>
          <a:p>
            <a:pPr marL="388620" indent="-342900">
              <a:buFont typeface="Arial" panose="020B0604020202020204" pitchFamily="34" charset="0"/>
              <a:buChar char="•"/>
            </a:pPr>
            <a:r>
              <a:rPr lang="en-US" b="1" dirty="0">
                <a:solidFill>
                  <a:schemeClr val="tx1"/>
                </a:solidFill>
              </a:rPr>
              <a:t>Conclusion</a:t>
            </a:r>
          </a:p>
          <a:p>
            <a:pPr marL="388620" indent="-342900">
              <a:buFont typeface="Arial" panose="020B0604020202020204" pitchFamily="34" charset="0"/>
              <a:buChar char="•"/>
            </a:pPr>
            <a:r>
              <a:rPr lang="en-US" b="1" dirty="0">
                <a:solidFill>
                  <a:schemeClr val="tx1"/>
                </a:solidFill>
              </a:rPr>
              <a:t>References</a:t>
            </a: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2</a:t>
            </a:fld>
            <a:endParaRPr lang="en-US" dirty="0"/>
          </a:p>
        </p:txBody>
      </p:sp>
    </p:spTree>
    <p:extLst>
      <p:ext uri="{BB962C8B-B14F-4D97-AF65-F5344CB8AC3E}">
        <p14:creationId xmlns:p14="http://schemas.microsoft.com/office/powerpoint/2010/main" val="29405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pptx analyzes </a:t>
            </a:r>
            <a:r>
              <a:rPr lang="en-US" dirty="0" err="1"/>
              <a:t>GreenTrail</a:t>
            </a:r>
            <a:r>
              <a:rPr lang="en-US" dirty="0"/>
              <a:t> Outdoors' promotional data and proposes new marketing strategies to improve sales, customer engagement, and market share. The focus is on identifying the most effective promotional approaches, particularly those that align with </a:t>
            </a:r>
            <a:r>
              <a:rPr lang="en-US" dirty="0" err="1"/>
              <a:t>GreenTrail’s</a:t>
            </a:r>
            <a:r>
              <a:rPr lang="en-US" dirty="0"/>
              <a:t> sustainability goals. Despite the company’s commitment to sustainability, current promotions have been ineffective, leading to stagnation in sales for it’s in store promotions and engagement to keep customers longer. The proposed strategies, such as eco-friendly product bundles and community-driven promotions, aim to drive growth while remaining consistent with </a:t>
            </a:r>
            <a:r>
              <a:rPr lang="en-US" dirty="0" err="1"/>
              <a:t>GreenTrail's</a:t>
            </a:r>
            <a:r>
              <a:rPr lang="en-US" dirty="0"/>
              <a:t> brand ethos. The plan will be monitored for its impact on customer preferences and overall business success.</a:t>
            </a:r>
          </a:p>
        </p:txBody>
      </p:sp>
      <p:sp>
        <p:nvSpPr>
          <p:cNvPr id="4" name="Slide Number Placeholder 3"/>
          <p:cNvSpPr>
            <a:spLocks noGrp="1"/>
          </p:cNvSpPr>
          <p:nvPr>
            <p:ph type="sldNum" sz="quarter" idx="5"/>
          </p:nvPr>
        </p:nvSpPr>
        <p:spPr/>
        <p:txBody>
          <a:bodyPr/>
          <a:lstStyle/>
          <a:p>
            <a:fld id="{6BB98AFB-CB0D-4DFE-87B9-B4B0D0DE73CD}" type="slidenum">
              <a:rPr lang="en-US" smtClean="0"/>
              <a:t>3</a:t>
            </a:fld>
            <a:endParaRPr lang="en-US" dirty="0"/>
          </a:p>
        </p:txBody>
      </p:sp>
    </p:spTree>
    <p:extLst>
      <p:ext uri="{BB962C8B-B14F-4D97-AF65-F5344CB8AC3E}">
        <p14:creationId xmlns:p14="http://schemas.microsoft.com/office/powerpoint/2010/main" val="195478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lnSpc>
                <a:spcPct val="115000"/>
              </a:lnSpc>
              <a:spcAft>
                <a:spcPts val="800"/>
              </a:spcAft>
              <a:buNone/>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Upon review of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GreenTrail’s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store data, it is clear that there are several types of promotions with varied outcomes across different locations. In the Excel data sheet, it has store ID, location, store size, type of promotion, promotion duration, and relevant sales metrics (before, during, and after the promotion). These are the data analysis of the data so far that is noticed.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Promotion Type Impact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Discounts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In urban locations like New York and San Diego, discount promotions have shown significant increases in weekly sales during the promotion period compared to before, e.g., New York's $30,000 to $50,000, indicating that discounts could drive traffic effectively in larger, high-traffic areas.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Buy-One-Get-One</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This promotion type tends to be more effective in suburban locations, as evidenced by Los Angeles, where a slight increase in sales and customer visits was observed during the promotion.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Special Events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Special events generated consistent results, such as in Philadelphia, where weekly sales increased from $31,000 to $49,000, and customer visits also grew by 33%.</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Store Size and Type</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Larger stores in urban areas tended to see a stronger positive impact from promotions, suggesting that larger stores can better leverage promotions to attract higher foot traffic. Smaller, suburban locations may require more targeted promotions.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BB98AFB-CB0D-4DFE-87B9-B4B0D0DE73CD}" type="slidenum">
              <a:rPr lang="en-US" smtClean="0"/>
              <a:t>4</a:t>
            </a:fld>
            <a:endParaRPr lang="en-US" dirty="0"/>
          </a:p>
        </p:txBody>
      </p:sp>
    </p:spTree>
    <p:extLst>
      <p:ext uri="{BB962C8B-B14F-4D97-AF65-F5344CB8AC3E}">
        <p14:creationId xmlns:p14="http://schemas.microsoft.com/office/powerpoint/2010/main" val="153246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Promotion Type Impact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Discounts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In urban locations like New York and San Diego, discount promotions have shown significant increases in weekly sales during the promotion period compared to before, e.g., New York's $30,000 to $50,000, indicating that discounts could drive traffic effectively in larger, high-traffic areas.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Buy-One-Get-One</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This promotion type tends to be more effective in suburban locations, as evidenced by Los Angeles, where a slight increase in sales and customer visits was observed during the promotion.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Special Events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Special events generated consistent results, such as in Philadelphia, where weekly sales increased from $31,000 to $49,000, and customer visits also grew by 33%.</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Store Size and Type</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Larger stores in urban areas tended to see a stronger positive impact from promotions, suggesting that larger stores can better leverage promotions to attract higher foot traffic. Smaller, suburban locations may require more targeted promotions.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5</a:t>
            </a:fld>
            <a:endParaRPr lang="en-US" dirty="0"/>
          </a:p>
        </p:txBody>
      </p:sp>
    </p:spTree>
    <p:extLst>
      <p:ext uri="{BB962C8B-B14F-4D97-AF65-F5344CB8AC3E}">
        <p14:creationId xmlns:p14="http://schemas.microsoft.com/office/powerpoint/2010/main" val="3772336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Promotion Type Impact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Discounts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In urban locations like New York and San Diego, discount promotions have shown significant increases in weekly sales during the promotion period compared to before, e.g., New York's $30,000 to $50,000, indicating that discounts could drive traffic effectively in larger, high-traffic areas.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Buy-One-Get-One</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This promotion type tends to be more effective in suburban locations, as evidenced by Los Angeles, where a slight increase in sales and customer visits was observed during the promotion.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Special Events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Special events generated consistent results, such as in Philadelphia, where weekly sales increased from $31,000 to $49,000, and customer visits also grew by 33%.</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Store Size and Type</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Larger stores in urban areas tended to see a stronger positive impact from promotions, suggesting that larger stores can better leverage promotions to attract higher foot traffic. Smaller, suburban locations may require more targeted promotions.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6</a:t>
            </a:fld>
            <a:endParaRPr lang="en-US" dirty="0"/>
          </a:p>
        </p:txBody>
      </p:sp>
    </p:spTree>
    <p:extLst>
      <p:ext uri="{BB962C8B-B14F-4D97-AF65-F5344CB8AC3E}">
        <p14:creationId xmlns:p14="http://schemas.microsoft.com/office/powerpoint/2010/main" val="317486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Font typeface="+mj-lt"/>
              <a:buAutoNum type="arabicPeriod"/>
              <a:tabLst>
                <a:tab pos="4572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Eco-Friendly Product Bundles (Test &amp; Learn Approach)</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GreenTrail</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should introduce eco-friendly product bundles in select stores, especially urban locations, to align with both sustainability goals and customer preferences for environmentally conscious products.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Testing Duration</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 two-week test period, similar to the promotion windows in the data, should be sufficient to gauge the effectiveness of this strategy.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7</a:t>
            </a:fld>
            <a:endParaRPr lang="en-US" dirty="0"/>
          </a:p>
        </p:txBody>
      </p:sp>
    </p:spTree>
    <p:extLst>
      <p:ext uri="{BB962C8B-B14F-4D97-AF65-F5344CB8AC3E}">
        <p14:creationId xmlns:p14="http://schemas.microsoft.com/office/powerpoint/2010/main" val="2061157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Font typeface="+mj-lt"/>
              <a:buAutoNum type="arabicPeriod"/>
              <a:tabLst>
                <a:tab pos="4572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Increased Focus on Special Events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Special events have demonstrated the ability to boost both sales and customer engagement, particularly in urban stores.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GreenTrail</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should increase the frequency of special events like product launches, sustainability-themed workshops, or eco-tours to drive foot traffic and create a community feel around the brand.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Event Focus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These events should highlight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GreenTrail’s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commitment to sustainability, ensuring that the messaging is consistent with their brand ethos.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8</a:t>
            </a:fld>
            <a:endParaRPr lang="en-US" dirty="0"/>
          </a:p>
        </p:txBody>
      </p:sp>
    </p:spTree>
    <p:extLst>
      <p:ext uri="{BB962C8B-B14F-4D97-AF65-F5344CB8AC3E}">
        <p14:creationId xmlns:p14="http://schemas.microsoft.com/office/powerpoint/2010/main" val="258855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Font typeface="+mj-lt"/>
              <a:buAutoNum type="arabicPeriod"/>
              <a:tabLst>
                <a:tab pos="4572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Localized Discount Campaigns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Urban stores showed significant sales boosts during discount promotions. A similar strategy can be implemented for suburban locations but with more localized messaging to ensure the promotion resonates with the customer base in each region.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Legal Considerations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Discount promotions must comply with pricing laws and should not inadvertently create deceptive pricing practices. Proper terms and conditions must be clearly communicated in-store and online.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9</a:t>
            </a:fld>
            <a:endParaRPr lang="en-US" dirty="0"/>
          </a:p>
        </p:txBody>
      </p:sp>
    </p:spTree>
    <p:extLst>
      <p:ext uri="{BB962C8B-B14F-4D97-AF65-F5344CB8AC3E}">
        <p14:creationId xmlns:p14="http://schemas.microsoft.com/office/powerpoint/2010/main" val="339257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pic>
        <p:nvPicPr>
          <p:cNvPr id="8" name="Picture 7" descr="A white circles on a black background&#10;&#10;Description automatically generated">
            <a:extLst>
              <a:ext uri="{FF2B5EF4-FFF2-40B4-BE49-F238E27FC236}">
                <a16:creationId xmlns:a16="http://schemas.microsoft.com/office/drawing/2014/main" id="{05185B01-840C-72E0-FF30-8EE18CFC5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04" r="4105" b="14441"/>
          <a:stretch/>
        </p:blipFill>
        <p:spPr>
          <a:xfrm>
            <a:off x="3275012" y="0"/>
            <a:ext cx="8913812" cy="6867457"/>
          </a:xfrm>
          <a:prstGeom prst="rect">
            <a:avLst/>
          </a:prstGeom>
        </p:spPr>
      </p:pic>
      <p:sp>
        <p:nvSpPr>
          <p:cNvPr id="2" name="Title 1"/>
          <p:cNvSpPr>
            <a:spLocks noGrp="1"/>
          </p:cNvSpPr>
          <p:nvPr>
            <p:ph type="title"/>
          </p:nvPr>
        </p:nvSpPr>
        <p:spPr>
          <a:xfrm>
            <a:off x="684212" y="1295400"/>
            <a:ext cx="10287000" cy="3886200"/>
          </a:xfrm>
        </p:spPr>
        <p:txBody>
          <a:bodyPr anchor="b">
            <a:normAutofit/>
          </a:bodyPr>
          <a:lstStyle>
            <a:lvl1pPr marL="0" indent="0" algn="l">
              <a:lnSpc>
                <a:spcPct val="100000"/>
              </a:lnSpc>
              <a:defRPr sz="6600"/>
            </a:lvl1pPr>
          </a:lstStyle>
          <a:p>
            <a:r>
              <a:rPr lang="en-US"/>
              <a:t>Click to edit Master title style</a:t>
            </a:r>
            <a:endParaRPr dirty="0"/>
          </a:p>
        </p:txBody>
      </p:sp>
      <p:sp>
        <p:nvSpPr>
          <p:cNvPr id="10" name="Text Placeholder 9">
            <a:extLst>
              <a:ext uri="{FF2B5EF4-FFF2-40B4-BE49-F238E27FC236}">
                <a16:creationId xmlns:a16="http://schemas.microsoft.com/office/drawing/2014/main" id="{695FDDB8-B25B-0452-0EE6-99D1F02803F7}"/>
              </a:ext>
            </a:extLst>
          </p:cNvPr>
          <p:cNvSpPr>
            <a:spLocks noGrp="1"/>
          </p:cNvSpPr>
          <p:nvPr>
            <p:ph type="body" sz="quarter" idx="10"/>
          </p:nvPr>
        </p:nvSpPr>
        <p:spPr>
          <a:xfrm>
            <a:off x="684212" y="5600700"/>
            <a:ext cx="10287000" cy="533400"/>
          </a:xfrm>
        </p:spPr>
        <p:txBody>
          <a:bodyPr anchor="t">
            <a:normAutofit/>
          </a:bodyPr>
          <a:lstStyle>
            <a:lvl1pPr marL="45720" indent="0" algn="l">
              <a:buNone/>
              <a:defRPr sz="2400"/>
            </a:lvl1pPr>
          </a:lstStyle>
          <a:p>
            <a:pPr lvl="0"/>
            <a:r>
              <a:rPr lang="en-US"/>
              <a:t>Click to edit Master text styles</a:t>
            </a:r>
          </a:p>
        </p:txBody>
      </p:sp>
      <p:sp>
        <p:nvSpPr>
          <p:cNvPr id="3" name="Cross 2">
            <a:extLst>
              <a:ext uri="{FF2B5EF4-FFF2-40B4-BE49-F238E27FC236}">
                <a16:creationId xmlns:a16="http://schemas.microsoft.com/office/drawing/2014/main" id="{29F0C076-A364-A8D3-F322-AC2A18341617}"/>
              </a:ext>
            </a:extLst>
          </p:cNvPr>
          <p:cNvSpPr/>
          <p:nvPr userDrawn="1"/>
        </p:nvSpPr>
        <p:spPr>
          <a:xfrm>
            <a:off x="10975566" y="4987103"/>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Cross 3">
            <a:extLst>
              <a:ext uri="{FF2B5EF4-FFF2-40B4-BE49-F238E27FC236}">
                <a16:creationId xmlns:a16="http://schemas.microsoft.com/office/drawing/2014/main" id="{921F5FF9-DFA3-CF00-B31A-21C261392B15}"/>
              </a:ext>
            </a:extLst>
          </p:cNvPr>
          <p:cNvSpPr/>
          <p:nvPr userDrawn="1"/>
        </p:nvSpPr>
        <p:spPr>
          <a:xfrm>
            <a:off x="10118724" y="3581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3024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E2E1990-ECE7-FA08-4966-BE3109399672}"/>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3" name="Rectangle 2">
            <a:extLst>
              <a:ext uri="{FF2B5EF4-FFF2-40B4-BE49-F238E27FC236}">
                <a16:creationId xmlns:a16="http://schemas.microsoft.com/office/drawing/2014/main" id="{BE1D9EB0-EE8E-A9E8-9583-2D924EFA65AF}"/>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Title 1">
            <a:extLst>
              <a:ext uri="{FF2B5EF4-FFF2-40B4-BE49-F238E27FC236}">
                <a16:creationId xmlns:a16="http://schemas.microsoft.com/office/drawing/2014/main" id="{FAC00260-F255-D312-3E7C-329EECDFDEE7}"/>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6" name="Slide Number Placeholder 5">
            <a:extLst>
              <a:ext uri="{FF2B5EF4-FFF2-40B4-BE49-F238E27FC236}">
                <a16:creationId xmlns:a16="http://schemas.microsoft.com/office/drawing/2014/main" id="{3C9C7904-6373-06D6-713A-79D78DD615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6" name="Footer Placeholder 4">
            <a:extLst>
              <a:ext uri="{FF2B5EF4-FFF2-40B4-BE49-F238E27FC236}">
                <a16:creationId xmlns:a16="http://schemas.microsoft.com/office/drawing/2014/main" id="{0583D396-7FDF-332F-BEA4-791452AB13E8}"/>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8" name="Date Placeholder 3">
            <a:extLst>
              <a:ext uri="{FF2B5EF4-FFF2-40B4-BE49-F238E27FC236}">
                <a16:creationId xmlns:a16="http://schemas.microsoft.com/office/drawing/2014/main" id="{157FA249-0BE5-21BF-D816-85FBE6C4BD1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4" name="Table Placeholder 3">
            <a:extLst>
              <a:ext uri="{FF2B5EF4-FFF2-40B4-BE49-F238E27FC236}">
                <a16:creationId xmlns:a16="http://schemas.microsoft.com/office/drawing/2014/main" id="{FD06F443-9595-7420-13F2-7AF883FDE5E1}"/>
              </a:ext>
            </a:extLst>
          </p:cNvPr>
          <p:cNvSpPr>
            <a:spLocks noGrp="1"/>
          </p:cNvSpPr>
          <p:nvPr>
            <p:ph type="tbl" sz="quarter" idx="14"/>
          </p:nvPr>
        </p:nvSpPr>
        <p:spPr>
          <a:xfrm>
            <a:off x="1293811" y="2743200"/>
            <a:ext cx="10134601" cy="3505200"/>
          </a:xfrm>
        </p:spPr>
        <p:txBody>
          <a:bodyPr/>
          <a:lstStyle>
            <a:lvl1pPr>
              <a:defRPr>
                <a:solidFill>
                  <a:schemeClr val="tx1">
                    <a:lumMod val="85000"/>
                    <a:lumOff val="15000"/>
                  </a:schemeClr>
                </a:solidFill>
              </a:defRPr>
            </a:lvl1pPr>
          </a:lstStyle>
          <a:p>
            <a:r>
              <a:rPr lang="en-US"/>
              <a:t>Click icon to add table</a:t>
            </a:r>
            <a:endParaRPr lang="en-US" dirty="0"/>
          </a:p>
        </p:txBody>
      </p:sp>
    </p:spTree>
    <p:extLst>
      <p:ext uri="{BB962C8B-B14F-4D97-AF65-F5344CB8AC3E}">
        <p14:creationId xmlns:p14="http://schemas.microsoft.com/office/powerpoint/2010/main" val="70091718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1">
    <p:bg>
      <p:bgRef idx="1001">
        <a:schemeClr val="bg1"/>
      </p:bgRef>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6A45E1A-7551-6F54-D038-074B58A3B73E}"/>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 name="Cross 5">
            <a:extLst>
              <a:ext uri="{FF2B5EF4-FFF2-40B4-BE49-F238E27FC236}">
                <a16:creationId xmlns:a16="http://schemas.microsoft.com/office/drawing/2014/main" id="{049F4FA0-ECA1-9CE1-60CD-491656F225D3}"/>
              </a:ext>
            </a:extLst>
          </p:cNvPr>
          <p:cNvSpPr/>
          <p:nvPr userDrawn="1"/>
        </p:nvSpPr>
        <p:spPr>
          <a:xfrm>
            <a:off x="6683143" y="1397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7" name="Cross 6">
            <a:extLst>
              <a:ext uri="{FF2B5EF4-FFF2-40B4-BE49-F238E27FC236}">
                <a16:creationId xmlns:a16="http://schemas.microsoft.com/office/drawing/2014/main" id="{E0F6845B-3635-28EA-BA6E-5535FE48E8B0}"/>
              </a:ext>
            </a:extLst>
          </p:cNvPr>
          <p:cNvSpPr/>
          <p:nvPr userDrawn="1"/>
        </p:nvSpPr>
        <p:spPr>
          <a:xfrm>
            <a:off x="11085513" y="5638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D1B5BD44-F42D-3B65-BB68-E5C76C4E06BA}"/>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9" name="Slide Number Placeholder 5">
            <a:extLst>
              <a:ext uri="{FF2B5EF4-FFF2-40B4-BE49-F238E27FC236}">
                <a16:creationId xmlns:a16="http://schemas.microsoft.com/office/drawing/2014/main" id="{E6F22956-4B4B-B972-CE6C-282D1D5918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4" name="Footer Placeholder 4">
            <a:extLst>
              <a:ext uri="{FF2B5EF4-FFF2-40B4-BE49-F238E27FC236}">
                <a16:creationId xmlns:a16="http://schemas.microsoft.com/office/drawing/2014/main" id="{C319E7A6-A7BC-1FD9-6936-D83244A4083E}"/>
              </a:ext>
            </a:extLst>
          </p:cNvPr>
          <p:cNvSpPr>
            <a:spLocks noGrp="1"/>
          </p:cNvSpPr>
          <p:nvPr>
            <p:ph type="ftr" sz="quarter" idx="17"/>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2180FD49-43D5-4D47-7DA7-BF05B579F242}"/>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30154911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2">
    <p:bg>
      <p:bgRef idx="1001">
        <a:schemeClr val="bg1"/>
      </p:bgRef>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09E2F69-D76D-62CD-4B4B-52AB2F720DE4}"/>
              </a:ext>
            </a:extLst>
          </p:cNvPr>
          <p:cNvSpPr/>
          <p:nvPr userDrawn="1"/>
        </p:nvSpPr>
        <p:spPr>
          <a:xfrm>
            <a:off x="9958158" y="0"/>
            <a:ext cx="2230666" cy="1981200"/>
          </a:xfrm>
          <a:custGeom>
            <a:avLst/>
            <a:gdLst>
              <a:gd name="connsiteX0" fmla="*/ 0 w 2230666"/>
              <a:gd name="connsiteY0" fmla="*/ 0 h 1981200"/>
              <a:gd name="connsiteX1" fmla="*/ 2230666 w 2230666"/>
              <a:gd name="connsiteY1" fmla="*/ 0 h 1981200"/>
              <a:gd name="connsiteX2" fmla="*/ 2230666 w 2230666"/>
              <a:gd name="connsiteY2" fmla="*/ 1981200 h 1981200"/>
              <a:gd name="connsiteX3" fmla="*/ 2029222 w 2230666"/>
              <a:gd name="connsiteY3" fmla="*/ 1972296 h 1981200"/>
              <a:gd name="connsiteX4" fmla="*/ 28437 w 2230666"/>
              <a:gd name="connsiteY4" fmla="*/ 186331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0666" h="1981200">
                <a:moveTo>
                  <a:pt x="0" y="0"/>
                </a:moveTo>
                <a:lnTo>
                  <a:pt x="2230666" y="0"/>
                </a:lnTo>
                <a:lnTo>
                  <a:pt x="2230666" y="1981200"/>
                </a:lnTo>
                <a:lnTo>
                  <a:pt x="2029222" y="1972296"/>
                </a:lnTo>
                <a:cubicBezTo>
                  <a:pt x="1033803" y="1883891"/>
                  <a:pt x="224946" y="1146640"/>
                  <a:pt x="28437" y="186331"/>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 name="Cross 2">
            <a:extLst>
              <a:ext uri="{FF2B5EF4-FFF2-40B4-BE49-F238E27FC236}">
                <a16:creationId xmlns:a16="http://schemas.microsoft.com/office/drawing/2014/main" id="{A0041296-BAB4-9340-D4A7-59FD619AC52B}"/>
              </a:ext>
            </a:extLst>
          </p:cNvPr>
          <p:cNvSpPr/>
          <p:nvPr userDrawn="1"/>
        </p:nvSpPr>
        <p:spPr>
          <a:xfrm>
            <a:off x="7847012" y="381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Cross 4">
            <a:extLst>
              <a:ext uri="{FF2B5EF4-FFF2-40B4-BE49-F238E27FC236}">
                <a16:creationId xmlns:a16="http://schemas.microsoft.com/office/drawing/2014/main" id="{FFABB0BB-C379-786D-46F1-DEB6A507EA80}"/>
              </a:ext>
            </a:extLst>
          </p:cNvPr>
          <p:cNvSpPr/>
          <p:nvPr userDrawn="1"/>
        </p:nvSpPr>
        <p:spPr>
          <a:xfrm>
            <a:off x="8559685" y="1066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20BDC478-129E-9690-F10A-A1F679ABD6BD}"/>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9" name="Slide Number Placeholder 5">
            <a:extLst>
              <a:ext uri="{FF2B5EF4-FFF2-40B4-BE49-F238E27FC236}">
                <a16:creationId xmlns:a16="http://schemas.microsoft.com/office/drawing/2014/main" id="{7BD29393-4996-16FE-FC38-2447AE812AD1}"/>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5" name="Footer Placeholder 4">
            <a:extLst>
              <a:ext uri="{FF2B5EF4-FFF2-40B4-BE49-F238E27FC236}">
                <a16:creationId xmlns:a16="http://schemas.microsoft.com/office/drawing/2014/main" id="{2FB2C37F-01F4-8BDA-35AA-8F8EBC5540A6}"/>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EF45931A-8732-7A9F-4CEE-22AA3831A489}"/>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286000"/>
            <a:ext cx="4911725"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286000"/>
            <a:ext cx="4911725" cy="4267200"/>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32542941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5FB068A-9EE1-FCD9-54F9-D1322A68868B}"/>
              </a:ext>
            </a:extLst>
          </p:cNvPr>
          <p:cNvSpPr/>
          <p:nvPr userDrawn="1"/>
        </p:nvSpPr>
        <p:spPr>
          <a:xfrm>
            <a:off x="2132012" y="0"/>
            <a:ext cx="7924800" cy="6858000"/>
          </a:xfrm>
          <a:custGeom>
            <a:avLst/>
            <a:gdLst>
              <a:gd name="connsiteX0" fmla="*/ 1982890 w 7924800"/>
              <a:gd name="connsiteY0" fmla="*/ 0 h 6858000"/>
              <a:gd name="connsiteX1" fmla="*/ 5941911 w 7924800"/>
              <a:gd name="connsiteY1" fmla="*/ 0 h 6858000"/>
              <a:gd name="connsiteX2" fmla="*/ 6177816 w 7924800"/>
              <a:gd name="connsiteY2" fmla="*/ 143316 h 6858000"/>
              <a:gd name="connsiteX3" fmla="*/ 7924800 w 7924800"/>
              <a:gd name="connsiteY3" fmla="*/ 3429000 h 6858000"/>
              <a:gd name="connsiteX4" fmla="*/ 6017049 w 7924800"/>
              <a:gd name="connsiteY4" fmla="*/ 6817750 h 6858000"/>
              <a:gd name="connsiteX5" fmla="*/ 5947047 w 7924800"/>
              <a:gd name="connsiteY5" fmla="*/ 6858000 h 6858000"/>
              <a:gd name="connsiteX6" fmla="*/ 1977753 w 7924800"/>
              <a:gd name="connsiteY6" fmla="*/ 6858000 h 6858000"/>
              <a:gd name="connsiteX7" fmla="*/ 1907752 w 7924800"/>
              <a:gd name="connsiteY7" fmla="*/ 6817750 h 6858000"/>
              <a:gd name="connsiteX8" fmla="*/ 0 w 7924800"/>
              <a:gd name="connsiteY8" fmla="*/ 3429000 h 6858000"/>
              <a:gd name="connsiteX9" fmla="*/ 1746985 w 7924800"/>
              <a:gd name="connsiteY9" fmla="*/ 143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4800" h="6858000">
                <a:moveTo>
                  <a:pt x="1982890" y="0"/>
                </a:moveTo>
                <a:lnTo>
                  <a:pt x="5941911" y="0"/>
                </a:lnTo>
                <a:lnTo>
                  <a:pt x="6177816" y="143316"/>
                </a:lnTo>
                <a:cubicBezTo>
                  <a:pt x="7231821" y="855388"/>
                  <a:pt x="7924800" y="2061267"/>
                  <a:pt x="7924800" y="3429000"/>
                </a:cubicBezTo>
                <a:cubicBezTo>
                  <a:pt x="7924800" y="4865120"/>
                  <a:pt x="7160790" y="6122796"/>
                  <a:pt x="6017049" y="6817750"/>
                </a:cubicBezTo>
                <a:lnTo>
                  <a:pt x="5947047" y="6858000"/>
                </a:lnTo>
                <a:lnTo>
                  <a:pt x="1977753" y="6858000"/>
                </a:lnTo>
                <a:lnTo>
                  <a:pt x="1907752" y="6817750"/>
                </a:lnTo>
                <a:cubicBezTo>
                  <a:pt x="764010" y="6122796"/>
                  <a:pt x="0" y="4865120"/>
                  <a:pt x="0" y="3429000"/>
                </a:cubicBezTo>
                <a:cubicBezTo>
                  <a:pt x="0" y="2061267"/>
                  <a:pt x="692980" y="855388"/>
                  <a:pt x="1746985" y="143316"/>
                </a:cubicBez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itle 1">
            <a:extLst>
              <a:ext uri="{FF2B5EF4-FFF2-40B4-BE49-F238E27FC236}">
                <a16:creationId xmlns:a16="http://schemas.microsoft.com/office/drawing/2014/main" id="{C47599E9-7877-89FF-8C57-FEF4C3C864DD}"/>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a:t>Click to edit Master title style</a:t>
            </a:r>
            <a:endParaRPr dirty="0"/>
          </a:p>
        </p:txBody>
      </p:sp>
      <p:sp>
        <p:nvSpPr>
          <p:cNvPr id="4" name="Text Placeholder 10">
            <a:extLst>
              <a:ext uri="{FF2B5EF4-FFF2-40B4-BE49-F238E27FC236}">
                <a16:creationId xmlns:a16="http://schemas.microsoft.com/office/drawing/2014/main" id="{22A2F27B-8DDF-057C-B969-50B4B8C3D2AF}"/>
              </a:ext>
            </a:extLst>
          </p:cNvPr>
          <p:cNvSpPr>
            <a:spLocks noGrp="1"/>
          </p:cNvSpPr>
          <p:nvPr>
            <p:ph type="body" sz="quarter" idx="14"/>
          </p:nvPr>
        </p:nvSpPr>
        <p:spPr>
          <a:xfrm>
            <a:off x="6768305" y="2247900"/>
            <a:ext cx="4443413" cy="240030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2pPr>
            <a:lvl3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3pPr>
            <a:lvl4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4pPr>
            <a:lvl5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a:solidFill>
                  <a:schemeClr val="tx1">
                    <a:lumMod val="85000"/>
                    <a:lumOff val="1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336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7777CD-9A1F-DEEA-2595-9E892C952556}"/>
              </a:ext>
            </a:extLst>
          </p:cNvPr>
          <p:cNvSpPr/>
          <p:nvPr userDrawn="1"/>
        </p:nvSpPr>
        <p:spPr>
          <a:xfrm>
            <a:off x="-1" y="0"/>
            <a:ext cx="12188825" cy="6858000"/>
          </a:xfrm>
          <a:prstGeom prst="rect">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DF4D3028-A414-148B-F10C-466ED585BCD9}"/>
              </a:ext>
            </a:extLst>
          </p:cNvPr>
          <p:cNvSpPr/>
          <p:nvPr userDrawn="1"/>
        </p:nvSpPr>
        <p:spPr>
          <a:xfrm>
            <a:off x="-1" y="1586"/>
            <a:ext cx="3428208" cy="6856414"/>
          </a:xfrm>
          <a:custGeom>
            <a:avLst/>
            <a:gdLst>
              <a:gd name="connsiteX0" fmla="*/ 1 w 3428208"/>
              <a:gd name="connsiteY0" fmla="*/ 0 h 6856414"/>
              <a:gd name="connsiteX1" fmla="*/ 3428208 w 3428208"/>
              <a:gd name="connsiteY1" fmla="*/ 3428207 h 6856414"/>
              <a:gd name="connsiteX2" fmla="*/ 1 w 3428208"/>
              <a:gd name="connsiteY2" fmla="*/ 6856414 h 6856414"/>
              <a:gd name="connsiteX3" fmla="*/ 0 w 3428208"/>
              <a:gd name="connsiteY3" fmla="*/ 6856414 h 6856414"/>
              <a:gd name="connsiteX4" fmla="*/ 0 w 3428208"/>
              <a:gd name="connsiteY4" fmla="*/ 0 h 6856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208" h="6856414">
                <a:moveTo>
                  <a:pt x="1" y="0"/>
                </a:moveTo>
                <a:cubicBezTo>
                  <a:pt x="1893347" y="0"/>
                  <a:pt x="3428208" y="1534861"/>
                  <a:pt x="3428208" y="3428207"/>
                </a:cubicBezTo>
                <a:cubicBezTo>
                  <a:pt x="3428208" y="5321553"/>
                  <a:pt x="1893347" y="6856414"/>
                  <a:pt x="1" y="6856414"/>
                </a:cubicBezTo>
                <a:lnTo>
                  <a:pt x="0" y="6856414"/>
                </a:lnTo>
                <a:lnTo>
                  <a:pt x="0" y="0"/>
                </a:ln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9" name="Title 1">
            <a:extLst>
              <a:ext uri="{FF2B5EF4-FFF2-40B4-BE49-F238E27FC236}">
                <a16:creationId xmlns:a16="http://schemas.microsoft.com/office/drawing/2014/main" id="{0EB111F7-2027-1E41-1C02-BA5AA37EA221}"/>
              </a:ext>
            </a:extLst>
          </p:cNvPr>
          <p:cNvSpPr>
            <a:spLocks noGrp="1"/>
          </p:cNvSpPr>
          <p:nvPr>
            <p:ph type="title"/>
          </p:nvPr>
        </p:nvSpPr>
        <p:spPr>
          <a:xfrm>
            <a:off x="989012" y="723900"/>
            <a:ext cx="4114800" cy="5295900"/>
          </a:xfrm>
        </p:spPr>
        <p:txBody>
          <a:bodyPr anchor="ctr">
            <a:normAutofit/>
          </a:bodyPr>
          <a:lstStyle>
            <a:lvl1pPr algn="r">
              <a:lnSpc>
                <a:spcPct val="100000"/>
              </a:lnSpc>
              <a:defRPr sz="48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Content Placeholder 2"/>
          <p:cNvSpPr>
            <a:spLocks noGrp="1"/>
          </p:cNvSpPr>
          <p:nvPr>
            <p:ph idx="1"/>
          </p:nvPr>
        </p:nvSpPr>
        <p:spPr>
          <a:xfrm>
            <a:off x="6932612" y="1981200"/>
            <a:ext cx="4114800" cy="2854781"/>
          </a:xfrm>
        </p:spPr>
        <p:txBody>
          <a:bodyPr anchor="ctr"/>
          <a:lstStyle>
            <a:lvl1pPr marL="45720" indent="0">
              <a:buNone/>
              <a:defRPr>
                <a:solidFill>
                  <a:schemeClr val="tx1">
                    <a:lumMod val="85000"/>
                    <a:lumOff val="15000"/>
                  </a:schemeClr>
                </a:solidFill>
              </a:defRPr>
            </a:lvl1pPr>
            <a:lvl2pPr marL="365760" indent="0">
              <a:buNone/>
              <a:defRPr>
                <a:solidFill>
                  <a:schemeClr val="tx1">
                    <a:lumMod val="85000"/>
                    <a:lumOff val="15000"/>
                  </a:schemeClr>
                </a:solidFill>
              </a:defRPr>
            </a:lvl2pPr>
            <a:lvl3pPr marL="594360" indent="0">
              <a:buNone/>
              <a:defRPr>
                <a:solidFill>
                  <a:schemeClr val="tx1">
                    <a:lumMod val="85000"/>
                    <a:lumOff val="15000"/>
                  </a:schemeClr>
                </a:solidFill>
              </a:defRPr>
            </a:lvl3pPr>
            <a:lvl4pPr marL="777240" indent="0">
              <a:buNone/>
              <a:defRPr>
                <a:solidFill>
                  <a:schemeClr val="tx1">
                    <a:lumMod val="85000"/>
                    <a:lumOff val="15000"/>
                  </a:schemeClr>
                </a:solidFill>
              </a:defRPr>
            </a:lvl4pPr>
            <a:lvl5pPr marL="960120" indent="0">
              <a:buNone/>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ross 13">
            <a:extLst>
              <a:ext uri="{FF2B5EF4-FFF2-40B4-BE49-F238E27FC236}">
                <a16:creationId xmlns:a16="http://schemas.microsoft.com/office/drawing/2014/main" id="{02A1E7CF-4DB4-D31C-D6AA-D368DA17CD5F}"/>
              </a:ext>
            </a:extLst>
          </p:cNvPr>
          <p:cNvSpPr/>
          <p:nvPr userDrawn="1"/>
        </p:nvSpPr>
        <p:spPr>
          <a:xfrm>
            <a:off x="4837509" y="914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5" name="Cross 14">
            <a:extLst>
              <a:ext uri="{FF2B5EF4-FFF2-40B4-BE49-F238E27FC236}">
                <a16:creationId xmlns:a16="http://schemas.microsoft.com/office/drawing/2014/main" id="{E47E8503-C2AB-07F1-FD1F-A529E414E168}"/>
              </a:ext>
            </a:extLst>
          </p:cNvPr>
          <p:cNvSpPr/>
          <p:nvPr userDrawn="1"/>
        </p:nvSpPr>
        <p:spPr>
          <a:xfrm>
            <a:off x="3085307" y="569595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 name="Left Brace 1">
            <a:extLst>
              <a:ext uri="{FF2B5EF4-FFF2-40B4-BE49-F238E27FC236}">
                <a16:creationId xmlns:a16="http://schemas.microsoft.com/office/drawing/2014/main" id="{8020F553-E264-0059-F1EB-47039048DC6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48898435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ing with Phone image">
    <p:bg>
      <p:bgRef idx="1001">
        <a:schemeClr val="bg1"/>
      </p:bgRef>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5C0889D-74A2-974C-BB02-FA1F7BE369E2}"/>
              </a:ext>
            </a:extLst>
          </p:cNvPr>
          <p:cNvSpPr/>
          <p:nvPr userDrawn="1"/>
        </p:nvSpPr>
        <p:spPr>
          <a:xfrm>
            <a:off x="6704012" y="1148418"/>
            <a:ext cx="4561165" cy="4561165"/>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Graphic 7">
            <a:extLst>
              <a:ext uri="{FF2B5EF4-FFF2-40B4-BE49-F238E27FC236}">
                <a16:creationId xmlns:a16="http://schemas.microsoft.com/office/drawing/2014/main" id="{2DAE856D-3749-4D3B-9F33-A46528589F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2079" y="598170"/>
            <a:ext cx="3096221" cy="5661660"/>
          </a:xfrm>
          <a:prstGeom prst="rect">
            <a:avLst/>
          </a:prstGeom>
        </p:spPr>
      </p:pic>
      <p:sp>
        <p:nvSpPr>
          <p:cNvPr id="9" name="Cross 8">
            <a:extLst>
              <a:ext uri="{FF2B5EF4-FFF2-40B4-BE49-F238E27FC236}">
                <a16:creationId xmlns:a16="http://schemas.microsoft.com/office/drawing/2014/main" id="{7A96460A-640C-6025-AAB5-344AB2A405D1}"/>
              </a:ext>
            </a:extLst>
          </p:cNvPr>
          <p:cNvSpPr/>
          <p:nvPr userDrawn="1"/>
        </p:nvSpPr>
        <p:spPr>
          <a:xfrm>
            <a:off x="10818812" y="535307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Cross 10">
            <a:extLst>
              <a:ext uri="{FF2B5EF4-FFF2-40B4-BE49-F238E27FC236}">
                <a16:creationId xmlns:a16="http://schemas.microsoft.com/office/drawing/2014/main" id="{471314FF-EA0B-8DDE-B558-885A876FB0D5}"/>
              </a:ext>
            </a:extLst>
          </p:cNvPr>
          <p:cNvSpPr/>
          <p:nvPr userDrawn="1"/>
        </p:nvSpPr>
        <p:spPr>
          <a:xfrm>
            <a:off x="6335910" y="80551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6372818" cy="4038600"/>
          </a:xfrm>
        </p:spPr>
        <p:txBody>
          <a:bodyPr anchor="b">
            <a:normAutofit/>
          </a:bodyPr>
          <a:lstStyle>
            <a:lvl1pPr marL="0" indent="0" algn="l">
              <a:lnSpc>
                <a:spcPct val="100000"/>
              </a:lnSpc>
              <a:defRPr sz="4800"/>
            </a:lvl1pPr>
          </a:lstStyle>
          <a:p>
            <a:r>
              <a:rPr lang="en-US"/>
              <a:t>Click to edit Master title style</a:t>
            </a:r>
            <a:endParaRPr dirty="0"/>
          </a:p>
        </p:txBody>
      </p:sp>
      <p:sp>
        <p:nvSpPr>
          <p:cNvPr id="5" name="Text Placeholder 9">
            <a:extLst>
              <a:ext uri="{FF2B5EF4-FFF2-40B4-BE49-F238E27FC236}">
                <a16:creationId xmlns:a16="http://schemas.microsoft.com/office/drawing/2014/main" id="{EEFF6782-6ABD-DEB0-6FD1-1263A5469A24}"/>
              </a:ext>
            </a:extLst>
          </p:cNvPr>
          <p:cNvSpPr>
            <a:spLocks noGrp="1"/>
          </p:cNvSpPr>
          <p:nvPr>
            <p:ph type="body" sz="quarter" idx="10"/>
          </p:nvPr>
        </p:nvSpPr>
        <p:spPr>
          <a:xfrm>
            <a:off x="608012" y="4876800"/>
            <a:ext cx="6372817" cy="1104898"/>
          </a:xfrm>
        </p:spPr>
        <p:txBody>
          <a:bodyPr anchor="t">
            <a:normAutofit/>
          </a:bodyPr>
          <a:lstStyle>
            <a:lvl1pPr marL="45720" indent="0" algn="l">
              <a:buNone/>
              <a:defRPr sz="2000"/>
            </a:lvl1pPr>
          </a:lstStyle>
          <a:p>
            <a:pPr lvl="0"/>
            <a:r>
              <a:rPr lang="en-US"/>
              <a:t>Click to edit Master text styles</a:t>
            </a:r>
          </a:p>
        </p:txBody>
      </p:sp>
      <p:sp>
        <p:nvSpPr>
          <p:cNvPr id="16" name="Picture Placeholder 15">
            <a:extLst>
              <a:ext uri="{FF2B5EF4-FFF2-40B4-BE49-F238E27FC236}">
                <a16:creationId xmlns:a16="http://schemas.microsoft.com/office/drawing/2014/main" id="{5BA3F629-2405-DC90-C212-6F3D52B95D9B}"/>
              </a:ext>
            </a:extLst>
          </p:cNvPr>
          <p:cNvSpPr>
            <a:spLocks noGrp="1"/>
          </p:cNvSpPr>
          <p:nvPr>
            <p:ph type="pic" sz="quarter" idx="15"/>
          </p:nvPr>
        </p:nvSpPr>
        <p:spPr>
          <a:xfrm>
            <a:off x="7765046" y="883471"/>
            <a:ext cx="2439096" cy="5091059"/>
          </a:xfrm>
          <a:custGeom>
            <a:avLst/>
            <a:gdLst>
              <a:gd name="connsiteX0" fmla="*/ 340815 w 2439096"/>
              <a:gd name="connsiteY0" fmla="*/ 0 h 5091059"/>
              <a:gd name="connsiteX1" fmla="*/ 2098281 w 2439096"/>
              <a:gd name="connsiteY1" fmla="*/ 0 h 5091059"/>
              <a:gd name="connsiteX2" fmla="*/ 2439096 w 2439096"/>
              <a:gd name="connsiteY2" fmla="*/ 340815 h 5091059"/>
              <a:gd name="connsiteX3" fmla="*/ 2439096 w 2439096"/>
              <a:gd name="connsiteY3" fmla="*/ 495300 h 5091059"/>
              <a:gd name="connsiteX4" fmla="*/ 2439096 w 2439096"/>
              <a:gd name="connsiteY4" fmla="*/ 4750244 h 5091059"/>
              <a:gd name="connsiteX5" fmla="*/ 2098281 w 2439096"/>
              <a:gd name="connsiteY5" fmla="*/ 5091059 h 5091059"/>
              <a:gd name="connsiteX6" fmla="*/ 340815 w 2439096"/>
              <a:gd name="connsiteY6" fmla="*/ 5091059 h 5091059"/>
              <a:gd name="connsiteX7" fmla="*/ 0 w 2439096"/>
              <a:gd name="connsiteY7" fmla="*/ 4750244 h 5091059"/>
              <a:gd name="connsiteX8" fmla="*/ 0 w 2439096"/>
              <a:gd name="connsiteY8" fmla="*/ 495300 h 5091059"/>
              <a:gd name="connsiteX9" fmla="*/ 0 w 2439096"/>
              <a:gd name="connsiteY9" fmla="*/ 340815 h 5091059"/>
              <a:gd name="connsiteX10" fmla="*/ 340815 w 2439096"/>
              <a:gd name="connsiteY10" fmla="*/ 0 h 50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9096" h="5091059">
                <a:moveTo>
                  <a:pt x="340815" y="0"/>
                </a:moveTo>
                <a:lnTo>
                  <a:pt x="2098281" y="0"/>
                </a:lnTo>
                <a:cubicBezTo>
                  <a:pt x="2286508" y="0"/>
                  <a:pt x="2439096" y="152588"/>
                  <a:pt x="2439096" y="340815"/>
                </a:cubicBezTo>
                <a:lnTo>
                  <a:pt x="2439096" y="495300"/>
                </a:lnTo>
                <a:lnTo>
                  <a:pt x="2439096" y="4750244"/>
                </a:lnTo>
                <a:cubicBezTo>
                  <a:pt x="2439096" y="4938471"/>
                  <a:pt x="2286508" y="5091059"/>
                  <a:pt x="2098281" y="5091059"/>
                </a:cubicBezTo>
                <a:lnTo>
                  <a:pt x="340815" y="5091059"/>
                </a:lnTo>
                <a:cubicBezTo>
                  <a:pt x="152588" y="5091059"/>
                  <a:pt x="0" y="4938471"/>
                  <a:pt x="0" y="4750244"/>
                </a:cubicBezTo>
                <a:lnTo>
                  <a:pt x="0" y="495300"/>
                </a:lnTo>
                <a:lnTo>
                  <a:pt x="0" y="340815"/>
                </a:lnTo>
                <a:cubicBezTo>
                  <a:pt x="0" y="152588"/>
                  <a:pt x="152588" y="0"/>
                  <a:pt x="340815" y="0"/>
                </a:cubicBezTo>
                <a:close/>
              </a:path>
            </a:pathLst>
          </a:custGeom>
        </p:spPr>
        <p:txBody>
          <a:bodyPr wrap="square">
            <a:noAutofit/>
          </a:bodyPr>
          <a:lstStyle>
            <a:lvl1pPr marL="4572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8504737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C3968AF-EB74-3889-A3BA-E759CFD47B12}"/>
              </a:ext>
            </a:extLst>
          </p:cNvPr>
          <p:cNvSpPr/>
          <p:nvPr userDrawn="1"/>
        </p:nvSpPr>
        <p:spPr>
          <a:xfrm>
            <a:off x="3275012" y="609600"/>
            <a:ext cx="5638800" cy="5638800"/>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a:extLst>
              <a:ext uri="{FF2B5EF4-FFF2-40B4-BE49-F238E27FC236}">
                <a16:creationId xmlns:a16="http://schemas.microsoft.com/office/drawing/2014/main" id="{266838CB-A9BC-715A-18FE-06CCE4A9CAFC}"/>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a:t>Click to edit Master title style</a:t>
            </a:r>
            <a:endParaRPr dirty="0"/>
          </a:p>
        </p:txBody>
      </p:sp>
      <p:sp>
        <p:nvSpPr>
          <p:cNvPr id="3" name="Text Placeholder 10">
            <a:extLst>
              <a:ext uri="{FF2B5EF4-FFF2-40B4-BE49-F238E27FC236}">
                <a16:creationId xmlns:a16="http://schemas.microsoft.com/office/drawing/2014/main" id="{454B8043-D1DD-E2EA-772B-D8D38CD37D14}"/>
              </a:ext>
            </a:extLst>
          </p:cNvPr>
          <p:cNvSpPr>
            <a:spLocks noGrp="1"/>
          </p:cNvSpPr>
          <p:nvPr>
            <p:ph type="body" sz="quarter" idx="14"/>
          </p:nvPr>
        </p:nvSpPr>
        <p:spPr>
          <a:xfrm>
            <a:off x="6768305" y="2022021"/>
            <a:ext cx="4443413" cy="281396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2743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2pPr>
            <a:lvl3pPr marL="59436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3pPr>
            <a:lvl4pPr marL="77724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4pPr>
            <a:lvl5pPr marL="9601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a:solidFill>
                  <a:schemeClr val="tx1">
                    <a:lumMod val="85000"/>
                    <a:lumOff val="1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242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4264E2-719A-1CB0-CD0C-B90AD51C2384}"/>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Cross 8">
            <a:extLst>
              <a:ext uri="{FF2B5EF4-FFF2-40B4-BE49-F238E27FC236}">
                <a16:creationId xmlns:a16="http://schemas.microsoft.com/office/drawing/2014/main" id="{7A96460A-640C-6025-AAB5-344AB2A405D1}"/>
              </a:ext>
            </a:extLst>
          </p:cNvPr>
          <p:cNvSpPr/>
          <p:nvPr userDrawn="1"/>
        </p:nvSpPr>
        <p:spPr>
          <a:xfrm>
            <a:off x="8151812" y="567055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3" name="Title 1">
            <a:extLst>
              <a:ext uri="{FF2B5EF4-FFF2-40B4-BE49-F238E27FC236}">
                <a16:creationId xmlns:a16="http://schemas.microsoft.com/office/drawing/2014/main" id="{FC60D2C4-E19C-088F-24AA-92F4628799CB}"/>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10" name="Slide Number Placeholder 5">
            <a:extLst>
              <a:ext uri="{FF2B5EF4-FFF2-40B4-BE49-F238E27FC236}">
                <a16:creationId xmlns:a16="http://schemas.microsoft.com/office/drawing/2014/main" id="{908F9375-0CED-7A7E-FAD2-5469CE00A66C}"/>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43" name="Footer Placeholder 4">
            <a:extLst>
              <a:ext uri="{FF2B5EF4-FFF2-40B4-BE49-F238E27FC236}">
                <a16:creationId xmlns:a16="http://schemas.microsoft.com/office/drawing/2014/main" id="{C1791A8D-D5A1-DB56-D6C5-A82DB0F2673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BE9D901E-58D4-3C47-262B-EA276B7F1D6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3" name="Content Placeholder 2"/>
          <p:cNvSpPr>
            <a:spLocks noGrp="1"/>
          </p:cNvSpPr>
          <p:nvPr>
            <p:ph idx="1"/>
          </p:nvPr>
        </p:nvSpPr>
        <p:spPr>
          <a:xfrm>
            <a:off x="1311274" y="2286000"/>
            <a:ext cx="4572000"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Font typeface="Arial" panose="020B0604020202020204" pitchFamily="34" charset="0"/>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ross 14">
            <a:extLst>
              <a:ext uri="{FF2B5EF4-FFF2-40B4-BE49-F238E27FC236}">
                <a16:creationId xmlns:a16="http://schemas.microsoft.com/office/drawing/2014/main" id="{86C1A7B9-E319-130B-0CC8-DCB01B51A087}"/>
              </a:ext>
            </a:extLst>
          </p:cNvPr>
          <p:cNvSpPr/>
          <p:nvPr userDrawn="1"/>
        </p:nvSpPr>
        <p:spPr>
          <a:xfrm>
            <a:off x="7351712" y="44196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Freeform: Shape 4">
            <a:extLst>
              <a:ext uri="{FF2B5EF4-FFF2-40B4-BE49-F238E27FC236}">
                <a16:creationId xmlns:a16="http://schemas.microsoft.com/office/drawing/2014/main" id="{20652475-9C37-D778-F6B2-DE9F50F8571A}"/>
              </a:ext>
            </a:extLst>
          </p:cNvPr>
          <p:cNvSpPr/>
          <p:nvPr userDrawn="1"/>
        </p:nvSpPr>
        <p:spPr>
          <a:xfrm>
            <a:off x="8609012" y="-21999"/>
            <a:ext cx="3579812" cy="6901998"/>
          </a:xfrm>
          <a:custGeom>
            <a:avLst/>
            <a:gdLst>
              <a:gd name="connsiteX0" fmla="*/ 3450999 w 3579812"/>
              <a:gd name="connsiteY0" fmla="*/ 0 h 6901998"/>
              <a:gd name="connsiteX1" fmla="*/ 3579812 w 3579812"/>
              <a:gd name="connsiteY1" fmla="*/ 3257 h 6901998"/>
              <a:gd name="connsiteX2" fmla="*/ 3579812 w 3579812"/>
              <a:gd name="connsiteY2" fmla="*/ 6898741 h 6901998"/>
              <a:gd name="connsiteX3" fmla="*/ 3450999 w 3579812"/>
              <a:gd name="connsiteY3" fmla="*/ 6901998 h 6901998"/>
              <a:gd name="connsiteX4" fmla="*/ 0 w 3579812"/>
              <a:gd name="connsiteY4" fmla="*/ 3450999 h 6901998"/>
              <a:gd name="connsiteX5" fmla="*/ 3450999 w 3579812"/>
              <a:gd name="connsiteY5" fmla="*/ 0 h 690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9812" h="6901998">
                <a:moveTo>
                  <a:pt x="3450999" y="0"/>
                </a:moveTo>
                <a:lnTo>
                  <a:pt x="3579812" y="3257"/>
                </a:lnTo>
                <a:lnTo>
                  <a:pt x="3579812" y="6898741"/>
                </a:lnTo>
                <a:lnTo>
                  <a:pt x="3450999" y="6901998"/>
                </a:lnTo>
                <a:cubicBezTo>
                  <a:pt x="1545065" y="6901998"/>
                  <a:pt x="0" y="5356933"/>
                  <a:pt x="0" y="3450999"/>
                </a:cubicBezTo>
                <a:cubicBezTo>
                  <a:pt x="0" y="1545065"/>
                  <a:pt x="1545065" y="0"/>
                  <a:pt x="3450999" y="0"/>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067410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Computer Monitor">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704012" y="838202"/>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15" name="Graphic 14">
            <a:extLst>
              <a:ext uri="{FF2B5EF4-FFF2-40B4-BE49-F238E27FC236}">
                <a16:creationId xmlns:a16="http://schemas.microsoft.com/office/drawing/2014/main" id="{97F2A9A7-1093-A563-8A0E-4C8DB0E669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2112" y="1752600"/>
            <a:ext cx="4951066" cy="3810000"/>
          </a:xfrm>
          <a:prstGeom prst="rect">
            <a:avLst/>
          </a:prstGeom>
        </p:spPr>
      </p:pic>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Picture Placeholder 6">
            <a:extLst>
              <a:ext uri="{FF2B5EF4-FFF2-40B4-BE49-F238E27FC236}">
                <a16:creationId xmlns:a16="http://schemas.microsoft.com/office/drawing/2014/main" id="{51F5E297-E771-7AE4-7311-0874043A4B38}"/>
              </a:ext>
            </a:extLst>
          </p:cNvPr>
          <p:cNvSpPr>
            <a:spLocks noGrp="1"/>
          </p:cNvSpPr>
          <p:nvPr>
            <p:ph type="pic" sz="quarter" idx="16"/>
          </p:nvPr>
        </p:nvSpPr>
        <p:spPr>
          <a:xfrm>
            <a:off x="7045945" y="2057400"/>
            <a:ext cx="4343400" cy="2688336"/>
          </a:xfrm>
          <a:custGeom>
            <a:avLst/>
            <a:gdLst>
              <a:gd name="connsiteX0" fmla="*/ 25620 w 4343400"/>
              <a:gd name="connsiteY0" fmla="*/ 0 h 2688336"/>
              <a:gd name="connsiteX1" fmla="*/ 4317780 w 4343400"/>
              <a:gd name="connsiteY1" fmla="*/ 0 h 2688336"/>
              <a:gd name="connsiteX2" fmla="*/ 4343400 w 4343400"/>
              <a:gd name="connsiteY2" fmla="*/ 25620 h 2688336"/>
              <a:gd name="connsiteX3" fmla="*/ 4343400 w 4343400"/>
              <a:gd name="connsiteY3" fmla="*/ 2662716 h 2688336"/>
              <a:gd name="connsiteX4" fmla="*/ 4317780 w 4343400"/>
              <a:gd name="connsiteY4" fmla="*/ 2688336 h 2688336"/>
              <a:gd name="connsiteX5" fmla="*/ 25620 w 4343400"/>
              <a:gd name="connsiteY5" fmla="*/ 2688336 h 2688336"/>
              <a:gd name="connsiteX6" fmla="*/ 0 w 4343400"/>
              <a:gd name="connsiteY6" fmla="*/ 2662716 h 2688336"/>
              <a:gd name="connsiteX7" fmla="*/ 0 w 4343400"/>
              <a:gd name="connsiteY7" fmla="*/ 25620 h 2688336"/>
              <a:gd name="connsiteX8" fmla="*/ 25620 w 4343400"/>
              <a:gd name="connsiteY8" fmla="*/ 0 h 268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3400" h="2688336">
                <a:moveTo>
                  <a:pt x="25620" y="0"/>
                </a:moveTo>
                <a:lnTo>
                  <a:pt x="4317780" y="0"/>
                </a:lnTo>
                <a:cubicBezTo>
                  <a:pt x="4331930" y="0"/>
                  <a:pt x="4343400" y="11470"/>
                  <a:pt x="4343400" y="25620"/>
                </a:cubicBezTo>
                <a:lnTo>
                  <a:pt x="4343400" y="2662716"/>
                </a:lnTo>
                <a:cubicBezTo>
                  <a:pt x="4343400" y="2676866"/>
                  <a:pt x="4331930" y="2688336"/>
                  <a:pt x="4317780" y="2688336"/>
                </a:cubicBezTo>
                <a:lnTo>
                  <a:pt x="25620" y="2688336"/>
                </a:lnTo>
                <a:cubicBezTo>
                  <a:pt x="11470" y="2688336"/>
                  <a:pt x="0" y="2676866"/>
                  <a:pt x="0" y="2662716"/>
                </a:cubicBezTo>
                <a:lnTo>
                  <a:pt x="0" y="25620"/>
                </a:lnTo>
                <a:cubicBezTo>
                  <a:pt x="0" y="11470"/>
                  <a:pt x="11470" y="0"/>
                  <a:pt x="25620" y="0"/>
                </a:cubicBezTo>
                <a:close/>
              </a:path>
            </a:pathLst>
          </a:custGeom>
        </p:spPr>
        <p:txBody>
          <a:bodyPr wrap="square">
            <a:noAutofit/>
          </a:bodyPr>
          <a:lstStyle>
            <a:lvl1pPr marL="4572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14972884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5687336" cy="5288730"/>
          </a:xfrm>
        </p:spPr>
        <p:txBody>
          <a:bodyPr anchor="b">
            <a:normAutofit/>
          </a:bodyPr>
          <a:lstStyle>
            <a:lvl1pPr marL="0" indent="0" algn="l">
              <a:lnSpc>
                <a:spcPct val="100000"/>
              </a:lnSpc>
              <a:defRPr sz="4800"/>
            </a:lvl1pPr>
          </a:lstStyle>
          <a:p>
            <a:r>
              <a:rPr lang="en-US"/>
              <a:t>Click to edit Master title style</a:t>
            </a:r>
            <a:endParaRPr dirty="0"/>
          </a:p>
        </p:txBody>
      </p:sp>
      <p:sp>
        <p:nvSpPr>
          <p:cNvPr id="3" name="Cross 2">
            <a:extLst>
              <a:ext uri="{FF2B5EF4-FFF2-40B4-BE49-F238E27FC236}">
                <a16:creationId xmlns:a16="http://schemas.microsoft.com/office/drawing/2014/main" id="{9D098DB9-0987-4850-3A4E-90EECD01BFED}"/>
              </a:ext>
            </a:extLst>
          </p:cNvPr>
          <p:cNvSpPr/>
          <p:nvPr userDrawn="1"/>
        </p:nvSpPr>
        <p:spPr>
          <a:xfrm>
            <a:off x="7130149" y="39694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pic>
        <p:nvPicPr>
          <p:cNvPr id="4" name="Graphic 3">
            <a:extLst>
              <a:ext uri="{FF2B5EF4-FFF2-40B4-BE49-F238E27FC236}">
                <a16:creationId xmlns:a16="http://schemas.microsoft.com/office/drawing/2014/main" id="{0320F41B-7946-84A8-649E-B8D2394410B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 r="42412"/>
          <a:stretch/>
        </p:blipFill>
        <p:spPr>
          <a:xfrm>
            <a:off x="7134779" y="533400"/>
            <a:ext cx="5054045" cy="5588000"/>
          </a:xfrm>
          <a:prstGeom prst="rect">
            <a:avLst/>
          </a:prstGeom>
        </p:spPr>
      </p:pic>
      <p:sp>
        <p:nvSpPr>
          <p:cNvPr id="6" name="Cross 5">
            <a:extLst>
              <a:ext uri="{FF2B5EF4-FFF2-40B4-BE49-F238E27FC236}">
                <a16:creationId xmlns:a16="http://schemas.microsoft.com/office/drawing/2014/main" id="{D3F324A7-F228-C486-182B-84D6C27A93B8}"/>
              </a:ext>
            </a:extLst>
          </p:cNvPr>
          <p:cNvSpPr/>
          <p:nvPr userDrawn="1"/>
        </p:nvSpPr>
        <p:spPr>
          <a:xfrm>
            <a:off x="6368151" y="24073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0" name="Picture Placeholder 20">
            <a:extLst>
              <a:ext uri="{FF2B5EF4-FFF2-40B4-BE49-F238E27FC236}">
                <a16:creationId xmlns:a16="http://schemas.microsoft.com/office/drawing/2014/main" id="{0EE33DD4-E993-7039-2B48-6FAFAE32A9FE}"/>
              </a:ext>
            </a:extLst>
          </p:cNvPr>
          <p:cNvSpPr>
            <a:spLocks noGrp="1"/>
          </p:cNvSpPr>
          <p:nvPr>
            <p:ph type="pic" sz="quarter" idx="15"/>
          </p:nvPr>
        </p:nvSpPr>
        <p:spPr>
          <a:xfrm>
            <a:off x="8119745" y="990600"/>
            <a:ext cx="4069080" cy="4384979"/>
          </a:xfrm>
          <a:custGeom>
            <a:avLst/>
            <a:gdLst>
              <a:gd name="connsiteX0" fmla="*/ 3553733 w 4390346"/>
              <a:gd name="connsiteY0" fmla="*/ 0 h 4693920"/>
              <a:gd name="connsiteX1" fmla="*/ 4390346 w 4390346"/>
              <a:gd name="connsiteY1" fmla="*/ 0 h 4693920"/>
              <a:gd name="connsiteX2" fmla="*/ 4390346 w 4390346"/>
              <a:gd name="connsiteY2" fmla="*/ 4690872 h 4693920"/>
              <a:gd name="connsiteX3" fmla="*/ 3721482 w 4390346"/>
              <a:gd name="connsiteY3" fmla="*/ 4690872 h 4693920"/>
              <a:gd name="connsiteX4" fmla="*/ 3721482 w 4390346"/>
              <a:gd name="connsiteY4" fmla="*/ 4693920 h 4693920"/>
              <a:gd name="connsiteX5" fmla="*/ 197252 w 4390346"/>
              <a:gd name="connsiteY5" fmla="*/ 4693920 h 4693920"/>
              <a:gd name="connsiteX6" fmla="*/ 167017 w 4390346"/>
              <a:gd name="connsiteY6" fmla="*/ 4690872 h 4693920"/>
              <a:gd name="connsiteX7" fmla="*/ 0 w 4390346"/>
              <a:gd name="connsiteY7" fmla="*/ 4690872 h 4693920"/>
              <a:gd name="connsiteX8" fmla="*/ 0 w 4390346"/>
              <a:gd name="connsiteY8" fmla="*/ 4232970 h 4693920"/>
              <a:gd name="connsiteX9" fmla="*/ 1 w 4390346"/>
              <a:gd name="connsiteY9" fmla="*/ 4232970 h 4693920"/>
              <a:gd name="connsiteX10" fmla="*/ 1 w 4390346"/>
              <a:gd name="connsiteY10" fmla="*/ 200299 h 4693920"/>
              <a:gd name="connsiteX11" fmla="*/ 197252 w 4390346"/>
              <a:gd name="connsiteY11" fmla="*/ 3048 h 4693920"/>
              <a:gd name="connsiteX12" fmla="*/ 3553733 w 4390346"/>
              <a:gd name="connsiteY12" fmla="*/ 3048 h 469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90346" h="4693920">
                <a:moveTo>
                  <a:pt x="3553733" y="0"/>
                </a:moveTo>
                <a:lnTo>
                  <a:pt x="4390346" y="0"/>
                </a:lnTo>
                <a:lnTo>
                  <a:pt x="4390346" y="4690872"/>
                </a:lnTo>
                <a:lnTo>
                  <a:pt x="3721482" y="4690872"/>
                </a:lnTo>
                <a:lnTo>
                  <a:pt x="3721482" y="4693920"/>
                </a:lnTo>
                <a:lnTo>
                  <a:pt x="197252" y="4693920"/>
                </a:lnTo>
                <a:lnTo>
                  <a:pt x="167017" y="4690872"/>
                </a:lnTo>
                <a:lnTo>
                  <a:pt x="0" y="4690872"/>
                </a:lnTo>
                <a:lnTo>
                  <a:pt x="0" y="4232970"/>
                </a:lnTo>
                <a:lnTo>
                  <a:pt x="1" y="4232970"/>
                </a:lnTo>
                <a:lnTo>
                  <a:pt x="1" y="200299"/>
                </a:lnTo>
                <a:cubicBezTo>
                  <a:pt x="1" y="91360"/>
                  <a:pt x="88313" y="3048"/>
                  <a:pt x="197252" y="3048"/>
                </a:cubicBezTo>
                <a:lnTo>
                  <a:pt x="3553733" y="3048"/>
                </a:lnTo>
                <a:close/>
              </a:path>
            </a:pathLst>
          </a:custGeom>
        </p:spPr>
        <p:txBody>
          <a:bodyPr wrap="square">
            <a:noAutofit/>
          </a:bodyPr>
          <a:lstStyle>
            <a:lvl1pPr marL="4572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7764705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Accent">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361114" y="1317171"/>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33147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1pPr>
            <a:lvl2pPr marL="6515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8801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106299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1245870" indent="-28575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12">
            <a:extLst>
              <a:ext uri="{FF2B5EF4-FFF2-40B4-BE49-F238E27FC236}">
                <a16:creationId xmlns:a16="http://schemas.microsoft.com/office/drawing/2014/main" id="{120B2A3A-FF4C-298C-0165-DB61E8935F68}"/>
              </a:ext>
            </a:extLst>
          </p:cNvPr>
          <p:cNvSpPr>
            <a:spLocks noGrp="1"/>
          </p:cNvSpPr>
          <p:nvPr>
            <p:ph sz="quarter" idx="15"/>
          </p:nvPr>
        </p:nvSpPr>
        <p:spPr>
          <a:xfrm>
            <a:off x="6094413" y="2286000"/>
            <a:ext cx="556260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3288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b="1" kern="1200" dirty="0">
                <a:solidFill>
                  <a:schemeClr val="tx1">
                    <a:lumMod val="85000"/>
                    <a:lumOff val="15000"/>
                  </a:schemeClr>
                </a:solidFill>
                <a:latin typeface="+mn-lt"/>
                <a:ea typeface="+mn-lt"/>
                <a:cs typeface="+mn-lt"/>
              </a:defRPr>
            </a:lvl1pPr>
            <a:lvl2pPr marL="331470" indent="-285750">
              <a:lnSpc>
                <a:spcPct val="110000"/>
              </a:lnSpc>
              <a:spcBef>
                <a:spcPts val="1800"/>
              </a:spcBef>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59436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77724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960120" indent="-22860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Table Placeholder 8">
            <a:extLst>
              <a:ext uri="{FF2B5EF4-FFF2-40B4-BE49-F238E27FC236}">
                <a16:creationId xmlns:a16="http://schemas.microsoft.com/office/drawing/2014/main" id="{6EA47FDD-142D-1BE6-8057-A6CC1A71222C}"/>
              </a:ext>
            </a:extLst>
          </p:cNvPr>
          <p:cNvSpPr>
            <a:spLocks noGrp="1"/>
          </p:cNvSpPr>
          <p:nvPr>
            <p:ph type="tbl" sz="quarter" idx="13"/>
          </p:nvPr>
        </p:nvSpPr>
        <p:spPr>
          <a:xfrm>
            <a:off x="6094413" y="2286000"/>
            <a:ext cx="5558794" cy="3962400"/>
          </a:xfrm>
        </p:spPr>
        <p:txBody>
          <a:bodyPr/>
          <a:lstStyle>
            <a:lvl1pPr marL="45720" indent="0">
              <a:buNone/>
              <a:defRPr/>
            </a:lvl1pPr>
          </a:lstStyle>
          <a:p>
            <a:r>
              <a:rPr lang="en-US"/>
              <a:t>Click icon to add table</a:t>
            </a:r>
            <a:endParaRPr lang="en-US" dirty="0"/>
          </a:p>
        </p:txBody>
      </p:sp>
    </p:spTree>
    <p:extLst>
      <p:ext uri="{BB962C8B-B14F-4D97-AF65-F5344CB8AC3E}">
        <p14:creationId xmlns:p14="http://schemas.microsoft.com/office/powerpoint/2010/main" val="205039468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78" r:id="rId1"/>
    <p:sldLayoutId id="2147483672" r:id="rId2"/>
    <p:sldLayoutId id="2147483695" r:id="rId3"/>
    <p:sldLayoutId id="2147483685" r:id="rId4"/>
    <p:sldLayoutId id="2147483662" r:id="rId5"/>
    <p:sldLayoutId id="2147483682" r:id="rId6"/>
    <p:sldLayoutId id="2147483696" r:id="rId7"/>
    <p:sldLayoutId id="2147483693" r:id="rId8"/>
    <p:sldLayoutId id="2147483692" r:id="rId9"/>
    <p:sldLayoutId id="2147483676" r:id="rId10"/>
    <p:sldLayoutId id="2147483665" r:id="rId11"/>
    <p:sldLayoutId id="2147483688" r:id="rId12"/>
    <p:sldLayoutId id="2147483686" r:id="rId13"/>
  </p:sldLayoutIdLst>
  <p:hf hdr="0" ftr="0" dt="0"/>
  <p:txStyles>
    <p:titleStyle>
      <a:lvl1pPr algn="l" defTabSz="914400" rtl="0" eaLnBrk="1" latinLnBrk="0" hangingPunct="1">
        <a:lnSpc>
          <a:spcPct val="80000"/>
        </a:lnSpc>
        <a:spcBef>
          <a:spcPct val="0"/>
        </a:spcBef>
        <a:buNone/>
        <a:defRPr sz="3600" b="1" kern="1200">
          <a:solidFill>
            <a:schemeClr val="tx1">
              <a:lumMod val="85000"/>
              <a:lumOff val="1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85000"/>
              <a:lumOff val="1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85000"/>
              <a:lumOff val="1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85000"/>
              <a:lumOff val="1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hyperlink" Target="https://www.retaildoc.com/blog/better-sales-through-customer-engagement" TargetMode="External"/><Relationship Id="rId3" Type="http://schemas.openxmlformats.org/officeDocument/2006/relationships/hyperlink" Target="https://cdn.theforage.com/vinternships/companyassets/mfxGwGDp6WkQmtmTf/C7cFgPGSnN6JyFEnm/1700721314579/GreenTrail%20Store%20Data.xlsx" TargetMode="External"/><Relationship Id="rId7" Type="http://schemas.openxmlformats.org/officeDocument/2006/relationships/hyperlink" Target="https://doi.org/10.1177/1470593105056767"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hyperlink" Target="https://www.loyaltymagazine.com/the-green-loyalty-opportunity/" TargetMode="External"/><Relationship Id="rId5" Type="http://schemas.openxmlformats.org/officeDocument/2006/relationships/hyperlink" Target="https://frizbit.com/blog/product-bundles-ultimate-guide/" TargetMode="External"/><Relationship Id="rId4" Type="http://schemas.openxmlformats.org/officeDocument/2006/relationships/hyperlink" Target="https://www.theforage.com/virtual-experience/DZxgGgvMB6cEtEyJg/mastercard/advisors-client-services-xvlw/promotion-optimization"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8012" y="685800"/>
            <a:ext cx="6372818" cy="4038600"/>
          </a:xfrm>
        </p:spPr>
        <p:txBody>
          <a:bodyPr anchor="b">
            <a:normAutofit/>
          </a:bodyPr>
          <a:lstStyle/>
          <a:p>
            <a:pPr marR="0" lvl="0">
              <a:spcAft>
                <a:spcPts val="800"/>
              </a:spcAft>
              <a:buSzPts val="1000"/>
              <a:tabLst>
                <a:tab pos="457200" algn="l"/>
              </a:tabLst>
            </a:pPr>
            <a:r>
              <a:rPr lang="en-US" kern="100" dirty="0">
                <a:effectLst/>
              </a:rPr>
              <a:t>Legal Marketing Recommendation Strategies for </a:t>
            </a:r>
            <a:r>
              <a:rPr lang="en-US" kern="100" dirty="0" err="1">
                <a:effectLst/>
              </a:rPr>
              <a:t>GreenTrail</a:t>
            </a:r>
            <a:r>
              <a:rPr lang="en-US" kern="100" dirty="0">
                <a:effectLst/>
              </a:rPr>
              <a:t> Outdoors</a:t>
            </a:r>
            <a:br>
              <a:rPr lang="en-US" kern="100" dirty="0">
                <a:effectLst/>
              </a:rPr>
            </a:br>
            <a:endParaRPr lang="en-US" dirty="0"/>
          </a:p>
        </p:txBody>
      </p:sp>
      <p:sp>
        <p:nvSpPr>
          <p:cNvPr id="3" name="Content Placeholder 2"/>
          <p:cNvSpPr>
            <a:spLocks noGrp="1"/>
          </p:cNvSpPr>
          <p:nvPr>
            <p:ph type="body" sz="quarter" idx="10"/>
          </p:nvPr>
        </p:nvSpPr>
        <p:spPr>
          <a:xfrm>
            <a:off x="608013" y="4419600"/>
            <a:ext cx="6372817" cy="1554930"/>
          </a:xfrm>
        </p:spPr>
        <p:txBody>
          <a:bodyPr anchor="t">
            <a:noAutofit/>
          </a:bodyPr>
          <a:lstStyle/>
          <a:p>
            <a:r>
              <a:rPr lang="en-US" b="1" kern="100" dirty="0"/>
              <a:t>*</a:t>
            </a:r>
            <a:r>
              <a:rPr lang="en-US" b="1" kern="100">
                <a:effectLst/>
              </a:rPr>
              <a:t>Optimizing </a:t>
            </a:r>
            <a:r>
              <a:rPr lang="en-US" b="1" kern="100" dirty="0">
                <a:effectLst/>
              </a:rPr>
              <a:t>Promotions for Sustainability and Sales Growth</a:t>
            </a:r>
          </a:p>
          <a:p>
            <a:r>
              <a:rPr lang="en-US" b="1" kern="100" dirty="0">
                <a:effectLst/>
              </a:rPr>
              <a:t>Author: Victoria Lee</a:t>
            </a:r>
            <a:br>
              <a:rPr lang="en-US" b="1" kern="100" dirty="0">
                <a:effectLst/>
              </a:rPr>
            </a:br>
            <a:r>
              <a:rPr lang="en-US" b="1" kern="100" dirty="0">
                <a:effectLst/>
              </a:rPr>
              <a:t>Date: March 21, 2025</a:t>
            </a:r>
            <a:endParaRPr lang="en-US" b="1" kern="100" dirty="0"/>
          </a:p>
        </p:txBody>
      </p:sp>
      <p:pic>
        <p:nvPicPr>
          <p:cNvPr id="5" name="Picture 4" descr="Graph">
            <a:extLst>
              <a:ext uri="{FF2B5EF4-FFF2-40B4-BE49-F238E27FC236}">
                <a16:creationId xmlns:a16="http://schemas.microsoft.com/office/drawing/2014/main" id="{E8D3FFCA-3379-17B3-63D4-EB4D7DCF9489}"/>
              </a:ext>
            </a:extLst>
          </p:cNvPr>
          <p:cNvPicPr>
            <a:picLocks noChangeAspect="1"/>
          </p:cNvPicPr>
          <p:nvPr/>
        </p:nvPicPr>
        <p:blipFill>
          <a:blip r:embed="rId3" cstate="print">
            <a:extLst>
              <a:ext uri="{28A0092B-C50C-407E-A947-70E740481C1C}">
                <a14:useLocalDpi xmlns:a14="http://schemas.microsoft.com/office/drawing/2010/main" val="0"/>
              </a:ext>
            </a:extLst>
          </a:blip>
          <a:srcRect l="27462" r="42594" b="-1"/>
          <a:stretch/>
        </p:blipFill>
        <p:spPr>
          <a:xfrm>
            <a:off x="7765046" y="883471"/>
            <a:ext cx="2439096" cy="5091059"/>
          </a:xfrm>
          <a:custGeom>
            <a:avLst/>
            <a:gdLst>
              <a:gd name="connsiteX0" fmla="*/ 340815 w 2439096"/>
              <a:gd name="connsiteY0" fmla="*/ 0 h 5091059"/>
              <a:gd name="connsiteX1" fmla="*/ 2098281 w 2439096"/>
              <a:gd name="connsiteY1" fmla="*/ 0 h 5091059"/>
              <a:gd name="connsiteX2" fmla="*/ 2439096 w 2439096"/>
              <a:gd name="connsiteY2" fmla="*/ 340815 h 5091059"/>
              <a:gd name="connsiteX3" fmla="*/ 2439096 w 2439096"/>
              <a:gd name="connsiteY3" fmla="*/ 495300 h 5091059"/>
              <a:gd name="connsiteX4" fmla="*/ 2439096 w 2439096"/>
              <a:gd name="connsiteY4" fmla="*/ 4750244 h 5091059"/>
              <a:gd name="connsiteX5" fmla="*/ 2098281 w 2439096"/>
              <a:gd name="connsiteY5" fmla="*/ 5091059 h 5091059"/>
              <a:gd name="connsiteX6" fmla="*/ 340815 w 2439096"/>
              <a:gd name="connsiteY6" fmla="*/ 5091059 h 5091059"/>
              <a:gd name="connsiteX7" fmla="*/ 0 w 2439096"/>
              <a:gd name="connsiteY7" fmla="*/ 4750244 h 5091059"/>
              <a:gd name="connsiteX8" fmla="*/ 0 w 2439096"/>
              <a:gd name="connsiteY8" fmla="*/ 495300 h 5091059"/>
              <a:gd name="connsiteX9" fmla="*/ 0 w 2439096"/>
              <a:gd name="connsiteY9" fmla="*/ 340815 h 5091059"/>
              <a:gd name="connsiteX10" fmla="*/ 340815 w 2439096"/>
              <a:gd name="connsiteY10" fmla="*/ 0 h 50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9096" h="5091059">
                <a:moveTo>
                  <a:pt x="340815" y="0"/>
                </a:moveTo>
                <a:lnTo>
                  <a:pt x="2098281" y="0"/>
                </a:lnTo>
                <a:cubicBezTo>
                  <a:pt x="2286508" y="0"/>
                  <a:pt x="2439096" y="152588"/>
                  <a:pt x="2439096" y="340815"/>
                </a:cubicBezTo>
                <a:lnTo>
                  <a:pt x="2439096" y="495300"/>
                </a:lnTo>
                <a:lnTo>
                  <a:pt x="2439096" y="4750244"/>
                </a:lnTo>
                <a:cubicBezTo>
                  <a:pt x="2439096" y="4938471"/>
                  <a:pt x="2286508" y="5091059"/>
                  <a:pt x="2098281" y="5091059"/>
                </a:cubicBezTo>
                <a:lnTo>
                  <a:pt x="340815" y="5091059"/>
                </a:lnTo>
                <a:cubicBezTo>
                  <a:pt x="152588" y="5091059"/>
                  <a:pt x="0" y="4938471"/>
                  <a:pt x="0" y="4750244"/>
                </a:cubicBezTo>
                <a:lnTo>
                  <a:pt x="0" y="495300"/>
                </a:lnTo>
                <a:lnTo>
                  <a:pt x="0" y="340815"/>
                </a:lnTo>
                <a:cubicBezTo>
                  <a:pt x="0" y="152588"/>
                  <a:pt x="152588" y="0"/>
                  <a:pt x="340815" y="0"/>
                </a:cubicBezTo>
                <a:close/>
              </a:path>
            </a:pathLst>
          </a:custGeom>
          <a:noFill/>
        </p:spPr>
      </p:pic>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drape"/>
      </p:transition>
    </mc:Choice>
    <mc:Fallback xmlns="">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D24A8-AF8F-F509-10BF-42838C8D7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AF8B38-0734-4804-0595-95C6CF2B96E8}"/>
              </a:ext>
            </a:extLst>
          </p:cNvPr>
          <p:cNvSpPr>
            <a:spLocks noGrp="1"/>
          </p:cNvSpPr>
          <p:nvPr>
            <p:ph type="title"/>
          </p:nvPr>
        </p:nvSpPr>
        <p:spPr>
          <a:xfrm>
            <a:off x="1293812" y="609600"/>
            <a:ext cx="7772400" cy="1447800"/>
          </a:xfrm>
        </p:spPr>
        <p:txBody>
          <a:bodyPr>
            <a:normAutofit/>
          </a:bodyPr>
          <a:lstStyle/>
          <a:p>
            <a:r>
              <a:rPr lang="en-US" b="1" u="sng" dirty="0">
                <a:effectLst/>
                <a:latin typeface="Calibri" panose="020F0502020204030204" pitchFamily="34" charset="0"/>
                <a:ea typeface="Calibri" panose="020F0502020204030204" pitchFamily="34" charset="0"/>
                <a:cs typeface="Times New Roman" panose="02020603050405020304" pitchFamily="18" charset="0"/>
              </a:rPr>
              <a:t>Strategy 4: </a:t>
            </a:r>
            <a:br>
              <a:rPr lang="en-US" b="1" u="sng" dirty="0">
                <a:effectLst/>
                <a:latin typeface="Calibri" panose="020F0502020204030204" pitchFamily="34" charset="0"/>
                <a:ea typeface="Calibri" panose="020F0502020204030204" pitchFamily="34" charset="0"/>
                <a:cs typeface="Times New Roman" panose="02020603050405020304" pitchFamily="18" charset="0"/>
              </a:rPr>
            </a:br>
            <a:r>
              <a:rPr lang="en-US" b="1" u="sng" dirty="0">
                <a:effectLst/>
                <a:latin typeface="Calibri" panose="020F0502020204030204" pitchFamily="34" charset="0"/>
                <a:ea typeface="Calibri" panose="020F0502020204030204" pitchFamily="34" charset="0"/>
                <a:cs typeface="Times New Roman" panose="02020603050405020304" pitchFamily="18" charset="0"/>
              </a:rPr>
              <a:t>Personalized Marketing with Customer Data</a:t>
            </a:r>
            <a:endParaRPr lang="en-US" sz="4800" u="sng" dirty="0"/>
          </a:p>
        </p:txBody>
      </p:sp>
      <p:sp>
        <p:nvSpPr>
          <p:cNvPr id="3" name="Slide Number Placeholder 2">
            <a:extLst>
              <a:ext uri="{FF2B5EF4-FFF2-40B4-BE49-F238E27FC236}">
                <a16:creationId xmlns:a16="http://schemas.microsoft.com/office/drawing/2014/main" id="{24C8F89D-71EF-ABE1-1901-7EF2A15D52E7}"/>
              </a:ext>
            </a:extLst>
          </p:cNvPr>
          <p:cNvSpPr>
            <a:spLocks noGrp="1"/>
          </p:cNvSpPr>
          <p:nvPr>
            <p:ph type="sldNum" sz="quarter" idx="12"/>
          </p:nvPr>
        </p:nvSpPr>
        <p:spPr/>
        <p:txBody>
          <a:bodyPr/>
          <a:lstStyle/>
          <a:p>
            <a:r>
              <a:rPr lang="en-US" dirty="0"/>
              <a:t>6</a:t>
            </a:r>
          </a:p>
        </p:txBody>
      </p:sp>
      <p:sp>
        <p:nvSpPr>
          <p:cNvPr id="4" name="Content Placeholder 3">
            <a:extLst>
              <a:ext uri="{FF2B5EF4-FFF2-40B4-BE49-F238E27FC236}">
                <a16:creationId xmlns:a16="http://schemas.microsoft.com/office/drawing/2014/main" id="{C21C50A8-3CCA-6531-3146-E5A6E2A03997}"/>
              </a:ext>
            </a:extLst>
          </p:cNvPr>
          <p:cNvSpPr>
            <a:spLocks noGrp="1"/>
          </p:cNvSpPr>
          <p:nvPr>
            <p:ph idx="1"/>
          </p:nvPr>
        </p:nvSpPr>
        <p:spPr>
          <a:xfrm>
            <a:off x="1293812" y="1295400"/>
            <a:ext cx="6172200" cy="5105400"/>
          </a:xfrm>
        </p:spPr>
        <p:txBody>
          <a:bodyPr>
            <a:normAutofit fontScale="92500"/>
          </a:bodyPr>
          <a:lstStyle/>
          <a:p>
            <a:pPr>
              <a:buNone/>
            </a:pPr>
            <a:endParaRPr lang="en-US" dirty="0">
              <a:effectLst/>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Use data to offer personalized promotions, such as eco-friendly rewards.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Ensure data collection complies with privacy laws like GDPR and CCPA.</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i="1" kern="100" dirty="0">
                <a:effectLst/>
                <a:latin typeface="Calibri" panose="020F0502020204030204" pitchFamily="34" charset="0"/>
                <a:ea typeface="Calibri" panose="020F0502020204030204" pitchFamily="34" charset="0"/>
                <a:cs typeface="Times New Roman" panose="02020603050405020304" pitchFamily="18" charset="0"/>
              </a:rPr>
              <a:t>Empathy</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Consider a loyal customer who receives personalized offers that make them feel valued and connected to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GreenTrail</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6" name="Picture 5" descr="Cash register illustration">
            <a:extLst>
              <a:ext uri="{FF2B5EF4-FFF2-40B4-BE49-F238E27FC236}">
                <a16:creationId xmlns:a16="http://schemas.microsoft.com/office/drawing/2014/main" id="{5098545E-B4CC-42BC-298F-23BA4DA382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6187" y="1905001"/>
            <a:ext cx="3292475" cy="3657600"/>
          </a:xfrm>
          <a:prstGeom prst="ellipse">
            <a:avLst/>
          </a:prstGeom>
          <a:ln>
            <a:noFill/>
          </a:ln>
          <a:effectLst>
            <a:softEdge rad="112500"/>
          </a:effectLst>
        </p:spPr>
      </p:pic>
    </p:spTree>
    <p:extLst>
      <p:ext uri="{BB962C8B-B14F-4D97-AF65-F5344CB8AC3E}">
        <p14:creationId xmlns:p14="http://schemas.microsoft.com/office/powerpoint/2010/main" val="2593724548"/>
      </p:ext>
    </p:extLst>
  </p:cSld>
  <p:clrMapOvr>
    <a:masterClrMapping/>
  </p:clrMapOvr>
  <p:transition spd="slow" advClick="0" advTm="0">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E59B4-4F85-B2D6-93C2-00EDFB1AB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944813-C1B5-0674-F728-D27FDB9DDDD0}"/>
              </a:ext>
            </a:extLst>
          </p:cNvPr>
          <p:cNvSpPr>
            <a:spLocks noGrp="1"/>
          </p:cNvSpPr>
          <p:nvPr>
            <p:ph type="title"/>
          </p:nvPr>
        </p:nvSpPr>
        <p:spPr>
          <a:xfrm>
            <a:off x="1293812" y="609600"/>
            <a:ext cx="7772400" cy="533400"/>
          </a:xfrm>
        </p:spPr>
        <p:txBody>
          <a:bodyPr>
            <a:normAutofit/>
          </a:bodyPr>
          <a:lstStyle/>
          <a:p>
            <a:r>
              <a:rPr lang="en-US" b="1" u="sng" dirty="0">
                <a:effectLst/>
                <a:latin typeface="Calibri" panose="020F0502020204030204" pitchFamily="34" charset="0"/>
                <a:ea typeface="Calibri" panose="020F0502020204030204" pitchFamily="34" charset="0"/>
                <a:cs typeface="Times New Roman" panose="02020603050405020304" pitchFamily="18" charset="0"/>
              </a:rPr>
              <a:t>Control Testing and Methodology</a:t>
            </a:r>
            <a:endParaRPr lang="en-US" sz="4800" u="sng" dirty="0"/>
          </a:p>
        </p:txBody>
      </p:sp>
      <p:sp>
        <p:nvSpPr>
          <p:cNvPr id="3" name="Slide Number Placeholder 2">
            <a:extLst>
              <a:ext uri="{FF2B5EF4-FFF2-40B4-BE49-F238E27FC236}">
                <a16:creationId xmlns:a16="http://schemas.microsoft.com/office/drawing/2014/main" id="{7D73FC5F-9281-0E80-6467-2D357922B7D3}"/>
              </a:ext>
            </a:extLst>
          </p:cNvPr>
          <p:cNvSpPr>
            <a:spLocks noGrp="1"/>
          </p:cNvSpPr>
          <p:nvPr>
            <p:ph type="sldNum" sz="quarter" idx="12"/>
          </p:nvPr>
        </p:nvSpPr>
        <p:spPr/>
        <p:txBody>
          <a:bodyPr/>
          <a:lstStyle/>
          <a:p>
            <a:r>
              <a:rPr lang="en-US" dirty="0"/>
              <a:t>7</a:t>
            </a:r>
          </a:p>
        </p:txBody>
      </p:sp>
      <p:sp>
        <p:nvSpPr>
          <p:cNvPr id="4" name="Content Placeholder 3">
            <a:extLst>
              <a:ext uri="{FF2B5EF4-FFF2-40B4-BE49-F238E27FC236}">
                <a16:creationId xmlns:a16="http://schemas.microsoft.com/office/drawing/2014/main" id="{900B1FC8-FDBE-DEED-CE4B-85A380A99B27}"/>
              </a:ext>
            </a:extLst>
          </p:cNvPr>
          <p:cNvSpPr>
            <a:spLocks noGrp="1"/>
          </p:cNvSpPr>
          <p:nvPr>
            <p:ph idx="1"/>
          </p:nvPr>
        </p:nvSpPr>
        <p:spPr>
          <a:xfrm>
            <a:off x="1293812" y="1600200"/>
            <a:ext cx="6172200" cy="5105400"/>
          </a:xfrm>
        </p:spPr>
        <p:txBody>
          <a:bodyPr>
            <a:normAutofit/>
          </a:bodyPr>
          <a:lstStyle/>
          <a:p>
            <a:pPr marL="742950" marR="0" lvl="1" indent="-285750">
              <a:lnSpc>
                <a:spcPct val="115000"/>
              </a:lnSpc>
              <a:spcAft>
                <a:spcPts val="800"/>
              </a:spcAft>
              <a:buSzPts val="1000"/>
              <a:buFont typeface="Courier New" panose="02070309020205020404" pitchFamily="49" charset="0"/>
              <a:buChar char="o"/>
              <a:tabLst>
                <a:tab pos="914400" algn="l"/>
              </a:tabLst>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Use a control group to measure the impact of new strategies.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Track key performance indicators like sales, customer visits, and engagement.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600" kern="100" dirty="0">
                <a:latin typeface="Calibri" panose="020F0502020204030204" pitchFamily="34" charset="0"/>
                <a:ea typeface="Calibri" panose="020F0502020204030204" pitchFamily="34" charset="0"/>
                <a:cs typeface="Times New Roman" panose="02020603050405020304" pitchFamily="18" charset="0"/>
              </a:rPr>
              <a:t>Note: See the graphs </a:t>
            </a: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showing before-and-after results for stores with new promotions versus control stores.</a:t>
            </a:r>
          </a:p>
        </p:txBody>
      </p:sp>
      <p:pic>
        <p:nvPicPr>
          <p:cNvPr id="7" name="Picture 6" descr="Neon colored glass tubes">
            <a:extLst>
              <a:ext uri="{FF2B5EF4-FFF2-40B4-BE49-F238E27FC236}">
                <a16:creationId xmlns:a16="http://schemas.microsoft.com/office/drawing/2014/main" id="{3ED86A67-A583-B04A-B17F-05BE9272068C}"/>
              </a:ext>
            </a:extLst>
          </p:cNvPr>
          <p:cNvPicPr>
            <a:picLocks noChangeAspect="1"/>
          </p:cNvPicPr>
          <p:nvPr/>
        </p:nvPicPr>
        <p:blipFill>
          <a:blip r:embed="rId3" cstate="print">
            <a:extLst>
              <a:ext uri="{28A0092B-C50C-407E-A947-70E740481C1C}">
                <a14:useLocalDpi xmlns:a14="http://schemas.microsoft.com/office/drawing/2010/main" val="0"/>
              </a:ext>
            </a:extLst>
          </a:blip>
          <a:srcRect l="-33392" t="-886" r="25011" b="-144"/>
          <a:stretch/>
        </p:blipFill>
        <p:spPr>
          <a:xfrm flipH="1">
            <a:off x="9066212" y="1027670"/>
            <a:ext cx="4038600" cy="4876800"/>
          </a:xfrm>
          <a:prstGeom prst="ellipse">
            <a:avLst/>
          </a:prstGeom>
          <a:ln>
            <a:noFill/>
          </a:ln>
          <a:effectLst>
            <a:softEdge rad="112500"/>
          </a:effectLst>
        </p:spPr>
      </p:pic>
    </p:spTree>
    <p:extLst>
      <p:ext uri="{BB962C8B-B14F-4D97-AF65-F5344CB8AC3E}">
        <p14:creationId xmlns:p14="http://schemas.microsoft.com/office/powerpoint/2010/main" val="371878639"/>
      </p:ext>
    </p:extLst>
  </p:cSld>
  <p:clrMapOvr>
    <a:masterClrMapping/>
  </p:clrMapOvr>
  <p:transition spd="slow" advClick="0" advTm="0">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78E5-81F2-4A79-4987-B436861812B6}"/>
              </a:ext>
            </a:extLst>
          </p:cNvPr>
          <p:cNvSpPr>
            <a:spLocks noGrp="1"/>
          </p:cNvSpPr>
          <p:nvPr>
            <p:ph type="title"/>
          </p:nvPr>
        </p:nvSpPr>
        <p:spPr>
          <a:xfrm>
            <a:off x="1903412" y="381000"/>
            <a:ext cx="2362200" cy="1447800"/>
          </a:xfrm>
        </p:spPr>
        <p:txBody>
          <a:bodyPr>
            <a:normAutofit/>
          </a:bodyPr>
          <a:lstStyle/>
          <a:p>
            <a:r>
              <a:rPr lang="en-US" b="1" u="sng"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4800" u="sng" dirty="0"/>
          </a:p>
        </p:txBody>
      </p:sp>
      <p:sp>
        <p:nvSpPr>
          <p:cNvPr id="3" name="Slide Number Placeholder 2">
            <a:extLst>
              <a:ext uri="{FF2B5EF4-FFF2-40B4-BE49-F238E27FC236}">
                <a16:creationId xmlns:a16="http://schemas.microsoft.com/office/drawing/2014/main" id="{4554C58D-3FE5-D642-5789-406B45FFE511}"/>
              </a:ext>
            </a:extLst>
          </p:cNvPr>
          <p:cNvSpPr>
            <a:spLocks noGrp="1"/>
          </p:cNvSpPr>
          <p:nvPr>
            <p:ph type="sldNum" sz="quarter" idx="12"/>
          </p:nvPr>
        </p:nvSpPr>
        <p:spPr/>
        <p:txBody>
          <a:bodyPr/>
          <a:lstStyle/>
          <a:p>
            <a:r>
              <a:rPr lang="en-US" dirty="0"/>
              <a:t>8</a:t>
            </a:r>
          </a:p>
        </p:txBody>
      </p:sp>
      <p:sp>
        <p:nvSpPr>
          <p:cNvPr id="4" name="Content Placeholder 3">
            <a:extLst>
              <a:ext uri="{FF2B5EF4-FFF2-40B4-BE49-F238E27FC236}">
                <a16:creationId xmlns:a16="http://schemas.microsoft.com/office/drawing/2014/main" id="{67B645E6-2D7D-63B8-7E26-3203CD7D4FBA}"/>
              </a:ext>
            </a:extLst>
          </p:cNvPr>
          <p:cNvSpPr>
            <a:spLocks noGrp="1"/>
          </p:cNvSpPr>
          <p:nvPr>
            <p:ph idx="1"/>
          </p:nvPr>
        </p:nvSpPr>
        <p:spPr>
          <a:xfrm>
            <a:off x="798512" y="990600"/>
            <a:ext cx="6819900" cy="5486400"/>
          </a:xfrm>
        </p:spPr>
        <p:txBody>
          <a:bodyPr>
            <a:normAutofit/>
          </a:bodyPr>
          <a:lstStyle/>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Implementing eco-friendly bundles, increasing special events, and localizing discounts will address current stagnation.</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These strategies will align with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GreenTrail’s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sustainability goals and enhance customer engagement.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i="1" kern="100" dirty="0">
                <a:effectLst/>
                <a:latin typeface="Calibri" panose="020F0502020204030204" pitchFamily="34" charset="0"/>
                <a:ea typeface="Calibri" panose="020F0502020204030204" pitchFamily="34" charset="0"/>
                <a:cs typeface="Times New Roman" panose="02020603050405020304" pitchFamily="18" charset="0"/>
              </a:rPr>
              <a:t>Call to Action</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GreenTrail</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should act quickly and implement these strategies to position itself as a leader in both sustainability and retail innovation.</a:t>
            </a:r>
          </a:p>
          <a:p>
            <a:pPr marL="742950" marR="0" lvl="1" indent="-285750">
              <a:lnSpc>
                <a:spcPct val="115000"/>
              </a:lnSpc>
              <a:spcAft>
                <a:spcPts val="800"/>
              </a:spcAft>
              <a:buSzPts val="1000"/>
              <a:buFont typeface="Courier New" panose="02070309020205020404" pitchFamily="49" charset="0"/>
              <a:buChar char="o"/>
              <a:tabLst>
                <a:tab pos="914400" algn="l"/>
              </a:tabLs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Puzzles in brain">
            <a:extLst>
              <a:ext uri="{FF2B5EF4-FFF2-40B4-BE49-F238E27FC236}">
                <a16:creationId xmlns:a16="http://schemas.microsoft.com/office/drawing/2014/main" id="{7C598A66-90DA-94D0-E384-39DC22C53835}"/>
              </a:ext>
            </a:extLst>
          </p:cNvPr>
          <p:cNvPicPr>
            <a:picLocks noChangeAspect="1"/>
          </p:cNvPicPr>
          <p:nvPr/>
        </p:nvPicPr>
        <p:blipFill>
          <a:blip r:embed="rId3" cstate="print">
            <a:extLst>
              <a:ext uri="{28A0092B-C50C-407E-A947-70E740481C1C}">
                <a14:useLocalDpi xmlns:a14="http://schemas.microsoft.com/office/drawing/2010/main" val="0"/>
              </a:ext>
            </a:extLst>
          </a:blip>
          <a:srcRect l="16666" r="20371"/>
          <a:stretch/>
        </p:blipFill>
        <p:spPr>
          <a:xfrm>
            <a:off x="8913812" y="1752600"/>
            <a:ext cx="3166533" cy="3352800"/>
          </a:xfrm>
          <a:prstGeom prst="ellipse">
            <a:avLst/>
          </a:prstGeom>
          <a:ln>
            <a:noFill/>
          </a:ln>
          <a:effectLst>
            <a:softEdge rad="112500"/>
          </a:effectLst>
        </p:spPr>
      </p:pic>
    </p:spTree>
    <p:extLst>
      <p:ext uri="{BB962C8B-B14F-4D97-AF65-F5344CB8AC3E}">
        <p14:creationId xmlns:p14="http://schemas.microsoft.com/office/powerpoint/2010/main" val="457625949"/>
      </p:ext>
    </p:extLst>
  </p:cSld>
  <p:clrMapOvr>
    <a:masterClrMapping/>
  </p:clrMapOvr>
  <p:transition spd="slow" advClick="0" advTm="0">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59273-9F78-E439-BC5C-25FAA75CDE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E34C4D-28BB-193B-B167-DDD9CF48FCB4}"/>
              </a:ext>
            </a:extLst>
          </p:cNvPr>
          <p:cNvSpPr>
            <a:spLocks noGrp="1"/>
          </p:cNvSpPr>
          <p:nvPr>
            <p:ph type="title"/>
          </p:nvPr>
        </p:nvSpPr>
        <p:spPr>
          <a:xfrm>
            <a:off x="4951412" y="266700"/>
            <a:ext cx="4914900" cy="1447800"/>
          </a:xfrm>
        </p:spPr>
        <p:txBody>
          <a:bodyPr>
            <a:normAutofit/>
          </a:bodyPr>
          <a:lstStyle/>
          <a:p>
            <a:r>
              <a:rPr lang="en-US" u="sng" dirty="0">
                <a:latin typeface="Calibri" panose="020F0502020204030204" pitchFamily="34" charset="0"/>
                <a:ea typeface="Calibri" panose="020F0502020204030204" pitchFamily="34" charset="0"/>
                <a:cs typeface="Times New Roman" panose="02020603050405020304" pitchFamily="18" charset="0"/>
              </a:rPr>
              <a:t>References</a:t>
            </a:r>
            <a:r>
              <a:rPr lang="en-US"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4800" u="sng" dirty="0"/>
          </a:p>
        </p:txBody>
      </p:sp>
      <p:sp>
        <p:nvSpPr>
          <p:cNvPr id="3" name="Slide Number Placeholder 2">
            <a:extLst>
              <a:ext uri="{FF2B5EF4-FFF2-40B4-BE49-F238E27FC236}">
                <a16:creationId xmlns:a16="http://schemas.microsoft.com/office/drawing/2014/main" id="{C9CC9DD1-9CF9-88C2-5D91-850C11F3112E}"/>
              </a:ext>
            </a:extLst>
          </p:cNvPr>
          <p:cNvSpPr>
            <a:spLocks noGrp="1"/>
          </p:cNvSpPr>
          <p:nvPr>
            <p:ph type="sldNum" sz="quarter" idx="12"/>
          </p:nvPr>
        </p:nvSpPr>
        <p:spPr/>
        <p:txBody>
          <a:bodyPr/>
          <a:lstStyle/>
          <a:p>
            <a:r>
              <a:rPr lang="en-US" dirty="0"/>
              <a:t>9</a:t>
            </a:r>
          </a:p>
        </p:txBody>
      </p:sp>
      <p:sp>
        <p:nvSpPr>
          <p:cNvPr id="4" name="Content Placeholder 3">
            <a:extLst>
              <a:ext uri="{FF2B5EF4-FFF2-40B4-BE49-F238E27FC236}">
                <a16:creationId xmlns:a16="http://schemas.microsoft.com/office/drawing/2014/main" id="{570A127B-14AB-C812-50E1-CD57C5301578}"/>
              </a:ext>
            </a:extLst>
          </p:cNvPr>
          <p:cNvSpPr>
            <a:spLocks noGrp="1"/>
          </p:cNvSpPr>
          <p:nvPr>
            <p:ph idx="1"/>
          </p:nvPr>
        </p:nvSpPr>
        <p:spPr>
          <a:xfrm>
            <a:off x="912812" y="990600"/>
            <a:ext cx="10896600" cy="5867400"/>
          </a:xfrm>
        </p:spPr>
        <p:txBody>
          <a:bodyPr>
            <a:normAutofit/>
          </a:bodyPr>
          <a:lstStyle/>
          <a:p>
            <a:pPr marL="0" marR="0" lvl="0">
              <a:lnSpc>
                <a:spcPct val="120000"/>
              </a:lnSpc>
              <a:spcBef>
                <a:spcPts val="0"/>
              </a:spcBef>
              <a:buSzPts val="1000"/>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Armstrong, G., &amp; Kotler, P. (2017).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Marketing: An introduction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(13th ed.). Pearson.</a:t>
            </a:r>
          </a:p>
          <a:p>
            <a:pPr marL="0" marR="0" lvl="0">
              <a:lnSpc>
                <a:spcPct val="120000"/>
              </a:lnSpc>
              <a:spcBef>
                <a:spcPts val="0"/>
              </a:spcBef>
              <a:buSzPts val="1000"/>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Chaffey, D., &amp; Ellis-Chadwick, F. (2019).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Digital marketing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(7th ed.). Pearson.</a:t>
            </a:r>
          </a:p>
          <a:p>
            <a:pPr marL="0" marR="0" lvl="0">
              <a:lnSpc>
                <a:spcPct val="120000"/>
              </a:lnSpc>
              <a:spcBef>
                <a:spcPts val="0"/>
              </a:spcBef>
              <a:buSzPts val="1000"/>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Forge. (n.d.).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GreenTrail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Store Data Excel Sheet.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GreenTrail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https://cdn.theforage.com/vinternships/companyassets/mfxGwGDp6WkQmtmTf/C7cFgPGSnN6JyFEnm/1700721314579/GreenTrail%20Store%20Data.xlsx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a:lnSpc>
                <a:spcPct val="120000"/>
              </a:lnSpc>
              <a:spcBef>
                <a:spcPts val="0"/>
              </a:spcBef>
              <a:buSzPts val="1000"/>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Forge. (n.d.).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GreenTrail's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promotional strategy. The Forage.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https://www.theforage.com/virtual-experience/DZxgGgvMB6cEtEyJg/mastercard/advisors-client-services-xvlw/promotion-optimization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a:lnSpc>
                <a:spcPct val="120000"/>
              </a:lnSpc>
              <a:spcBef>
                <a:spcPts val="0"/>
              </a:spcBef>
              <a:buSzPts val="1000"/>
              <a:tabLst>
                <a:tab pos="457200" algn="l"/>
              </a:tabLs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Frizbit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(n.d.). Product bundles: The ultimate guide to creating successful bundles.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Frizbit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https://frizbit.com/blog/product-bundles-ultimate-guide/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a:lnSpc>
                <a:spcPct val="120000"/>
              </a:lnSpc>
              <a:spcBef>
                <a:spcPts val="0"/>
              </a:spcBef>
              <a:buSzPts val="1000"/>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Kotler, P., &amp; Keller, K. L. (2015).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Marketing management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(15th ed.). Pearson.</a:t>
            </a:r>
          </a:p>
          <a:p>
            <a:pPr marL="0" marR="0" lvl="0">
              <a:lnSpc>
                <a:spcPct val="120000"/>
              </a:lnSpc>
              <a:spcBef>
                <a:spcPts val="0"/>
              </a:spcBef>
              <a:buSzPts val="1000"/>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Loyalty Magazine. (2020, October 21). The green loyalty opportunity.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Loyalty Magazine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https://www.loyaltymagazine.com/the-green-loyalty-opportunity/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a:lnSpc>
                <a:spcPct val="120000"/>
              </a:lnSpc>
              <a:spcBef>
                <a:spcPts val="0"/>
              </a:spcBef>
              <a:buSzPts val="1000"/>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Peattie, K., &amp; Crane, A. (2005). Green marketing: Legend, myth, farce or prophecy?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Marketing Theory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5(3), 4-25.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https://doi.org/10.1177/1470593105056767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a:lnSpc>
                <a:spcPct val="120000"/>
              </a:lnSpc>
              <a:spcBef>
                <a:spcPts val="0"/>
              </a:spcBef>
              <a:buSzPts val="1000"/>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Retail Doc. (n.d.). Better sales through customer engagement.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Retail Doc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https://www.retaildoc.com/blog/better-sales-through-customer-engagement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1959553"/>
      </p:ext>
    </p:extLst>
  </p:cSld>
  <p:clrMapOvr>
    <a:masterClrMapping/>
  </p:clrMapOvr>
  <p:transition spd="slow" advClick="0" advTm="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531812" y="495300"/>
            <a:ext cx="4572000" cy="5867400"/>
          </a:xfrm>
        </p:spPr>
        <p:txBody>
          <a:bodyPr>
            <a:normAutofit/>
          </a:bodyPr>
          <a:lstStyle/>
          <a:p>
            <a:r>
              <a:rPr lang="en-US" u="sng"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6768305" y="2247900"/>
            <a:ext cx="4443413" cy="2400300"/>
          </a:xfrm>
        </p:spPr>
        <p:txBody>
          <a:bodyPr anchor="ctr"/>
          <a:lstStyle/>
          <a:p>
            <a:r>
              <a:rPr lang="en-US" dirty="0"/>
              <a:t>Victoria Lee</a:t>
            </a:r>
          </a:p>
          <a:p>
            <a:r>
              <a:rPr lang="en-US" dirty="0"/>
              <a:t>123-456-7890</a:t>
            </a:r>
          </a:p>
          <a:p>
            <a:r>
              <a:rPr lang="en-US" dirty="0"/>
              <a:t>vl0123@greentrail.com</a:t>
            </a:r>
          </a:p>
          <a:p>
            <a:r>
              <a:rPr lang="en-US" dirty="0"/>
              <a:t>www.greentrail.com</a:t>
            </a:r>
          </a:p>
        </p:txBody>
      </p:sp>
    </p:spTree>
    <p:extLst>
      <p:ext uri="{BB962C8B-B14F-4D97-AF65-F5344CB8AC3E}">
        <p14:creationId xmlns:p14="http://schemas.microsoft.com/office/powerpoint/2010/main" val="3103683689"/>
      </p:ext>
    </p:extLst>
  </p:cSld>
  <p:clrMapOvr>
    <a:masterClrMapping/>
  </p:clrMapOvr>
  <p:transition spd="slow">
    <p:push dir="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Hourglass and a calendar">
            <a:extLst>
              <a:ext uri="{FF2B5EF4-FFF2-40B4-BE49-F238E27FC236}">
                <a16:creationId xmlns:a16="http://schemas.microsoft.com/office/drawing/2014/main" id="{0595EB2E-4F74-2BEA-7BBD-F40A6A999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79" y="19050"/>
            <a:ext cx="12189303" cy="6838950"/>
          </a:xfrm>
          <a:prstGeom prst="rect">
            <a:avLst/>
          </a:prstGeom>
        </p:spPr>
      </p:pic>
      <p:sp>
        <p:nvSpPr>
          <p:cNvPr id="6" name="Title 5">
            <a:extLst>
              <a:ext uri="{FF2B5EF4-FFF2-40B4-BE49-F238E27FC236}">
                <a16:creationId xmlns:a16="http://schemas.microsoft.com/office/drawing/2014/main" id="{D8B68A17-565E-5F07-D76E-981C2E327304}"/>
              </a:ext>
            </a:extLst>
          </p:cNvPr>
          <p:cNvSpPr>
            <a:spLocks noGrp="1"/>
          </p:cNvSpPr>
          <p:nvPr>
            <p:ph type="title"/>
          </p:nvPr>
        </p:nvSpPr>
        <p:spPr>
          <a:xfrm>
            <a:off x="1208004" y="2093996"/>
            <a:ext cx="4114800" cy="5295900"/>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880476" y="409575"/>
            <a:ext cx="4114800" cy="5848350"/>
          </a:xfrm>
        </p:spPr>
        <p:txBody>
          <a:bodyPr vert="horz" lIns="91416" tIns="45708" rIns="91416" bIns="45708" rtlCol="0" anchor="ctr">
            <a:normAutofit/>
          </a:bodyPr>
          <a:lstStyle/>
          <a:p>
            <a:pPr marL="388620" indent="-342900">
              <a:buFont typeface="Arial" panose="020B0604020202020204" pitchFamily="34" charset="0"/>
              <a:buChar char="•"/>
            </a:pPr>
            <a:r>
              <a:rPr lang="en-US" b="1" dirty="0">
                <a:solidFill>
                  <a:schemeClr val="tx1"/>
                </a:solidFill>
              </a:rPr>
              <a:t>Introduction</a:t>
            </a:r>
          </a:p>
          <a:p>
            <a:pPr marL="388620" indent="-342900">
              <a:buFont typeface="Arial" panose="020B0604020202020204" pitchFamily="34" charset="0"/>
              <a:buChar char="•"/>
            </a:pPr>
            <a:r>
              <a:rPr lang="en-US" b="1" dirty="0">
                <a:solidFill>
                  <a:schemeClr val="tx1"/>
                </a:solidFill>
              </a:rPr>
              <a:t>Data Overview/Analysis</a:t>
            </a:r>
          </a:p>
          <a:p>
            <a:pPr marL="388620" indent="-342900">
              <a:buFont typeface="Arial" panose="020B0604020202020204" pitchFamily="34" charset="0"/>
              <a:buChar char="•"/>
            </a:pPr>
            <a:r>
              <a:rPr lang="en-US" b="1" dirty="0">
                <a:solidFill>
                  <a:schemeClr val="tx1"/>
                </a:solidFill>
              </a:rPr>
              <a:t>Strategy 1</a:t>
            </a:r>
          </a:p>
          <a:p>
            <a:pPr marL="388620" indent="-342900">
              <a:buFont typeface="Arial" panose="020B0604020202020204" pitchFamily="34" charset="0"/>
              <a:buChar char="•"/>
            </a:pPr>
            <a:r>
              <a:rPr lang="en-US" b="1" dirty="0">
                <a:solidFill>
                  <a:schemeClr val="tx1"/>
                </a:solidFill>
              </a:rPr>
              <a:t>Strategy 2</a:t>
            </a:r>
          </a:p>
          <a:p>
            <a:pPr marL="388620" indent="-342900">
              <a:buFont typeface="Arial" panose="020B0604020202020204" pitchFamily="34" charset="0"/>
              <a:buChar char="•"/>
            </a:pPr>
            <a:r>
              <a:rPr lang="en-US" b="1" dirty="0">
                <a:solidFill>
                  <a:schemeClr val="tx1"/>
                </a:solidFill>
              </a:rPr>
              <a:t>Strategy 3</a:t>
            </a:r>
          </a:p>
          <a:p>
            <a:pPr marL="388620" indent="-342900">
              <a:buFont typeface="Arial" panose="020B0604020202020204" pitchFamily="34" charset="0"/>
              <a:buChar char="•"/>
            </a:pPr>
            <a:r>
              <a:rPr lang="en-US" b="1" dirty="0">
                <a:solidFill>
                  <a:schemeClr val="tx1"/>
                </a:solidFill>
              </a:rPr>
              <a:t>Strategy 4</a:t>
            </a:r>
          </a:p>
          <a:p>
            <a:pPr marL="388620" indent="-342900">
              <a:buFont typeface="Arial" panose="020B0604020202020204" pitchFamily="34" charset="0"/>
              <a:buChar char="•"/>
            </a:pPr>
            <a:r>
              <a:rPr lang="en-US" b="1" dirty="0">
                <a:solidFill>
                  <a:schemeClr val="tx1"/>
                </a:solidFill>
              </a:rPr>
              <a:t>Control Testing &amp; Methodology</a:t>
            </a:r>
          </a:p>
          <a:p>
            <a:pPr marL="388620" indent="-342900">
              <a:buFont typeface="Arial" panose="020B0604020202020204" pitchFamily="34" charset="0"/>
              <a:buChar char="•"/>
            </a:pPr>
            <a:r>
              <a:rPr lang="en-US" b="1" dirty="0">
                <a:solidFill>
                  <a:schemeClr val="tx1"/>
                </a:solidFill>
              </a:rPr>
              <a:t>Conclusion</a:t>
            </a:r>
          </a:p>
          <a:p>
            <a:pPr marL="388620" indent="-342900">
              <a:buFont typeface="Arial" panose="020B0604020202020204" pitchFamily="34" charset="0"/>
              <a:buChar char="•"/>
            </a:pPr>
            <a:r>
              <a:rPr lang="en-US" b="1" dirty="0">
                <a:solidFill>
                  <a:schemeClr val="tx1"/>
                </a:solidFill>
              </a:rPr>
              <a:t>References</a:t>
            </a:r>
          </a:p>
        </p:txBody>
      </p:sp>
      <p:cxnSp>
        <p:nvCxnSpPr>
          <p:cNvPr id="4" name="Straight Arrow Connector 3">
            <a:extLst>
              <a:ext uri="{FF2B5EF4-FFF2-40B4-BE49-F238E27FC236}">
                <a16:creationId xmlns:a16="http://schemas.microsoft.com/office/drawing/2014/main" id="{8F9AECBB-10E6-6FBE-19A2-F79E0A32071B}"/>
              </a:ext>
            </a:extLst>
          </p:cNvPr>
          <p:cNvCxnSpPr>
            <a:cxnSpLocks/>
          </p:cNvCxnSpPr>
          <p:nvPr/>
        </p:nvCxnSpPr>
        <p:spPr>
          <a:xfrm>
            <a:off x="5103812" y="3301666"/>
            <a:ext cx="1752600" cy="2419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6344F633-4378-752D-803D-CB49E7CA49FC}"/>
              </a:ext>
            </a:extLst>
          </p:cNvPr>
          <p:cNvCxnSpPr>
            <a:cxnSpLocks/>
          </p:cNvCxnSpPr>
          <p:nvPr/>
        </p:nvCxnSpPr>
        <p:spPr>
          <a:xfrm flipV="1">
            <a:off x="5103812" y="1066800"/>
            <a:ext cx="1752600" cy="2266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5608595"/>
      </p:ext>
    </p:extLst>
  </p:cSld>
  <p:clrMapOvr>
    <a:masterClrMapping/>
  </p:clrMapOvr>
  <p:transition spd="slow" advClick="0" advTm="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2AA3-957B-760D-D58C-CFB29328188F}"/>
              </a:ext>
            </a:extLst>
          </p:cNvPr>
          <p:cNvSpPr>
            <a:spLocks noGrp="1"/>
          </p:cNvSpPr>
          <p:nvPr>
            <p:ph type="title"/>
          </p:nvPr>
        </p:nvSpPr>
        <p:spPr>
          <a:xfrm>
            <a:off x="1293812" y="609600"/>
            <a:ext cx="7772400" cy="1447800"/>
          </a:xfrm>
        </p:spPr>
        <p:txBody>
          <a:bodyPr>
            <a:normAutofit/>
          </a:bodyPr>
          <a:lstStyle/>
          <a:p>
            <a:r>
              <a:rPr lang="en-US" b="1" u="sng" dirty="0">
                <a:effectLst/>
                <a:latin typeface="Calibri" panose="020F0502020204030204" pitchFamily="34" charset="0"/>
                <a:ea typeface="Calibri" panose="020F0502020204030204" pitchFamily="34" charset="0"/>
                <a:cs typeface="Times New Roman" panose="02020603050405020304" pitchFamily="18" charset="0"/>
              </a:rPr>
              <a:t>Introduction: </a:t>
            </a:r>
            <a:r>
              <a:rPr lang="en-US" b="1" u="sng" dirty="0" err="1">
                <a:effectLst/>
                <a:latin typeface="Calibri" panose="020F0502020204030204" pitchFamily="34" charset="0"/>
                <a:ea typeface="Calibri" panose="020F0502020204030204" pitchFamily="34" charset="0"/>
                <a:cs typeface="Times New Roman" panose="02020603050405020304" pitchFamily="18" charset="0"/>
              </a:rPr>
              <a:t>GreenTrail’s</a:t>
            </a:r>
            <a:r>
              <a:rPr lang="en-US" b="1" u="sng" dirty="0">
                <a:effectLst/>
                <a:latin typeface="Calibri" panose="020F0502020204030204" pitchFamily="34" charset="0"/>
                <a:ea typeface="Calibri" panose="020F0502020204030204" pitchFamily="34" charset="0"/>
                <a:cs typeface="Times New Roman" panose="02020603050405020304" pitchFamily="18" charset="0"/>
              </a:rPr>
              <a:t> Challenge</a:t>
            </a:r>
            <a:endParaRPr lang="en-US" sz="4800" u="sng" dirty="0"/>
          </a:p>
        </p:txBody>
      </p:sp>
      <p:sp>
        <p:nvSpPr>
          <p:cNvPr id="3" name="Slide Number Placeholder 2">
            <a:extLst>
              <a:ext uri="{FF2B5EF4-FFF2-40B4-BE49-F238E27FC236}">
                <a16:creationId xmlns:a16="http://schemas.microsoft.com/office/drawing/2014/main" id="{3332E2AC-DEAD-B140-0C87-8358B882610B}"/>
              </a:ext>
            </a:extLst>
          </p:cNvPr>
          <p:cNvSpPr>
            <a:spLocks noGrp="1"/>
          </p:cNvSpPr>
          <p:nvPr>
            <p:ph type="sldNum" sz="quarter" idx="12"/>
          </p:nvPr>
        </p:nvSpPr>
        <p:spPr/>
        <p:txBody>
          <a:bodyPr/>
          <a:lstStyle/>
          <a:p>
            <a:r>
              <a:rPr lang="en-US" dirty="0"/>
              <a:t>1</a:t>
            </a:r>
          </a:p>
        </p:txBody>
      </p:sp>
      <p:sp>
        <p:nvSpPr>
          <p:cNvPr id="4" name="Content Placeholder 3">
            <a:extLst>
              <a:ext uri="{FF2B5EF4-FFF2-40B4-BE49-F238E27FC236}">
                <a16:creationId xmlns:a16="http://schemas.microsoft.com/office/drawing/2014/main" id="{62F92141-E9A2-FC79-1000-6F4E8A370205}"/>
              </a:ext>
            </a:extLst>
          </p:cNvPr>
          <p:cNvSpPr>
            <a:spLocks noGrp="1"/>
          </p:cNvSpPr>
          <p:nvPr>
            <p:ph idx="1"/>
          </p:nvPr>
        </p:nvSpPr>
        <p:spPr>
          <a:xfrm>
            <a:off x="1293812" y="1295400"/>
            <a:ext cx="6172200" cy="5105400"/>
          </a:xfrm>
        </p:spPr>
        <p:txBody>
          <a:bodyPr>
            <a:normAutofit/>
          </a:bodyPr>
          <a:lstStyle/>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GreenTrail</a:t>
            </a:r>
            <a:r>
              <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Outdoors is facing stagnation in its in-store promotions.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Goal: Improve promotional effectiveness to boost market share, customer engagement, and sales growth.</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Analogy</a:t>
            </a:r>
            <a:r>
              <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Think of a garden where some plants are thriving, but others are stagnant – </a:t>
            </a:r>
            <a:r>
              <a:rPr lang="en-US" sz="24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GreenTrail</a:t>
            </a:r>
            <a:r>
              <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needs the right kind of care and nutrients to make all plants flourish.</a:t>
            </a:r>
          </a:p>
        </p:txBody>
      </p:sp>
      <p:pic>
        <p:nvPicPr>
          <p:cNvPr id="6" name="Picture 5" descr="People at office">
            <a:extLst>
              <a:ext uri="{FF2B5EF4-FFF2-40B4-BE49-F238E27FC236}">
                <a16:creationId xmlns:a16="http://schemas.microsoft.com/office/drawing/2014/main" id="{FB539EF6-93C4-84C6-E148-D067EFDDA0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570" y="1295400"/>
            <a:ext cx="3275013" cy="4191000"/>
          </a:xfrm>
          <a:prstGeom prst="ellipse">
            <a:avLst/>
          </a:prstGeom>
          <a:ln>
            <a:noFill/>
          </a:ln>
          <a:effectLst>
            <a:softEdge rad="112500"/>
          </a:effectLst>
        </p:spPr>
      </p:pic>
    </p:spTree>
    <p:extLst>
      <p:ext uri="{BB962C8B-B14F-4D97-AF65-F5344CB8AC3E}">
        <p14:creationId xmlns:p14="http://schemas.microsoft.com/office/powerpoint/2010/main" val="1228654775"/>
      </p:ext>
    </p:extLst>
  </p:cSld>
  <p:clrMapOvr>
    <a:masterClrMapping/>
  </p:clrMapOvr>
  <p:transition spd="slow" advClick="0" advTm="0">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E8867-3CD9-0E7B-C632-FE61B0214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44AFF6-EB2F-FBDF-BB18-DE008B494A5F}"/>
              </a:ext>
            </a:extLst>
          </p:cNvPr>
          <p:cNvSpPr>
            <a:spLocks noGrp="1"/>
          </p:cNvSpPr>
          <p:nvPr>
            <p:ph type="title"/>
          </p:nvPr>
        </p:nvSpPr>
        <p:spPr>
          <a:xfrm>
            <a:off x="836612" y="381000"/>
            <a:ext cx="6324600" cy="1447800"/>
          </a:xfrm>
        </p:spPr>
        <p:txBody>
          <a:bodyPr anchor="t">
            <a:normAutofit/>
          </a:bodyPr>
          <a:lstStyle/>
          <a:p>
            <a:r>
              <a:rPr lang="en-US" b="1" u="sng" dirty="0">
                <a:effectLst/>
              </a:rPr>
              <a:t>Data Overview/Analysis:</a:t>
            </a:r>
            <a:endParaRPr lang="en-US" u="sng" dirty="0"/>
          </a:p>
        </p:txBody>
      </p:sp>
      <p:sp>
        <p:nvSpPr>
          <p:cNvPr id="3" name="Slide Number Placeholder 2">
            <a:extLst>
              <a:ext uri="{FF2B5EF4-FFF2-40B4-BE49-F238E27FC236}">
                <a16:creationId xmlns:a16="http://schemas.microsoft.com/office/drawing/2014/main" id="{67FDE9BF-A918-B731-48A0-B70971FAF013}"/>
              </a:ext>
            </a:extLst>
          </p:cNvPr>
          <p:cNvSpPr>
            <a:spLocks noGrp="1"/>
          </p:cNvSpPr>
          <p:nvPr>
            <p:ph type="sldNum" sz="quarter" idx="12"/>
          </p:nvPr>
        </p:nvSpPr>
        <p:spPr>
          <a:xfrm>
            <a:off x="1" y="609600"/>
            <a:ext cx="760412" cy="381000"/>
          </a:xfrm>
        </p:spPr>
        <p:txBody>
          <a:bodyPr anchor="ctr">
            <a:normAutofit/>
          </a:bodyPr>
          <a:lstStyle/>
          <a:p>
            <a:pPr>
              <a:lnSpc>
                <a:spcPct val="90000"/>
              </a:lnSpc>
              <a:spcAft>
                <a:spcPts val="600"/>
              </a:spcAft>
            </a:pPr>
            <a:r>
              <a:rPr lang="en-US" sz="2000"/>
              <a:t>2</a:t>
            </a:r>
          </a:p>
        </p:txBody>
      </p:sp>
      <p:sp>
        <p:nvSpPr>
          <p:cNvPr id="4" name="Content Placeholder 3">
            <a:extLst>
              <a:ext uri="{FF2B5EF4-FFF2-40B4-BE49-F238E27FC236}">
                <a16:creationId xmlns:a16="http://schemas.microsoft.com/office/drawing/2014/main" id="{A321CF21-C225-D1F8-5B0B-95E434854895}"/>
              </a:ext>
            </a:extLst>
          </p:cNvPr>
          <p:cNvSpPr>
            <a:spLocks noGrp="1"/>
          </p:cNvSpPr>
          <p:nvPr>
            <p:ph idx="1"/>
          </p:nvPr>
        </p:nvSpPr>
        <p:spPr>
          <a:xfrm>
            <a:off x="379412" y="981456"/>
            <a:ext cx="5943600" cy="5715000"/>
          </a:xfrm>
        </p:spPr>
        <p:txBody>
          <a:bodyPr>
            <a:normAutofit fontScale="92500" lnSpcReduction="10000"/>
          </a:bodyPr>
          <a:lstStyle/>
          <a:p>
            <a:pPr marL="742950" marR="0" lvl="1" indent="-285750">
              <a:lnSpc>
                <a:spcPct val="100000"/>
              </a:lnSpc>
              <a:spcAft>
                <a:spcPts val="800"/>
              </a:spcAft>
              <a:buSzPts val="1000"/>
              <a:buFont typeface="Courier New" panose="02070309020205020404" pitchFamily="49" charset="0"/>
              <a:buChar char="o"/>
              <a:tabLst>
                <a:tab pos="914400" algn="l"/>
              </a:tabLst>
            </a:pPr>
            <a:r>
              <a:rPr lang="en-US" b="1" kern="100" dirty="0">
                <a:effectLst/>
              </a:rPr>
              <a:t>Discounts</a:t>
            </a:r>
            <a:r>
              <a:rPr lang="en-US" kern="100" dirty="0">
                <a:effectLst/>
              </a:rPr>
              <a:t>: Effective in urban areas (e.g., New York, San Diego).</a:t>
            </a:r>
          </a:p>
          <a:p>
            <a:pPr marL="742950" marR="0" lvl="1" indent="-285750">
              <a:lnSpc>
                <a:spcPct val="100000"/>
              </a:lnSpc>
              <a:spcAft>
                <a:spcPts val="800"/>
              </a:spcAft>
              <a:buSzPts val="1000"/>
              <a:buFont typeface="Courier New" panose="02070309020205020404" pitchFamily="49" charset="0"/>
              <a:buChar char="o"/>
              <a:tabLst>
                <a:tab pos="914400" algn="l"/>
              </a:tabLst>
            </a:pPr>
            <a:r>
              <a:rPr lang="en-US" b="1" kern="100" dirty="0">
                <a:effectLst/>
              </a:rPr>
              <a:t>Buy-One-Get-One</a:t>
            </a:r>
            <a:r>
              <a:rPr lang="en-US" kern="100" dirty="0">
                <a:effectLst/>
              </a:rPr>
              <a:t>: Works well in suburban locations (e.g., Los Angeles).</a:t>
            </a:r>
          </a:p>
          <a:p>
            <a:pPr marL="742950" marR="0" lvl="1" indent="-285750">
              <a:lnSpc>
                <a:spcPct val="100000"/>
              </a:lnSpc>
              <a:spcAft>
                <a:spcPts val="800"/>
              </a:spcAft>
              <a:buSzPts val="1000"/>
              <a:buFont typeface="Courier New" panose="02070309020205020404" pitchFamily="49" charset="0"/>
              <a:buChar char="o"/>
              <a:tabLst>
                <a:tab pos="914400" algn="l"/>
              </a:tabLst>
            </a:pPr>
            <a:r>
              <a:rPr lang="en-US" b="1" kern="100" dirty="0">
                <a:effectLst/>
              </a:rPr>
              <a:t>Special Events</a:t>
            </a:r>
            <a:r>
              <a:rPr lang="en-US" kern="100" dirty="0">
                <a:effectLst/>
              </a:rPr>
              <a:t>: Boosts both sales and engagement, especially in urban locations (e.g., Philadelphia).</a:t>
            </a:r>
          </a:p>
          <a:p>
            <a:pPr marL="742950" marR="0" lvl="1" indent="-285750">
              <a:lnSpc>
                <a:spcPct val="100000"/>
              </a:lnSpc>
              <a:spcAft>
                <a:spcPts val="800"/>
              </a:spcAft>
              <a:buSzPts val="1000"/>
              <a:buFont typeface="Courier New" panose="02070309020205020404" pitchFamily="49" charset="0"/>
              <a:buChar char="o"/>
              <a:tabLst>
                <a:tab pos="914400" algn="l"/>
              </a:tabLst>
            </a:pPr>
            <a:r>
              <a:rPr lang="en-US" i="1" kern="100" dirty="0">
                <a:effectLst/>
              </a:rPr>
              <a:t>Metaphor</a:t>
            </a:r>
            <a:r>
              <a:rPr lang="en-US" kern="100" dirty="0">
                <a:effectLst/>
              </a:rPr>
              <a:t>: Think of each promotion type as a different tool in a toolbox, each working better in specific environments.</a:t>
            </a:r>
            <a:endParaRPr lang="en-US" dirty="0">
              <a:effectLst/>
            </a:endParaRPr>
          </a:p>
          <a:p>
            <a:pPr marL="742950" marR="0" lvl="1" indent="-285750">
              <a:lnSpc>
                <a:spcPct val="100000"/>
              </a:lnSpc>
              <a:spcAft>
                <a:spcPts val="800"/>
              </a:spcAft>
              <a:buSzPts val="1000"/>
              <a:buFont typeface="Courier New" panose="02070309020205020404" pitchFamily="49" charset="0"/>
              <a:buChar char="o"/>
              <a:tabLst>
                <a:tab pos="914400" algn="l"/>
              </a:tabLst>
            </a:pPr>
            <a:r>
              <a:rPr lang="en-US" kern="100" dirty="0">
                <a:effectLst/>
              </a:rPr>
              <a:t>Larger stores in urban areas see higher foot traffic and sales boosts from promotions.</a:t>
            </a:r>
          </a:p>
          <a:p>
            <a:pPr marL="742950" marR="0" lvl="1" indent="-285750">
              <a:lnSpc>
                <a:spcPct val="100000"/>
              </a:lnSpc>
              <a:spcAft>
                <a:spcPts val="800"/>
              </a:spcAft>
              <a:buSzPts val="1000"/>
              <a:buFont typeface="Courier New" panose="02070309020205020404" pitchFamily="49" charset="0"/>
              <a:buChar char="o"/>
              <a:tabLst>
                <a:tab pos="914400" algn="l"/>
              </a:tabLst>
            </a:pPr>
            <a:r>
              <a:rPr lang="en-US" kern="100" dirty="0">
                <a:effectLst/>
              </a:rPr>
              <a:t>Smaller suburban stores need more targeted strategies.</a:t>
            </a:r>
          </a:p>
          <a:p>
            <a:pPr marL="742950" marR="0" lvl="1" indent="-285750">
              <a:lnSpc>
                <a:spcPct val="100000"/>
              </a:lnSpc>
              <a:spcAft>
                <a:spcPts val="800"/>
              </a:spcAft>
              <a:buSzPts val="1000"/>
              <a:buFont typeface="Courier New" panose="02070309020205020404" pitchFamily="49" charset="0"/>
              <a:buChar char="o"/>
              <a:tabLst>
                <a:tab pos="914400" algn="l"/>
              </a:tabLst>
            </a:pPr>
            <a:r>
              <a:rPr lang="en-US" i="1" kern="100" dirty="0">
                <a:effectLst/>
              </a:rPr>
              <a:t>Analogy</a:t>
            </a:r>
            <a:r>
              <a:rPr lang="en-US" kern="100" dirty="0">
                <a:effectLst/>
              </a:rPr>
              <a:t>: Large urban stores are like highways, bustling with traffic, while suburban stores are more like quiet roads that require a different kind of strategy to attract travelers.</a:t>
            </a:r>
          </a:p>
        </p:txBody>
      </p:sp>
      <p:pic>
        <p:nvPicPr>
          <p:cNvPr id="10" name="Picture 9" descr="Businessperson on a computer">
            <a:extLst>
              <a:ext uri="{FF2B5EF4-FFF2-40B4-BE49-F238E27FC236}">
                <a16:creationId xmlns:a16="http://schemas.microsoft.com/office/drawing/2014/main" id="{7CE9F402-9905-7590-2E83-365BDF0EC48D}"/>
              </a:ext>
            </a:extLst>
          </p:cNvPr>
          <p:cNvPicPr>
            <a:picLocks noChangeAspect="1"/>
          </p:cNvPicPr>
          <p:nvPr/>
        </p:nvPicPr>
        <p:blipFill>
          <a:blip r:embed="rId3" cstate="print">
            <a:extLst>
              <a:ext uri="{28A0092B-C50C-407E-A947-70E740481C1C}">
                <a14:useLocalDpi xmlns:a14="http://schemas.microsoft.com/office/drawing/2010/main" val="0"/>
              </a:ext>
            </a:extLst>
          </a:blip>
          <a:srcRect l="9120" r="-1" b="-1"/>
          <a:stretch/>
        </p:blipFill>
        <p:spPr>
          <a:xfrm>
            <a:off x="7313612" y="2159726"/>
            <a:ext cx="3923333" cy="2428337"/>
          </a:xfrm>
          <a:custGeom>
            <a:avLst/>
            <a:gdLst>
              <a:gd name="connsiteX0" fmla="*/ 25620 w 4343400"/>
              <a:gd name="connsiteY0" fmla="*/ 0 h 2688336"/>
              <a:gd name="connsiteX1" fmla="*/ 4317780 w 4343400"/>
              <a:gd name="connsiteY1" fmla="*/ 0 h 2688336"/>
              <a:gd name="connsiteX2" fmla="*/ 4343400 w 4343400"/>
              <a:gd name="connsiteY2" fmla="*/ 25620 h 2688336"/>
              <a:gd name="connsiteX3" fmla="*/ 4343400 w 4343400"/>
              <a:gd name="connsiteY3" fmla="*/ 2662716 h 2688336"/>
              <a:gd name="connsiteX4" fmla="*/ 4317780 w 4343400"/>
              <a:gd name="connsiteY4" fmla="*/ 2688336 h 2688336"/>
              <a:gd name="connsiteX5" fmla="*/ 25620 w 4343400"/>
              <a:gd name="connsiteY5" fmla="*/ 2688336 h 2688336"/>
              <a:gd name="connsiteX6" fmla="*/ 0 w 4343400"/>
              <a:gd name="connsiteY6" fmla="*/ 2662716 h 2688336"/>
              <a:gd name="connsiteX7" fmla="*/ 0 w 4343400"/>
              <a:gd name="connsiteY7" fmla="*/ 25620 h 2688336"/>
              <a:gd name="connsiteX8" fmla="*/ 25620 w 4343400"/>
              <a:gd name="connsiteY8" fmla="*/ 0 h 268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3400" h="2688336">
                <a:moveTo>
                  <a:pt x="25620" y="0"/>
                </a:moveTo>
                <a:lnTo>
                  <a:pt x="4317780" y="0"/>
                </a:lnTo>
                <a:cubicBezTo>
                  <a:pt x="4331930" y="0"/>
                  <a:pt x="4343400" y="11470"/>
                  <a:pt x="4343400" y="25620"/>
                </a:cubicBezTo>
                <a:lnTo>
                  <a:pt x="4343400" y="2662716"/>
                </a:lnTo>
                <a:cubicBezTo>
                  <a:pt x="4343400" y="2676866"/>
                  <a:pt x="4331930" y="2688336"/>
                  <a:pt x="4317780" y="2688336"/>
                </a:cubicBezTo>
                <a:lnTo>
                  <a:pt x="25620" y="2688336"/>
                </a:lnTo>
                <a:cubicBezTo>
                  <a:pt x="11470" y="2688336"/>
                  <a:pt x="0" y="2676866"/>
                  <a:pt x="0" y="2662716"/>
                </a:cubicBezTo>
                <a:lnTo>
                  <a:pt x="0" y="25620"/>
                </a:lnTo>
                <a:cubicBezTo>
                  <a:pt x="0" y="11470"/>
                  <a:pt x="11470" y="0"/>
                  <a:pt x="25620" y="0"/>
                </a:cubicBezTo>
                <a:close/>
              </a:path>
            </a:pathLst>
          </a:custGeom>
          <a:noFill/>
        </p:spPr>
      </p:pic>
    </p:spTree>
    <p:extLst>
      <p:ext uri="{BB962C8B-B14F-4D97-AF65-F5344CB8AC3E}">
        <p14:creationId xmlns:p14="http://schemas.microsoft.com/office/powerpoint/2010/main" val="3725677296"/>
      </p:ext>
    </p:extLst>
  </p:cSld>
  <p:clrMapOvr>
    <a:masterClrMapping/>
  </p:clrMapOvr>
  <p:transition spd="slow" advClick="0" advTm="0">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1718D-6C38-CFCF-91B5-C502A424CC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FE0019-0AE0-4E13-40B0-9AF205F89317}"/>
              </a:ext>
            </a:extLst>
          </p:cNvPr>
          <p:cNvSpPr>
            <a:spLocks noGrp="1"/>
          </p:cNvSpPr>
          <p:nvPr>
            <p:ph type="title"/>
          </p:nvPr>
        </p:nvSpPr>
        <p:spPr>
          <a:xfrm>
            <a:off x="8609012" y="2947416"/>
            <a:ext cx="3962400" cy="1066800"/>
          </a:xfrm>
        </p:spPr>
        <p:txBody>
          <a:bodyPr>
            <a:normAutofit fontScale="90000"/>
          </a:bodyPr>
          <a:lstStyle/>
          <a:p>
            <a:r>
              <a:rPr lang="en-US" sz="5400" u="sng" dirty="0"/>
              <a:t>|Graphs 1|</a:t>
            </a:r>
          </a:p>
        </p:txBody>
      </p:sp>
      <p:sp>
        <p:nvSpPr>
          <p:cNvPr id="3" name="Slide Number Placeholder 2">
            <a:extLst>
              <a:ext uri="{FF2B5EF4-FFF2-40B4-BE49-F238E27FC236}">
                <a16:creationId xmlns:a16="http://schemas.microsoft.com/office/drawing/2014/main" id="{FAD8DAA5-A354-4C62-3A96-1AB48A36E35E}"/>
              </a:ext>
            </a:extLst>
          </p:cNvPr>
          <p:cNvSpPr>
            <a:spLocks noGrp="1"/>
          </p:cNvSpPr>
          <p:nvPr>
            <p:ph type="sldNum" sz="quarter" idx="12"/>
          </p:nvPr>
        </p:nvSpPr>
        <p:spPr/>
        <p:txBody>
          <a:bodyPr/>
          <a:lstStyle/>
          <a:p>
            <a:r>
              <a:rPr lang="en-US" dirty="0"/>
              <a:t>2</a:t>
            </a:r>
          </a:p>
        </p:txBody>
      </p:sp>
      <p:graphicFrame>
        <p:nvGraphicFramePr>
          <p:cNvPr id="7" name="Chart 6">
            <a:extLst>
              <a:ext uri="{FF2B5EF4-FFF2-40B4-BE49-F238E27FC236}">
                <a16:creationId xmlns:a16="http://schemas.microsoft.com/office/drawing/2014/main" id="{CAD117C7-80A5-F9A9-43BF-4A86215D1FD8}"/>
              </a:ext>
            </a:extLst>
          </p:cNvPr>
          <p:cNvGraphicFramePr/>
          <p:nvPr>
            <p:extLst>
              <p:ext uri="{D42A27DB-BD31-4B8C-83A1-F6EECF244321}">
                <p14:modId xmlns:p14="http://schemas.microsoft.com/office/powerpoint/2010/main" val="230083243"/>
              </p:ext>
            </p:extLst>
          </p:nvPr>
        </p:nvGraphicFramePr>
        <p:xfrm>
          <a:off x="836612" y="228600"/>
          <a:ext cx="5943600" cy="2667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D5FD7347-6632-5ACF-0B77-B28F1611010C}"/>
              </a:ext>
            </a:extLst>
          </p:cNvPr>
          <p:cNvGraphicFramePr/>
          <p:nvPr>
            <p:extLst>
              <p:ext uri="{D42A27DB-BD31-4B8C-83A1-F6EECF244321}">
                <p14:modId xmlns:p14="http://schemas.microsoft.com/office/powerpoint/2010/main" val="164916028"/>
              </p:ext>
            </p:extLst>
          </p:nvPr>
        </p:nvGraphicFramePr>
        <p:xfrm>
          <a:off x="760413" y="2895600"/>
          <a:ext cx="5943600" cy="38481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15360106"/>
      </p:ext>
    </p:extLst>
  </p:cSld>
  <p:clrMapOvr>
    <a:masterClrMapping/>
  </p:clrMapOvr>
  <p:transition spd="slow" advClick="0" advTm="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900D5-0159-80A7-A839-BE4265AC00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85C8B9-6632-ED5E-5780-0F382E765447}"/>
              </a:ext>
            </a:extLst>
          </p:cNvPr>
          <p:cNvSpPr>
            <a:spLocks noGrp="1"/>
          </p:cNvSpPr>
          <p:nvPr>
            <p:ph type="title"/>
          </p:nvPr>
        </p:nvSpPr>
        <p:spPr>
          <a:xfrm>
            <a:off x="8609012" y="3048000"/>
            <a:ext cx="3962400" cy="1066800"/>
          </a:xfrm>
        </p:spPr>
        <p:txBody>
          <a:bodyPr>
            <a:normAutofit fontScale="90000"/>
          </a:bodyPr>
          <a:lstStyle/>
          <a:p>
            <a:r>
              <a:rPr lang="en-US" sz="5400" u="sng" dirty="0"/>
              <a:t>|Graphs 2|</a:t>
            </a:r>
          </a:p>
        </p:txBody>
      </p:sp>
      <p:sp>
        <p:nvSpPr>
          <p:cNvPr id="3" name="Slide Number Placeholder 2">
            <a:extLst>
              <a:ext uri="{FF2B5EF4-FFF2-40B4-BE49-F238E27FC236}">
                <a16:creationId xmlns:a16="http://schemas.microsoft.com/office/drawing/2014/main" id="{11C0E12E-C48F-D4D0-B6EE-0CBBC2E41B0D}"/>
              </a:ext>
            </a:extLst>
          </p:cNvPr>
          <p:cNvSpPr>
            <a:spLocks noGrp="1"/>
          </p:cNvSpPr>
          <p:nvPr>
            <p:ph type="sldNum" sz="quarter" idx="12"/>
          </p:nvPr>
        </p:nvSpPr>
        <p:spPr/>
        <p:txBody>
          <a:bodyPr/>
          <a:lstStyle/>
          <a:p>
            <a:r>
              <a:rPr lang="en-US" dirty="0"/>
              <a:t>2</a:t>
            </a:r>
          </a:p>
        </p:txBody>
      </p:sp>
      <p:graphicFrame>
        <p:nvGraphicFramePr>
          <p:cNvPr id="4" name="Chart 3">
            <a:extLst>
              <a:ext uri="{FF2B5EF4-FFF2-40B4-BE49-F238E27FC236}">
                <a16:creationId xmlns:a16="http://schemas.microsoft.com/office/drawing/2014/main" id="{BCE9436F-8B87-D9C6-77A5-C4AE772D2158}"/>
              </a:ext>
            </a:extLst>
          </p:cNvPr>
          <p:cNvGraphicFramePr/>
          <p:nvPr>
            <p:extLst>
              <p:ext uri="{D42A27DB-BD31-4B8C-83A1-F6EECF244321}">
                <p14:modId xmlns:p14="http://schemas.microsoft.com/office/powerpoint/2010/main" val="2334834264"/>
              </p:ext>
            </p:extLst>
          </p:nvPr>
        </p:nvGraphicFramePr>
        <p:xfrm>
          <a:off x="760413" y="286131"/>
          <a:ext cx="6476998" cy="3581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678A33DB-C4D6-A467-7F95-C38DB699CB32}"/>
              </a:ext>
            </a:extLst>
          </p:cNvPr>
          <p:cNvGraphicFramePr/>
          <p:nvPr>
            <p:extLst>
              <p:ext uri="{D42A27DB-BD31-4B8C-83A1-F6EECF244321}">
                <p14:modId xmlns:p14="http://schemas.microsoft.com/office/powerpoint/2010/main" val="4079928800"/>
              </p:ext>
            </p:extLst>
          </p:nvPr>
        </p:nvGraphicFramePr>
        <p:xfrm>
          <a:off x="760412" y="3909822"/>
          <a:ext cx="6476999" cy="28289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02040408"/>
      </p:ext>
    </p:extLst>
  </p:cSld>
  <p:clrMapOvr>
    <a:masterClrMapping/>
  </p:clrMapOvr>
  <p:transition spd="slow" advClick="0" advTm="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A9D14-9850-DB8C-3903-2AA102469B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BF671C-6821-322D-5FD2-770519CB328C}"/>
              </a:ext>
            </a:extLst>
          </p:cNvPr>
          <p:cNvSpPr>
            <a:spLocks noGrp="1"/>
          </p:cNvSpPr>
          <p:nvPr>
            <p:ph type="title"/>
          </p:nvPr>
        </p:nvSpPr>
        <p:spPr>
          <a:xfrm>
            <a:off x="1293812" y="609600"/>
            <a:ext cx="7772400" cy="1447800"/>
          </a:xfrm>
        </p:spPr>
        <p:txBody>
          <a:bodyPr>
            <a:normAutofit/>
          </a:bodyPr>
          <a:lstStyle/>
          <a:p>
            <a:r>
              <a:rPr lang="en-US" b="1" u="sng" dirty="0">
                <a:effectLst/>
                <a:latin typeface="Calibri" panose="020F0502020204030204" pitchFamily="34" charset="0"/>
                <a:ea typeface="Calibri" panose="020F0502020204030204" pitchFamily="34" charset="0"/>
                <a:cs typeface="Times New Roman" panose="02020603050405020304" pitchFamily="18" charset="0"/>
              </a:rPr>
              <a:t>Strategy 1: Eco-Friendly Product Bundles</a:t>
            </a:r>
            <a:endParaRPr lang="en-US" sz="4800" u="sng" dirty="0"/>
          </a:p>
        </p:txBody>
      </p:sp>
      <p:sp>
        <p:nvSpPr>
          <p:cNvPr id="3" name="Slide Number Placeholder 2">
            <a:extLst>
              <a:ext uri="{FF2B5EF4-FFF2-40B4-BE49-F238E27FC236}">
                <a16:creationId xmlns:a16="http://schemas.microsoft.com/office/drawing/2014/main" id="{843F854A-D1CD-3E59-0C0F-27C18FD5A02E}"/>
              </a:ext>
            </a:extLst>
          </p:cNvPr>
          <p:cNvSpPr>
            <a:spLocks noGrp="1"/>
          </p:cNvSpPr>
          <p:nvPr>
            <p:ph type="sldNum" sz="quarter" idx="12"/>
          </p:nvPr>
        </p:nvSpPr>
        <p:spPr/>
        <p:txBody>
          <a:bodyPr/>
          <a:lstStyle/>
          <a:p>
            <a:r>
              <a:rPr lang="en-US" dirty="0"/>
              <a:t>3</a:t>
            </a:r>
          </a:p>
        </p:txBody>
      </p:sp>
      <p:sp>
        <p:nvSpPr>
          <p:cNvPr id="4" name="Content Placeholder 3">
            <a:extLst>
              <a:ext uri="{FF2B5EF4-FFF2-40B4-BE49-F238E27FC236}">
                <a16:creationId xmlns:a16="http://schemas.microsoft.com/office/drawing/2014/main" id="{4FB99CAB-053F-FED7-7106-02F1042A6C82}"/>
              </a:ext>
            </a:extLst>
          </p:cNvPr>
          <p:cNvSpPr>
            <a:spLocks noGrp="1"/>
          </p:cNvSpPr>
          <p:nvPr>
            <p:ph idx="1"/>
          </p:nvPr>
        </p:nvSpPr>
        <p:spPr>
          <a:xfrm>
            <a:off x="1293812" y="1295400"/>
            <a:ext cx="6172200" cy="5105400"/>
          </a:xfrm>
        </p:spPr>
        <p:txBody>
          <a:bodyPr>
            <a:normAutofit fontScale="92500" lnSpcReduction="10000"/>
          </a:bodyPr>
          <a:lstStyle/>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Aligns with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GreenTrail’s</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sustainability goals.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Focus on urban stores to test the concept.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i="1" kern="100" dirty="0">
                <a:effectLst/>
                <a:latin typeface="Calibri" panose="020F0502020204030204" pitchFamily="34" charset="0"/>
                <a:ea typeface="Calibri" panose="020F0502020204030204" pitchFamily="34" charset="0"/>
                <a:cs typeface="Times New Roman" panose="02020603050405020304" pitchFamily="18" charset="0"/>
              </a:rPr>
              <a:t>Empathy</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Imagine customers’ excitement when they can purchase a sustainable bundle that helps both them and the planet.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i="1" kern="100" dirty="0">
                <a:effectLst/>
                <a:latin typeface="Calibri" panose="020F0502020204030204" pitchFamily="34" charset="0"/>
                <a:ea typeface="Calibri" panose="020F0502020204030204" pitchFamily="34" charset="0"/>
                <a:cs typeface="Times New Roman" panose="02020603050405020304" pitchFamily="18" charset="0"/>
              </a:rPr>
              <a:t>Testing Period</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2-week trial for effectiveness.</a:t>
            </a:r>
          </a:p>
        </p:txBody>
      </p:sp>
      <p:pic>
        <p:nvPicPr>
          <p:cNvPr id="6" name="Picture 5" descr="Model of windmills and trees">
            <a:extLst>
              <a:ext uri="{FF2B5EF4-FFF2-40B4-BE49-F238E27FC236}">
                <a16:creationId xmlns:a16="http://schemas.microsoft.com/office/drawing/2014/main" id="{73C165CF-5816-ACC6-F8AD-828FE17DC216}"/>
              </a:ext>
            </a:extLst>
          </p:cNvPr>
          <p:cNvPicPr>
            <a:picLocks noChangeAspect="1"/>
          </p:cNvPicPr>
          <p:nvPr/>
        </p:nvPicPr>
        <p:blipFill>
          <a:blip r:embed="rId3" cstate="print">
            <a:extLst>
              <a:ext uri="{28A0092B-C50C-407E-A947-70E740481C1C}">
                <a14:useLocalDpi xmlns:a14="http://schemas.microsoft.com/office/drawing/2010/main" val="0"/>
              </a:ext>
            </a:extLst>
          </a:blip>
          <a:srcRect l="5993" r="4151" b="3082"/>
          <a:stretch/>
        </p:blipFill>
        <p:spPr>
          <a:xfrm>
            <a:off x="8761412" y="2136649"/>
            <a:ext cx="3427413" cy="2587751"/>
          </a:xfrm>
          <a:prstGeom prst="ellipse">
            <a:avLst/>
          </a:prstGeom>
          <a:ln>
            <a:noFill/>
          </a:ln>
          <a:effectLst>
            <a:softEdge rad="112500"/>
          </a:effectLst>
        </p:spPr>
      </p:pic>
    </p:spTree>
    <p:extLst>
      <p:ext uri="{BB962C8B-B14F-4D97-AF65-F5344CB8AC3E}">
        <p14:creationId xmlns:p14="http://schemas.microsoft.com/office/powerpoint/2010/main" val="3292292586"/>
      </p:ext>
    </p:extLst>
  </p:cSld>
  <p:clrMapOvr>
    <a:masterClrMapping/>
  </p:clrMapOvr>
  <p:transition spd="slow" advClick="0" advTm="0">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06C4C-5127-EDDC-4245-8297353DB5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A4E69F-F8B2-BF95-9A93-07FF4D3FD0EC}"/>
              </a:ext>
            </a:extLst>
          </p:cNvPr>
          <p:cNvSpPr>
            <a:spLocks noGrp="1"/>
          </p:cNvSpPr>
          <p:nvPr>
            <p:ph type="title"/>
          </p:nvPr>
        </p:nvSpPr>
        <p:spPr>
          <a:xfrm>
            <a:off x="1293812" y="609600"/>
            <a:ext cx="7772400" cy="1447800"/>
          </a:xfrm>
        </p:spPr>
        <p:txBody>
          <a:bodyPr>
            <a:normAutofit/>
          </a:bodyPr>
          <a:lstStyle/>
          <a:p>
            <a:r>
              <a:rPr lang="en-US" b="1" u="sng" dirty="0">
                <a:effectLst/>
                <a:latin typeface="Calibri" panose="020F0502020204030204" pitchFamily="34" charset="0"/>
                <a:ea typeface="Calibri" panose="020F0502020204030204" pitchFamily="34" charset="0"/>
                <a:cs typeface="Times New Roman" panose="02020603050405020304" pitchFamily="18" charset="0"/>
              </a:rPr>
              <a:t>Strategy 2: Increased Focus on Special Events</a:t>
            </a:r>
            <a:endParaRPr lang="en-US" sz="4800" u="sng" dirty="0"/>
          </a:p>
        </p:txBody>
      </p:sp>
      <p:sp>
        <p:nvSpPr>
          <p:cNvPr id="3" name="Slide Number Placeholder 2">
            <a:extLst>
              <a:ext uri="{FF2B5EF4-FFF2-40B4-BE49-F238E27FC236}">
                <a16:creationId xmlns:a16="http://schemas.microsoft.com/office/drawing/2014/main" id="{9E1ED410-791B-9D69-02F7-B0FBD9BB5403}"/>
              </a:ext>
            </a:extLst>
          </p:cNvPr>
          <p:cNvSpPr>
            <a:spLocks noGrp="1"/>
          </p:cNvSpPr>
          <p:nvPr>
            <p:ph type="sldNum" sz="quarter" idx="12"/>
          </p:nvPr>
        </p:nvSpPr>
        <p:spPr/>
        <p:txBody>
          <a:bodyPr/>
          <a:lstStyle/>
          <a:p>
            <a:r>
              <a:rPr lang="en-US" dirty="0"/>
              <a:t>4</a:t>
            </a:r>
          </a:p>
        </p:txBody>
      </p:sp>
      <p:sp>
        <p:nvSpPr>
          <p:cNvPr id="4" name="Content Placeholder 3">
            <a:extLst>
              <a:ext uri="{FF2B5EF4-FFF2-40B4-BE49-F238E27FC236}">
                <a16:creationId xmlns:a16="http://schemas.microsoft.com/office/drawing/2014/main" id="{C29BF355-BAF0-6CF1-7669-0D987D2BD271}"/>
              </a:ext>
            </a:extLst>
          </p:cNvPr>
          <p:cNvSpPr>
            <a:spLocks noGrp="1"/>
          </p:cNvSpPr>
          <p:nvPr>
            <p:ph idx="1"/>
          </p:nvPr>
        </p:nvSpPr>
        <p:spPr>
          <a:xfrm>
            <a:off x="1293812" y="1295400"/>
            <a:ext cx="6172200" cy="5105400"/>
          </a:xfrm>
        </p:spPr>
        <p:txBody>
          <a:bodyPr>
            <a:normAutofit fontScale="92500"/>
          </a:bodyPr>
          <a:lstStyle/>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Events like product launches, eco-tours, and workshops can build community.</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These events should emphasize sustainability to reinforce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GreenTrail's</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ethos.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i="1" kern="100" dirty="0">
                <a:effectLst/>
                <a:latin typeface="Calibri" panose="020F0502020204030204" pitchFamily="34" charset="0"/>
                <a:ea typeface="Calibri" panose="020F0502020204030204" pitchFamily="34" charset="0"/>
                <a:cs typeface="Times New Roman" panose="02020603050405020304" pitchFamily="18" charset="0"/>
              </a:rPr>
              <a:t>Human Element</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Think of a customer who not only buys a product but also feels part of a larger community committed to sustainability.</a:t>
            </a:r>
          </a:p>
        </p:txBody>
      </p:sp>
      <p:pic>
        <p:nvPicPr>
          <p:cNvPr id="6" name="Picture 5" descr="Crowd of people illustration">
            <a:extLst>
              <a:ext uri="{FF2B5EF4-FFF2-40B4-BE49-F238E27FC236}">
                <a16:creationId xmlns:a16="http://schemas.microsoft.com/office/drawing/2014/main" id="{B9B1928C-A9AB-C874-687C-DCF08B04BBA9}"/>
              </a:ext>
            </a:extLst>
          </p:cNvPr>
          <p:cNvPicPr>
            <a:picLocks noChangeAspect="1"/>
          </p:cNvPicPr>
          <p:nvPr/>
        </p:nvPicPr>
        <p:blipFill>
          <a:blip r:embed="rId3" cstate="print">
            <a:extLst>
              <a:ext uri="{28A0092B-C50C-407E-A947-70E740481C1C}">
                <a14:useLocalDpi xmlns:a14="http://schemas.microsoft.com/office/drawing/2010/main" val="0"/>
              </a:ext>
            </a:extLst>
          </a:blip>
          <a:srcRect l="-1" t="6041" r="-35971" b="4537"/>
          <a:stretch/>
        </p:blipFill>
        <p:spPr>
          <a:xfrm>
            <a:off x="8913812" y="990600"/>
            <a:ext cx="4267200" cy="5065183"/>
          </a:xfrm>
          <a:prstGeom prst="ellipse">
            <a:avLst/>
          </a:prstGeom>
          <a:ln>
            <a:noFill/>
          </a:ln>
          <a:effectLst>
            <a:softEdge rad="112500"/>
          </a:effectLst>
        </p:spPr>
      </p:pic>
    </p:spTree>
    <p:extLst>
      <p:ext uri="{BB962C8B-B14F-4D97-AF65-F5344CB8AC3E}">
        <p14:creationId xmlns:p14="http://schemas.microsoft.com/office/powerpoint/2010/main" val="4125406678"/>
      </p:ext>
    </p:extLst>
  </p:cSld>
  <p:clrMapOvr>
    <a:masterClrMapping/>
  </p:clrMapOvr>
  <p:transition spd="slow" advClick="0" advTm="0">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E12BC-50DC-3304-74E5-C7CCDED9E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49EC80-5F59-B8E5-60B5-04BCA045F225}"/>
              </a:ext>
            </a:extLst>
          </p:cNvPr>
          <p:cNvSpPr>
            <a:spLocks noGrp="1"/>
          </p:cNvSpPr>
          <p:nvPr>
            <p:ph type="title"/>
          </p:nvPr>
        </p:nvSpPr>
        <p:spPr>
          <a:xfrm>
            <a:off x="1293812" y="609600"/>
            <a:ext cx="7772400" cy="1447800"/>
          </a:xfrm>
        </p:spPr>
        <p:txBody>
          <a:bodyPr>
            <a:normAutofit/>
          </a:bodyPr>
          <a:lstStyle/>
          <a:p>
            <a:r>
              <a:rPr lang="en-US" b="1" u="sng" dirty="0">
                <a:effectLst/>
                <a:latin typeface="Calibri" panose="020F0502020204030204" pitchFamily="34" charset="0"/>
                <a:ea typeface="Calibri" panose="020F0502020204030204" pitchFamily="34" charset="0"/>
                <a:cs typeface="Times New Roman" panose="02020603050405020304" pitchFamily="18" charset="0"/>
              </a:rPr>
              <a:t>Strategy 3:</a:t>
            </a:r>
            <a:r>
              <a:rPr lang="en-US" u="sng" dirty="0">
                <a:latin typeface="Calibri" panose="020F0502020204030204" pitchFamily="34" charset="0"/>
                <a:ea typeface="Calibri" panose="020F0502020204030204" pitchFamily="34" charset="0"/>
                <a:cs typeface="Times New Roman" panose="02020603050405020304" pitchFamily="18" charset="0"/>
              </a:rPr>
              <a:t> </a:t>
            </a:r>
            <a:r>
              <a:rPr lang="en-US" b="1" u="sng" dirty="0">
                <a:effectLst/>
                <a:latin typeface="Calibri" panose="020F0502020204030204" pitchFamily="34" charset="0"/>
                <a:ea typeface="Calibri" panose="020F0502020204030204" pitchFamily="34" charset="0"/>
                <a:cs typeface="Times New Roman" panose="02020603050405020304" pitchFamily="18" charset="0"/>
              </a:rPr>
              <a:t>Localized Discount Campaigns</a:t>
            </a:r>
            <a:endParaRPr lang="en-US" sz="4800" u="sng" dirty="0"/>
          </a:p>
        </p:txBody>
      </p:sp>
      <p:sp>
        <p:nvSpPr>
          <p:cNvPr id="3" name="Slide Number Placeholder 2">
            <a:extLst>
              <a:ext uri="{FF2B5EF4-FFF2-40B4-BE49-F238E27FC236}">
                <a16:creationId xmlns:a16="http://schemas.microsoft.com/office/drawing/2014/main" id="{5A6D30F5-FACB-83E5-190B-3A22C66D1EC1}"/>
              </a:ext>
            </a:extLst>
          </p:cNvPr>
          <p:cNvSpPr>
            <a:spLocks noGrp="1"/>
          </p:cNvSpPr>
          <p:nvPr>
            <p:ph type="sldNum" sz="quarter" idx="12"/>
          </p:nvPr>
        </p:nvSpPr>
        <p:spPr/>
        <p:txBody>
          <a:bodyPr/>
          <a:lstStyle/>
          <a:p>
            <a:r>
              <a:rPr lang="en-US" dirty="0"/>
              <a:t>5</a:t>
            </a:r>
          </a:p>
        </p:txBody>
      </p:sp>
      <p:sp>
        <p:nvSpPr>
          <p:cNvPr id="4" name="Content Placeholder 3">
            <a:extLst>
              <a:ext uri="{FF2B5EF4-FFF2-40B4-BE49-F238E27FC236}">
                <a16:creationId xmlns:a16="http://schemas.microsoft.com/office/drawing/2014/main" id="{394E1E8C-ADF2-AD42-F808-E78F18E9143C}"/>
              </a:ext>
            </a:extLst>
          </p:cNvPr>
          <p:cNvSpPr>
            <a:spLocks noGrp="1"/>
          </p:cNvSpPr>
          <p:nvPr>
            <p:ph idx="1"/>
          </p:nvPr>
        </p:nvSpPr>
        <p:spPr>
          <a:xfrm>
            <a:off x="1293812" y="1295400"/>
            <a:ext cx="6172200" cy="5105400"/>
          </a:xfrm>
        </p:spPr>
        <p:txBody>
          <a:bodyPr>
            <a:normAutofit fontScale="85000" lnSpcReduction="10000"/>
          </a:bodyPr>
          <a:lstStyle/>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Discounts worked well in urban areas – now, focus on tailoring campaigns for suburban stores.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Ensure promotions resonate with regional preferences.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i="1" kern="100" dirty="0">
                <a:effectLst/>
                <a:latin typeface="Calibri" panose="020F0502020204030204" pitchFamily="34" charset="0"/>
                <a:ea typeface="Calibri" panose="020F0502020204030204" pitchFamily="34" charset="0"/>
                <a:cs typeface="Times New Roman" panose="02020603050405020304" pitchFamily="18" charset="0"/>
              </a:rPr>
              <a:t>Metaphor</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 discount is like a key—it opens doors for more customers when used in the right place.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i="1" kern="100" dirty="0">
                <a:effectLst/>
                <a:latin typeface="Calibri" panose="020F0502020204030204" pitchFamily="34" charset="0"/>
                <a:ea typeface="Calibri" panose="020F0502020204030204" pitchFamily="34" charset="0"/>
                <a:cs typeface="Times New Roman" panose="02020603050405020304" pitchFamily="18" charset="0"/>
              </a:rPr>
              <a:t>Legal Consideration</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Ensure compliance with pricing laws and clearly communicate terms and conditions.</a:t>
            </a:r>
          </a:p>
        </p:txBody>
      </p:sp>
      <p:pic>
        <p:nvPicPr>
          <p:cNvPr id="6" name="Picture 5" descr="Person doing calculations illustration">
            <a:extLst>
              <a:ext uri="{FF2B5EF4-FFF2-40B4-BE49-F238E27FC236}">
                <a16:creationId xmlns:a16="http://schemas.microsoft.com/office/drawing/2014/main" id="{36CAD417-FF8A-CB27-49D7-B63AC8D3FB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6212" y="1333500"/>
            <a:ext cx="2963218" cy="4208543"/>
          </a:xfrm>
          <a:prstGeom prst="ellipse">
            <a:avLst/>
          </a:prstGeom>
          <a:ln>
            <a:noFill/>
          </a:ln>
          <a:effectLst>
            <a:softEdge rad="112500"/>
          </a:effectLst>
        </p:spPr>
      </p:pic>
    </p:spTree>
    <p:extLst>
      <p:ext uri="{BB962C8B-B14F-4D97-AF65-F5344CB8AC3E}">
        <p14:creationId xmlns:p14="http://schemas.microsoft.com/office/powerpoint/2010/main" val="3567786915"/>
      </p:ext>
    </p:extLst>
  </p:cSld>
  <p:clrMapOvr>
    <a:masterClrMapping/>
  </p:clrMapOvr>
  <p:transition spd="slow" advClick="0" advTm="0">
    <p:push/>
  </p:transition>
</p:sld>
</file>

<file path=ppt/theme/theme1.xml><?xml version="1.0" encoding="utf-8"?>
<a:theme xmlns:a="http://schemas.openxmlformats.org/drawingml/2006/main" name="Custom">
  <a:themeElements>
    <a:clrScheme name="Custom 174">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E1EAED"/>
      </a:accent6>
      <a:hlink>
        <a:srgbClr val="9454C3"/>
      </a:hlink>
      <a:folHlink>
        <a:srgbClr val="3EBBF0"/>
      </a:folHlink>
    </a:clrScheme>
    <a:fontScheme name="Custom 30">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M03460663_win32_LW_V7.potx" id="{B4376E67-A46A-4922-AE0D-3354FC109E20}" vid="{F49CC2A7-BC98-4F28-8A83-D1D23E8024B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37B52A-9EC8-4B7A-85C4-31F7EAFE403D}">
  <ds:schemaRefs>
    <ds:schemaRef ds:uri="http://schemas.microsoft.com/sharepoint/v3/contenttype/forms"/>
  </ds:schemaRefs>
</ds:datastoreItem>
</file>

<file path=customXml/itemProps2.xml><?xml version="1.0" encoding="utf-8"?>
<ds:datastoreItem xmlns:ds="http://schemas.openxmlformats.org/officeDocument/2006/customXml" ds:itemID="{AF050606-E255-48B6-AE23-CE03A589EB22}">
  <ds:schemaRefs>
    <ds:schemaRef ds:uri="http://schemas.microsoft.com/office/2006/metadata/properties"/>
    <ds:schemaRef ds:uri="http://schemas.microsoft.com/sharepoint/v3"/>
    <ds:schemaRef ds:uri="http://schemas.microsoft.com/office/2006/documentManagement/types"/>
    <ds:schemaRef ds:uri="http://purl.org/dc/elements/1.1/"/>
    <ds:schemaRef ds:uri="71af3243-3dd4-4a8d-8c0d-dd76da1f02a5"/>
    <ds:schemaRef ds:uri="http://schemas.openxmlformats.org/package/2006/metadata/core-properties"/>
    <ds:schemaRef ds:uri="http://purl.org/dc/dcmitype/"/>
    <ds:schemaRef ds:uri="http://purl.org/dc/terms/"/>
    <ds:schemaRef ds:uri="http://schemas.microsoft.com/office/infopath/2007/PartnerControls"/>
    <ds:schemaRef ds:uri="16c05727-aa75-4e4a-9b5f-8a80a1165891"/>
    <ds:schemaRef ds:uri="230e9df3-be65-4c73-a93b-d1236ebd677e"/>
    <ds:schemaRef ds:uri="http://www.w3.org/XML/1998/namespace"/>
  </ds:schemaRefs>
</ds:datastoreItem>
</file>

<file path=customXml/itemProps3.xml><?xml version="1.0" encoding="utf-8"?>
<ds:datastoreItem xmlns:ds="http://schemas.openxmlformats.org/officeDocument/2006/customXml" ds:itemID="{20C06458-EC9A-428C-9123-A760B9587A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Business strategy slides</Template>
  <TotalTime>122</TotalTime>
  <Words>2446</Words>
  <Application>Microsoft Office PowerPoint</Application>
  <PresentationFormat>Custom</PresentationFormat>
  <Paragraphs>173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Courier New</vt:lpstr>
      <vt:lpstr>Palatino Linotype</vt:lpstr>
      <vt:lpstr>Symbol</vt:lpstr>
      <vt:lpstr>Times New Roman</vt:lpstr>
      <vt:lpstr>Custom</vt:lpstr>
      <vt:lpstr>Legal Marketing Recommendation Strategies for GreenTrail Outdoors </vt:lpstr>
      <vt:lpstr>Agenda</vt:lpstr>
      <vt:lpstr>Introduction: GreenTrail’s Challenge</vt:lpstr>
      <vt:lpstr>Data Overview/Analysis:</vt:lpstr>
      <vt:lpstr>|Graphs 1|</vt:lpstr>
      <vt:lpstr>|Graphs 2|</vt:lpstr>
      <vt:lpstr>Strategy 1: Eco-Friendly Product Bundles</vt:lpstr>
      <vt:lpstr>Strategy 2: Increased Focus on Special Events</vt:lpstr>
      <vt:lpstr>Strategy 3: Localized Discount Campaigns</vt:lpstr>
      <vt:lpstr>Strategy 4:  Personalized Marketing with Customer Data</vt:lpstr>
      <vt:lpstr>Control Testing and Methodology</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Victoria Lee</dc:creator>
  <cp:lastModifiedBy>Victoria Lee</cp:lastModifiedBy>
  <cp:revision>82</cp:revision>
  <dcterms:created xsi:type="dcterms:W3CDTF">2025-03-22T05:43:06Z</dcterms:created>
  <dcterms:modified xsi:type="dcterms:W3CDTF">2025-03-22T20:33:59Z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ediaServiceImageTags">
    <vt:lpwstr/>
  </property>
</Properties>
</file>