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0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60659" y="368416"/>
            <a:ext cx="9525" cy="5528310"/>
          </a:xfrm>
          <a:custGeom>
            <a:avLst/>
            <a:gdLst/>
            <a:ahLst/>
            <a:cxnLst/>
            <a:rect l="l" t="t" r="r" b="b"/>
            <a:pathLst>
              <a:path w="9525" h="5528310">
                <a:moveTo>
                  <a:pt x="9530" y="5527890"/>
                </a:moveTo>
                <a:lnTo>
                  <a:pt x="0" y="5527890"/>
                </a:lnTo>
                <a:lnTo>
                  <a:pt x="0" y="0"/>
                </a:lnTo>
                <a:lnTo>
                  <a:pt x="9530" y="0"/>
                </a:lnTo>
                <a:lnTo>
                  <a:pt x="9530" y="5527890"/>
                </a:lnTo>
                <a:close/>
              </a:path>
            </a:pathLst>
          </a:custGeom>
          <a:solidFill>
            <a:srgbClr val="506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339" y="1337814"/>
            <a:ext cx="1854200" cy="3905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050" b="1" spc="-5" dirty="0">
                <a:solidFill>
                  <a:srgbClr val="F1535B"/>
                </a:solidFill>
                <a:latin typeface="Arial"/>
                <a:cs typeface="Arial"/>
              </a:rPr>
              <a:t>Puesto</a:t>
            </a:r>
            <a:endParaRPr sz="1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200" b="1" spc="-55" dirty="0" err="1">
                <a:solidFill>
                  <a:srgbClr val="747474"/>
                </a:solidFill>
                <a:latin typeface="Arial"/>
                <a:cs typeface="Arial"/>
              </a:rPr>
              <a:t>Cualquier</a:t>
            </a:r>
            <a:r>
              <a:rPr lang="en-US" sz="1200" b="1" spc="-55" dirty="0">
                <a:solidFill>
                  <a:srgbClr val="747474"/>
                </a:solidFill>
                <a:latin typeface="Arial"/>
                <a:cs typeface="Arial"/>
              </a:rPr>
              <a:t> persona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401" y="1909665"/>
            <a:ext cx="1524075" cy="3821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80"/>
              </a:spcBef>
            </a:pPr>
            <a:r>
              <a:rPr sz="1050" b="1" spc="15" dirty="0">
                <a:solidFill>
                  <a:srgbClr val="F1535B"/>
                </a:solidFill>
                <a:latin typeface="Arial"/>
                <a:cs typeface="Arial"/>
              </a:rPr>
              <a:t>Edad</a:t>
            </a:r>
            <a:endParaRPr sz="10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200" b="1" spc="-10" dirty="0">
                <a:latin typeface="Arial"/>
                <a:cs typeface="Arial"/>
              </a:rPr>
              <a:t>Entre 22 a 70 y mas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360" y="2556858"/>
            <a:ext cx="1854200" cy="3905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050" b="1" spc="20" dirty="0">
                <a:solidFill>
                  <a:srgbClr val="F1535B"/>
                </a:solidFill>
                <a:latin typeface="Arial"/>
                <a:cs typeface="Arial"/>
              </a:rPr>
              <a:t>Nivel</a:t>
            </a:r>
            <a:r>
              <a:rPr sz="105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35" dirty="0">
                <a:solidFill>
                  <a:srgbClr val="F1535B"/>
                </a:solidFill>
                <a:latin typeface="Arial"/>
                <a:cs typeface="Arial"/>
              </a:rPr>
              <a:t>de</a:t>
            </a:r>
            <a:r>
              <a:rPr sz="1050" b="1" spc="-3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F1535B"/>
                </a:solidFill>
                <a:latin typeface="Arial"/>
                <a:cs typeface="Arial"/>
              </a:rPr>
              <a:t>educación</a:t>
            </a:r>
            <a:r>
              <a:rPr sz="1050" b="1" spc="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-15" dirty="0">
                <a:solidFill>
                  <a:srgbClr val="F1535B"/>
                </a:solidFill>
                <a:latin typeface="Arial"/>
                <a:cs typeface="Arial"/>
              </a:rPr>
              <a:t>más</a:t>
            </a:r>
            <a:r>
              <a:rPr sz="1050" b="1" spc="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15" dirty="0">
                <a:solidFill>
                  <a:srgbClr val="F1535B"/>
                </a:solidFill>
                <a:latin typeface="Arial"/>
                <a:cs typeface="Arial"/>
              </a:rPr>
              <a:t>alto</a:t>
            </a:r>
            <a:endParaRPr sz="1050" dirty="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90"/>
              </a:spcBef>
            </a:pPr>
            <a:r>
              <a:rPr lang="en-US" sz="1200" b="1" spc="-35" dirty="0" err="1">
                <a:latin typeface="Arial"/>
                <a:cs typeface="Arial"/>
              </a:rPr>
              <a:t>Cualquier</a:t>
            </a:r>
            <a:r>
              <a:rPr lang="en-US" sz="1200" b="1" spc="-35" dirty="0">
                <a:latin typeface="Arial"/>
                <a:cs typeface="Arial"/>
              </a:rPr>
              <a:t> </a:t>
            </a:r>
            <a:r>
              <a:rPr lang="en-US" sz="1200" b="1" spc="-35" dirty="0" err="1">
                <a:latin typeface="Arial"/>
                <a:cs typeface="Arial"/>
              </a:rPr>
              <a:t>nivel</a:t>
            </a:r>
            <a:r>
              <a:rPr lang="en-US" sz="1200" b="1" spc="-35" dirty="0">
                <a:latin typeface="Arial"/>
                <a:cs typeface="Arial"/>
              </a:rPr>
              <a:t> </a:t>
            </a:r>
            <a:r>
              <a:rPr lang="en-US" sz="1200" b="1" spc="-35" dirty="0" err="1">
                <a:latin typeface="Arial"/>
                <a:cs typeface="Arial"/>
              </a:rPr>
              <a:t>Educativo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246" y="3234032"/>
            <a:ext cx="10464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20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232" y="4723955"/>
            <a:ext cx="1647188" cy="566822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050" b="1" spc="10" dirty="0" err="1">
                <a:solidFill>
                  <a:srgbClr val="F1535B"/>
                </a:solidFill>
                <a:latin typeface="Arial"/>
                <a:cs typeface="Arial"/>
              </a:rPr>
              <a:t>Industria</a:t>
            </a:r>
            <a:endParaRPr lang="en-US" sz="1050" b="1" spc="10" dirty="0">
              <a:solidFill>
                <a:srgbClr val="F1535B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sz="1200" b="1" spc="-55" dirty="0" err="1">
                <a:solidFill>
                  <a:srgbClr val="747474"/>
                </a:solidFill>
                <a:latin typeface="Arial"/>
                <a:cs typeface="Arial"/>
              </a:rPr>
              <a:t>Cualquier</a:t>
            </a:r>
            <a:r>
              <a:rPr lang="en-US" sz="1200" b="1" spc="-55" dirty="0">
                <a:solidFill>
                  <a:srgbClr val="747474"/>
                </a:solidFill>
                <a:latin typeface="Arial"/>
                <a:cs typeface="Arial"/>
              </a:rPr>
              <a:t> </a:t>
            </a:r>
            <a:r>
              <a:rPr lang="en-US" sz="1200" b="1" spc="-55" dirty="0" err="1">
                <a:solidFill>
                  <a:srgbClr val="747474"/>
                </a:solidFill>
                <a:latin typeface="Arial"/>
                <a:cs typeface="Arial"/>
              </a:rPr>
              <a:t>tipo</a:t>
            </a:r>
            <a:r>
              <a:rPr lang="en-US" sz="1200" b="1" spc="-55" dirty="0">
                <a:solidFill>
                  <a:srgbClr val="747474"/>
                </a:solidFill>
                <a:latin typeface="Arial"/>
                <a:cs typeface="Arial"/>
              </a:rPr>
              <a:t> de </a:t>
            </a:r>
            <a:r>
              <a:rPr lang="en-US" sz="1200" b="1" spc="-55" dirty="0" err="1">
                <a:solidFill>
                  <a:srgbClr val="747474"/>
                </a:solidFill>
                <a:latin typeface="Arial"/>
                <a:cs typeface="Arial"/>
              </a:rPr>
              <a:t>industria</a:t>
            </a:r>
            <a:endParaRPr lang="en-US" sz="1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185" y="5425650"/>
            <a:ext cx="1857375" cy="77713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80"/>
              </a:spcBef>
            </a:pPr>
            <a:r>
              <a:rPr sz="1050" b="1" spc="10" dirty="0">
                <a:solidFill>
                  <a:srgbClr val="F1535B"/>
                </a:solidFill>
                <a:latin typeface="Arial"/>
                <a:cs typeface="Arial"/>
              </a:rPr>
              <a:t>Tamaño</a:t>
            </a:r>
            <a:r>
              <a:rPr sz="1050" b="1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35" dirty="0">
                <a:solidFill>
                  <a:srgbClr val="F1535B"/>
                </a:solidFill>
                <a:latin typeface="Arial"/>
                <a:cs typeface="Arial"/>
              </a:rPr>
              <a:t>de</a:t>
            </a:r>
            <a:r>
              <a:rPr sz="1050" b="1" spc="-3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F1535B"/>
                </a:solidFill>
                <a:latin typeface="Arial"/>
                <a:cs typeface="Arial"/>
              </a:rPr>
              <a:t>la</a:t>
            </a:r>
            <a:r>
              <a:rPr sz="1050" b="1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050" b="1" spc="10" dirty="0">
                <a:solidFill>
                  <a:srgbClr val="F1535B"/>
                </a:solidFill>
                <a:latin typeface="Arial"/>
                <a:cs typeface="Arial"/>
              </a:rPr>
              <a:t>organización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="1" spc="-10" dirty="0" err="1">
                <a:latin typeface="Arial"/>
                <a:cs typeface="Arial"/>
              </a:rPr>
              <a:t>Trabajador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20" dirty="0" err="1">
                <a:latin typeface="Arial"/>
                <a:cs typeface="Arial"/>
              </a:rPr>
              <a:t>independiente</a:t>
            </a:r>
            <a:endParaRPr lang="en-US" sz="1200" b="1" spc="-2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200" b="1" spc="-20" dirty="0">
                <a:latin typeface="Arial"/>
                <a:cs typeface="Arial"/>
              </a:rPr>
              <a:t>Ama de casa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200" b="1" spc="-20" dirty="0" err="1">
                <a:latin typeface="Arial"/>
                <a:cs typeface="Arial"/>
              </a:rPr>
              <a:t>Empresa</a:t>
            </a:r>
            <a:r>
              <a:rPr lang="en-US" sz="1200" b="1" spc="-20" dirty="0">
                <a:latin typeface="Arial"/>
                <a:cs typeface="Arial"/>
              </a:rPr>
              <a:t> </a:t>
            </a:r>
            <a:r>
              <a:rPr lang="en-US" sz="1200" b="1" spc="-20" dirty="0" err="1">
                <a:latin typeface="Arial"/>
                <a:cs typeface="Arial"/>
              </a:rPr>
              <a:t>grande</a:t>
            </a:r>
            <a:r>
              <a:rPr lang="en-US" sz="1200" b="1" spc="-20" dirty="0">
                <a:latin typeface="Arial"/>
                <a:cs typeface="Arial"/>
              </a:rPr>
              <a:t> o PYME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981464" y="446392"/>
            <a:ext cx="4498836" cy="1072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Canal</a:t>
            </a:r>
            <a:r>
              <a:rPr sz="1200" b="1" spc="-5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favorito</a:t>
            </a:r>
            <a:r>
              <a:rPr sz="1200" b="1" spc="-1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de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comunicación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Comunmente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Facebook o LinkedIn para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mantener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comunicación</a:t>
            </a:r>
            <a:endParaRPr sz="12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Herramientas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1535B"/>
                </a:solidFill>
                <a:latin typeface="Arial"/>
                <a:cs typeface="Arial"/>
              </a:rPr>
              <a:t>que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necesita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1535B"/>
                </a:solidFill>
                <a:latin typeface="Arial"/>
                <a:cs typeface="Arial"/>
              </a:rPr>
              <a:t>para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1535B"/>
                </a:solidFill>
                <a:latin typeface="Arial"/>
                <a:cs typeface="Arial"/>
              </a:rPr>
              <a:t>trabajar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1464" y="1947368"/>
            <a:ext cx="20281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20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p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b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ili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bo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1464" y="2681243"/>
            <a:ext cx="23050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30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b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j</a:t>
            </a:r>
            <a:r>
              <a:rPr sz="1200" b="1" spc="-5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m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f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un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ó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81464" y="3418329"/>
            <a:ext cx="7242036" cy="1192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30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4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p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E</a:t>
            </a:r>
            <a:r>
              <a:rPr sz="1200" spc="-90" dirty="0">
                <a:solidFill>
                  <a:srgbClr val="9097A2"/>
                </a:solidFill>
                <a:latin typeface="Lucida Sans Unicode"/>
                <a:cs typeface="Lucida Sans Unicode"/>
              </a:rPr>
              <a:t>s</a:t>
            </a:r>
            <a:r>
              <a:rPr sz="1200" spc="-45" dirty="0">
                <a:solidFill>
                  <a:srgbClr val="9097A2"/>
                </a:solidFill>
                <a:latin typeface="Lucida Sans Unicode"/>
                <a:cs typeface="Lucida Sans Unicode"/>
              </a:rPr>
              <a:t>c</a:t>
            </a:r>
            <a:r>
              <a:rPr sz="1200" spc="-20" dirty="0">
                <a:solidFill>
                  <a:srgbClr val="9097A2"/>
                </a:solidFill>
                <a:latin typeface="Lucida Sans Unicode"/>
                <a:cs typeface="Lucida Sans Unicode"/>
              </a:rPr>
              <a:t>r</a:t>
            </a:r>
            <a:r>
              <a:rPr sz="1200" spc="-15" dirty="0">
                <a:solidFill>
                  <a:srgbClr val="9097A2"/>
                </a:solidFill>
                <a:latin typeface="Lucida Sans Unicode"/>
                <a:cs typeface="Lucida Sans Unicode"/>
              </a:rPr>
              <a:t>i</a:t>
            </a:r>
            <a:r>
              <a:rPr sz="1200" spc="-45" dirty="0">
                <a:solidFill>
                  <a:srgbClr val="9097A2"/>
                </a:solidFill>
                <a:latin typeface="Lucida Sans Unicode"/>
                <a:cs typeface="Lucida Sans Unicode"/>
              </a:rPr>
              <a:t>b</a:t>
            </a:r>
            <a:r>
              <a:rPr sz="1200" spc="15" dirty="0">
                <a:solidFill>
                  <a:srgbClr val="9097A2"/>
                </a:solidFill>
                <a:latin typeface="Lucida Sans Unicode"/>
                <a:cs typeface="Lucida Sans Unicode"/>
              </a:rPr>
              <a:t>e</a:t>
            </a:r>
            <a:r>
              <a:rPr sz="1200" spc="-95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9097A2"/>
                </a:solidFill>
                <a:latin typeface="Lucida Sans Unicode"/>
                <a:cs typeface="Lucida Sans Unicode"/>
              </a:rPr>
              <a:t>a</a:t>
            </a:r>
            <a:r>
              <a:rPr sz="1200" spc="-10" dirty="0">
                <a:solidFill>
                  <a:srgbClr val="9097A2"/>
                </a:solidFill>
                <a:latin typeface="Lucida Sans Unicode"/>
                <a:cs typeface="Lucida Sans Unicode"/>
              </a:rPr>
              <a:t>q</a:t>
            </a:r>
            <a:r>
              <a:rPr sz="1200" spc="-75" dirty="0">
                <a:solidFill>
                  <a:srgbClr val="9097A2"/>
                </a:solidFill>
                <a:latin typeface="Lucida Sans Unicode"/>
                <a:cs typeface="Lucida Sans Unicode"/>
              </a:rPr>
              <a:t>u</a:t>
            </a:r>
            <a:r>
              <a:rPr sz="1200" spc="-50" dirty="0">
                <a:solidFill>
                  <a:srgbClr val="9097A2"/>
                </a:solidFill>
                <a:latin typeface="Lucida Sans Unicode"/>
                <a:cs typeface="Lucida Sans Unicode"/>
              </a:rPr>
              <a:t>í</a:t>
            </a:r>
            <a:endParaRPr sz="12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1200" b="1" spc="120" dirty="0">
                <a:solidFill>
                  <a:srgbClr val="F1535B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ob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j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v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Arregalr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su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caso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pendiente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,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tener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conocimiento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de lo que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sucede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.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1464" y="4873337"/>
            <a:ext cx="22764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114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b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5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f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o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m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ó</a:t>
            </a:r>
            <a:r>
              <a:rPr sz="1200" b="1" spc="-35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20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v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é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20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1464" y="5607213"/>
            <a:ext cx="16471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f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u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-30" dirty="0">
                <a:solidFill>
                  <a:srgbClr val="F1535B"/>
                </a:solidFill>
                <a:latin typeface="Arial"/>
                <a:cs typeface="Arial"/>
              </a:rPr>
              <a:t>t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10" dirty="0">
                <a:solidFill>
                  <a:srgbClr val="F1535B"/>
                </a:solidFill>
                <a:latin typeface="Arial"/>
                <a:cs typeface="Arial"/>
              </a:rPr>
              <a:t>d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r>
              <a:rPr sz="1200" b="1" spc="-45" dirty="0">
                <a:solidFill>
                  <a:srgbClr val="F1535B"/>
                </a:solidFill>
                <a:latin typeface="Arial"/>
                <a:cs typeface="Arial"/>
              </a:rPr>
              <a:t> 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p</a:t>
            </a:r>
            <a:r>
              <a:rPr sz="1200" b="1" spc="-25" dirty="0">
                <a:solidFill>
                  <a:srgbClr val="F1535B"/>
                </a:solidFill>
                <a:latin typeface="Arial"/>
                <a:cs typeface="Arial"/>
              </a:rPr>
              <a:t>r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-60" dirty="0">
                <a:solidFill>
                  <a:srgbClr val="F1535B"/>
                </a:solidFill>
                <a:latin typeface="Arial"/>
                <a:cs typeface="Arial"/>
              </a:rPr>
              <a:t>n</a:t>
            </a:r>
            <a:r>
              <a:rPr sz="1200" b="1" spc="-75" dirty="0">
                <a:solidFill>
                  <a:srgbClr val="F1535B"/>
                </a:solidFill>
                <a:latin typeface="Arial"/>
                <a:cs typeface="Arial"/>
              </a:rPr>
              <a:t>c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i</a:t>
            </a:r>
            <a:r>
              <a:rPr sz="1200" b="1" spc="15" dirty="0">
                <a:solidFill>
                  <a:srgbClr val="F1535B"/>
                </a:solidFill>
                <a:latin typeface="Arial"/>
                <a:cs typeface="Arial"/>
              </a:rPr>
              <a:t>p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1535B"/>
                </a:solidFill>
                <a:latin typeface="Arial"/>
                <a:cs typeface="Arial"/>
              </a:rPr>
              <a:t>l</a:t>
            </a:r>
            <a:r>
              <a:rPr sz="1200" b="1" spc="5" dirty="0">
                <a:solidFill>
                  <a:srgbClr val="F1535B"/>
                </a:solidFill>
                <a:latin typeface="Arial"/>
                <a:cs typeface="Arial"/>
              </a:rPr>
              <a:t>e</a:t>
            </a:r>
            <a:r>
              <a:rPr sz="1200" b="1" spc="-135" dirty="0">
                <a:solidFill>
                  <a:srgbClr val="F1535B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533" y="393387"/>
            <a:ext cx="914961" cy="914961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663873" y="3608904"/>
            <a:ext cx="438784" cy="438784"/>
            <a:chOff x="663873" y="3608904"/>
            <a:chExt cx="438784" cy="438784"/>
          </a:xfrm>
        </p:grpSpPr>
        <p:sp>
          <p:nvSpPr>
            <p:cNvPr id="16" name="object 16"/>
            <p:cNvSpPr/>
            <p:nvPr/>
          </p:nvSpPr>
          <p:spPr>
            <a:xfrm>
              <a:off x="663873" y="3608904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7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5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9"/>
                  </a:lnTo>
                  <a:lnTo>
                    <a:pt x="0" y="212030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2" y="91453"/>
                  </a:lnTo>
                  <a:lnTo>
                    <a:pt x="69281" y="59128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5" y="40932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5"/>
                  </a:lnTo>
                  <a:lnTo>
                    <a:pt x="438418" y="212030"/>
                  </a:lnTo>
                  <a:lnTo>
                    <a:pt x="438418" y="219209"/>
                  </a:lnTo>
                  <a:lnTo>
                    <a:pt x="438418" y="226389"/>
                  </a:lnTo>
                  <a:lnTo>
                    <a:pt x="432806" y="269016"/>
                  </a:lnTo>
                  <a:lnTo>
                    <a:pt x="418985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7"/>
                  </a:lnTo>
                  <a:lnTo>
                    <a:pt x="233550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045" y="3723946"/>
              <a:ext cx="106075" cy="20900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245254" y="3608904"/>
            <a:ext cx="438784" cy="438784"/>
            <a:chOff x="1245254" y="3608904"/>
            <a:chExt cx="438784" cy="438784"/>
          </a:xfrm>
        </p:grpSpPr>
        <p:sp>
          <p:nvSpPr>
            <p:cNvPr id="19" name="object 19"/>
            <p:cNvSpPr/>
            <p:nvPr/>
          </p:nvSpPr>
          <p:spPr>
            <a:xfrm>
              <a:off x="1245254" y="3608904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5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8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5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9"/>
                  </a:lnTo>
                  <a:lnTo>
                    <a:pt x="0" y="212030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2" y="91453"/>
                  </a:lnTo>
                  <a:lnTo>
                    <a:pt x="69281" y="59128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4" y="40932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5"/>
                  </a:lnTo>
                  <a:lnTo>
                    <a:pt x="438418" y="212030"/>
                  </a:lnTo>
                  <a:lnTo>
                    <a:pt x="438418" y="219209"/>
                  </a:lnTo>
                  <a:lnTo>
                    <a:pt x="438418" y="226389"/>
                  </a:lnTo>
                  <a:lnTo>
                    <a:pt x="432806" y="269016"/>
                  </a:lnTo>
                  <a:lnTo>
                    <a:pt x="418985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7"/>
                  </a:lnTo>
                  <a:lnTo>
                    <a:pt x="233551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9749" y="3723274"/>
              <a:ext cx="209430" cy="209678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826636" y="3608904"/>
            <a:ext cx="438784" cy="438784"/>
            <a:chOff x="1826636" y="3608904"/>
            <a:chExt cx="438784" cy="438784"/>
          </a:xfrm>
        </p:grpSpPr>
        <p:sp>
          <p:nvSpPr>
            <p:cNvPr id="22" name="object 22"/>
            <p:cNvSpPr/>
            <p:nvPr/>
          </p:nvSpPr>
          <p:spPr>
            <a:xfrm>
              <a:off x="1826636" y="3608904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5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8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5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9"/>
                  </a:lnTo>
                  <a:lnTo>
                    <a:pt x="0" y="212030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1" y="91453"/>
                  </a:lnTo>
                  <a:lnTo>
                    <a:pt x="69281" y="59128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5" y="40932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5"/>
                  </a:lnTo>
                  <a:lnTo>
                    <a:pt x="438418" y="212030"/>
                  </a:lnTo>
                  <a:lnTo>
                    <a:pt x="438418" y="219209"/>
                  </a:lnTo>
                  <a:lnTo>
                    <a:pt x="438418" y="226389"/>
                  </a:lnTo>
                  <a:lnTo>
                    <a:pt x="432806" y="269016"/>
                  </a:lnTo>
                  <a:lnTo>
                    <a:pt x="418984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7"/>
                  </a:lnTo>
                  <a:lnTo>
                    <a:pt x="233551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1006" y="3743963"/>
              <a:ext cx="209678" cy="16885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249328" y="4188294"/>
            <a:ext cx="438784" cy="438784"/>
            <a:chOff x="959329" y="4190286"/>
            <a:chExt cx="438784" cy="438784"/>
          </a:xfrm>
        </p:grpSpPr>
        <p:sp>
          <p:nvSpPr>
            <p:cNvPr id="25" name="object 25"/>
            <p:cNvSpPr/>
            <p:nvPr/>
          </p:nvSpPr>
          <p:spPr>
            <a:xfrm>
              <a:off x="959329" y="4190286"/>
              <a:ext cx="438784" cy="438784"/>
            </a:xfrm>
            <a:custGeom>
              <a:avLst/>
              <a:gdLst/>
              <a:ahLst/>
              <a:cxnLst/>
              <a:rect l="l" t="t" r="r" b="b"/>
              <a:pathLst>
                <a:path w="438784" h="438785">
                  <a:moveTo>
                    <a:pt x="226388" y="438418"/>
                  </a:moveTo>
                  <a:lnTo>
                    <a:pt x="212030" y="438418"/>
                  </a:lnTo>
                  <a:lnTo>
                    <a:pt x="204868" y="438066"/>
                  </a:lnTo>
                  <a:lnTo>
                    <a:pt x="162446" y="431063"/>
                  </a:lnTo>
                  <a:lnTo>
                    <a:pt x="122206" y="415918"/>
                  </a:lnTo>
                  <a:lnTo>
                    <a:pt x="85694" y="393214"/>
                  </a:lnTo>
                  <a:lnTo>
                    <a:pt x="54312" y="363823"/>
                  </a:lnTo>
                  <a:lnTo>
                    <a:pt x="29268" y="328875"/>
                  </a:lnTo>
                  <a:lnTo>
                    <a:pt x="11523" y="289712"/>
                  </a:lnTo>
                  <a:lnTo>
                    <a:pt x="1759" y="247840"/>
                  </a:lnTo>
                  <a:lnTo>
                    <a:pt x="0" y="226388"/>
                  </a:lnTo>
                  <a:lnTo>
                    <a:pt x="0" y="212029"/>
                  </a:lnTo>
                  <a:lnTo>
                    <a:pt x="5612" y="169402"/>
                  </a:lnTo>
                  <a:lnTo>
                    <a:pt x="19433" y="128688"/>
                  </a:lnTo>
                  <a:lnTo>
                    <a:pt x="40932" y="91453"/>
                  </a:lnTo>
                  <a:lnTo>
                    <a:pt x="69281" y="59127"/>
                  </a:lnTo>
                  <a:lnTo>
                    <a:pt x="103392" y="32954"/>
                  </a:lnTo>
                  <a:lnTo>
                    <a:pt x="141954" y="13938"/>
                  </a:lnTo>
                  <a:lnTo>
                    <a:pt x="183485" y="2811"/>
                  </a:lnTo>
                  <a:lnTo>
                    <a:pt x="212030" y="0"/>
                  </a:lnTo>
                  <a:lnTo>
                    <a:pt x="226388" y="0"/>
                  </a:lnTo>
                  <a:lnTo>
                    <a:pt x="269016" y="5612"/>
                  </a:lnTo>
                  <a:lnTo>
                    <a:pt x="309730" y="19433"/>
                  </a:lnTo>
                  <a:lnTo>
                    <a:pt x="346965" y="40931"/>
                  </a:lnTo>
                  <a:lnTo>
                    <a:pt x="379290" y="69281"/>
                  </a:lnTo>
                  <a:lnTo>
                    <a:pt x="405463" y="103392"/>
                  </a:lnTo>
                  <a:lnTo>
                    <a:pt x="424479" y="141954"/>
                  </a:lnTo>
                  <a:lnTo>
                    <a:pt x="435607" y="183484"/>
                  </a:lnTo>
                  <a:lnTo>
                    <a:pt x="438418" y="212029"/>
                  </a:lnTo>
                  <a:lnTo>
                    <a:pt x="438418" y="219209"/>
                  </a:lnTo>
                  <a:lnTo>
                    <a:pt x="438418" y="226388"/>
                  </a:lnTo>
                  <a:lnTo>
                    <a:pt x="432806" y="269015"/>
                  </a:lnTo>
                  <a:lnTo>
                    <a:pt x="418985" y="309729"/>
                  </a:lnTo>
                  <a:lnTo>
                    <a:pt x="397486" y="346964"/>
                  </a:lnTo>
                  <a:lnTo>
                    <a:pt x="369137" y="379290"/>
                  </a:lnTo>
                  <a:lnTo>
                    <a:pt x="335026" y="405463"/>
                  </a:lnTo>
                  <a:lnTo>
                    <a:pt x="296464" y="424479"/>
                  </a:lnTo>
                  <a:lnTo>
                    <a:pt x="254933" y="435606"/>
                  </a:lnTo>
                  <a:lnTo>
                    <a:pt x="233551" y="438066"/>
                  </a:lnTo>
                  <a:lnTo>
                    <a:pt x="226388" y="438418"/>
                  </a:lnTo>
                  <a:close/>
                </a:path>
              </a:pathLst>
            </a:custGeom>
            <a:solidFill>
              <a:srgbClr val="F1535B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5873" y="4304766"/>
              <a:ext cx="205458" cy="20956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981464" y="1518480"/>
            <a:ext cx="72420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Información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sobre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el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servicio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que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brindan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,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formas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en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como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mantener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comunicación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y saber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sobre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su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caso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,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documentación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que  require para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contrarar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un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servicio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y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costos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, forma de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pago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81464" y="2252354"/>
            <a:ext cx="67086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Cualquier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responsabilidad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,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ya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que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puede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solicitor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el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servicio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por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un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asunto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personal o uno con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relacion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a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una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empresa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sea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chica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o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grande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.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981464" y="2986230"/>
            <a:ext cx="8737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E</a:t>
            </a:r>
            <a:r>
              <a:rPr sz="1200" spc="-90" dirty="0">
                <a:solidFill>
                  <a:srgbClr val="9097A2"/>
                </a:solidFill>
                <a:latin typeface="Lucida Sans Unicode"/>
                <a:cs typeface="Lucida Sans Unicode"/>
              </a:rPr>
              <a:t>s</a:t>
            </a:r>
            <a:r>
              <a:rPr sz="1200" spc="-45" dirty="0">
                <a:solidFill>
                  <a:srgbClr val="9097A2"/>
                </a:solidFill>
                <a:latin typeface="Lucida Sans Unicode"/>
                <a:cs typeface="Lucida Sans Unicode"/>
              </a:rPr>
              <a:t>c</a:t>
            </a:r>
            <a:r>
              <a:rPr sz="1200" spc="-20" dirty="0">
                <a:solidFill>
                  <a:srgbClr val="9097A2"/>
                </a:solidFill>
                <a:latin typeface="Lucida Sans Unicode"/>
                <a:cs typeface="Lucida Sans Unicode"/>
              </a:rPr>
              <a:t>r</a:t>
            </a:r>
            <a:r>
              <a:rPr sz="1200" spc="-15" dirty="0">
                <a:solidFill>
                  <a:srgbClr val="9097A2"/>
                </a:solidFill>
                <a:latin typeface="Lucida Sans Unicode"/>
                <a:cs typeface="Lucida Sans Unicode"/>
              </a:rPr>
              <a:t>i</a:t>
            </a:r>
            <a:r>
              <a:rPr sz="1200" spc="-45" dirty="0">
                <a:solidFill>
                  <a:srgbClr val="9097A2"/>
                </a:solidFill>
                <a:latin typeface="Lucida Sans Unicode"/>
                <a:cs typeface="Lucida Sans Unicode"/>
              </a:rPr>
              <a:t>b</a:t>
            </a:r>
            <a:r>
              <a:rPr sz="1200" spc="15" dirty="0">
                <a:solidFill>
                  <a:srgbClr val="9097A2"/>
                </a:solidFill>
                <a:latin typeface="Lucida Sans Unicode"/>
                <a:cs typeface="Lucida Sans Unicode"/>
              </a:rPr>
              <a:t>e</a:t>
            </a:r>
            <a:r>
              <a:rPr sz="1200" spc="-95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sz="1200" spc="5" dirty="0">
                <a:solidFill>
                  <a:srgbClr val="9097A2"/>
                </a:solidFill>
                <a:latin typeface="Lucida Sans Unicode"/>
                <a:cs typeface="Lucida Sans Unicode"/>
              </a:rPr>
              <a:t>a</a:t>
            </a:r>
            <a:r>
              <a:rPr sz="1200" spc="-10" dirty="0">
                <a:solidFill>
                  <a:srgbClr val="9097A2"/>
                </a:solidFill>
                <a:latin typeface="Lucida Sans Unicode"/>
                <a:cs typeface="Lucida Sans Unicode"/>
              </a:rPr>
              <a:t>q</a:t>
            </a:r>
            <a:r>
              <a:rPr sz="1200" spc="-75" dirty="0">
                <a:solidFill>
                  <a:srgbClr val="9097A2"/>
                </a:solidFill>
                <a:latin typeface="Lucida Sans Unicode"/>
                <a:cs typeface="Lucida Sans Unicode"/>
              </a:rPr>
              <a:t>u</a:t>
            </a:r>
            <a:r>
              <a:rPr sz="1200" spc="-50" dirty="0">
                <a:solidFill>
                  <a:srgbClr val="9097A2"/>
                </a:solidFill>
                <a:latin typeface="Lucida Sans Unicode"/>
                <a:cs typeface="Lucida Sans Unicode"/>
              </a:rPr>
              <a:t>í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81464" y="5178325"/>
            <a:ext cx="686103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La persona que se le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asigno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,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el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bot,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busqueda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web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81463" y="5912199"/>
            <a:ext cx="7172751" cy="78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Falta de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credibilidad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y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miedo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por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no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obtener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lo que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necesita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Formas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de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pago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engorrosas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Miedo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a la forma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en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como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se </a:t>
            </a:r>
            <a:r>
              <a:rPr lang="en-US" sz="1200" spc="20" dirty="0" err="1">
                <a:solidFill>
                  <a:srgbClr val="9097A2"/>
                </a:solidFill>
                <a:latin typeface="Lucida Sans Unicode"/>
                <a:cs typeface="Lucida Sans Unicode"/>
              </a:rPr>
              <a:t>presenta</a:t>
            </a:r>
            <a:r>
              <a:rPr lang="en-US" sz="1200" spc="20" dirty="0">
                <a:solidFill>
                  <a:srgbClr val="9097A2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20">
                <a:solidFill>
                  <a:srgbClr val="9097A2"/>
                </a:solidFill>
                <a:latin typeface="Lucida Sans Unicode"/>
                <a:cs typeface="Lucida Sans Unicode"/>
              </a:rPr>
              <a:t>la Plataforma.</a:t>
            </a:r>
            <a:endParaRPr lang="en-US" sz="1200" spc="20" dirty="0">
              <a:solidFill>
                <a:srgbClr val="9097A2"/>
              </a:solidFill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188</Words>
  <Application>Microsoft Office PowerPoint</Application>
  <PresentationFormat>Personalizado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Sans Unicode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Victoria Rivas</cp:lastModifiedBy>
  <cp:revision>1</cp:revision>
  <dcterms:created xsi:type="dcterms:W3CDTF">2022-03-14T06:25:17Z</dcterms:created>
  <dcterms:modified xsi:type="dcterms:W3CDTF">2022-03-14T08:05:22Z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2022-02-19T00:00:00Z</vt:filetime>
  </property>
  <property fmtid="{D5CDD505-2E9C-101B-9397-08002B2CF9AE}" pid="3" name="Creator">
    <vt:lpwstr>Chromium</vt:lpwstr>
  </property>
  <property fmtid="{D5CDD505-2E9C-101B-9397-08002B2CF9AE}" pid="4" name="LastSaved">
    <vt:filetime>2022-03-14T00:00:00Z</vt:filetime>
  </property>
</Properties>
</file>