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3" d="100"/>
          <a:sy n="93" d="100"/>
        </p:scale>
        <p:origin x="114" y="-6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760659" y="368416"/>
            <a:ext cx="9525" cy="5528310"/>
          </a:xfrm>
          <a:custGeom>
            <a:avLst/>
            <a:gdLst/>
            <a:ahLst/>
            <a:cxnLst/>
            <a:rect l="l" t="t" r="r" b="b"/>
            <a:pathLst>
              <a:path w="9525" h="5528310">
                <a:moveTo>
                  <a:pt x="9530" y="5527890"/>
                </a:moveTo>
                <a:lnTo>
                  <a:pt x="0" y="5527890"/>
                </a:lnTo>
                <a:lnTo>
                  <a:pt x="0" y="0"/>
                </a:lnTo>
                <a:lnTo>
                  <a:pt x="9530" y="0"/>
                </a:lnTo>
                <a:lnTo>
                  <a:pt x="9530" y="5527890"/>
                </a:lnTo>
                <a:close/>
              </a:path>
            </a:pathLst>
          </a:custGeom>
          <a:solidFill>
            <a:srgbClr val="506F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1542" y="1436441"/>
            <a:ext cx="1425842" cy="566822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sz="1050" b="1" spc="-5" dirty="0">
                <a:solidFill>
                  <a:srgbClr val="F1535B"/>
                </a:solidFill>
                <a:latin typeface="Arial"/>
                <a:cs typeface="Arial"/>
              </a:rPr>
              <a:t>Puesto</a:t>
            </a:r>
            <a:endParaRPr sz="10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1200" b="1" spc="-55" dirty="0">
                <a:solidFill>
                  <a:srgbClr val="747474"/>
                </a:solidFill>
                <a:latin typeface="Arial"/>
                <a:cs typeface="Arial"/>
              </a:rPr>
              <a:t>Director de un </a:t>
            </a:r>
            <a:r>
              <a:rPr lang="en-US" sz="1200" b="1" spc="-55" dirty="0" err="1">
                <a:solidFill>
                  <a:srgbClr val="747474"/>
                </a:solidFill>
                <a:latin typeface="Arial"/>
                <a:cs typeface="Arial"/>
              </a:rPr>
              <a:t>Bufete</a:t>
            </a:r>
            <a:r>
              <a:rPr lang="en-US" sz="1200" b="1" spc="-55" dirty="0">
                <a:solidFill>
                  <a:srgbClr val="747474"/>
                </a:solidFill>
                <a:latin typeface="Arial"/>
                <a:cs typeface="Arial"/>
              </a:rPr>
              <a:t> o </a:t>
            </a:r>
            <a:r>
              <a:rPr lang="en-US" sz="1200" b="1" spc="-55" dirty="0" err="1">
                <a:solidFill>
                  <a:srgbClr val="747474"/>
                </a:solidFill>
                <a:latin typeface="Arial"/>
                <a:cs typeface="Arial"/>
              </a:rPr>
              <a:t>Firma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6049" y="2070792"/>
            <a:ext cx="1322705" cy="39052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80"/>
              </a:spcBef>
            </a:pPr>
            <a:r>
              <a:rPr sz="1050" b="1" spc="15" dirty="0">
                <a:solidFill>
                  <a:srgbClr val="F1535B"/>
                </a:solidFill>
                <a:latin typeface="Arial"/>
                <a:cs typeface="Arial"/>
              </a:rPr>
              <a:t>Edad</a:t>
            </a:r>
            <a:endParaRPr sz="10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200" b="1" spc="-10" dirty="0">
                <a:latin typeface="Arial"/>
                <a:cs typeface="Arial"/>
              </a:rPr>
              <a:t>M</a:t>
            </a:r>
            <a:r>
              <a:rPr lang="en-US" sz="1200" b="1" spc="-10" dirty="0">
                <a:latin typeface="Arial"/>
                <a:cs typeface="Arial"/>
              </a:rPr>
              <a:t>ás</a:t>
            </a:r>
            <a:r>
              <a:rPr sz="1200" b="1" spc="-70" dirty="0">
                <a:latin typeface="Arial"/>
                <a:cs typeface="Arial"/>
              </a:rPr>
              <a:t> </a:t>
            </a:r>
            <a:r>
              <a:rPr sz="1200" b="1" spc="15" dirty="0">
                <a:latin typeface="Arial"/>
                <a:cs typeface="Arial"/>
              </a:rPr>
              <a:t>de</a:t>
            </a:r>
            <a:r>
              <a:rPr sz="1200" b="1" spc="-70" dirty="0">
                <a:latin typeface="Arial"/>
                <a:cs typeface="Arial"/>
              </a:rPr>
              <a:t> </a:t>
            </a:r>
            <a:r>
              <a:rPr lang="en-US" sz="1200" b="1" spc="70" dirty="0">
                <a:latin typeface="Arial"/>
                <a:cs typeface="Arial"/>
              </a:rPr>
              <a:t>30</a:t>
            </a:r>
            <a:r>
              <a:rPr sz="1200" b="1" spc="-45" dirty="0">
                <a:latin typeface="Arial"/>
                <a:cs typeface="Arial"/>
              </a:rPr>
              <a:t> años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9185" y="2642643"/>
            <a:ext cx="1854200" cy="39052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050" b="1" spc="20" dirty="0">
                <a:solidFill>
                  <a:srgbClr val="F1535B"/>
                </a:solidFill>
                <a:latin typeface="Arial"/>
                <a:cs typeface="Arial"/>
              </a:rPr>
              <a:t>Nivel</a:t>
            </a:r>
            <a:r>
              <a:rPr sz="1050" b="1" spc="-2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050" b="1" spc="35" dirty="0">
                <a:solidFill>
                  <a:srgbClr val="F1535B"/>
                </a:solidFill>
                <a:latin typeface="Arial"/>
                <a:cs typeface="Arial"/>
              </a:rPr>
              <a:t>de</a:t>
            </a:r>
            <a:r>
              <a:rPr sz="1050" b="1" spc="-3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050" b="1" dirty="0">
                <a:solidFill>
                  <a:srgbClr val="F1535B"/>
                </a:solidFill>
                <a:latin typeface="Arial"/>
                <a:cs typeface="Arial"/>
              </a:rPr>
              <a:t>educación</a:t>
            </a:r>
            <a:r>
              <a:rPr sz="1050" b="1" spc="2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050" b="1" spc="-15" dirty="0">
                <a:solidFill>
                  <a:srgbClr val="F1535B"/>
                </a:solidFill>
                <a:latin typeface="Arial"/>
                <a:cs typeface="Arial"/>
              </a:rPr>
              <a:t>más</a:t>
            </a:r>
            <a:r>
              <a:rPr sz="1050" b="1" spc="2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050" b="1" spc="15" dirty="0">
                <a:solidFill>
                  <a:srgbClr val="F1535B"/>
                </a:solidFill>
                <a:latin typeface="Arial"/>
                <a:cs typeface="Arial"/>
              </a:rPr>
              <a:t>alto</a:t>
            </a:r>
            <a:endParaRPr sz="1050" dirty="0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90"/>
              </a:spcBef>
            </a:pPr>
            <a:r>
              <a:rPr lang="en-US" sz="1200" b="1" spc="-35" dirty="0" err="1">
                <a:latin typeface="Arial"/>
                <a:cs typeface="Arial"/>
              </a:rPr>
              <a:t>Licenciatura</a:t>
            </a:r>
            <a:r>
              <a:rPr lang="en-US" sz="1200" b="1" spc="-35" dirty="0">
                <a:latin typeface="Arial"/>
                <a:cs typeface="Arial"/>
              </a:rPr>
              <a:t> o </a:t>
            </a:r>
            <a:r>
              <a:rPr lang="en-US" sz="1200" b="1" spc="-35" dirty="0" err="1">
                <a:latin typeface="Arial"/>
                <a:cs typeface="Arial"/>
              </a:rPr>
              <a:t>Maestria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4246" y="3234032"/>
            <a:ext cx="104648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20" dirty="0">
                <a:solidFill>
                  <a:srgbClr val="F1535B"/>
                </a:solidFill>
                <a:latin typeface="Arial"/>
                <a:cs typeface="Arial"/>
              </a:rPr>
              <a:t>R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d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13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r>
              <a:rPr sz="1200" b="1" spc="-45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14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o</a:t>
            </a:r>
            <a:r>
              <a:rPr sz="1200" b="1" spc="-75" dirty="0">
                <a:solidFill>
                  <a:srgbClr val="F1535B"/>
                </a:solidFill>
                <a:latin typeface="Arial"/>
                <a:cs typeface="Arial"/>
              </a:rPr>
              <a:t>c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i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a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l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13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5258" y="4853799"/>
            <a:ext cx="886460" cy="382156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sz="1050" b="1" spc="10" dirty="0">
                <a:solidFill>
                  <a:srgbClr val="F1535B"/>
                </a:solidFill>
                <a:latin typeface="Arial"/>
                <a:cs typeface="Arial"/>
              </a:rPr>
              <a:t>Industria</a:t>
            </a:r>
            <a:endParaRPr sz="10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1200" b="1" spc="-55" dirty="0">
                <a:solidFill>
                  <a:srgbClr val="747474"/>
                </a:solidFill>
                <a:latin typeface="Arial"/>
                <a:cs typeface="Arial"/>
              </a:rPr>
              <a:t>Juridica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9185" y="5425650"/>
            <a:ext cx="1857375" cy="566822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80"/>
              </a:spcBef>
            </a:pPr>
            <a:r>
              <a:rPr sz="1050" b="1" spc="10" dirty="0">
                <a:solidFill>
                  <a:srgbClr val="F1535B"/>
                </a:solidFill>
                <a:latin typeface="Arial"/>
                <a:cs typeface="Arial"/>
              </a:rPr>
              <a:t>Tamaño</a:t>
            </a:r>
            <a:r>
              <a:rPr sz="1050" b="1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050" b="1" spc="35" dirty="0">
                <a:solidFill>
                  <a:srgbClr val="F1535B"/>
                </a:solidFill>
                <a:latin typeface="Arial"/>
                <a:cs typeface="Arial"/>
              </a:rPr>
              <a:t>de</a:t>
            </a:r>
            <a:r>
              <a:rPr sz="1050" b="1" spc="-35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050" b="1" spc="5" dirty="0">
                <a:solidFill>
                  <a:srgbClr val="F1535B"/>
                </a:solidFill>
                <a:latin typeface="Arial"/>
                <a:cs typeface="Arial"/>
              </a:rPr>
              <a:t>la</a:t>
            </a:r>
            <a:r>
              <a:rPr sz="1050" b="1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050" b="1" spc="10" dirty="0">
                <a:solidFill>
                  <a:srgbClr val="F1535B"/>
                </a:solidFill>
                <a:latin typeface="Arial"/>
                <a:cs typeface="Arial"/>
              </a:rPr>
              <a:t>organización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200" b="1" spc="-10" dirty="0" err="1">
                <a:latin typeface="Arial"/>
                <a:cs typeface="Arial"/>
              </a:rPr>
              <a:t>Bufete</a:t>
            </a:r>
            <a:r>
              <a:rPr lang="en-US" sz="1200" b="1" spc="-10" dirty="0">
                <a:latin typeface="Arial"/>
                <a:cs typeface="Arial"/>
              </a:rPr>
              <a:t> o </a:t>
            </a:r>
            <a:r>
              <a:rPr lang="en-US" sz="1200" b="1" spc="-10" dirty="0" err="1">
                <a:latin typeface="Arial"/>
                <a:cs typeface="Arial"/>
              </a:rPr>
              <a:t>Firma</a:t>
            </a:r>
            <a:r>
              <a:rPr lang="en-US" sz="1200" b="1" spc="-10" dirty="0">
                <a:latin typeface="Arial"/>
                <a:cs typeface="Arial"/>
              </a:rPr>
              <a:t> </a:t>
            </a:r>
            <a:r>
              <a:rPr lang="en-US" sz="1200" b="1" spc="-10" dirty="0" err="1">
                <a:latin typeface="Arial"/>
                <a:cs typeface="Arial"/>
              </a:rPr>
              <a:t>puede</a:t>
            </a:r>
            <a:r>
              <a:rPr lang="en-US" sz="1200" b="1" spc="-10" dirty="0">
                <a:latin typeface="Arial"/>
                <a:cs typeface="Arial"/>
              </a:rPr>
              <a:t> ser </a:t>
            </a:r>
            <a:r>
              <a:rPr lang="en-US" sz="1200" b="1" spc="-10" dirty="0" err="1">
                <a:latin typeface="Arial"/>
                <a:cs typeface="Arial"/>
              </a:rPr>
              <a:t>una</a:t>
            </a:r>
            <a:r>
              <a:rPr lang="en-US" sz="1200" b="1" spc="-10" dirty="0">
                <a:latin typeface="Arial"/>
                <a:cs typeface="Arial"/>
              </a:rPr>
              <a:t> PYME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68479" y="218946"/>
            <a:ext cx="2835910" cy="7591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1535B"/>
                </a:solidFill>
                <a:latin typeface="Arial"/>
                <a:cs typeface="Arial"/>
              </a:rPr>
              <a:t>Canal</a:t>
            </a:r>
            <a:r>
              <a:rPr sz="1200" b="1" spc="-55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F1535B"/>
                </a:solidFill>
                <a:latin typeface="Arial"/>
                <a:cs typeface="Arial"/>
              </a:rPr>
              <a:t>favorito</a:t>
            </a:r>
            <a:r>
              <a:rPr sz="1200" b="1" spc="-15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15" dirty="0">
                <a:solidFill>
                  <a:srgbClr val="F1535B"/>
                </a:solidFill>
                <a:latin typeface="Arial"/>
                <a:cs typeface="Arial"/>
              </a:rPr>
              <a:t>de</a:t>
            </a:r>
            <a:r>
              <a:rPr sz="1200" b="1" spc="-45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comunicación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lang="en-US" sz="1200" dirty="0" err="1">
                <a:latin typeface="Lucida Sans Unicode"/>
                <a:cs typeface="Lucida Sans Unicode"/>
              </a:rPr>
              <a:t>En</a:t>
            </a:r>
            <a:r>
              <a:rPr lang="en-US" sz="1200" dirty="0">
                <a:latin typeface="Lucida Sans Unicode"/>
                <a:cs typeface="Lucida Sans Unicode"/>
              </a:rPr>
              <a:t> Persona </a:t>
            </a:r>
            <a:r>
              <a:rPr lang="en-US" sz="1200" dirty="0" err="1">
                <a:latin typeface="Lucida Sans Unicode"/>
                <a:cs typeface="Lucida Sans Unicode"/>
              </a:rPr>
              <a:t>dentro</a:t>
            </a:r>
            <a:r>
              <a:rPr lang="en-US" sz="1200" dirty="0">
                <a:latin typeface="Lucida Sans Unicode"/>
                <a:cs typeface="Lucida Sans Unicode"/>
              </a:rPr>
              <a:t> del la </a:t>
            </a:r>
            <a:r>
              <a:rPr lang="en-US" sz="1200" dirty="0" err="1">
                <a:latin typeface="Lucida Sans Unicode"/>
                <a:cs typeface="Lucida Sans Unicode"/>
              </a:rPr>
              <a:t>firma</a:t>
            </a:r>
            <a:r>
              <a:rPr lang="en-US" sz="1200" dirty="0">
                <a:latin typeface="Lucida Sans Unicode"/>
                <a:cs typeface="Lucida Sans Unicode"/>
              </a:rPr>
              <a:t>,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1200" b="1" spc="-25" dirty="0">
                <a:solidFill>
                  <a:srgbClr val="F1535B"/>
                </a:solidFill>
                <a:latin typeface="Arial"/>
                <a:cs typeface="Arial"/>
              </a:rPr>
              <a:t>Herramientas</a:t>
            </a:r>
            <a:r>
              <a:rPr sz="1200" b="1" spc="-5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1535B"/>
                </a:solidFill>
                <a:latin typeface="Arial"/>
                <a:cs typeface="Arial"/>
              </a:rPr>
              <a:t>que</a:t>
            </a:r>
            <a:r>
              <a:rPr sz="1200" b="1" spc="-5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45" dirty="0">
                <a:solidFill>
                  <a:srgbClr val="F1535B"/>
                </a:solidFill>
                <a:latin typeface="Arial"/>
                <a:cs typeface="Arial"/>
              </a:rPr>
              <a:t>necesita</a:t>
            </a:r>
            <a:r>
              <a:rPr sz="1200" b="1" spc="-2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1535B"/>
                </a:solidFill>
                <a:latin typeface="Arial"/>
                <a:cs typeface="Arial"/>
              </a:rPr>
              <a:t>para</a:t>
            </a:r>
            <a:r>
              <a:rPr sz="1200" b="1" spc="-2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1535B"/>
                </a:solidFill>
                <a:latin typeface="Arial"/>
                <a:cs typeface="Arial"/>
              </a:rPr>
              <a:t>trabajar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68479" y="1805962"/>
            <a:ext cx="20281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20" dirty="0">
                <a:solidFill>
                  <a:srgbClr val="F1535B"/>
                </a:solidFill>
                <a:latin typeface="Arial"/>
                <a:cs typeface="Arial"/>
              </a:rPr>
              <a:t>R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14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r>
              <a:rPr sz="1200" b="1" spc="15" dirty="0">
                <a:solidFill>
                  <a:srgbClr val="F1535B"/>
                </a:solidFill>
                <a:latin typeface="Arial"/>
                <a:cs typeface="Arial"/>
              </a:rPr>
              <a:t>p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o</a:t>
            </a:r>
            <a:r>
              <a:rPr sz="1200" b="1" spc="-60" dirty="0">
                <a:solidFill>
                  <a:srgbClr val="F1535B"/>
                </a:solidFill>
                <a:latin typeface="Arial"/>
                <a:cs typeface="Arial"/>
              </a:rPr>
              <a:t>n</a:t>
            </a:r>
            <a:r>
              <a:rPr sz="1200" b="1" spc="-14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a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b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ili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d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a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d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13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r>
              <a:rPr sz="1200" b="1" spc="-45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l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a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bo</a:t>
            </a:r>
            <a:r>
              <a:rPr sz="1200" b="1" spc="-25" dirty="0">
                <a:solidFill>
                  <a:srgbClr val="F1535B"/>
                </a:solidFill>
                <a:latin typeface="Arial"/>
                <a:cs typeface="Arial"/>
              </a:rPr>
              <a:t>r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a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l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13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81464" y="2681243"/>
            <a:ext cx="230505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30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r>
              <a:rPr sz="1200" b="1" spc="-35" dirty="0">
                <a:solidFill>
                  <a:srgbClr val="F1535B"/>
                </a:solidFill>
                <a:latin typeface="Arial"/>
                <a:cs typeface="Arial"/>
              </a:rPr>
              <a:t>u</a:t>
            </a:r>
            <a:r>
              <a:rPr sz="1200" b="1" spc="-6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30" dirty="0">
                <a:solidFill>
                  <a:srgbClr val="F1535B"/>
                </a:solidFill>
                <a:latin typeface="Arial"/>
                <a:cs typeface="Arial"/>
              </a:rPr>
              <a:t>t</a:t>
            </a:r>
            <a:r>
              <a:rPr sz="1200" b="1" spc="-25" dirty="0">
                <a:solidFill>
                  <a:srgbClr val="F1535B"/>
                </a:solidFill>
                <a:latin typeface="Arial"/>
                <a:cs typeface="Arial"/>
              </a:rPr>
              <a:t>r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a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b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a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j</a:t>
            </a:r>
            <a:r>
              <a:rPr sz="1200" b="1" spc="-5" dirty="0">
                <a:solidFill>
                  <a:srgbClr val="F1535B"/>
                </a:solidFill>
                <a:latin typeface="Arial"/>
                <a:cs typeface="Arial"/>
              </a:rPr>
              <a:t>o</a:t>
            </a:r>
            <a:r>
              <a:rPr sz="1200" b="1" spc="-2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14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r>
              <a:rPr sz="1200" b="1" spc="20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5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F1535B"/>
                </a:solidFill>
                <a:latin typeface="Arial"/>
                <a:cs typeface="Arial"/>
              </a:rPr>
              <a:t>m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i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d</a:t>
            </a:r>
            <a:r>
              <a:rPr sz="1200" b="1" spc="20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5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35" dirty="0">
                <a:solidFill>
                  <a:srgbClr val="F1535B"/>
                </a:solidFill>
                <a:latin typeface="Arial"/>
                <a:cs typeface="Arial"/>
              </a:rPr>
              <a:t>n</a:t>
            </a:r>
            <a:r>
              <a:rPr sz="1200" b="1" spc="-6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30" dirty="0">
                <a:solidFill>
                  <a:srgbClr val="F1535B"/>
                </a:solidFill>
                <a:latin typeface="Arial"/>
                <a:cs typeface="Arial"/>
              </a:rPr>
              <a:t>f</a:t>
            </a:r>
            <a:r>
              <a:rPr sz="1200" b="1" spc="-60" dirty="0">
                <a:solidFill>
                  <a:srgbClr val="F1535B"/>
                </a:solidFill>
                <a:latin typeface="Arial"/>
                <a:cs typeface="Arial"/>
              </a:rPr>
              <a:t>un</a:t>
            </a:r>
            <a:r>
              <a:rPr sz="1200" b="1" spc="-75" dirty="0">
                <a:solidFill>
                  <a:srgbClr val="F1535B"/>
                </a:solidFill>
                <a:latin typeface="Arial"/>
                <a:cs typeface="Arial"/>
              </a:rPr>
              <a:t>c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i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ó</a:t>
            </a:r>
            <a:r>
              <a:rPr sz="1200" b="1" spc="-35" dirty="0">
                <a:solidFill>
                  <a:srgbClr val="F1535B"/>
                </a:solidFill>
                <a:latin typeface="Arial"/>
                <a:cs typeface="Arial"/>
              </a:rPr>
              <a:t>n</a:t>
            </a:r>
            <a:r>
              <a:rPr sz="1200" b="1" spc="-6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d</a:t>
            </a:r>
            <a:r>
              <a:rPr sz="1200" b="1" spc="20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81464" y="3415118"/>
            <a:ext cx="6022836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30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r>
              <a:rPr sz="1200" b="1" spc="-35" dirty="0">
                <a:solidFill>
                  <a:srgbClr val="F1535B"/>
                </a:solidFill>
                <a:latin typeface="Arial"/>
                <a:cs typeface="Arial"/>
              </a:rPr>
              <a:t>u</a:t>
            </a:r>
            <a:r>
              <a:rPr sz="1200" b="1" spc="-6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14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r>
              <a:rPr sz="1200" b="1" spc="-60" dirty="0">
                <a:solidFill>
                  <a:srgbClr val="F1535B"/>
                </a:solidFill>
                <a:latin typeface="Arial"/>
                <a:cs typeface="Arial"/>
              </a:rPr>
              <a:t>u</a:t>
            </a:r>
            <a:r>
              <a:rPr sz="1200" b="1" spc="15" dirty="0">
                <a:solidFill>
                  <a:srgbClr val="F1535B"/>
                </a:solidFill>
                <a:latin typeface="Arial"/>
                <a:cs typeface="Arial"/>
              </a:rPr>
              <a:t>p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25" dirty="0">
                <a:solidFill>
                  <a:srgbClr val="F1535B"/>
                </a:solidFill>
                <a:latin typeface="Arial"/>
                <a:cs typeface="Arial"/>
              </a:rPr>
              <a:t>r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i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o</a:t>
            </a:r>
            <a:r>
              <a:rPr sz="1200" b="1" spc="-35" dirty="0">
                <a:solidFill>
                  <a:srgbClr val="F1535B"/>
                </a:solidFill>
                <a:latin typeface="Arial"/>
                <a:cs typeface="Arial"/>
              </a:rPr>
              <a:t>r</a:t>
            </a:r>
            <a:r>
              <a:rPr sz="1200" b="1" spc="-2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13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1200" b="1" spc="120" dirty="0">
                <a:solidFill>
                  <a:srgbClr val="F1535B"/>
                </a:solidFill>
                <a:latin typeface="Arial"/>
                <a:cs typeface="Arial"/>
              </a:rPr>
              <a:t>M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30" dirty="0">
                <a:solidFill>
                  <a:srgbClr val="F1535B"/>
                </a:solidFill>
                <a:latin typeface="Arial"/>
                <a:cs typeface="Arial"/>
              </a:rPr>
              <a:t>t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a</a:t>
            </a:r>
            <a:r>
              <a:rPr sz="1200" b="1" spc="-13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r>
              <a:rPr sz="1200" b="1" spc="-45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35" dirty="0">
                <a:solidFill>
                  <a:srgbClr val="F1535B"/>
                </a:solidFill>
                <a:latin typeface="Arial"/>
                <a:cs typeface="Arial"/>
              </a:rPr>
              <a:t>u</a:t>
            </a:r>
            <a:r>
              <a:rPr sz="1200" b="1" spc="-6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10" dirty="0" err="1">
                <a:solidFill>
                  <a:srgbClr val="F1535B"/>
                </a:solidFill>
                <a:latin typeface="Arial"/>
                <a:cs typeface="Arial"/>
              </a:rPr>
              <a:t>ob</a:t>
            </a:r>
            <a:r>
              <a:rPr sz="1200" b="1" spc="-40" dirty="0" err="1">
                <a:solidFill>
                  <a:srgbClr val="F1535B"/>
                </a:solidFill>
                <a:latin typeface="Arial"/>
                <a:cs typeface="Arial"/>
              </a:rPr>
              <a:t>j</a:t>
            </a:r>
            <a:r>
              <a:rPr sz="1200" b="1" spc="5" dirty="0" err="1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30" dirty="0" err="1">
                <a:solidFill>
                  <a:srgbClr val="F1535B"/>
                </a:solidFill>
                <a:latin typeface="Arial"/>
                <a:cs typeface="Arial"/>
              </a:rPr>
              <a:t>t</a:t>
            </a:r>
            <a:r>
              <a:rPr sz="1200" b="1" spc="-40" dirty="0" err="1">
                <a:solidFill>
                  <a:srgbClr val="F1535B"/>
                </a:solidFill>
                <a:latin typeface="Arial"/>
                <a:cs typeface="Arial"/>
              </a:rPr>
              <a:t>i</a:t>
            </a:r>
            <a:r>
              <a:rPr sz="1200" b="1" spc="-75" dirty="0" err="1">
                <a:solidFill>
                  <a:srgbClr val="F1535B"/>
                </a:solidFill>
                <a:latin typeface="Arial"/>
                <a:cs typeface="Arial"/>
              </a:rPr>
              <a:t>v</a:t>
            </a:r>
            <a:r>
              <a:rPr sz="1200" b="1" spc="10" dirty="0" err="1">
                <a:solidFill>
                  <a:srgbClr val="F1535B"/>
                </a:solidFill>
                <a:latin typeface="Arial"/>
                <a:cs typeface="Arial"/>
              </a:rPr>
              <a:t>o</a:t>
            </a:r>
            <a:r>
              <a:rPr sz="1200" b="1" spc="-135" dirty="0" err="1">
                <a:solidFill>
                  <a:srgbClr val="F1535B"/>
                </a:solidFill>
                <a:latin typeface="Arial"/>
                <a:cs typeface="Arial"/>
              </a:rPr>
              <a:t>s</a:t>
            </a:r>
            <a:endParaRPr lang="en-US" sz="12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Mantener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contacto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 mas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directo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 con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los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clientes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brindado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actualizaciones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constantes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 de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los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casos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, de forma mas actual,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utilizando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 la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tecnologia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como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 base</a:t>
            </a:r>
            <a:endParaRPr sz="1200" dirty="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68479" y="4561885"/>
            <a:ext cx="22764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14" dirty="0">
                <a:solidFill>
                  <a:srgbClr val="F1535B"/>
                </a:solidFill>
                <a:latin typeface="Arial"/>
                <a:cs typeface="Arial"/>
              </a:rPr>
              <a:t>O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b</a:t>
            </a:r>
            <a:r>
              <a:rPr sz="1200" b="1" spc="-30" dirty="0">
                <a:solidFill>
                  <a:srgbClr val="F1535B"/>
                </a:solidFill>
                <a:latin typeface="Arial"/>
                <a:cs typeface="Arial"/>
              </a:rPr>
              <a:t>t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i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60" dirty="0">
                <a:solidFill>
                  <a:srgbClr val="F1535B"/>
                </a:solidFill>
                <a:latin typeface="Arial"/>
                <a:cs typeface="Arial"/>
              </a:rPr>
              <a:t>n</a:t>
            </a:r>
            <a:r>
              <a:rPr sz="1200" b="1" spc="20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5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i</a:t>
            </a:r>
            <a:r>
              <a:rPr sz="1200" b="1" spc="-60" dirty="0">
                <a:solidFill>
                  <a:srgbClr val="F1535B"/>
                </a:solidFill>
                <a:latin typeface="Arial"/>
                <a:cs typeface="Arial"/>
              </a:rPr>
              <a:t>n</a:t>
            </a:r>
            <a:r>
              <a:rPr sz="1200" b="1" spc="-30" dirty="0">
                <a:solidFill>
                  <a:srgbClr val="F1535B"/>
                </a:solidFill>
                <a:latin typeface="Arial"/>
                <a:cs typeface="Arial"/>
              </a:rPr>
              <a:t>f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o</a:t>
            </a:r>
            <a:r>
              <a:rPr sz="1200" b="1" spc="-25" dirty="0">
                <a:solidFill>
                  <a:srgbClr val="F1535B"/>
                </a:solidFill>
                <a:latin typeface="Arial"/>
                <a:cs typeface="Arial"/>
              </a:rPr>
              <a:t>r</a:t>
            </a:r>
            <a:r>
              <a:rPr sz="1200" b="1" spc="-20" dirty="0">
                <a:solidFill>
                  <a:srgbClr val="F1535B"/>
                </a:solidFill>
                <a:latin typeface="Arial"/>
                <a:cs typeface="Arial"/>
              </a:rPr>
              <a:t>m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a</a:t>
            </a:r>
            <a:r>
              <a:rPr sz="1200" b="1" spc="-75" dirty="0">
                <a:solidFill>
                  <a:srgbClr val="F1535B"/>
                </a:solidFill>
                <a:latin typeface="Arial"/>
                <a:cs typeface="Arial"/>
              </a:rPr>
              <a:t>c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i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ó</a:t>
            </a:r>
            <a:r>
              <a:rPr sz="1200" b="1" spc="-35" dirty="0">
                <a:solidFill>
                  <a:srgbClr val="F1535B"/>
                </a:solidFill>
                <a:latin typeface="Arial"/>
                <a:cs typeface="Arial"/>
              </a:rPr>
              <a:t>n</a:t>
            </a:r>
            <a:r>
              <a:rPr sz="1200" b="1" spc="-6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1535B"/>
                </a:solidFill>
                <a:latin typeface="Arial"/>
                <a:cs typeface="Arial"/>
              </a:rPr>
              <a:t>a</a:t>
            </a:r>
            <a:r>
              <a:rPr sz="1200" b="1" spc="-2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30" dirty="0">
                <a:solidFill>
                  <a:srgbClr val="F1535B"/>
                </a:solidFill>
                <a:latin typeface="Arial"/>
                <a:cs typeface="Arial"/>
              </a:rPr>
              <a:t>t</a:t>
            </a:r>
            <a:r>
              <a:rPr sz="1200" b="1" spc="-25" dirty="0">
                <a:solidFill>
                  <a:srgbClr val="F1535B"/>
                </a:solidFill>
                <a:latin typeface="Arial"/>
                <a:cs typeface="Arial"/>
              </a:rPr>
              <a:t>r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a</a:t>
            </a:r>
            <a:r>
              <a:rPr sz="1200" b="1" spc="-75" dirty="0">
                <a:solidFill>
                  <a:srgbClr val="F1535B"/>
                </a:solidFill>
                <a:latin typeface="Arial"/>
                <a:cs typeface="Arial"/>
              </a:rPr>
              <a:t>v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é</a:t>
            </a:r>
            <a:r>
              <a:rPr sz="1200" b="1" spc="-13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r>
              <a:rPr sz="1200" b="1" spc="-45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d</a:t>
            </a:r>
            <a:r>
              <a:rPr sz="1200" b="1" spc="20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81464" y="5607213"/>
            <a:ext cx="16471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30" dirty="0">
                <a:solidFill>
                  <a:srgbClr val="F1535B"/>
                </a:solidFill>
                <a:latin typeface="Arial"/>
                <a:cs typeface="Arial"/>
              </a:rPr>
              <a:t>D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i</a:t>
            </a:r>
            <a:r>
              <a:rPr sz="1200" b="1" spc="-30" dirty="0">
                <a:solidFill>
                  <a:srgbClr val="F1535B"/>
                </a:solidFill>
                <a:latin typeface="Arial"/>
                <a:cs typeface="Arial"/>
              </a:rPr>
              <a:t>f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i</a:t>
            </a:r>
            <a:r>
              <a:rPr sz="1200" b="1" spc="-75" dirty="0">
                <a:solidFill>
                  <a:srgbClr val="F1535B"/>
                </a:solidFill>
                <a:latin typeface="Arial"/>
                <a:cs typeface="Arial"/>
              </a:rPr>
              <a:t>c</a:t>
            </a:r>
            <a:r>
              <a:rPr sz="1200" b="1" spc="-60" dirty="0">
                <a:solidFill>
                  <a:srgbClr val="F1535B"/>
                </a:solidFill>
                <a:latin typeface="Arial"/>
                <a:cs typeface="Arial"/>
              </a:rPr>
              <a:t>u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l</a:t>
            </a:r>
            <a:r>
              <a:rPr sz="1200" b="1" spc="-30" dirty="0">
                <a:solidFill>
                  <a:srgbClr val="F1535B"/>
                </a:solidFill>
                <a:latin typeface="Arial"/>
                <a:cs typeface="Arial"/>
              </a:rPr>
              <a:t>t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a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d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13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r>
              <a:rPr sz="1200" b="1" spc="-45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15" dirty="0">
                <a:solidFill>
                  <a:srgbClr val="F1535B"/>
                </a:solidFill>
                <a:latin typeface="Arial"/>
                <a:cs typeface="Arial"/>
              </a:rPr>
              <a:t>p</a:t>
            </a:r>
            <a:r>
              <a:rPr sz="1200" b="1" spc="-25" dirty="0">
                <a:solidFill>
                  <a:srgbClr val="F1535B"/>
                </a:solidFill>
                <a:latin typeface="Arial"/>
                <a:cs typeface="Arial"/>
              </a:rPr>
              <a:t>r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i</a:t>
            </a:r>
            <a:r>
              <a:rPr sz="1200" b="1" spc="-60" dirty="0">
                <a:solidFill>
                  <a:srgbClr val="F1535B"/>
                </a:solidFill>
                <a:latin typeface="Arial"/>
                <a:cs typeface="Arial"/>
              </a:rPr>
              <a:t>n</a:t>
            </a:r>
            <a:r>
              <a:rPr sz="1200" b="1" spc="-75" dirty="0">
                <a:solidFill>
                  <a:srgbClr val="F1535B"/>
                </a:solidFill>
                <a:latin typeface="Arial"/>
                <a:cs typeface="Arial"/>
              </a:rPr>
              <a:t>c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i</a:t>
            </a:r>
            <a:r>
              <a:rPr sz="1200" b="1" spc="15" dirty="0">
                <a:solidFill>
                  <a:srgbClr val="F1535B"/>
                </a:solidFill>
                <a:latin typeface="Arial"/>
                <a:cs typeface="Arial"/>
              </a:rPr>
              <a:t>p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a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l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13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6983" y="425601"/>
            <a:ext cx="914961" cy="914961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663873" y="3608904"/>
            <a:ext cx="438784" cy="438784"/>
            <a:chOff x="663873" y="3608904"/>
            <a:chExt cx="438784" cy="438784"/>
          </a:xfrm>
        </p:grpSpPr>
        <p:sp>
          <p:nvSpPr>
            <p:cNvPr id="16" name="object 16"/>
            <p:cNvSpPr/>
            <p:nvPr/>
          </p:nvSpPr>
          <p:spPr>
            <a:xfrm>
              <a:off x="663873" y="3608904"/>
              <a:ext cx="438784" cy="438784"/>
            </a:xfrm>
            <a:custGeom>
              <a:avLst/>
              <a:gdLst/>
              <a:ahLst/>
              <a:cxnLst/>
              <a:rect l="l" t="t" r="r" b="b"/>
              <a:pathLst>
                <a:path w="438784" h="438785">
                  <a:moveTo>
                    <a:pt x="226388" y="438418"/>
                  </a:moveTo>
                  <a:lnTo>
                    <a:pt x="212030" y="438418"/>
                  </a:lnTo>
                  <a:lnTo>
                    <a:pt x="204867" y="438066"/>
                  </a:lnTo>
                  <a:lnTo>
                    <a:pt x="162446" y="431063"/>
                  </a:lnTo>
                  <a:lnTo>
                    <a:pt x="122206" y="415918"/>
                  </a:lnTo>
                  <a:lnTo>
                    <a:pt x="85694" y="393215"/>
                  </a:lnTo>
                  <a:lnTo>
                    <a:pt x="54312" y="363823"/>
                  </a:lnTo>
                  <a:lnTo>
                    <a:pt x="29268" y="328875"/>
                  </a:lnTo>
                  <a:lnTo>
                    <a:pt x="11523" y="289712"/>
                  </a:lnTo>
                  <a:lnTo>
                    <a:pt x="1759" y="247840"/>
                  </a:lnTo>
                  <a:lnTo>
                    <a:pt x="0" y="226389"/>
                  </a:lnTo>
                  <a:lnTo>
                    <a:pt x="0" y="212030"/>
                  </a:lnTo>
                  <a:lnTo>
                    <a:pt x="5612" y="169402"/>
                  </a:lnTo>
                  <a:lnTo>
                    <a:pt x="19433" y="128688"/>
                  </a:lnTo>
                  <a:lnTo>
                    <a:pt x="40932" y="91453"/>
                  </a:lnTo>
                  <a:lnTo>
                    <a:pt x="69281" y="59128"/>
                  </a:lnTo>
                  <a:lnTo>
                    <a:pt x="103392" y="32954"/>
                  </a:lnTo>
                  <a:lnTo>
                    <a:pt x="141954" y="13938"/>
                  </a:lnTo>
                  <a:lnTo>
                    <a:pt x="183485" y="2811"/>
                  </a:lnTo>
                  <a:lnTo>
                    <a:pt x="212030" y="0"/>
                  </a:lnTo>
                  <a:lnTo>
                    <a:pt x="226388" y="0"/>
                  </a:lnTo>
                  <a:lnTo>
                    <a:pt x="269016" y="5612"/>
                  </a:lnTo>
                  <a:lnTo>
                    <a:pt x="309730" y="19433"/>
                  </a:lnTo>
                  <a:lnTo>
                    <a:pt x="346965" y="40932"/>
                  </a:lnTo>
                  <a:lnTo>
                    <a:pt x="379290" y="69281"/>
                  </a:lnTo>
                  <a:lnTo>
                    <a:pt x="405463" y="103392"/>
                  </a:lnTo>
                  <a:lnTo>
                    <a:pt x="424479" y="141954"/>
                  </a:lnTo>
                  <a:lnTo>
                    <a:pt x="435607" y="183485"/>
                  </a:lnTo>
                  <a:lnTo>
                    <a:pt x="438418" y="212030"/>
                  </a:lnTo>
                  <a:lnTo>
                    <a:pt x="438418" y="219209"/>
                  </a:lnTo>
                  <a:lnTo>
                    <a:pt x="438418" y="226389"/>
                  </a:lnTo>
                  <a:lnTo>
                    <a:pt x="432806" y="269016"/>
                  </a:lnTo>
                  <a:lnTo>
                    <a:pt x="418985" y="309729"/>
                  </a:lnTo>
                  <a:lnTo>
                    <a:pt x="397486" y="346964"/>
                  </a:lnTo>
                  <a:lnTo>
                    <a:pt x="369137" y="379290"/>
                  </a:lnTo>
                  <a:lnTo>
                    <a:pt x="335026" y="405463"/>
                  </a:lnTo>
                  <a:lnTo>
                    <a:pt x="296464" y="424479"/>
                  </a:lnTo>
                  <a:lnTo>
                    <a:pt x="254933" y="435607"/>
                  </a:lnTo>
                  <a:lnTo>
                    <a:pt x="233550" y="438066"/>
                  </a:lnTo>
                  <a:lnTo>
                    <a:pt x="226388" y="438418"/>
                  </a:lnTo>
                  <a:close/>
                </a:path>
              </a:pathLst>
            </a:custGeom>
            <a:solidFill>
              <a:srgbClr val="F1535B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0045" y="3723946"/>
              <a:ext cx="106075" cy="209006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1245254" y="3608904"/>
            <a:ext cx="438784" cy="438784"/>
            <a:chOff x="1245254" y="3608904"/>
            <a:chExt cx="438784" cy="438784"/>
          </a:xfrm>
        </p:grpSpPr>
        <p:sp>
          <p:nvSpPr>
            <p:cNvPr id="19" name="object 19"/>
            <p:cNvSpPr/>
            <p:nvPr/>
          </p:nvSpPr>
          <p:spPr>
            <a:xfrm>
              <a:off x="1245254" y="3608904"/>
              <a:ext cx="438784" cy="438784"/>
            </a:xfrm>
            <a:custGeom>
              <a:avLst/>
              <a:gdLst/>
              <a:ahLst/>
              <a:cxnLst/>
              <a:rect l="l" t="t" r="r" b="b"/>
              <a:pathLst>
                <a:path w="438785" h="438785">
                  <a:moveTo>
                    <a:pt x="226388" y="438418"/>
                  </a:moveTo>
                  <a:lnTo>
                    <a:pt x="212030" y="438418"/>
                  </a:lnTo>
                  <a:lnTo>
                    <a:pt x="204868" y="438066"/>
                  </a:lnTo>
                  <a:lnTo>
                    <a:pt x="162446" y="431063"/>
                  </a:lnTo>
                  <a:lnTo>
                    <a:pt x="122206" y="415918"/>
                  </a:lnTo>
                  <a:lnTo>
                    <a:pt x="85694" y="393215"/>
                  </a:lnTo>
                  <a:lnTo>
                    <a:pt x="54312" y="363823"/>
                  </a:lnTo>
                  <a:lnTo>
                    <a:pt x="29268" y="328875"/>
                  </a:lnTo>
                  <a:lnTo>
                    <a:pt x="11523" y="289712"/>
                  </a:lnTo>
                  <a:lnTo>
                    <a:pt x="1759" y="247840"/>
                  </a:lnTo>
                  <a:lnTo>
                    <a:pt x="0" y="226389"/>
                  </a:lnTo>
                  <a:lnTo>
                    <a:pt x="0" y="212030"/>
                  </a:lnTo>
                  <a:lnTo>
                    <a:pt x="5612" y="169402"/>
                  </a:lnTo>
                  <a:lnTo>
                    <a:pt x="19433" y="128688"/>
                  </a:lnTo>
                  <a:lnTo>
                    <a:pt x="40932" y="91453"/>
                  </a:lnTo>
                  <a:lnTo>
                    <a:pt x="69281" y="59128"/>
                  </a:lnTo>
                  <a:lnTo>
                    <a:pt x="103392" y="32954"/>
                  </a:lnTo>
                  <a:lnTo>
                    <a:pt x="141954" y="13938"/>
                  </a:lnTo>
                  <a:lnTo>
                    <a:pt x="183485" y="2811"/>
                  </a:lnTo>
                  <a:lnTo>
                    <a:pt x="212030" y="0"/>
                  </a:lnTo>
                  <a:lnTo>
                    <a:pt x="226388" y="0"/>
                  </a:lnTo>
                  <a:lnTo>
                    <a:pt x="269016" y="5612"/>
                  </a:lnTo>
                  <a:lnTo>
                    <a:pt x="309730" y="19433"/>
                  </a:lnTo>
                  <a:lnTo>
                    <a:pt x="346964" y="40932"/>
                  </a:lnTo>
                  <a:lnTo>
                    <a:pt x="379290" y="69281"/>
                  </a:lnTo>
                  <a:lnTo>
                    <a:pt x="405463" y="103392"/>
                  </a:lnTo>
                  <a:lnTo>
                    <a:pt x="424479" y="141954"/>
                  </a:lnTo>
                  <a:lnTo>
                    <a:pt x="435607" y="183485"/>
                  </a:lnTo>
                  <a:lnTo>
                    <a:pt x="438418" y="212030"/>
                  </a:lnTo>
                  <a:lnTo>
                    <a:pt x="438418" y="219209"/>
                  </a:lnTo>
                  <a:lnTo>
                    <a:pt x="438418" y="226389"/>
                  </a:lnTo>
                  <a:lnTo>
                    <a:pt x="432806" y="269016"/>
                  </a:lnTo>
                  <a:lnTo>
                    <a:pt x="418985" y="309729"/>
                  </a:lnTo>
                  <a:lnTo>
                    <a:pt x="397486" y="346964"/>
                  </a:lnTo>
                  <a:lnTo>
                    <a:pt x="369137" y="379290"/>
                  </a:lnTo>
                  <a:lnTo>
                    <a:pt x="335026" y="405463"/>
                  </a:lnTo>
                  <a:lnTo>
                    <a:pt x="296464" y="424479"/>
                  </a:lnTo>
                  <a:lnTo>
                    <a:pt x="254933" y="435607"/>
                  </a:lnTo>
                  <a:lnTo>
                    <a:pt x="233551" y="438066"/>
                  </a:lnTo>
                  <a:lnTo>
                    <a:pt x="226388" y="438418"/>
                  </a:lnTo>
                  <a:close/>
                </a:path>
              </a:pathLst>
            </a:custGeom>
            <a:solidFill>
              <a:srgbClr val="F1535B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9749" y="3723274"/>
              <a:ext cx="209430" cy="209678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1826636" y="3608904"/>
            <a:ext cx="438784" cy="438784"/>
            <a:chOff x="1826636" y="3608904"/>
            <a:chExt cx="438784" cy="438784"/>
          </a:xfrm>
        </p:grpSpPr>
        <p:sp>
          <p:nvSpPr>
            <p:cNvPr id="22" name="object 22"/>
            <p:cNvSpPr/>
            <p:nvPr/>
          </p:nvSpPr>
          <p:spPr>
            <a:xfrm>
              <a:off x="1826636" y="3608904"/>
              <a:ext cx="438784" cy="438784"/>
            </a:xfrm>
            <a:custGeom>
              <a:avLst/>
              <a:gdLst/>
              <a:ahLst/>
              <a:cxnLst/>
              <a:rect l="l" t="t" r="r" b="b"/>
              <a:pathLst>
                <a:path w="438785" h="438785">
                  <a:moveTo>
                    <a:pt x="226388" y="438418"/>
                  </a:moveTo>
                  <a:lnTo>
                    <a:pt x="212030" y="438418"/>
                  </a:lnTo>
                  <a:lnTo>
                    <a:pt x="204868" y="438066"/>
                  </a:lnTo>
                  <a:lnTo>
                    <a:pt x="162446" y="431063"/>
                  </a:lnTo>
                  <a:lnTo>
                    <a:pt x="122206" y="415918"/>
                  </a:lnTo>
                  <a:lnTo>
                    <a:pt x="85694" y="393215"/>
                  </a:lnTo>
                  <a:lnTo>
                    <a:pt x="54312" y="363823"/>
                  </a:lnTo>
                  <a:lnTo>
                    <a:pt x="29268" y="328875"/>
                  </a:lnTo>
                  <a:lnTo>
                    <a:pt x="11523" y="289712"/>
                  </a:lnTo>
                  <a:lnTo>
                    <a:pt x="1759" y="247840"/>
                  </a:lnTo>
                  <a:lnTo>
                    <a:pt x="0" y="226389"/>
                  </a:lnTo>
                  <a:lnTo>
                    <a:pt x="0" y="212030"/>
                  </a:lnTo>
                  <a:lnTo>
                    <a:pt x="5612" y="169402"/>
                  </a:lnTo>
                  <a:lnTo>
                    <a:pt x="19433" y="128688"/>
                  </a:lnTo>
                  <a:lnTo>
                    <a:pt x="40931" y="91453"/>
                  </a:lnTo>
                  <a:lnTo>
                    <a:pt x="69281" y="59128"/>
                  </a:lnTo>
                  <a:lnTo>
                    <a:pt x="103392" y="32954"/>
                  </a:lnTo>
                  <a:lnTo>
                    <a:pt x="141954" y="13938"/>
                  </a:lnTo>
                  <a:lnTo>
                    <a:pt x="183485" y="2811"/>
                  </a:lnTo>
                  <a:lnTo>
                    <a:pt x="212030" y="0"/>
                  </a:lnTo>
                  <a:lnTo>
                    <a:pt x="226388" y="0"/>
                  </a:lnTo>
                  <a:lnTo>
                    <a:pt x="269016" y="5612"/>
                  </a:lnTo>
                  <a:lnTo>
                    <a:pt x="309730" y="19433"/>
                  </a:lnTo>
                  <a:lnTo>
                    <a:pt x="346965" y="40932"/>
                  </a:lnTo>
                  <a:lnTo>
                    <a:pt x="379290" y="69281"/>
                  </a:lnTo>
                  <a:lnTo>
                    <a:pt x="405463" y="103392"/>
                  </a:lnTo>
                  <a:lnTo>
                    <a:pt x="424479" y="141954"/>
                  </a:lnTo>
                  <a:lnTo>
                    <a:pt x="435607" y="183485"/>
                  </a:lnTo>
                  <a:lnTo>
                    <a:pt x="438418" y="212030"/>
                  </a:lnTo>
                  <a:lnTo>
                    <a:pt x="438418" y="219209"/>
                  </a:lnTo>
                  <a:lnTo>
                    <a:pt x="438418" y="226389"/>
                  </a:lnTo>
                  <a:lnTo>
                    <a:pt x="432806" y="269016"/>
                  </a:lnTo>
                  <a:lnTo>
                    <a:pt x="418984" y="309729"/>
                  </a:lnTo>
                  <a:lnTo>
                    <a:pt x="397486" y="346964"/>
                  </a:lnTo>
                  <a:lnTo>
                    <a:pt x="369137" y="379290"/>
                  </a:lnTo>
                  <a:lnTo>
                    <a:pt x="335026" y="405463"/>
                  </a:lnTo>
                  <a:lnTo>
                    <a:pt x="296464" y="424479"/>
                  </a:lnTo>
                  <a:lnTo>
                    <a:pt x="254933" y="435607"/>
                  </a:lnTo>
                  <a:lnTo>
                    <a:pt x="233551" y="438066"/>
                  </a:lnTo>
                  <a:lnTo>
                    <a:pt x="226388" y="438418"/>
                  </a:lnTo>
                  <a:close/>
                </a:path>
              </a:pathLst>
            </a:custGeom>
            <a:solidFill>
              <a:srgbClr val="F1535B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41006" y="3743963"/>
              <a:ext cx="209678" cy="168852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1245254" y="4165834"/>
            <a:ext cx="438784" cy="438784"/>
            <a:chOff x="959329" y="4190286"/>
            <a:chExt cx="438784" cy="438784"/>
          </a:xfrm>
        </p:grpSpPr>
        <p:sp>
          <p:nvSpPr>
            <p:cNvPr id="25" name="object 25"/>
            <p:cNvSpPr/>
            <p:nvPr/>
          </p:nvSpPr>
          <p:spPr>
            <a:xfrm>
              <a:off x="959329" y="4190286"/>
              <a:ext cx="438784" cy="438784"/>
            </a:xfrm>
            <a:custGeom>
              <a:avLst/>
              <a:gdLst/>
              <a:ahLst/>
              <a:cxnLst/>
              <a:rect l="l" t="t" r="r" b="b"/>
              <a:pathLst>
                <a:path w="438784" h="438785">
                  <a:moveTo>
                    <a:pt x="226388" y="438418"/>
                  </a:moveTo>
                  <a:lnTo>
                    <a:pt x="212030" y="438418"/>
                  </a:lnTo>
                  <a:lnTo>
                    <a:pt x="204868" y="438066"/>
                  </a:lnTo>
                  <a:lnTo>
                    <a:pt x="162446" y="431063"/>
                  </a:lnTo>
                  <a:lnTo>
                    <a:pt x="122206" y="415918"/>
                  </a:lnTo>
                  <a:lnTo>
                    <a:pt x="85694" y="393214"/>
                  </a:lnTo>
                  <a:lnTo>
                    <a:pt x="54312" y="363823"/>
                  </a:lnTo>
                  <a:lnTo>
                    <a:pt x="29268" y="328875"/>
                  </a:lnTo>
                  <a:lnTo>
                    <a:pt x="11523" y="289712"/>
                  </a:lnTo>
                  <a:lnTo>
                    <a:pt x="1759" y="247840"/>
                  </a:lnTo>
                  <a:lnTo>
                    <a:pt x="0" y="226388"/>
                  </a:lnTo>
                  <a:lnTo>
                    <a:pt x="0" y="212029"/>
                  </a:lnTo>
                  <a:lnTo>
                    <a:pt x="5612" y="169402"/>
                  </a:lnTo>
                  <a:lnTo>
                    <a:pt x="19433" y="128688"/>
                  </a:lnTo>
                  <a:lnTo>
                    <a:pt x="40932" y="91453"/>
                  </a:lnTo>
                  <a:lnTo>
                    <a:pt x="69281" y="59127"/>
                  </a:lnTo>
                  <a:lnTo>
                    <a:pt x="103392" y="32954"/>
                  </a:lnTo>
                  <a:lnTo>
                    <a:pt x="141954" y="13938"/>
                  </a:lnTo>
                  <a:lnTo>
                    <a:pt x="183485" y="2811"/>
                  </a:lnTo>
                  <a:lnTo>
                    <a:pt x="212030" y="0"/>
                  </a:lnTo>
                  <a:lnTo>
                    <a:pt x="226388" y="0"/>
                  </a:lnTo>
                  <a:lnTo>
                    <a:pt x="269016" y="5612"/>
                  </a:lnTo>
                  <a:lnTo>
                    <a:pt x="309730" y="19433"/>
                  </a:lnTo>
                  <a:lnTo>
                    <a:pt x="346965" y="40931"/>
                  </a:lnTo>
                  <a:lnTo>
                    <a:pt x="379290" y="69281"/>
                  </a:lnTo>
                  <a:lnTo>
                    <a:pt x="405463" y="103392"/>
                  </a:lnTo>
                  <a:lnTo>
                    <a:pt x="424479" y="141954"/>
                  </a:lnTo>
                  <a:lnTo>
                    <a:pt x="435607" y="183484"/>
                  </a:lnTo>
                  <a:lnTo>
                    <a:pt x="438418" y="212029"/>
                  </a:lnTo>
                  <a:lnTo>
                    <a:pt x="438418" y="219209"/>
                  </a:lnTo>
                  <a:lnTo>
                    <a:pt x="438418" y="226388"/>
                  </a:lnTo>
                  <a:lnTo>
                    <a:pt x="432806" y="269015"/>
                  </a:lnTo>
                  <a:lnTo>
                    <a:pt x="418985" y="309729"/>
                  </a:lnTo>
                  <a:lnTo>
                    <a:pt x="397486" y="346964"/>
                  </a:lnTo>
                  <a:lnTo>
                    <a:pt x="369137" y="379290"/>
                  </a:lnTo>
                  <a:lnTo>
                    <a:pt x="335026" y="405463"/>
                  </a:lnTo>
                  <a:lnTo>
                    <a:pt x="296464" y="424479"/>
                  </a:lnTo>
                  <a:lnTo>
                    <a:pt x="254933" y="435606"/>
                  </a:lnTo>
                  <a:lnTo>
                    <a:pt x="233551" y="438066"/>
                  </a:lnTo>
                  <a:lnTo>
                    <a:pt x="226388" y="438418"/>
                  </a:lnTo>
                  <a:close/>
                </a:path>
              </a:pathLst>
            </a:custGeom>
            <a:solidFill>
              <a:srgbClr val="F1535B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5873" y="4304766"/>
              <a:ext cx="205458" cy="209568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2948644" y="1027427"/>
            <a:ext cx="4498836" cy="987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-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Información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sobre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los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casos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 a resolver.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-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Documentos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oficiales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-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Infomación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 de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contacto</a:t>
            </a:r>
            <a:endParaRPr lang="en-US" sz="1200" spc="20" dirty="0">
              <a:solidFill>
                <a:srgbClr val="9097A2"/>
              </a:solidFill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-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Formas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 de Pago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200" dirty="0">
              <a:latin typeface="Lucida Sans Unicode"/>
              <a:cs typeface="Lucida Sans Unicod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48644" y="2006565"/>
            <a:ext cx="5369856" cy="78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r>
              <a:rPr lang="en-US" sz="1200" spc="-5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Brindar</a:t>
            </a:r>
            <a:r>
              <a:rPr lang="en-US" sz="1200" spc="-50" dirty="0">
                <a:solidFill>
                  <a:srgbClr val="9097A2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5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confianza</a:t>
            </a:r>
            <a:r>
              <a:rPr lang="en-US" sz="1200" spc="-50" dirty="0">
                <a:solidFill>
                  <a:srgbClr val="9097A2"/>
                </a:solidFill>
                <a:latin typeface="Lucida Sans Unicode"/>
                <a:cs typeface="Lucida Sans Unicode"/>
              </a:rPr>
              <a:t> a </a:t>
            </a:r>
            <a:r>
              <a:rPr lang="en-US" sz="1200" spc="-5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su</a:t>
            </a:r>
            <a:r>
              <a:rPr lang="en-US" sz="1200" spc="-50" dirty="0">
                <a:solidFill>
                  <a:srgbClr val="9097A2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5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cliente</a:t>
            </a:r>
            <a:endParaRPr lang="en-US" sz="1200" spc="-50" dirty="0">
              <a:solidFill>
                <a:srgbClr val="9097A2"/>
              </a:solidFill>
              <a:latin typeface="Lucida Sans Unicode"/>
              <a:cs typeface="Lucida Sans Unicode"/>
            </a:endParaRP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r>
              <a:rPr lang="en-US" sz="1200" spc="-5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Guiarse</a:t>
            </a:r>
            <a:r>
              <a:rPr lang="en-US" sz="1200" spc="-50" dirty="0">
                <a:solidFill>
                  <a:srgbClr val="9097A2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5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por</a:t>
            </a:r>
            <a:r>
              <a:rPr lang="en-US" sz="1200" spc="-50" dirty="0">
                <a:solidFill>
                  <a:srgbClr val="9097A2"/>
                </a:solidFill>
                <a:latin typeface="Lucida Sans Unicode"/>
                <a:cs typeface="Lucida Sans Unicode"/>
              </a:rPr>
              <a:t> la Ley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-50" dirty="0">
                <a:solidFill>
                  <a:srgbClr val="9097A2"/>
                </a:solidFill>
                <a:latin typeface="Lucida Sans Unicode"/>
                <a:cs typeface="Lucida Sans Unicode"/>
              </a:rPr>
              <a:t>- </a:t>
            </a:r>
            <a:r>
              <a:rPr lang="en-US" sz="1200" spc="-5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Brindar</a:t>
            </a:r>
            <a:r>
              <a:rPr lang="en-US" sz="1200" spc="-50" dirty="0">
                <a:solidFill>
                  <a:srgbClr val="9097A2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5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toda</a:t>
            </a:r>
            <a:r>
              <a:rPr lang="en-US" sz="1200" spc="-50" dirty="0">
                <a:solidFill>
                  <a:srgbClr val="9097A2"/>
                </a:solidFill>
                <a:latin typeface="Lucida Sans Unicode"/>
                <a:cs typeface="Lucida Sans Unicode"/>
              </a:rPr>
              <a:t> la </a:t>
            </a:r>
            <a:r>
              <a:rPr lang="en-US" sz="1200" spc="-5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información</a:t>
            </a:r>
            <a:r>
              <a:rPr lang="en-US" sz="1200" spc="-50" dirty="0">
                <a:solidFill>
                  <a:srgbClr val="9097A2"/>
                </a:solidFill>
                <a:latin typeface="Lucida Sans Unicode"/>
                <a:cs typeface="Lucida Sans Unicode"/>
              </a:rPr>
              <a:t> a </a:t>
            </a:r>
            <a:r>
              <a:rPr lang="en-US" sz="1200" spc="-5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su</a:t>
            </a:r>
            <a:r>
              <a:rPr lang="en-US" sz="1200" spc="-50" dirty="0">
                <a:solidFill>
                  <a:srgbClr val="9097A2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5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cliente</a:t>
            </a:r>
            <a:r>
              <a:rPr lang="en-US" sz="1200" spc="-50" dirty="0">
                <a:solidFill>
                  <a:srgbClr val="9097A2"/>
                </a:solidFill>
                <a:latin typeface="Lucida Sans Unicode"/>
                <a:cs typeface="Lucida Sans Unicode"/>
              </a:rPr>
              <a:t> y </a:t>
            </a:r>
            <a:r>
              <a:rPr lang="en-US" sz="1200" spc="-5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actualizando</a:t>
            </a:r>
            <a:r>
              <a:rPr lang="en-US" sz="1200" spc="-50" dirty="0">
                <a:solidFill>
                  <a:srgbClr val="9097A2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5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el</a:t>
            </a:r>
            <a:r>
              <a:rPr lang="en-US" sz="1200" spc="-50" dirty="0">
                <a:solidFill>
                  <a:srgbClr val="9097A2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5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claso</a:t>
            </a:r>
            <a:endParaRPr lang="en-US" sz="1200" spc="-50" dirty="0">
              <a:solidFill>
                <a:srgbClr val="9097A2"/>
              </a:solidFill>
              <a:latin typeface="Lucida Sans Unicode"/>
              <a:cs typeface="Lucida Sans Unicode"/>
            </a:endParaRP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endParaRPr lang="en-US" sz="1200" spc="-50" dirty="0">
              <a:solidFill>
                <a:srgbClr val="9097A2"/>
              </a:solidFill>
              <a:latin typeface="Lucida Sans Unicode"/>
              <a:cs typeface="Lucida Sans Unicod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981464" y="2986230"/>
            <a:ext cx="2898636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Tipos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 de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clientes</a:t>
            </a:r>
            <a:endParaRPr lang="en-US" sz="1200" spc="20" dirty="0">
              <a:solidFill>
                <a:srgbClr val="9097A2"/>
              </a:solidFill>
              <a:latin typeface="Lucida Sans Unicode"/>
              <a:cs typeface="Lucida Sans Unicode"/>
            </a:endParaRP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Casos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Diversos</a:t>
            </a:r>
            <a:endParaRPr lang="en-US" sz="1200" spc="20" dirty="0">
              <a:solidFill>
                <a:srgbClr val="9097A2"/>
              </a:solidFill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981464" y="4826043"/>
            <a:ext cx="5718036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Contacto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directo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 con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el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cliente</a:t>
            </a:r>
            <a:endParaRPr lang="en-US" sz="1200" spc="20" dirty="0">
              <a:solidFill>
                <a:srgbClr val="9097A2"/>
              </a:solidFill>
              <a:latin typeface="Lucida Sans Unicode"/>
              <a:cs typeface="Lucida Sans Unicode"/>
            </a:endParaRP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Actas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 o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documentos</a:t>
            </a:r>
            <a:endParaRPr sz="1200" dirty="0">
              <a:latin typeface="Lucida Sans Unicode"/>
              <a:cs typeface="Lucida Sans Unicod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981464" y="5912199"/>
            <a:ext cx="4651236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Credibilidad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 ante la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situación</a:t>
            </a:r>
            <a:r>
              <a:rPr lang="en-US" sz="1200" spc="20">
                <a:solidFill>
                  <a:srgbClr val="9097A2"/>
                </a:solidFill>
                <a:latin typeface="Lucida Sans Unicode"/>
                <a:cs typeface="Lucida Sans Unicode"/>
              </a:rPr>
              <a:t> </a:t>
            </a:r>
            <a:endParaRPr sz="1200" dirty="0">
              <a:latin typeface="Lucida Sans Unicode"/>
              <a:cs typeface="Lucida Sans Unicode"/>
            </a:endParaRPr>
          </a:p>
        </p:txBody>
      </p:sp>
      <p:sp>
        <p:nvSpPr>
          <p:cNvPr id="35" name="object 6">
            <a:extLst>
              <a:ext uri="{FF2B5EF4-FFF2-40B4-BE49-F238E27FC236}">
                <a16:creationId xmlns:a16="http://schemas.microsoft.com/office/drawing/2014/main" id="{FB755F35-9B9C-4EBC-B01E-9911C3D21A2A}"/>
              </a:ext>
            </a:extLst>
          </p:cNvPr>
          <p:cNvSpPr txBox="1"/>
          <p:nvPr/>
        </p:nvSpPr>
        <p:spPr>
          <a:xfrm>
            <a:off x="751542" y="25589"/>
            <a:ext cx="1552341" cy="20774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lang="en-US" sz="1200" dirty="0">
                <a:latin typeface="Arial"/>
                <a:cs typeface="Arial"/>
              </a:rPr>
              <a:t>Buyer Persona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157</Words>
  <Application>Microsoft Office PowerPoint</Application>
  <PresentationFormat>Personalizado</PresentationFormat>
  <Paragraphs>36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Lucida Sans Unicode</vt:lpstr>
      <vt:lpstr>Office Theme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Victoria Rivas</cp:lastModifiedBy>
  <cp:revision>1</cp:revision>
  <dcterms:created xsi:type="dcterms:W3CDTF">2022-03-14T06:41:29Z</dcterms:created>
  <dcterms:modified xsi:type="dcterms:W3CDTF">2022-03-14T07:48:05Z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2022-02-19T00:00:00Z</vt:filetime>
  </property>
  <property fmtid="{D5CDD505-2E9C-101B-9397-08002B2CF9AE}" pid="3" name="Creator">
    <vt:lpwstr>Chromium</vt:lpwstr>
  </property>
  <property fmtid="{D5CDD505-2E9C-101B-9397-08002B2CF9AE}" pid="4" name="LastSaved">
    <vt:filetime>2022-03-14T00:00:00Z</vt:filetime>
  </property>
</Properties>
</file>