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65" r:id="rId5"/>
    <p:sldId id="310" r:id="rId6"/>
    <p:sldId id="318" r:id="rId7"/>
    <p:sldId id="316" r:id="rId8"/>
    <p:sldId id="319" r:id="rId9"/>
    <p:sldId id="320" r:id="rId10"/>
    <p:sldId id="314" r:id="rId11"/>
    <p:sldId id="315" r:id="rId12"/>
    <p:sldId id="311" r:id="rId13"/>
    <p:sldId id="321" r:id="rId14"/>
    <p:sldId id="322" r:id="rId15"/>
    <p:sldId id="323" r:id="rId16"/>
    <p:sldId id="325" r:id="rId17"/>
    <p:sldId id="327" r:id="rId18"/>
    <p:sldId id="328" r:id="rId19"/>
    <p:sldId id="329" r:id="rId20"/>
    <p:sldId id="330" r:id="rId21"/>
    <p:sldId id="313" r:id="rId22"/>
    <p:sldId id="317" r:id="rId23"/>
    <p:sldId id="312" r:id="rId24"/>
  </p:sldIdLst>
  <p:sldSz cx="12188825" cy="6858000"/>
  <p:notesSz cx="6858000" cy="9144000"/>
  <p:custDataLst>
    <p:tags r:id="rId27"/>
  </p:custDataLst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E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90" d="100"/>
          <a:sy n="90" d="100"/>
        </p:scale>
        <p:origin x="576" y="9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68A5074-CE0D-4554-A997-CC9160940530}" type="datetime1">
              <a:rPr lang="ru-RU" smtClean="0"/>
              <a:pPr algn="r" rtl="0"/>
              <a:t>03.05.2022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ru-RU" smtClean="0"/>
              <a:pPr algn="r"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AE0CC78-488A-4892-9E55-EA2E7FA7AD95}" type="datetime1">
              <a:rPr lang="ru-RU" smtClean="0"/>
              <a:pPr/>
              <a:t>03.05.2022</a:t>
            </a:fld>
            <a:endParaRPr lang="ru-RU" dirty="0"/>
          </a:p>
        </p:txBody>
      </p:sp>
      <p:sp>
        <p:nvSpPr>
          <p:cNvPr id="4" name="Образ слайда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A680347-8CB2-4BC6-9CD2-ABDD556782DE}" type="datetime1">
              <a:rPr lang="ru-RU" smtClean="0"/>
              <a:pPr/>
              <a:t>03.05.2022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032FF7-F906-4C17-885C-6356C5B13C33}" type="datetime1">
              <a:rPr lang="ru-RU" smtClean="0"/>
              <a:pPr/>
              <a:t>03.05.2022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E08C5DC-7690-41E4-921F-0CCD86F95B69}" type="datetime1">
              <a:rPr lang="ru-RU" smtClean="0"/>
              <a:pPr/>
              <a:t>03.05.2022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75A814-E90F-481F-9D66-10F3829730B9}" type="datetime1">
              <a:rPr lang="ru-RU" smtClean="0"/>
              <a:pPr/>
              <a:t>03.05.2022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ru-RU" dirty="0"/>
              <a:t>​</a:t>
            </a:r>
            <a:fld id="{37209019-E585-49FC-B62B-4F8E88B75BBF}" type="datetime1">
              <a:rPr lang="ru-RU" smtClean="0"/>
              <a:pPr/>
              <a:t>03.05.2022</a:t>
            </a:fld>
            <a:r>
              <a:rPr lang="ru-RU" dirty="0"/>
              <a:t>​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9553319-FCD4-4339-95E3-CA608CFF30E2}" type="datetime1">
              <a:rPr lang="ru-RU" smtClean="0"/>
              <a:pPr/>
              <a:t>03.05.2022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EE4BD36-0D92-42E0-A6BC-3DE49444FD88}" type="datetime1">
              <a:rPr lang="ru-RU" smtClean="0"/>
              <a:pPr/>
              <a:t>03.05.2022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AA0470-602E-4818-A25C-047C8515CFC6}" type="datetime1">
              <a:rPr lang="ru-RU" smtClean="0"/>
              <a:pPr/>
              <a:t>03.05.2022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B9837FC-FBB6-4C6B-A6BE-B70FBC32743C}" type="datetime1">
              <a:rPr lang="ru-RU" smtClean="0"/>
              <a:pPr/>
              <a:t>03.05.2022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DD946C2-3993-4E07-A8EC-429B93E58A31}" type="datetime1">
              <a:rPr lang="ru-RU" smtClean="0"/>
              <a:pPr/>
              <a:t>03.05.2022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заголовка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5FE10-96C7-4D4D-AAC7-3367C5776B31}" type="datetime1">
              <a:rPr lang="ru-RU" smtClean="0"/>
              <a:pPr/>
              <a:t>03.05.2022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 2"/>
          <p:cNvSpPr>
            <a:spLocks noGrp="1"/>
          </p:cNvSpPr>
          <p:nvPr>
            <p:ph type="ctrTitle"/>
          </p:nvPr>
        </p:nvSpPr>
        <p:spPr/>
        <p:txBody>
          <a:bodyPr rtlCol="0">
            <a:noAutofit/>
          </a:bodyPr>
          <a:lstStyle/>
          <a:p>
            <a:r>
              <a:rPr lang="uk-UA" sz="4400" b="1" dirty="0"/>
              <a:t>ІНФОРМАЦІЙНІ СИСТЕМИ ПІДТРИМКИ ПРИЙНЯТТЯ РІШЕНЬ ТА ЇХ ВИКОРИСТАННЯ НА  ПІДПРИЄМСТВАХ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296399" cy="914400"/>
          </a:xfrm>
        </p:spPr>
        <p:txBody>
          <a:bodyPr>
            <a:normAutofit/>
          </a:bodyPr>
          <a:lstStyle/>
          <a:p>
            <a:r>
              <a:rPr lang="ru-RU" sz="3400" dirty="0"/>
              <a:t>Фактор</a:t>
            </a:r>
            <a:r>
              <a:rPr lang="uk-UA" sz="3400" dirty="0"/>
              <a:t>и при</a:t>
            </a:r>
            <a:r>
              <a:rPr lang="en-US" sz="3400" dirty="0"/>
              <a:t> </a:t>
            </a:r>
            <a:r>
              <a:rPr lang="ru-RU" sz="3400" dirty="0"/>
              <a:t>прийнятті управлінських рішень</a:t>
            </a:r>
            <a:endParaRPr lang="en-US" sz="3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2413" y="1447800"/>
            <a:ext cx="9134391" cy="5257800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uk-UA" sz="2600" dirty="0"/>
              <a:t>На процес прийняття управлінських рішень впливає низка різноманітних факторів. До найважливіших з-поміж них належать наступні.</a:t>
            </a:r>
            <a:endParaRPr lang="en-US" sz="2600" dirty="0"/>
          </a:p>
          <a:p>
            <a:pPr marL="457200" indent="-457200" algn="just">
              <a:buFont typeface="+mj-lt"/>
              <a:buAutoNum type="arabicParenR"/>
            </a:pPr>
            <a:r>
              <a:rPr lang="uk-UA" sz="2600" b="1" i="1" dirty="0"/>
              <a:t>Ступінь ризику</a:t>
            </a:r>
            <a:r>
              <a:rPr lang="uk-UA" sz="2600" i="1" dirty="0"/>
              <a:t> </a:t>
            </a:r>
            <a:r>
              <a:rPr lang="uk-UA" sz="2600" dirty="0"/>
              <a:t>(величина ймовірності, що характеризує можливість невиконання системою своєї цільової задачі з урахуванням впливу небезпечних внутрішніх і зовнішніх дій на систему), у даному випадку розуміємо, що завжди існує ймовірність прийняття неправильного рішення, яке може несприятливо впливати на організацію. </a:t>
            </a:r>
            <a:endParaRPr lang="en-US" sz="2600" dirty="0"/>
          </a:p>
          <a:p>
            <a:pPr marL="457200" indent="-457200" algn="just">
              <a:buFont typeface="+mj-lt"/>
              <a:buAutoNum type="arabicParenR"/>
            </a:pPr>
            <a:r>
              <a:rPr lang="uk-UA" sz="2600" b="1" i="1" dirty="0"/>
              <a:t>Час</a:t>
            </a:r>
            <a:r>
              <a:rPr lang="uk-UA" sz="2600" dirty="0"/>
              <a:t>, який відводиться менеджерові для прийняття рішення. На практиці більшість керівників не мають можливості проаналізувати усі можливі альтернативи, відчуваючи дефіцит часу.</a:t>
            </a:r>
            <a:endParaRPr lang="en-US" sz="2600" dirty="0"/>
          </a:p>
          <a:p>
            <a:pPr marL="457200" indent="-457200" algn="just">
              <a:buFont typeface="+mj-lt"/>
              <a:buAutoNum type="arabicParenR"/>
            </a:pPr>
            <a:r>
              <a:rPr lang="uk-UA" sz="2600" b="1" i="1" dirty="0"/>
              <a:t>Ступінь підтримки менеджера колективом </a:t>
            </a:r>
            <a:r>
              <a:rPr lang="uk-UA" sz="2600" dirty="0"/>
              <a:t>– цей фактор враховує те, що нових менеджерів сприймають не відразу. Якщо порозуміння й підтримки інших менеджерів і підлеглих не достатньо, то проблему слід усувати за рахунок своїх особистих рис, які повинні сприяти виконанню прийнятих рішень.</a:t>
            </a:r>
            <a:endParaRPr lang="en-US" sz="2600" dirty="0"/>
          </a:p>
          <a:p>
            <a:pPr marL="457200" indent="-457200" algn="just">
              <a:buFont typeface="+mj-lt"/>
              <a:buAutoNum type="arabicParenR"/>
            </a:pPr>
            <a:r>
              <a:rPr lang="uk-UA" sz="2600" b="1" i="1" dirty="0"/>
              <a:t>Особисті якості менеджера </a:t>
            </a:r>
            <a:r>
              <a:rPr lang="uk-UA" sz="2600" dirty="0"/>
              <a:t>– один з найбільш важливих факторів. Незалежно від того, як менеджери приймають рішення і відповідають за них, вони повинні мати здібності до того, щоб приймати правильні рішення.</a:t>
            </a:r>
            <a:endParaRPr lang="en-US" sz="2600" dirty="0"/>
          </a:p>
          <a:p>
            <a:pPr marL="457200" indent="-457200" algn="just">
              <a:buFont typeface="+mj-lt"/>
              <a:buAutoNum type="arabicParenR"/>
            </a:pPr>
            <a:r>
              <a:rPr lang="uk-UA" sz="2600" b="1" i="1" dirty="0"/>
              <a:t>Політика організації </a:t>
            </a:r>
            <a:r>
              <a:rPr lang="uk-UA" sz="2600" dirty="0"/>
              <a:t>– суб’єктивний фактор при прийнятті рішення. Статус, влада, престиж, легкість виконання – усе це може вплинути на прийняття певного рішення.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79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2413" y="1143001"/>
            <a:ext cx="9134391" cy="4876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uk-UA" dirty="0"/>
              <a:t>Кінцевим результатом прийняття рішення є саме управлінське рішення, яке постає як базовий елемент процесу управління, що забезпечує функціонування підприємства за рахунок взаємозв’язку формальних та неформальних, інтелектуальних та організаційно-практичних аспектів менеджменту.</a:t>
            </a:r>
            <a:endParaRPr lang="en-US" dirty="0"/>
          </a:p>
          <a:p>
            <a:pPr marL="0" indent="0" algn="just">
              <a:buNone/>
            </a:pPr>
            <a:r>
              <a:rPr lang="uk-UA" dirty="0"/>
              <a:t>Управлінське рішення є інструментом впливу на об’єкт управління та окремі його підсистеми, важливою ланкою формування та реалізації відносин управління в організації; складає основу реалізації кожної функції менеджменту.</a:t>
            </a:r>
            <a:endParaRPr lang="en-US" dirty="0"/>
          </a:p>
          <a:p>
            <a:pPr marL="0" indent="0" algn="just">
              <a:buNone/>
            </a:pPr>
            <a:r>
              <a:rPr lang="uk-UA" dirty="0"/>
              <a:t>У теорії управління виділяють три основні моделі прийняття рішень: </a:t>
            </a:r>
            <a:r>
              <a:rPr lang="uk-UA" b="1" i="1" dirty="0"/>
              <a:t>класичну модель</a:t>
            </a:r>
            <a:r>
              <a:rPr lang="uk-UA" dirty="0"/>
              <a:t>; </a:t>
            </a:r>
            <a:r>
              <a:rPr lang="uk-UA" b="1" i="1" dirty="0"/>
              <a:t>поведінкову модель</a:t>
            </a:r>
            <a:r>
              <a:rPr lang="uk-UA" dirty="0"/>
              <a:t>; </a:t>
            </a:r>
            <a:r>
              <a:rPr lang="uk-UA" b="1" i="1" dirty="0"/>
              <a:t>ірраціональну модель</a:t>
            </a:r>
            <a:r>
              <a:rPr lang="uk-UA" dirty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06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990600"/>
          </a:xfrm>
        </p:spPr>
        <p:txBody>
          <a:bodyPr/>
          <a:lstStyle/>
          <a:p>
            <a:r>
              <a:rPr lang="ru-RU" dirty="0"/>
              <a:t>Моделі прийняття рішень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2413" y="1524000"/>
            <a:ext cx="9134391" cy="4952999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uk-UA" b="1" i="1" dirty="0"/>
              <a:t>Класична модель </a:t>
            </a:r>
            <a:r>
              <a:rPr lang="uk-UA" dirty="0"/>
              <a:t>спирається на поняття “раціональності” у прийнятті рішень. Передбачається, що особа, яка приймає рішення (ОПР), має бути абсолютно об’єктивною і логічною, мати чітку мету, усі її дії в процесі прийняття рішень спрямовані на вибір найкращої альтернативи. Важливою особливістю рішення є цілеспрямованість і свідомість вибору.</a:t>
            </a:r>
          </a:p>
          <a:p>
            <a:pPr marL="0" indent="0" algn="just">
              <a:buNone/>
            </a:pPr>
            <a:r>
              <a:rPr lang="uk-UA" b="1" i="1" dirty="0"/>
              <a:t>Поведінкова модель</a:t>
            </a:r>
            <a:r>
              <a:rPr lang="uk-UA" dirty="0"/>
              <a:t>,</a:t>
            </a:r>
            <a:r>
              <a:rPr lang="ru-RU" dirty="0"/>
              <a:t> на відміну від класичної,</a:t>
            </a:r>
            <a:r>
              <a:rPr lang="uk-UA" b="1" i="1" dirty="0"/>
              <a:t> </a:t>
            </a:r>
            <a:r>
              <a:rPr lang="uk-UA" dirty="0"/>
              <a:t>має такі основні характеристики: 1) ОПР не має повної інформації щодо ситуації прийняття рішення або всіх можливих альтернатив; 2) ОПР не здатна передбачити наслідки реалізації кожної можливої альтернативи. Саме почуття характеризує суб’єктивний характер прийняття рішень, це знаходить своє відображення у перевагах ОПР.</a:t>
            </a:r>
          </a:p>
          <a:p>
            <a:pPr marL="0" indent="0" algn="just">
              <a:buNone/>
            </a:pPr>
            <a:r>
              <a:rPr lang="uk-UA" b="1" i="1" dirty="0"/>
              <a:t>Ірраціональна модель </a:t>
            </a:r>
            <a:r>
              <a:rPr lang="uk-UA" dirty="0"/>
              <a:t>грунтується на передбаченні, що рішення приймаються ще до того, як досліджуються альтернативи. Ірраціональна модель найчастіше застосовується для вирішення нових нетрадиційних рішень, тобто таких, що важко піддаються розв’язанню; вирішення проблем в умовах дефіциту часу; у випадку, коли менеджер або група менеджерів достатньо владні, щоб нав’язати власне рішення.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72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85800"/>
          </a:xfrm>
        </p:spPr>
        <p:txBody>
          <a:bodyPr/>
          <a:lstStyle/>
          <a:p>
            <a:pPr algn="ctr"/>
            <a:r>
              <a:rPr lang="ru-RU" dirty="0"/>
              <a:t>Технології прийняття рішень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30153" y="1274564"/>
            <a:ext cx="5148571" cy="762000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Модель інтуітивної технології прийняття рішення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5" name="Группа 14"/>
          <p:cNvGrpSpPr/>
          <p:nvPr/>
        </p:nvGrpSpPr>
        <p:grpSpPr>
          <a:xfrm>
            <a:off x="1553482" y="3006329"/>
            <a:ext cx="3577931" cy="2242278"/>
            <a:chOff x="1533888" y="4249182"/>
            <a:chExt cx="3577931" cy="2242278"/>
          </a:xfrm>
        </p:grpSpPr>
        <p:sp>
          <p:nvSpPr>
            <p:cNvPr id="7" name="TextBox 6"/>
            <p:cNvSpPr txBox="1"/>
            <p:nvPr/>
          </p:nvSpPr>
          <p:spPr>
            <a:xfrm>
              <a:off x="1533888" y="4249182"/>
              <a:ext cx="2705100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uk-UA" dirty="0"/>
                <a:t>Реєстрація змін</a:t>
              </a:r>
              <a:endParaRPr lang="en-US" dirty="0"/>
            </a:p>
          </p:txBody>
        </p:sp>
        <p:cxnSp>
          <p:nvCxnSpPr>
            <p:cNvPr id="10" name="Прямая со стрелкой 9"/>
            <p:cNvCxnSpPr/>
            <p:nvPr/>
          </p:nvCxnSpPr>
          <p:spPr>
            <a:xfrm>
              <a:off x="2101919" y="4618514"/>
              <a:ext cx="0" cy="5671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949519" y="5185655"/>
              <a:ext cx="2705100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uk-UA" dirty="0"/>
                <a:t>Відбір рішень ОПР</a:t>
              </a:r>
              <a:endParaRPr lang="en-US" dirty="0"/>
            </a:p>
          </p:txBody>
        </p:sp>
        <p:cxnSp>
          <p:nvCxnSpPr>
            <p:cNvPr id="12" name="Прямая со стрелкой 11"/>
            <p:cNvCxnSpPr/>
            <p:nvPr/>
          </p:nvCxnSpPr>
          <p:spPr>
            <a:xfrm>
              <a:off x="2517550" y="5554987"/>
              <a:ext cx="0" cy="5671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406719" y="6122128"/>
              <a:ext cx="2705100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uk-UA" dirty="0"/>
                <a:t>Прийняття рішення</a:t>
              </a:r>
              <a:endParaRPr lang="en-US" dirty="0"/>
            </a:p>
          </p:txBody>
        </p:sp>
      </p:grpSp>
      <p:sp>
        <p:nvSpPr>
          <p:cNvPr id="24" name="Текст 2"/>
          <p:cNvSpPr>
            <a:spLocks noGrp="1"/>
          </p:cNvSpPr>
          <p:nvPr>
            <p:ph type="body" idx="1"/>
          </p:nvPr>
        </p:nvSpPr>
        <p:spPr>
          <a:xfrm>
            <a:off x="6246812" y="1274564"/>
            <a:ext cx="5334000" cy="762000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Модель раціональної технології прийняття рішень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94413" y="2362200"/>
            <a:ext cx="2705100" cy="369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uk-UA" dirty="0"/>
              <a:t>Діагноз проблеми</a:t>
            </a:r>
            <a:endParaRPr lang="en-US" dirty="0"/>
          </a:p>
        </p:txBody>
      </p:sp>
      <p:cxnSp>
        <p:nvCxnSpPr>
          <p:cNvPr id="28" name="Прямая со стрелкой 27"/>
          <p:cNvCxnSpPr/>
          <p:nvPr/>
        </p:nvCxnSpPr>
        <p:spPr>
          <a:xfrm>
            <a:off x="7446963" y="2733540"/>
            <a:ext cx="0" cy="3657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522565" y="3099300"/>
            <a:ext cx="2705100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uk-UA" dirty="0"/>
              <a:t>Накопичення інформації з проблеми</a:t>
            </a:r>
            <a:endParaRPr lang="en-US" dirty="0"/>
          </a:p>
        </p:txBody>
      </p:sp>
      <p:cxnSp>
        <p:nvCxnSpPr>
          <p:cNvPr id="30" name="Прямая со стрелкой 29"/>
          <p:cNvCxnSpPr/>
          <p:nvPr/>
        </p:nvCxnSpPr>
        <p:spPr>
          <a:xfrm>
            <a:off x="7875115" y="3741286"/>
            <a:ext cx="0" cy="3657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209235" y="4107046"/>
            <a:ext cx="2761453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uk-UA" dirty="0"/>
              <a:t>Розробка альтернативних варіантів</a:t>
            </a:r>
            <a:endParaRPr lang="en-US" dirty="0"/>
          </a:p>
        </p:txBody>
      </p:sp>
      <p:cxnSp>
        <p:nvCxnSpPr>
          <p:cNvPr id="33" name="Прямая со стрелкой 32"/>
          <p:cNvCxnSpPr/>
          <p:nvPr/>
        </p:nvCxnSpPr>
        <p:spPr>
          <a:xfrm>
            <a:off x="8568368" y="4753377"/>
            <a:ext cx="0" cy="3657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875115" y="5095379"/>
            <a:ext cx="2705100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uk-UA" dirty="0"/>
              <a:t>Оцінка альтернативних варіантів</a:t>
            </a:r>
            <a:endParaRPr lang="en-US" dirty="0"/>
          </a:p>
        </p:txBody>
      </p:sp>
      <p:cxnSp>
        <p:nvCxnSpPr>
          <p:cNvPr id="35" name="Прямая со стрелкой 34"/>
          <p:cNvCxnSpPr/>
          <p:nvPr/>
        </p:nvCxnSpPr>
        <p:spPr>
          <a:xfrm>
            <a:off x="9200401" y="5741710"/>
            <a:ext cx="0" cy="3657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618138" y="6083712"/>
            <a:ext cx="2705100" cy="369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uk-UA" dirty="0"/>
              <a:t>Прийняття рішень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18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46213" y="381000"/>
            <a:ext cx="8610600" cy="914400"/>
          </a:xfrm>
        </p:spPr>
        <p:txBody>
          <a:bodyPr/>
          <a:lstStyle/>
          <a:p>
            <a:r>
              <a:rPr lang="uk-UA" dirty="0"/>
              <a:t> Архітектура СППР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2413" y="1524000"/>
            <a:ext cx="9134391" cy="5105400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uk-UA" dirty="0"/>
              <a:t>З функціональної точки зору СППР включає такі компоненти: </a:t>
            </a:r>
            <a:r>
              <a:rPr lang="uk-UA" b="1" dirty="0"/>
              <a:t>сервер сховища даних; інструментарій OLAP; інструментарій Data Mining.</a:t>
            </a:r>
            <a:endParaRPr lang="en-US" b="1" dirty="0"/>
          </a:p>
          <a:p>
            <a:pPr algn="just"/>
            <a:r>
              <a:rPr lang="uk-UA" dirty="0"/>
              <a:t>У підсистемі введення даних OLTP (</a:t>
            </a:r>
            <a:r>
              <a:rPr lang="uk-UA" dirty="0" err="1"/>
              <a:t>Online</a:t>
            </a:r>
            <a:r>
              <a:rPr lang="uk-UA" dirty="0"/>
              <a:t> </a:t>
            </a:r>
            <a:r>
              <a:rPr lang="uk-UA" dirty="0" err="1"/>
              <a:t>transaction</a:t>
            </a:r>
            <a:r>
              <a:rPr lang="uk-UA" dirty="0"/>
              <a:t> </a:t>
            </a:r>
            <a:r>
              <a:rPr lang="uk-UA" dirty="0" err="1"/>
              <a:t>processing</a:t>
            </a:r>
            <a:r>
              <a:rPr lang="uk-UA" dirty="0"/>
              <a:t>) реалізується операційна (</a:t>
            </a:r>
            <a:r>
              <a:rPr lang="uk-UA" dirty="0" err="1"/>
              <a:t>транзакційна</a:t>
            </a:r>
            <a:r>
              <a:rPr lang="uk-UA" dirty="0"/>
              <a:t>) обробка даних. Для їх реалізації використовують звичайні системи управління базами даних (СУБД).</a:t>
            </a:r>
            <a:endParaRPr lang="en-US" dirty="0"/>
          </a:p>
          <a:p>
            <a:pPr algn="just"/>
            <a:r>
              <a:rPr lang="uk-UA" dirty="0"/>
              <a:t>У підсистемі зберігання інформації використовують сучасні СУБД і концепцію сховищ даних. Концепція сховища даних передбачає розділ структур зберігання даних для оперативної обробки даних і виконання аналітичних запитів.</a:t>
            </a:r>
            <a:endParaRPr lang="en-US" dirty="0"/>
          </a:p>
          <a:p>
            <a:pPr algn="just"/>
            <a:r>
              <a:rPr lang="uk-UA" dirty="0"/>
              <a:t>Підсистема аналізу може включати:</a:t>
            </a:r>
            <a:endParaRPr lang="en-US" dirty="0"/>
          </a:p>
          <a:p>
            <a:pPr lvl="1" algn="just">
              <a:buFont typeface="Corbel" panose="020B0503020204020204" pitchFamily="34" charset="0"/>
              <a:buChar char="−"/>
            </a:pPr>
            <a:r>
              <a:rPr lang="uk-UA" dirty="0"/>
              <a:t>підсистему інформаційно-пошукового аналізу на базі реляційних СУБД і статичних запитів з використанням мови SQL (</a:t>
            </a:r>
            <a:r>
              <a:rPr lang="uk-UA" dirty="0" err="1"/>
              <a:t>Structured</a:t>
            </a:r>
            <a:r>
              <a:rPr lang="uk-UA" dirty="0"/>
              <a:t> </a:t>
            </a:r>
            <a:r>
              <a:rPr lang="uk-UA" dirty="0" err="1"/>
              <a:t>Query</a:t>
            </a:r>
            <a:r>
              <a:rPr lang="uk-UA" dirty="0"/>
              <a:t> </a:t>
            </a:r>
            <a:r>
              <a:rPr lang="uk-UA" dirty="0" err="1"/>
              <a:t>Language</a:t>
            </a:r>
            <a:r>
              <a:rPr lang="uk-UA" dirty="0"/>
              <a:t>); </a:t>
            </a:r>
            <a:endParaRPr lang="en-US" dirty="0"/>
          </a:p>
          <a:p>
            <a:pPr lvl="1" algn="just">
              <a:buFont typeface="Corbel" panose="020B0503020204020204" pitchFamily="34" charset="0"/>
              <a:buChar char="−"/>
            </a:pPr>
            <a:r>
              <a:rPr lang="uk-UA" dirty="0"/>
              <a:t>підсистему оперативного аналізу. Для реалізації таких підсистем застосовується технологія оперативної аналітичної обробки даних OLAP (</a:t>
            </a:r>
            <a:r>
              <a:rPr lang="uk-UA" dirty="0" err="1"/>
              <a:t>On-line</a:t>
            </a:r>
            <a:r>
              <a:rPr lang="uk-UA" dirty="0"/>
              <a:t> </a:t>
            </a:r>
            <a:r>
              <a:rPr lang="uk-UA" dirty="0" err="1"/>
              <a:t>analytical</a:t>
            </a:r>
            <a:r>
              <a:rPr lang="uk-UA" dirty="0"/>
              <a:t> </a:t>
            </a:r>
            <a:r>
              <a:rPr lang="uk-UA" dirty="0" err="1"/>
              <a:t>processing</a:t>
            </a:r>
            <a:r>
              <a:rPr lang="uk-UA" dirty="0"/>
              <a:t>), використовуючи концепцію багатовимірного представлення даних; </a:t>
            </a:r>
            <a:endParaRPr lang="en-US" dirty="0"/>
          </a:p>
          <a:p>
            <a:pPr lvl="1" algn="just">
              <a:buFont typeface="Corbel" panose="020B0503020204020204" pitchFamily="34" charset="0"/>
              <a:buChar char="−"/>
            </a:pPr>
            <a:r>
              <a:rPr lang="uk-UA" dirty="0"/>
              <a:t>підсистему інтелектуального аналізу. Дана підсистема реалізує методи і алгоритми здобуття даних Data Mining.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0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85800"/>
          </a:xfrm>
        </p:spPr>
        <p:txBody>
          <a:bodyPr>
            <a:normAutofit/>
          </a:bodyPr>
          <a:lstStyle/>
          <a:p>
            <a:pPr algn="ctr"/>
            <a:r>
              <a:rPr lang="uk-UA" sz="2400" dirty="0"/>
              <a:t>Загальна архітектура системи підтримки прийняття рішень</a:t>
            </a:r>
            <a:endParaRPr lang="en-US" sz="2400" dirty="0"/>
          </a:p>
        </p:txBody>
      </p:sp>
      <p:grpSp>
        <p:nvGrpSpPr>
          <p:cNvPr id="85" name="Группа 84"/>
          <p:cNvGrpSpPr/>
          <p:nvPr/>
        </p:nvGrpSpPr>
        <p:grpSpPr>
          <a:xfrm>
            <a:off x="643317" y="1524000"/>
            <a:ext cx="10902191" cy="4728754"/>
            <a:chOff x="602421" y="1595846"/>
            <a:chExt cx="10902191" cy="4728754"/>
          </a:xfrm>
        </p:grpSpPr>
        <p:grpSp>
          <p:nvGrpSpPr>
            <p:cNvPr id="84" name="Группа 83"/>
            <p:cNvGrpSpPr/>
            <p:nvPr/>
          </p:nvGrpSpPr>
          <p:grpSpPr>
            <a:xfrm>
              <a:off x="602421" y="1595846"/>
              <a:ext cx="10902191" cy="4728754"/>
              <a:chOff x="602421" y="1595846"/>
              <a:chExt cx="10902191" cy="4728754"/>
            </a:xfrm>
          </p:grpSpPr>
          <p:grpSp>
            <p:nvGrpSpPr>
              <p:cNvPr id="24" name="Группа 23"/>
              <p:cNvGrpSpPr/>
              <p:nvPr/>
            </p:nvGrpSpPr>
            <p:grpSpPr>
              <a:xfrm>
                <a:off x="602421" y="3726486"/>
                <a:ext cx="1371600" cy="457200"/>
                <a:chOff x="684212" y="3124200"/>
                <a:chExt cx="1371600" cy="457200"/>
              </a:xfrm>
            </p:grpSpPr>
            <p:sp>
              <p:nvSpPr>
                <p:cNvPr id="20" name="Прямоугольник 19"/>
                <p:cNvSpPr/>
                <p:nvPr/>
              </p:nvSpPr>
              <p:spPr>
                <a:xfrm>
                  <a:off x="684212" y="3124200"/>
                  <a:ext cx="1371600" cy="4572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760412" y="3168134"/>
                  <a:ext cx="1219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uk-UA" dirty="0"/>
                    <a:t>Оператор</a:t>
                  </a:r>
                  <a:endParaRPr lang="en-US" dirty="0"/>
                </a:p>
              </p:txBody>
            </p:sp>
          </p:grpSp>
          <p:grpSp>
            <p:nvGrpSpPr>
              <p:cNvPr id="25" name="Группа 24"/>
              <p:cNvGrpSpPr/>
              <p:nvPr/>
            </p:nvGrpSpPr>
            <p:grpSpPr>
              <a:xfrm>
                <a:off x="10133012" y="3721349"/>
                <a:ext cx="1371600" cy="457200"/>
                <a:chOff x="684212" y="3124200"/>
                <a:chExt cx="1371600" cy="457200"/>
              </a:xfrm>
            </p:grpSpPr>
            <p:sp>
              <p:nvSpPr>
                <p:cNvPr id="26" name="Прямоугольник 25"/>
                <p:cNvSpPr/>
                <p:nvPr/>
              </p:nvSpPr>
              <p:spPr>
                <a:xfrm>
                  <a:off x="684212" y="3124200"/>
                  <a:ext cx="1371600" cy="4572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760412" y="3168134"/>
                  <a:ext cx="1219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uk-UA" dirty="0"/>
                    <a:t>Аналітик</a:t>
                  </a:r>
                  <a:endParaRPr lang="en-US" dirty="0"/>
                </a:p>
              </p:txBody>
            </p:sp>
          </p:grpSp>
          <p:sp>
            <p:nvSpPr>
              <p:cNvPr id="32" name="Прямоугольник 31"/>
              <p:cNvSpPr/>
              <p:nvPr/>
            </p:nvSpPr>
            <p:spPr>
              <a:xfrm>
                <a:off x="2583945" y="1595846"/>
                <a:ext cx="1888921" cy="47287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uk-UA" dirty="0"/>
                  <a:t>Підсистема вводу</a:t>
                </a:r>
              </a:p>
              <a:p>
                <a:pPr algn="ctr"/>
                <a:r>
                  <a:rPr lang="uk-UA" dirty="0"/>
                  <a:t>(СУБД-</a:t>
                </a:r>
                <a:r>
                  <a:rPr lang="en-US" dirty="0"/>
                  <a:t>OLTP)</a:t>
                </a:r>
              </a:p>
            </p:txBody>
          </p:sp>
          <p:sp>
            <p:nvSpPr>
              <p:cNvPr id="34" name="Прямоугольник 33"/>
              <p:cNvSpPr/>
              <p:nvPr/>
            </p:nvSpPr>
            <p:spPr>
              <a:xfrm>
                <a:off x="4926757" y="1595846"/>
                <a:ext cx="1888921" cy="47287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uk-UA" dirty="0"/>
                  <a:t>Підсистема зберігання інформації (СУБД і</a:t>
                </a:r>
                <a:r>
                  <a:rPr lang="en-US" dirty="0"/>
                  <a:t>/</a:t>
                </a:r>
                <a:r>
                  <a:rPr lang="uk-UA" dirty="0"/>
                  <a:t>або Сховище    Даних)</a:t>
                </a:r>
              </a:p>
            </p:txBody>
          </p:sp>
          <p:sp>
            <p:nvSpPr>
              <p:cNvPr id="35" name="Прямоугольник 34"/>
              <p:cNvSpPr/>
              <p:nvPr/>
            </p:nvSpPr>
            <p:spPr>
              <a:xfrm>
                <a:off x="7269569" y="1595846"/>
                <a:ext cx="2253843" cy="47287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5" name="Группа 64"/>
              <p:cNvGrpSpPr/>
              <p:nvPr/>
            </p:nvGrpSpPr>
            <p:grpSpPr>
              <a:xfrm>
                <a:off x="7417778" y="2225987"/>
                <a:ext cx="1967216" cy="1377453"/>
                <a:chOff x="7417778" y="2225987"/>
                <a:chExt cx="1832990" cy="1377453"/>
              </a:xfrm>
            </p:grpSpPr>
            <p:sp>
              <p:nvSpPr>
                <p:cNvPr id="63" name="Прямоугольник 62"/>
                <p:cNvSpPr/>
                <p:nvPr/>
              </p:nvSpPr>
              <p:spPr>
                <a:xfrm>
                  <a:off x="7417778" y="2225987"/>
                  <a:ext cx="1832990" cy="1231245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7505628" y="2280001"/>
                  <a:ext cx="1629324" cy="1323439"/>
                </a:xfrm>
                <a:prstGeom prst="rect">
                  <a:avLst/>
                </a:prstGeom>
                <a:noFill/>
                <a:ln w="28575">
                  <a:noFill/>
                  <a:prstDash val="lgDash"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uk-UA" sz="1600" dirty="0"/>
                    <a:t>Підсистеми інформаційно-пошукового аналізу</a:t>
                  </a:r>
                  <a:r>
                    <a:rPr lang="en-US" sz="1600" dirty="0"/>
                    <a:t> </a:t>
                  </a:r>
                  <a:r>
                    <a:rPr lang="uk-UA" sz="1600" dirty="0"/>
                    <a:t>(</a:t>
                  </a:r>
                  <a:r>
                    <a:rPr lang="en-US" sz="1600" dirty="0"/>
                    <a:t>OLAP)</a:t>
                  </a:r>
                </a:p>
              </p:txBody>
            </p:sp>
          </p:grpSp>
          <p:grpSp>
            <p:nvGrpSpPr>
              <p:cNvPr id="66" name="Группа 65"/>
              <p:cNvGrpSpPr/>
              <p:nvPr/>
            </p:nvGrpSpPr>
            <p:grpSpPr>
              <a:xfrm>
                <a:off x="7417777" y="3603440"/>
                <a:ext cx="1967217" cy="1231245"/>
                <a:chOff x="7417778" y="2225987"/>
                <a:chExt cx="1832990" cy="1231245"/>
              </a:xfrm>
            </p:grpSpPr>
            <p:sp>
              <p:nvSpPr>
                <p:cNvPr id="67" name="Прямоугольник 66"/>
                <p:cNvSpPr/>
                <p:nvPr/>
              </p:nvSpPr>
              <p:spPr>
                <a:xfrm>
                  <a:off x="7417778" y="2225987"/>
                  <a:ext cx="1832990" cy="1231245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7505628" y="2280001"/>
                  <a:ext cx="1629324" cy="830997"/>
                </a:xfrm>
                <a:prstGeom prst="rect">
                  <a:avLst/>
                </a:prstGeom>
                <a:noFill/>
                <a:ln w="28575">
                  <a:noFill/>
                  <a:prstDash val="lgDash"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uk-UA" sz="1600" dirty="0"/>
                    <a:t>Підсистеми оперативного аналізу</a:t>
                  </a:r>
                  <a:r>
                    <a:rPr lang="en-US" sz="1600" dirty="0"/>
                    <a:t> </a:t>
                  </a:r>
                  <a:r>
                    <a:rPr lang="uk-UA" sz="1600" dirty="0"/>
                    <a:t>(</a:t>
                  </a:r>
                  <a:r>
                    <a:rPr lang="en-US" sz="1600" dirty="0"/>
                    <a:t>OLAP)</a:t>
                  </a:r>
                </a:p>
              </p:txBody>
            </p:sp>
          </p:grpSp>
          <p:grpSp>
            <p:nvGrpSpPr>
              <p:cNvPr id="69" name="Группа 68"/>
              <p:cNvGrpSpPr/>
              <p:nvPr/>
            </p:nvGrpSpPr>
            <p:grpSpPr>
              <a:xfrm>
                <a:off x="7423642" y="4980893"/>
                <a:ext cx="1961352" cy="1231245"/>
                <a:chOff x="7417778" y="2225987"/>
                <a:chExt cx="1832990" cy="1231245"/>
              </a:xfrm>
            </p:grpSpPr>
            <p:sp>
              <p:nvSpPr>
                <p:cNvPr id="70" name="Прямоугольник 69"/>
                <p:cNvSpPr/>
                <p:nvPr/>
              </p:nvSpPr>
              <p:spPr>
                <a:xfrm>
                  <a:off x="7417778" y="2225987"/>
                  <a:ext cx="1832990" cy="1231245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7505628" y="2280001"/>
                  <a:ext cx="1629324" cy="1077218"/>
                </a:xfrm>
                <a:prstGeom prst="rect">
                  <a:avLst/>
                </a:prstGeom>
                <a:noFill/>
                <a:ln w="28575">
                  <a:noFill/>
                  <a:prstDash val="lgDash"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uk-UA" sz="1600" dirty="0"/>
                    <a:t>Підсистеми інтелектуального аналізу</a:t>
                  </a:r>
                  <a:r>
                    <a:rPr lang="en-US" sz="1600" dirty="0"/>
                    <a:t>           </a:t>
                  </a:r>
                  <a:r>
                    <a:rPr lang="uk-UA" sz="1600" dirty="0"/>
                    <a:t>(</a:t>
                  </a:r>
                  <a:r>
                    <a:rPr lang="en-US" sz="1600" dirty="0"/>
                    <a:t>Data Mining)</a:t>
                  </a:r>
                </a:p>
              </p:txBody>
            </p:sp>
          </p:grpSp>
          <p:cxnSp>
            <p:nvCxnSpPr>
              <p:cNvPr id="73" name="Прямая со стрелкой 72"/>
              <p:cNvCxnSpPr/>
              <p:nvPr/>
            </p:nvCxnSpPr>
            <p:spPr>
              <a:xfrm>
                <a:off x="1998405" y="3955086"/>
                <a:ext cx="585216" cy="5137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Прямая со стрелкой 75"/>
              <p:cNvCxnSpPr/>
              <p:nvPr/>
            </p:nvCxnSpPr>
            <p:spPr>
              <a:xfrm>
                <a:off x="4490752" y="3956126"/>
                <a:ext cx="438912" cy="5137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Прямая со стрелкой 76"/>
              <p:cNvCxnSpPr/>
              <p:nvPr/>
            </p:nvCxnSpPr>
            <p:spPr>
              <a:xfrm>
                <a:off x="6840447" y="3965561"/>
                <a:ext cx="438912" cy="5137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Прямая со стрелкой 80"/>
              <p:cNvCxnSpPr/>
              <p:nvPr/>
            </p:nvCxnSpPr>
            <p:spPr>
              <a:xfrm>
                <a:off x="9545769" y="3965561"/>
                <a:ext cx="587243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/>
            <p:cNvSpPr txBox="1"/>
            <p:nvPr/>
          </p:nvSpPr>
          <p:spPr>
            <a:xfrm>
              <a:off x="7335656" y="1726251"/>
              <a:ext cx="21014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dirty="0"/>
                <a:t>Підсистема аналізу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4819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990600"/>
          </a:xfrm>
        </p:spPr>
        <p:txBody>
          <a:bodyPr/>
          <a:lstStyle/>
          <a:p>
            <a:r>
              <a:rPr lang="ru-RU" dirty="0"/>
              <a:t>СППР на </a:t>
            </a:r>
            <a:r>
              <a:rPr lang="ru-RU" dirty="0" err="1"/>
              <a:t>основі</a:t>
            </a:r>
            <a:r>
              <a:rPr lang="ru-RU" dirty="0"/>
              <a:t> </a:t>
            </a:r>
            <a:r>
              <a:rPr lang="ru-RU" dirty="0" err="1"/>
              <a:t>сховищ</a:t>
            </a:r>
            <a:r>
              <a:rPr lang="ru-RU" dirty="0"/>
              <a:t> </a:t>
            </a:r>
            <a:r>
              <a:rPr lang="ru-RU" dirty="0" err="1"/>
              <a:t>даних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2413" y="1524000"/>
            <a:ext cx="9134391" cy="48006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uk-UA" dirty="0"/>
              <a:t>Інформаційні системи сучасних підприємств часто організовані так, щоб мінімізувати час введення і коригування даних, тобто організовані не оптимально з погляду проектування бази даних.</a:t>
            </a:r>
            <a:endParaRPr lang="en-US" dirty="0"/>
          </a:p>
          <a:p>
            <a:pPr marL="0" indent="0" algn="just">
              <a:buNone/>
            </a:pPr>
            <a:r>
              <a:rPr lang="uk-UA" dirty="0"/>
              <a:t> Такий підхід ускладнює доступ до історичних (архівних) даних. Зміни структур в базах даних інформаційних систем дуже трудомісткі, а іноді просто неможливі. </a:t>
            </a:r>
            <a:endParaRPr lang="en-US" dirty="0"/>
          </a:p>
          <a:p>
            <a:pPr marL="0" indent="0" algn="just">
              <a:buNone/>
            </a:pPr>
            <a:r>
              <a:rPr lang="uk-UA" dirty="0"/>
              <a:t>У той же час, для успішного ведення сучасного бізнесу необхідна актуальна інформація, що надається в зручному для аналізу вигляді і в реальному масштабі часу. Ця проблема вирішується шляхом створення сховища даних. Завданням такого сховища є інтеграція, актуалізація і узгодження оперативних даних з гетерогенних джерел для формування єдиного несуперечливого погляду на об'єкт управління в цілому.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72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86157"/>
          </a:xfrm>
        </p:spPr>
        <p:txBody>
          <a:bodyPr/>
          <a:lstStyle/>
          <a:p>
            <a:pPr algn="ctr"/>
            <a:r>
              <a:rPr lang="uk-UA" dirty="0"/>
              <a:t>Структура СППР </a:t>
            </a:r>
            <a:r>
              <a:rPr lang="ru-RU" dirty="0"/>
              <a:t>і</a:t>
            </a:r>
            <a:r>
              <a:rPr lang="uk-UA" dirty="0"/>
              <a:t>з сховищем даних</a:t>
            </a:r>
            <a:endParaRPr lang="en-US" dirty="0"/>
          </a:p>
        </p:txBody>
      </p:sp>
      <p:grpSp>
        <p:nvGrpSpPr>
          <p:cNvPr id="117" name="Группа 116"/>
          <p:cNvGrpSpPr/>
          <p:nvPr/>
        </p:nvGrpSpPr>
        <p:grpSpPr>
          <a:xfrm>
            <a:off x="603442" y="1371599"/>
            <a:ext cx="11280401" cy="5218765"/>
            <a:chOff x="603442" y="1371599"/>
            <a:chExt cx="11280401" cy="5218765"/>
          </a:xfrm>
        </p:grpSpPr>
        <p:sp>
          <p:nvSpPr>
            <p:cNvPr id="58" name="Прямоугольник 57"/>
            <p:cNvSpPr/>
            <p:nvPr/>
          </p:nvSpPr>
          <p:spPr>
            <a:xfrm>
              <a:off x="4265612" y="2057400"/>
              <a:ext cx="3810000" cy="336789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Прямоугольник 113"/>
            <p:cNvSpPr/>
            <p:nvPr/>
          </p:nvSpPr>
          <p:spPr>
            <a:xfrm>
              <a:off x="7480661" y="2707653"/>
              <a:ext cx="1177809" cy="759473"/>
            </a:xfrm>
            <a:prstGeom prst="rect">
              <a:avLst/>
            </a:prstGeom>
            <a:solidFill>
              <a:srgbClr val="000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Прямая со стрелкой 75"/>
            <p:cNvCxnSpPr>
              <a:stCxn id="39" idx="4"/>
              <a:endCxn id="45" idx="2"/>
            </p:cNvCxnSpPr>
            <p:nvPr/>
          </p:nvCxnSpPr>
          <p:spPr>
            <a:xfrm flipV="1">
              <a:off x="5512723" y="3880757"/>
              <a:ext cx="495097" cy="30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Прямая со стрелкой 72"/>
            <p:cNvCxnSpPr>
              <a:stCxn id="29" idx="4"/>
            </p:cNvCxnSpPr>
            <p:nvPr/>
          </p:nvCxnSpPr>
          <p:spPr>
            <a:xfrm>
              <a:off x="5512724" y="2951221"/>
              <a:ext cx="495096" cy="54192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/>
            <p:cNvCxnSpPr>
              <a:stCxn id="42" idx="4"/>
            </p:cNvCxnSpPr>
            <p:nvPr/>
          </p:nvCxnSpPr>
          <p:spPr>
            <a:xfrm flipV="1">
              <a:off x="5512723" y="4327492"/>
              <a:ext cx="495096" cy="45166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Группа 6"/>
            <p:cNvGrpSpPr/>
            <p:nvPr/>
          </p:nvGrpSpPr>
          <p:grpSpPr>
            <a:xfrm>
              <a:off x="608012" y="2533360"/>
              <a:ext cx="1219200" cy="762000"/>
              <a:chOff x="455612" y="2286000"/>
              <a:chExt cx="1219200" cy="762000"/>
            </a:xfrm>
          </p:grpSpPr>
          <p:sp>
            <p:nvSpPr>
              <p:cNvPr id="5" name="Прямоугольник 4"/>
              <p:cNvSpPr/>
              <p:nvPr/>
            </p:nvSpPr>
            <p:spPr>
              <a:xfrm>
                <a:off x="455612" y="2286000"/>
                <a:ext cx="1219200" cy="762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 flipH="1">
                <a:off x="473902" y="2482334"/>
                <a:ext cx="11734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uk-UA" dirty="0"/>
                  <a:t>Оператор</a:t>
                </a:r>
                <a:endParaRPr lang="en-US" dirty="0"/>
              </a:p>
            </p:txBody>
          </p:sp>
        </p:grpSp>
        <p:grpSp>
          <p:nvGrpSpPr>
            <p:cNvPr id="8" name="Группа 7"/>
            <p:cNvGrpSpPr/>
            <p:nvPr/>
          </p:nvGrpSpPr>
          <p:grpSpPr>
            <a:xfrm>
              <a:off x="603442" y="3447760"/>
              <a:ext cx="1219200" cy="762000"/>
              <a:chOff x="455612" y="2286000"/>
              <a:chExt cx="1219200" cy="762000"/>
            </a:xfrm>
          </p:grpSpPr>
          <p:sp>
            <p:nvSpPr>
              <p:cNvPr id="9" name="Прямоугольник 8"/>
              <p:cNvSpPr/>
              <p:nvPr/>
            </p:nvSpPr>
            <p:spPr>
              <a:xfrm>
                <a:off x="455612" y="2286000"/>
                <a:ext cx="1219200" cy="762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flipH="1">
                <a:off x="473902" y="2482334"/>
                <a:ext cx="11734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uk-UA" dirty="0"/>
                  <a:t>Оператор</a:t>
                </a:r>
                <a:endParaRPr lang="en-US" dirty="0"/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606083" y="4380563"/>
              <a:ext cx="1219200" cy="762000"/>
              <a:chOff x="455612" y="2286000"/>
              <a:chExt cx="1219200" cy="762000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455612" y="2286000"/>
                <a:ext cx="1219200" cy="762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 flipH="1">
                <a:off x="473902" y="2482334"/>
                <a:ext cx="11734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uk-UA" dirty="0"/>
                  <a:t>Оператор</a:t>
                </a:r>
                <a:endParaRPr lang="en-US" dirty="0"/>
              </a:p>
            </p:txBody>
          </p:sp>
        </p:grpSp>
        <p:grpSp>
          <p:nvGrpSpPr>
            <p:cNvPr id="14" name="Группа 13"/>
            <p:cNvGrpSpPr/>
            <p:nvPr/>
          </p:nvGrpSpPr>
          <p:grpSpPr>
            <a:xfrm>
              <a:off x="2346105" y="2533360"/>
              <a:ext cx="1661822" cy="762000"/>
              <a:chOff x="455612" y="2286000"/>
              <a:chExt cx="1231578" cy="762000"/>
            </a:xfrm>
          </p:grpSpPr>
          <p:sp>
            <p:nvSpPr>
              <p:cNvPr id="15" name="Прямоугольник 14"/>
              <p:cNvSpPr/>
              <p:nvPr/>
            </p:nvSpPr>
            <p:spPr>
              <a:xfrm>
                <a:off x="455612" y="2286000"/>
                <a:ext cx="1219200" cy="762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 flipH="1">
                <a:off x="455612" y="2343834"/>
                <a:ext cx="12315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uk-UA" dirty="0"/>
                  <a:t>Підсистема вводу (</a:t>
                </a:r>
                <a:r>
                  <a:rPr lang="en-US" dirty="0"/>
                  <a:t>OLTP)</a:t>
                </a:r>
              </a:p>
            </p:txBody>
          </p:sp>
        </p:grpSp>
        <p:grpSp>
          <p:nvGrpSpPr>
            <p:cNvPr id="23" name="Группа 22"/>
            <p:cNvGrpSpPr/>
            <p:nvPr/>
          </p:nvGrpSpPr>
          <p:grpSpPr>
            <a:xfrm>
              <a:off x="2329403" y="3447760"/>
              <a:ext cx="1661822" cy="762000"/>
              <a:chOff x="455612" y="2286000"/>
              <a:chExt cx="1231578" cy="762000"/>
            </a:xfrm>
          </p:grpSpPr>
          <p:sp>
            <p:nvSpPr>
              <p:cNvPr id="24" name="Прямоугольник 23"/>
              <p:cNvSpPr/>
              <p:nvPr/>
            </p:nvSpPr>
            <p:spPr>
              <a:xfrm>
                <a:off x="455612" y="2286000"/>
                <a:ext cx="1219200" cy="762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 flipH="1">
                <a:off x="455612" y="2343834"/>
                <a:ext cx="12315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uk-UA" dirty="0"/>
                  <a:t>Підсистема вводу (</a:t>
                </a:r>
                <a:r>
                  <a:rPr lang="en-US" dirty="0"/>
                  <a:t>OLTP)</a:t>
                </a:r>
              </a:p>
            </p:txBody>
          </p:sp>
        </p:grpSp>
        <p:grpSp>
          <p:nvGrpSpPr>
            <p:cNvPr id="26" name="Группа 25"/>
            <p:cNvGrpSpPr/>
            <p:nvPr/>
          </p:nvGrpSpPr>
          <p:grpSpPr>
            <a:xfrm>
              <a:off x="2329403" y="4362160"/>
              <a:ext cx="1661822" cy="762000"/>
              <a:chOff x="455612" y="2286000"/>
              <a:chExt cx="1231578" cy="762000"/>
            </a:xfrm>
          </p:grpSpPr>
          <p:sp>
            <p:nvSpPr>
              <p:cNvPr id="27" name="Прямоугольник 26"/>
              <p:cNvSpPr/>
              <p:nvPr/>
            </p:nvSpPr>
            <p:spPr>
              <a:xfrm>
                <a:off x="455612" y="2286000"/>
                <a:ext cx="1219200" cy="762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 flipH="1">
                <a:off x="455612" y="2343834"/>
                <a:ext cx="12315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uk-UA" dirty="0"/>
                  <a:t>Підсистема вводу (</a:t>
                </a:r>
                <a:r>
                  <a:rPr lang="en-US" dirty="0"/>
                  <a:t>OLTP)</a:t>
                </a:r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4486344" y="2637155"/>
              <a:ext cx="1026380" cy="628132"/>
              <a:chOff x="4032098" y="5562217"/>
              <a:chExt cx="1026380" cy="704165"/>
            </a:xfrm>
          </p:grpSpPr>
          <p:sp>
            <p:nvSpPr>
              <p:cNvPr id="29" name="Блок-схема: магнитный диск 28"/>
              <p:cNvSpPr/>
              <p:nvPr/>
            </p:nvSpPr>
            <p:spPr>
              <a:xfrm>
                <a:off x="4032098" y="5562217"/>
                <a:ext cx="1026380" cy="704165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201219" y="5791200"/>
                <a:ext cx="6881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uk-UA" dirty="0"/>
                  <a:t>ОДД</a:t>
                </a:r>
                <a:endParaRPr lang="en-US" dirty="0"/>
              </a:p>
            </p:txBody>
          </p:sp>
        </p:grpSp>
        <p:grpSp>
          <p:nvGrpSpPr>
            <p:cNvPr id="38" name="Группа 37"/>
            <p:cNvGrpSpPr/>
            <p:nvPr/>
          </p:nvGrpSpPr>
          <p:grpSpPr>
            <a:xfrm>
              <a:off x="4486343" y="3569729"/>
              <a:ext cx="1026380" cy="628132"/>
              <a:chOff x="4032098" y="5562217"/>
              <a:chExt cx="1026380" cy="704165"/>
            </a:xfrm>
          </p:grpSpPr>
          <p:sp>
            <p:nvSpPr>
              <p:cNvPr id="39" name="Блок-схема: магнитный диск 38"/>
              <p:cNvSpPr/>
              <p:nvPr/>
            </p:nvSpPr>
            <p:spPr>
              <a:xfrm>
                <a:off x="4032098" y="5562217"/>
                <a:ext cx="1026380" cy="704165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201219" y="5791200"/>
                <a:ext cx="6881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uk-UA" dirty="0"/>
                  <a:t>ОДД</a:t>
                </a:r>
                <a:endParaRPr lang="en-US" dirty="0"/>
              </a:p>
            </p:txBody>
          </p:sp>
        </p:grpSp>
        <p:grpSp>
          <p:nvGrpSpPr>
            <p:cNvPr id="50" name="Группа 49"/>
            <p:cNvGrpSpPr/>
            <p:nvPr/>
          </p:nvGrpSpPr>
          <p:grpSpPr>
            <a:xfrm>
              <a:off x="10664643" y="3493147"/>
              <a:ext cx="1219200" cy="762000"/>
              <a:chOff x="455612" y="2286000"/>
              <a:chExt cx="1219200" cy="762000"/>
            </a:xfrm>
          </p:grpSpPr>
          <p:sp>
            <p:nvSpPr>
              <p:cNvPr id="51" name="Прямоугольник 50"/>
              <p:cNvSpPr/>
              <p:nvPr/>
            </p:nvSpPr>
            <p:spPr>
              <a:xfrm>
                <a:off x="455612" y="2286000"/>
                <a:ext cx="1219200" cy="762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 flipH="1">
                <a:off x="473901" y="2482334"/>
                <a:ext cx="1192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uk-UA" dirty="0"/>
                  <a:t>Аналітик</a:t>
                </a:r>
                <a:endParaRPr lang="en-US" dirty="0"/>
              </a:p>
            </p:txBody>
          </p:sp>
        </p:grpSp>
        <p:sp>
          <p:nvSpPr>
            <p:cNvPr id="57" name="Прямоугольник 56"/>
            <p:cNvSpPr/>
            <p:nvPr/>
          </p:nvSpPr>
          <p:spPr>
            <a:xfrm>
              <a:off x="2095443" y="1371599"/>
              <a:ext cx="8266170" cy="4611325"/>
            </a:xfrm>
            <a:prstGeom prst="rect">
              <a:avLst/>
            </a:prstGeom>
            <a:noFill/>
            <a:ln w="381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385123" y="2135194"/>
              <a:ext cx="35709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dirty="0"/>
                <a:t>Підсистема зберігання інформації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611748" y="1483667"/>
              <a:ext cx="9653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sz="2400" b="1" dirty="0"/>
                <a:t>СППР</a:t>
              </a:r>
              <a:endParaRPr lang="en-US" sz="2400" b="1" dirty="0"/>
            </a:p>
          </p:txBody>
        </p:sp>
        <p:cxnSp>
          <p:nvCxnSpPr>
            <p:cNvPr id="62" name="Прямая со стрелкой 61"/>
            <p:cNvCxnSpPr/>
            <p:nvPr/>
          </p:nvCxnSpPr>
          <p:spPr>
            <a:xfrm>
              <a:off x="1835563" y="2914359"/>
              <a:ext cx="51206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 стрелкой 63"/>
            <p:cNvCxnSpPr/>
            <p:nvPr/>
          </p:nvCxnSpPr>
          <p:spPr>
            <a:xfrm>
              <a:off x="1835563" y="3828759"/>
              <a:ext cx="51206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 стрелкой 64"/>
            <p:cNvCxnSpPr/>
            <p:nvPr/>
          </p:nvCxnSpPr>
          <p:spPr>
            <a:xfrm>
              <a:off x="1835563" y="4765505"/>
              <a:ext cx="51206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 стрелкой 65"/>
            <p:cNvCxnSpPr/>
            <p:nvPr/>
          </p:nvCxnSpPr>
          <p:spPr>
            <a:xfrm>
              <a:off x="4007927" y="2914359"/>
              <a:ext cx="48463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 стрелкой 66"/>
            <p:cNvCxnSpPr/>
            <p:nvPr/>
          </p:nvCxnSpPr>
          <p:spPr>
            <a:xfrm>
              <a:off x="3995928" y="3873389"/>
              <a:ext cx="48463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 стрелкой 67"/>
            <p:cNvCxnSpPr/>
            <p:nvPr/>
          </p:nvCxnSpPr>
          <p:spPr>
            <a:xfrm>
              <a:off x="3991225" y="4745488"/>
              <a:ext cx="48463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 стрелкой 69"/>
            <p:cNvCxnSpPr>
              <a:stCxn id="54" idx="4"/>
            </p:cNvCxnSpPr>
            <p:nvPr/>
          </p:nvCxnSpPr>
          <p:spPr>
            <a:xfrm flipV="1">
              <a:off x="3046413" y="4071176"/>
              <a:ext cx="2969407" cy="193665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Группа 52"/>
            <p:cNvGrpSpPr/>
            <p:nvPr/>
          </p:nvGrpSpPr>
          <p:grpSpPr>
            <a:xfrm>
              <a:off x="1355369" y="5425290"/>
              <a:ext cx="1691044" cy="1165074"/>
              <a:chOff x="4032098" y="5562217"/>
              <a:chExt cx="1026380" cy="704165"/>
            </a:xfrm>
          </p:grpSpPr>
          <p:sp>
            <p:nvSpPr>
              <p:cNvPr id="54" name="Блок-схема: магнитный диск 53"/>
              <p:cNvSpPr/>
              <p:nvPr/>
            </p:nvSpPr>
            <p:spPr>
              <a:xfrm>
                <a:off x="4032098" y="5562217"/>
                <a:ext cx="1026380" cy="704165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165973" y="5819214"/>
                <a:ext cx="758630" cy="369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dirty="0"/>
                  <a:t>Зовнішній ОДД</a:t>
                </a:r>
                <a:endParaRPr lang="en-US" dirty="0"/>
              </a:p>
            </p:txBody>
          </p:sp>
        </p:grpSp>
        <p:grpSp>
          <p:nvGrpSpPr>
            <p:cNvPr id="41" name="Группа 40"/>
            <p:cNvGrpSpPr/>
            <p:nvPr/>
          </p:nvGrpSpPr>
          <p:grpSpPr>
            <a:xfrm>
              <a:off x="4486343" y="4465091"/>
              <a:ext cx="1026380" cy="628132"/>
              <a:chOff x="4032098" y="5562217"/>
              <a:chExt cx="1026380" cy="704165"/>
            </a:xfrm>
          </p:grpSpPr>
          <p:sp>
            <p:nvSpPr>
              <p:cNvPr id="42" name="Блок-схема: магнитный диск 41"/>
              <p:cNvSpPr/>
              <p:nvPr/>
            </p:nvSpPr>
            <p:spPr>
              <a:xfrm>
                <a:off x="4032098" y="5562217"/>
                <a:ext cx="1026380" cy="704165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201219" y="5791200"/>
                <a:ext cx="6881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uk-UA" dirty="0"/>
                  <a:t>ОДД</a:t>
                </a:r>
                <a:endParaRPr lang="en-US" dirty="0"/>
              </a:p>
            </p:txBody>
          </p:sp>
        </p:grpSp>
        <p:cxnSp>
          <p:nvCxnSpPr>
            <p:cNvPr id="87" name="Прямая со стрелкой 86"/>
            <p:cNvCxnSpPr/>
            <p:nvPr/>
          </p:nvCxnSpPr>
          <p:spPr>
            <a:xfrm flipV="1">
              <a:off x="7819669" y="3713451"/>
              <a:ext cx="548640" cy="30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Прямая со стрелкой 87"/>
            <p:cNvCxnSpPr/>
            <p:nvPr/>
          </p:nvCxnSpPr>
          <p:spPr>
            <a:xfrm rot="10800000" flipV="1">
              <a:off x="7790688" y="4085144"/>
              <a:ext cx="548640" cy="30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 стрелкой 88"/>
            <p:cNvCxnSpPr/>
            <p:nvPr/>
          </p:nvCxnSpPr>
          <p:spPr>
            <a:xfrm flipV="1">
              <a:off x="10117774" y="3870351"/>
              <a:ext cx="548640" cy="30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Группа 98"/>
            <p:cNvGrpSpPr/>
            <p:nvPr/>
          </p:nvGrpSpPr>
          <p:grpSpPr>
            <a:xfrm>
              <a:off x="7403038" y="4334507"/>
              <a:ext cx="1248431" cy="538992"/>
              <a:chOff x="7468781" y="4554231"/>
              <a:chExt cx="1248431" cy="538992"/>
            </a:xfrm>
          </p:grpSpPr>
          <p:grpSp>
            <p:nvGrpSpPr>
              <p:cNvPr id="92" name="Группа 91"/>
              <p:cNvGrpSpPr/>
              <p:nvPr/>
            </p:nvGrpSpPr>
            <p:grpSpPr>
              <a:xfrm>
                <a:off x="7505084" y="4554231"/>
                <a:ext cx="1177809" cy="538992"/>
                <a:chOff x="7497193" y="4676733"/>
                <a:chExt cx="1177809" cy="538992"/>
              </a:xfrm>
            </p:grpSpPr>
            <p:sp>
              <p:nvSpPr>
                <p:cNvPr id="91" name="Прямоугольник 90"/>
                <p:cNvSpPr/>
                <p:nvPr/>
              </p:nvSpPr>
              <p:spPr>
                <a:xfrm>
                  <a:off x="7497193" y="4676733"/>
                  <a:ext cx="1177809" cy="538992"/>
                </a:xfrm>
                <a:prstGeom prst="rect">
                  <a:avLst/>
                </a:prstGeom>
                <a:solidFill>
                  <a:srgbClr val="000E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7761941" y="4715445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uk-UA" dirty="0"/>
                    <a:t>Дані</a:t>
                  </a:r>
                  <a:endParaRPr lang="en-US" dirty="0"/>
                </a:p>
              </p:txBody>
            </p:sp>
          </p:grpSp>
          <p:cxnSp>
            <p:nvCxnSpPr>
              <p:cNvPr id="94" name="Прямая соединительная линия 93"/>
              <p:cNvCxnSpPr/>
              <p:nvPr/>
            </p:nvCxnSpPr>
            <p:spPr>
              <a:xfrm>
                <a:off x="7468781" y="4962275"/>
                <a:ext cx="124843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Группа 46"/>
            <p:cNvGrpSpPr/>
            <p:nvPr/>
          </p:nvGrpSpPr>
          <p:grpSpPr>
            <a:xfrm>
              <a:off x="8397290" y="3393024"/>
              <a:ext cx="1694163" cy="1108950"/>
              <a:chOff x="455612" y="2286000"/>
              <a:chExt cx="1219200" cy="762000"/>
            </a:xfrm>
          </p:grpSpPr>
          <p:sp>
            <p:nvSpPr>
              <p:cNvPr id="48" name="Прямоугольник 47"/>
              <p:cNvSpPr/>
              <p:nvPr/>
            </p:nvSpPr>
            <p:spPr>
              <a:xfrm>
                <a:off x="455612" y="2286000"/>
                <a:ext cx="1219200" cy="762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 flipH="1">
                <a:off x="478471" y="2345187"/>
                <a:ext cx="1173481" cy="485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uk-UA" dirty="0"/>
                  <a:t>Підсистема аналізу (</a:t>
                </a:r>
                <a:r>
                  <a:rPr lang="en-US" dirty="0"/>
                  <a:t>OLAP, Data Mining)</a:t>
                </a:r>
              </a:p>
            </p:txBody>
          </p:sp>
        </p:grpSp>
        <p:grpSp>
          <p:nvGrpSpPr>
            <p:cNvPr id="44" name="Группа 43"/>
            <p:cNvGrpSpPr/>
            <p:nvPr/>
          </p:nvGrpSpPr>
          <p:grpSpPr>
            <a:xfrm>
              <a:off x="6007820" y="3265287"/>
              <a:ext cx="1752599" cy="1230939"/>
              <a:chOff x="4032098" y="5562217"/>
              <a:chExt cx="1026380" cy="704165"/>
            </a:xfrm>
          </p:grpSpPr>
          <p:sp>
            <p:nvSpPr>
              <p:cNvPr id="45" name="Блок-схема: магнитный диск 44"/>
              <p:cNvSpPr/>
              <p:nvPr/>
            </p:nvSpPr>
            <p:spPr>
              <a:xfrm>
                <a:off x="4032098" y="5562217"/>
                <a:ext cx="1026380" cy="704165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165973" y="5853349"/>
                <a:ext cx="288391" cy="2112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uk-UA" dirty="0"/>
                  <a:t>СД</a:t>
                </a:r>
                <a:endParaRPr lang="en-US" dirty="0"/>
              </a:p>
            </p:txBody>
          </p:sp>
        </p:grpSp>
        <p:sp>
          <p:nvSpPr>
            <p:cNvPr id="110" name="Прямоугольник 109"/>
            <p:cNvSpPr/>
            <p:nvPr/>
          </p:nvSpPr>
          <p:spPr>
            <a:xfrm>
              <a:off x="7318898" y="2746692"/>
              <a:ext cx="154369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uk-UA" dirty="0"/>
                <a:t>Аналітичні запити</a:t>
              </a:r>
              <a:endParaRPr lang="en-US" dirty="0"/>
            </a:p>
          </p:txBody>
        </p:sp>
        <p:cxnSp>
          <p:nvCxnSpPr>
            <p:cNvPr id="116" name="Прямая соединительная линия 115"/>
            <p:cNvCxnSpPr/>
            <p:nvPr/>
          </p:nvCxnSpPr>
          <p:spPr>
            <a:xfrm>
              <a:off x="7439341" y="3442720"/>
              <a:ext cx="124843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62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990600"/>
          </a:xfrm>
        </p:spPr>
        <p:txBody>
          <a:bodyPr rtlCol="0"/>
          <a:lstStyle/>
          <a:p>
            <a:r>
              <a:rPr lang="uk-UA" dirty="0"/>
              <a:t>Тенденції розвитку </a:t>
            </a:r>
            <a:r>
              <a:rPr lang="ru-RU" dirty="0"/>
              <a:t>технологій у світі</a:t>
            </a:r>
            <a:endParaRPr lang="en-US" b="1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522413" y="1600200"/>
            <a:ext cx="9134391" cy="4648201"/>
          </a:xfrm>
        </p:spPr>
        <p:txBody>
          <a:bodyPr rtlCol="0"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/>
              <a:t>Головними напрямами розвитку технологій мережевих обчислень є наступні:</a:t>
            </a:r>
          </a:p>
          <a:p>
            <a:pPr algn="just"/>
            <a:r>
              <a:rPr lang="uk-UA" dirty="0"/>
              <a:t>архітектура клієнт – сервер буде домінантною архітектурою;</a:t>
            </a:r>
            <a:endParaRPr lang="en-US" dirty="0"/>
          </a:p>
          <a:p>
            <a:pPr algn="just"/>
            <a:r>
              <a:rPr lang="uk-UA" dirty="0"/>
              <a:t>домашні комп'ютерні засоби будуть інтегровані з телефоном, телевізором і іншими електронними засобами;</a:t>
            </a:r>
            <a:endParaRPr lang="en-US" dirty="0"/>
          </a:p>
          <a:p>
            <a:pPr algn="just"/>
            <a:r>
              <a:rPr lang="uk-UA" dirty="0"/>
              <a:t>використання </a:t>
            </a:r>
            <a:r>
              <a:rPr lang="en-US" dirty="0"/>
              <a:t>Internet</a:t>
            </a:r>
            <a:r>
              <a:rPr lang="uk-UA" dirty="0"/>
              <a:t> буде зростати;</a:t>
            </a:r>
            <a:endParaRPr lang="en-US" dirty="0"/>
          </a:p>
          <a:p>
            <a:pPr algn="just"/>
            <a:r>
              <a:rPr lang="en-US" dirty="0"/>
              <a:t>Intranet</a:t>
            </a:r>
            <a:r>
              <a:rPr lang="uk-UA" dirty="0"/>
              <a:t>-мережі стануть мережевими системами на більшості підприємств;</a:t>
            </a:r>
            <a:endParaRPr lang="en-US" dirty="0"/>
          </a:p>
          <a:p>
            <a:pPr algn="just"/>
            <a:r>
              <a:rPr lang="uk-UA" dirty="0"/>
              <a:t>е-бізнес розвиватиметься швидкими темпами, змінюючи організаційну структуру, процеси, процедури, менеджмент і способи ведення бізнесу;</a:t>
            </a:r>
            <a:endParaRPr lang="en-US" dirty="0"/>
          </a:p>
          <a:p>
            <a:pPr algn="just"/>
            <a:r>
              <a:rPr lang="uk-UA" dirty="0"/>
              <a:t>інтелектуальні програмні агенти будуть посередниками контрагентів традиційного бізнесу поширюватимуться інтелектуалізовано системи прийняття рішень.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53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990600"/>
          </a:xfrm>
        </p:spPr>
        <p:txBody>
          <a:bodyPr rtlCol="0"/>
          <a:lstStyle/>
          <a:p>
            <a:r>
              <a:rPr lang="uk-UA" dirty="0"/>
              <a:t>Тенденції розвитку </a:t>
            </a:r>
            <a:r>
              <a:rPr lang="ru-RU" dirty="0"/>
              <a:t>СППР</a:t>
            </a:r>
            <a:endParaRPr lang="en-US" b="1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522413" y="1600201"/>
            <a:ext cx="9134391" cy="4876800"/>
          </a:xfrm>
        </p:spPr>
        <p:txBody>
          <a:bodyPr rtlCol="0">
            <a:normAutofit fontScale="92500"/>
          </a:bodyPr>
          <a:lstStyle/>
          <a:p>
            <a:pPr marL="0" indent="0" algn="just">
              <a:buNone/>
            </a:pPr>
            <a:r>
              <a:rPr lang="uk-UA" dirty="0"/>
              <a:t>Останніми роками технологія рішення інформаційних задач значно змінилася. </a:t>
            </a:r>
            <a:r>
              <a:rPr lang="uk-UA" dirty="0" err="1"/>
              <a:t>Інтенсивно</a:t>
            </a:r>
            <a:r>
              <a:rPr lang="uk-UA" dirty="0"/>
              <a:t> розвивається і упроваджується нова інформаційна технологія рішення задач управління. Нова інформаційна технологія ставить своєю метою забезпечення простоти процесу взаємодії користувача з комп'ютером з виключенням необхідності регулярного супроводу, вона грунтується перш за все на інтелектуальних технологіях і теорії штучного інтелекту.</a:t>
            </a:r>
            <a:endParaRPr lang="en-US" dirty="0"/>
          </a:p>
          <a:p>
            <a:pPr marL="0" indent="0" algn="just">
              <a:buNone/>
            </a:pPr>
            <a:r>
              <a:rPr lang="uk-UA" dirty="0"/>
              <a:t>При впровадженні систем прийняття рішень організаційна структура підприємства і його бізнес-процеси перебудовуються таким чином, що ефективність виробництва збільшується. Процесне управління, як спосіб радикального підвищення конкурентоспроможності бізнесу в сучасній, орієнтованій на клієнта економіці, завойовує все більше прихильників. Сама ідея </a:t>
            </a:r>
            <a:r>
              <a:rPr lang="uk-UA" dirty="0" err="1"/>
              <a:t>процессного</a:t>
            </a:r>
            <a:r>
              <a:rPr lang="uk-UA" dirty="0"/>
              <a:t> управління не нова, а сплеск інтересу до нього обумовлений появою нового інструментарію і методології під назвою BPM </a:t>
            </a:r>
            <a:r>
              <a:rPr lang="uk-UA" dirty="0">
                <a:sym typeface="Symbol" panose="05050102010706020507" pitchFamily="18" charset="2"/>
              </a:rPr>
              <a:t></a:t>
            </a:r>
            <a:r>
              <a:rPr lang="uk-UA" dirty="0"/>
              <a:t> </a:t>
            </a:r>
            <a:r>
              <a:rPr lang="uk-UA" dirty="0" err="1"/>
              <a:t>Business</a:t>
            </a:r>
            <a:r>
              <a:rPr lang="uk-UA" dirty="0"/>
              <a:t> </a:t>
            </a:r>
            <a:r>
              <a:rPr lang="uk-UA" dirty="0" err="1"/>
              <a:t>Process</a:t>
            </a:r>
            <a:r>
              <a:rPr lang="uk-UA" dirty="0"/>
              <a:t> </a:t>
            </a:r>
            <a:r>
              <a:rPr lang="uk-UA" dirty="0" err="1"/>
              <a:t>Management</a:t>
            </a:r>
            <a:r>
              <a:rPr lang="uk-UA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06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990600"/>
          </a:xfrm>
        </p:spPr>
        <p:txBody>
          <a:bodyPr rtlCol="0"/>
          <a:lstStyle/>
          <a:p>
            <a:pPr rtl="0"/>
            <a:r>
              <a:rPr lang="uk-UA" dirty="0"/>
              <a:t>Вступ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522413" y="1524001"/>
            <a:ext cx="9134391" cy="4495800"/>
          </a:xfrm>
        </p:spPr>
        <p:txBody>
          <a:bodyPr rtlCol="0">
            <a:normAutofit lnSpcReduction="10000"/>
          </a:bodyPr>
          <a:lstStyle/>
          <a:p>
            <a:pPr marL="0" indent="0" algn="just">
              <a:buNone/>
            </a:pPr>
            <a:r>
              <a:rPr lang="ru-RU" dirty="0"/>
              <a:t>У </a:t>
            </a:r>
            <a:r>
              <a:rPr lang="ru-RU" dirty="0" err="1"/>
              <a:t>процесі</a:t>
            </a:r>
            <a:r>
              <a:rPr lang="ru-RU" dirty="0"/>
              <a:t> </a:t>
            </a:r>
            <a:r>
              <a:rPr lang="ru-RU" dirty="0" err="1"/>
              <a:t>еволюції</a:t>
            </a:r>
            <a:r>
              <a:rPr lang="ru-RU" dirty="0"/>
              <a:t> </a:t>
            </a:r>
            <a:r>
              <a:rPr lang="ru-RU" dirty="0" err="1"/>
              <a:t>обчислювальної</a:t>
            </a:r>
            <a:r>
              <a:rPr lang="ru-RU" dirty="0"/>
              <a:t> </a:t>
            </a:r>
            <a:r>
              <a:rPr lang="ru-RU" dirty="0" err="1"/>
              <a:t>техніки</a:t>
            </a:r>
            <a:r>
              <a:rPr lang="ru-RU" dirty="0"/>
              <a:t> </a:t>
            </a:r>
            <a:r>
              <a:rPr lang="ru-RU" dirty="0" err="1"/>
              <a:t>первинний</a:t>
            </a:r>
            <a:r>
              <a:rPr lang="ru-RU" dirty="0"/>
              <a:t> </a:t>
            </a:r>
            <a:r>
              <a:rPr lang="ru-RU" dirty="0" err="1"/>
              <a:t>аналіз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</a:t>
            </a:r>
            <a:r>
              <a:rPr lang="ru-RU" dirty="0" err="1"/>
              <a:t>було</a:t>
            </a:r>
            <a:r>
              <a:rPr lang="ru-RU" dirty="0"/>
              <a:t> </a:t>
            </a:r>
            <a:r>
              <a:rPr lang="ru-RU" dirty="0" err="1"/>
              <a:t>перекладено</a:t>
            </a:r>
            <a:r>
              <a:rPr lang="ru-RU" dirty="0"/>
              <a:t> на </a:t>
            </a:r>
            <a:r>
              <a:rPr lang="ru-RU" dirty="0" err="1"/>
              <a:t>комп’ютер</a:t>
            </a:r>
            <a:r>
              <a:rPr lang="ru-RU" dirty="0"/>
              <a:t>. У </a:t>
            </a:r>
            <a:r>
              <a:rPr lang="ru-RU" dirty="0" err="1"/>
              <a:t>результаті</a:t>
            </a:r>
            <a:r>
              <a:rPr lang="ru-RU" dirty="0"/>
              <a:t> </a:t>
            </a:r>
            <a:r>
              <a:rPr lang="ru-RU" dirty="0" err="1"/>
              <a:t>з'явився</a:t>
            </a:r>
            <a:r>
              <a:rPr lang="ru-RU" dirty="0"/>
              <a:t> </a:t>
            </a:r>
            <a:r>
              <a:rPr lang="ru-RU" dirty="0" err="1"/>
              <a:t>новий</a:t>
            </a:r>
            <a:r>
              <a:rPr lang="ru-RU" dirty="0"/>
              <a:t> </a:t>
            </a:r>
            <a:r>
              <a:rPr lang="ru-RU" dirty="0" err="1"/>
              <a:t>клас</a:t>
            </a:r>
            <a:r>
              <a:rPr lang="ru-RU" dirty="0"/>
              <a:t> </a:t>
            </a:r>
            <a:r>
              <a:rPr lang="ru-RU" dirty="0" err="1"/>
              <a:t>програмних</a:t>
            </a:r>
            <a:r>
              <a:rPr lang="ru-RU" dirty="0"/>
              <a:t> систем, </a:t>
            </a:r>
            <a:r>
              <a:rPr lang="ru-RU" dirty="0" err="1"/>
              <a:t>покликаних</a:t>
            </a:r>
            <a:r>
              <a:rPr lang="ru-RU" dirty="0"/>
              <a:t> </a:t>
            </a:r>
            <a:r>
              <a:rPr lang="ru-RU" dirty="0" err="1"/>
              <a:t>полегшити</a:t>
            </a:r>
            <a:r>
              <a:rPr lang="ru-RU" dirty="0"/>
              <a:t> роботу людей,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виконують</a:t>
            </a:r>
            <a:r>
              <a:rPr lang="ru-RU" dirty="0"/>
              <a:t> </a:t>
            </a:r>
            <a:r>
              <a:rPr lang="ru-RU" dirty="0" err="1"/>
              <a:t>аналіз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. </a:t>
            </a:r>
            <a:r>
              <a:rPr lang="ru-RU" dirty="0" err="1"/>
              <a:t>Такі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</a:t>
            </a:r>
            <a:r>
              <a:rPr lang="ru-RU" dirty="0" err="1"/>
              <a:t>прийнято</a:t>
            </a:r>
            <a:r>
              <a:rPr lang="ru-RU" dirty="0"/>
              <a:t> </a:t>
            </a:r>
            <a:r>
              <a:rPr lang="ru-RU" dirty="0" err="1"/>
              <a:t>називати</a:t>
            </a:r>
            <a:r>
              <a:rPr lang="ru-RU" dirty="0"/>
              <a:t> системами </a:t>
            </a:r>
            <a:r>
              <a:rPr lang="ru-RU" dirty="0" err="1"/>
              <a:t>підтримки</a:t>
            </a:r>
            <a:r>
              <a:rPr lang="ru-RU" dirty="0"/>
              <a:t> прийняття рішень (СППР). </a:t>
            </a:r>
            <a:r>
              <a:rPr lang="uk-UA" dirty="0"/>
              <a:t> Термін СППР вперше</a:t>
            </a:r>
            <a:r>
              <a:rPr lang="en-US" dirty="0"/>
              <a:t> </a:t>
            </a:r>
            <a:r>
              <a:rPr lang="uk-UA" dirty="0"/>
              <a:t>з'явився у 70-х роках та належить А. </a:t>
            </a:r>
            <a:r>
              <a:rPr lang="uk-UA" dirty="0" err="1"/>
              <a:t>Горрі</a:t>
            </a:r>
            <a:r>
              <a:rPr lang="uk-UA" dirty="0"/>
              <a:t> і М. </a:t>
            </a:r>
            <a:r>
              <a:rPr lang="uk-UA" dirty="0" err="1"/>
              <a:t>Мортону</a:t>
            </a:r>
            <a:r>
              <a:rPr lang="uk-UA" dirty="0"/>
              <a:t>. </a:t>
            </a:r>
          </a:p>
          <a:p>
            <a:pPr marL="0" indent="0" algn="just">
              <a:buNone/>
            </a:pPr>
            <a:r>
              <a:rPr lang="ru-RU" dirty="0"/>
              <a:t>У </a:t>
            </a:r>
            <a:r>
              <a:rPr lang="ru-RU" dirty="0" err="1"/>
              <a:t>науковій</a:t>
            </a:r>
            <a:r>
              <a:rPr lang="ru-RU" dirty="0"/>
              <a:t> </a:t>
            </a:r>
            <a:r>
              <a:rPr lang="ru-RU" dirty="0" err="1"/>
              <a:t>літературі</a:t>
            </a:r>
            <a:r>
              <a:rPr lang="ru-RU" dirty="0"/>
              <a:t> </a:t>
            </a:r>
            <a:r>
              <a:rPr lang="ru-RU" dirty="0" err="1"/>
              <a:t>зустрічається</a:t>
            </a:r>
            <a:r>
              <a:rPr lang="ru-RU" dirty="0"/>
              <a:t> як </a:t>
            </a:r>
            <a:r>
              <a:rPr lang="ru-RU" dirty="0" err="1"/>
              <a:t>широке</a:t>
            </a:r>
            <a:r>
              <a:rPr lang="ru-RU" dirty="0"/>
              <a:t>, так і </a:t>
            </a:r>
            <a:r>
              <a:rPr lang="ru-RU" dirty="0" err="1"/>
              <a:t>вузьке</a:t>
            </a:r>
            <a:r>
              <a:rPr lang="ru-RU" dirty="0"/>
              <a:t> </a:t>
            </a:r>
            <a:r>
              <a:rPr lang="ru-RU" dirty="0" err="1"/>
              <a:t>трактування</a:t>
            </a:r>
            <a:r>
              <a:rPr lang="ru-RU" dirty="0"/>
              <a:t> </a:t>
            </a:r>
            <a:r>
              <a:rPr lang="ru-RU" dirty="0" err="1"/>
              <a:t>процесу</a:t>
            </a:r>
            <a:r>
              <a:rPr lang="ru-RU" dirty="0"/>
              <a:t> прийняття рішень в </a:t>
            </a:r>
            <a:r>
              <a:rPr lang="ru-RU" dirty="0" err="1"/>
              <a:t>управлінні</a:t>
            </a:r>
            <a:r>
              <a:rPr lang="ru-RU" dirty="0"/>
              <a:t>. У широкому </a:t>
            </a:r>
            <a:r>
              <a:rPr lang="ru-RU" dirty="0" err="1"/>
              <a:t>розумінні</a:t>
            </a:r>
            <a:r>
              <a:rPr lang="ru-RU" dirty="0"/>
              <a:t> прийняття рішень </a:t>
            </a:r>
            <a:r>
              <a:rPr lang="ru-RU" dirty="0" err="1"/>
              <a:t>ототожнюється</a:t>
            </a:r>
            <a:r>
              <a:rPr lang="ru-RU" dirty="0"/>
              <a:t> з </a:t>
            </a:r>
            <a:r>
              <a:rPr lang="ru-RU" dirty="0" err="1"/>
              <a:t>усім</a:t>
            </a:r>
            <a:r>
              <a:rPr lang="ru-RU" dirty="0"/>
              <a:t> </a:t>
            </a:r>
            <a:r>
              <a:rPr lang="ru-RU" dirty="0" err="1"/>
              <a:t>процесом</a:t>
            </a:r>
            <a:r>
              <a:rPr lang="ru-RU" dirty="0"/>
              <a:t> </a:t>
            </a:r>
            <a:r>
              <a:rPr lang="ru-RU" dirty="0" err="1"/>
              <a:t>управління</a:t>
            </a:r>
            <a:r>
              <a:rPr lang="ru-RU" dirty="0"/>
              <a:t>. </a:t>
            </a:r>
          </a:p>
          <a:p>
            <a:pPr marL="0" indent="0" algn="just">
              <a:buNone/>
            </a:pPr>
            <a:r>
              <a:rPr lang="ru-RU" dirty="0"/>
              <a:t>У </a:t>
            </a:r>
            <a:r>
              <a:rPr lang="ru-RU" dirty="0" err="1"/>
              <a:t>вузькому</a:t>
            </a:r>
            <a:r>
              <a:rPr lang="ru-RU" dirty="0"/>
              <a:t> </a:t>
            </a:r>
            <a:r>
              <a:rPr lang="ru-RU" dirty="0" err="1"/>
              <a:t>розумінні</a:t>
            </a:r>
            <a:r>
              <a:rPr lang="ru-RU" dirty="0"/>
              <a:t> прийняття рішень </a:t>
            </a:r>
            <a:r>
              <a:rPr lang="ru-RU" dirty="0" err="1"/>
              <a:t>розглядається</a:t>
            </a:r>
            <a:r>
              <a:rPr lang="ru-RU" dirty="0"/>
              <a:t> </a:t>
            </a:r>
            <a:r>
              <a:rPr lang="ru-RU" dirty="0" err="1"/>
              <a:t>лише</a:t>
            </a:r>
            <a:r>
              <a:rPr lang="ru-RU" dirty="0"/>
              <a:t> як </a:t>
            </a:r>
            <a:r>
              <a:rPr lang="ru-RU" dirty="0" err="1"/>
              <a:t>вибір</a:t>
            </a:r>
            <a:r>
              <a:rPr lang="ru-RU" dirty="0"/>
              <a:t> </a:t>
            </a:r>
            <a:r>
              <a:rPr lang="ru-RU" dirty="0" err="1"/>
              <a:t>найкращого</a:t>
            </a:r>
            <a:r>
              <a:rPr lang="ru-RU" dirty="0"/>
              <a:t> рішення з </a:t>
            </a:r>
            <a:r>
              <a:rPr lang="ru-RU" b="1" dirty="0" err="1"/>
              <a:t>багатьох</a:t>
            </a:r>
            <a:r>
              <a:rPr lang="ru-RU" b="1" dirty="0"/>
              <a:t> альтернатив</a:t>
            </a:r>
            <a:r>
              <a:rPr lang="ru-RU" dirty="0"/>
              <a:t>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905999" cy="990600"/>
          </a:xfrm>
        </p:spPr>
        <p:txBody>
          <a:bodyPr rtlCol="0">
            <a:normAutofit/>
          </a:bodyPr>
          <a:lstStyle/>
          <a:p>
            <a:r>
              <a:rPr lang="ru-RU" sz="3000" dirty="0"/>
              <a:t>Найбільш відомі СППР</a:t>
            </a:r>
            <a:r>
              <a:rPr lang="en-US" sz="3000" dirty="0"/>
              <a:t> </a:t>
            </a:r>
            <a:r>
              <a:rPr lang="ru-RU" sz="3000" dirty="0"/>
              <a:t>за характером </a:t>
            </a:r>
            <a:r>
              <a:rPr lang="uk-UA" sz="3000" dirty="0"/>
              <a:t>їх призначення</a:t>
            </a:r>
            <a:endParaRPr lang="en-US" sz="3000" b="1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522413" y="1600201"/>
            <a:ext cx="9134391" cy="4419600"/>
          </a:xfrm>
        </p:spPr>
        <p:txBody>
          <a:bodyPr rtlCol="0">
            <a:normAutofit fontScale="92500" lnSpcReduction="10000"/>
          </a:bodyPr>
          <a:lstStyle/>
          <a:p>
            <a:r>
              <a:rPr lang="ru-RU" dirty="0" err="1"/>
              <a:t>Сімплан</a:t>
            </a:r>
            <a:r>
              <a:rPr lang="ru-RU" dirty="0"/>
              <a:t> </a:t>
            </a:r>
            <a:r>
              <a:rPr lang="ru-RU" dirty="0">
                <a:sym typeface="Symbol" panose="05050102010706020507" pitchFamily="18" charset="2"/>
              </a:rPr>
              <a:t></a:t>
            </a:r>
            <a:r>
              <a:rPr lang="ru-RU" dirty="0"/>
              <a:t> для корпоративного </a:t>
            </a:r>
            <a:r>
              <a:rPr lang="ru-RU" dirty="0" err="1"/>
              <a:t>планування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Прожектор </a:t>
            </a:r>
            <a:r>
              <a:rPr lang="ru-RU" dirty="0">
                <a:sym typeface="Symbol" panose="05050102010706020507" pitchFamily="18" charset="2"/>
              </a:rPr>
              <a:t></a:t>
            </a:r>
            <a:r>
              <a:rPr lang="ru-RU" dirty="0"/>
              <a:t> для </a:t>
            </a:r>
            <a:r>
              <a:rPr lang="ru-RU" dirty="0" err="1"/>
              <a:t>фінансового</a:t>
            </a:r>
            <a:r>
              <a:rPr lang="ru-RU" dirty="0"/>
              <a:t> </a:t>
            </a:r>
            <a:r>
              <a:rPr lang="ru-RU" dirty="0" err="1"/>
              <a:t>планування</a:t>
            </a:r>
            <a:r>
              <a:rPr lang="ru-RU" dirty="0"/>
              <a:t>; </a:t>
            </a:r>
          </a:p>
          <a:p>
            <a:r>
              <a:rPr lang="ru-RU" dirty="0" err="1"/>
              <a:t>Джі</a:t>
            </a:r>
            <a:r>
              <a:rPr lang="ru-RU" dirty="0"/>
              <a:t>-план </a:t>
            </a:r>
            <a:r>
              <a:rPr lang="ru-RU" dirty="0">
                <a:sym typeface="Symbol" panose="05050102010706020507" pitchFamily="18" charset="2"/>
              </a:rPr>
              <a:t></a:t>
            </a:r>
            <a:r>
              <a:rPr lang="ru-RU" dirty="0"/>
              <a:t> для</a:t>
            </a:r>
            <a:r>
              <a:rPr lang="en-US" dirty="0"/>
              <a:t> </a:t>
            </a:r>
            <a:r>
              <a:rPr lang="ru-RU" dirty="0" err="1"/>
              <a:t>загального</a:t>
            </a:r>
            <a:r>
              <a:rPr lang="ru-RU" dirty="0"/>
              <a:t> </a:t>
            </a:r>
            <a:r>
              <a:rPr lang="ru-RU" dirty="0" err="1"/>
              <a:t>планування</a:t>
            </a:r>
            <a:r>
              <a:rPr lang="ru-RU" dirty="0"/>
              <a:t>;</a:t>
            </a:r>
          </a:p>
          <a:p>
            <a:r>
              <a:rPr lang="ru-RU" dirty="0" err="1"/>
              <a:t>Експрес</a:t>
            </a:r>
            <a:r>
              <a:rPr lang="ru-RU" dirty="0"/>
              <a:t> </a:t>
            </a:r>
            <a:r>
              <a:rPr lang="ru-RU" dirty="0">
                <a:sym typeface="Symbol" panose="05050102010706020507" pitchFamily="18" charset="2"/>
              </a:rPr>
              <a:t></a:t>
            </a:r>
            <a:r>
              <a:rPr lang="ru-RU" dirty="0"/>
              <a:t> для маркетингу, </a:t>
            </a:r>
            <a:r>
              <a:rPr lang="ru-RU" dirty="0" err="1"/>
              <a:t>фінансів</a:t>
            </a:r>
            <a:r>
              <a:rPr lang="ru-RU" dirty="0"/>
              <a:t>; </a:t>
            </a:r>
          </a:p>
          <a:p>
            <a:r>
              <a:rPr lang="ru-RU" dirty="0"/>
              <a:t>PMS </a:t>
            </a:r>
            <a:r>
              <a:rPr lang="ru-RU" dirty="0">
                <a:sym typeface="Symbol" panose="05050102010706020507" pitchFamily="18" charset="2"/>
              </a:rPr>
              <a:t></a:t>
            </a:r>
            <a:r>
              <a:rPr lang="ru-RU" dirty="0"/>
              <a:t> для</a:t>
            </a:r>
            <a:r>
              <a:rPr lang="en-US" dirty="0"/>
              <a:t> </a:t>
            </a:r>
            <a:r>
              <a:rPr lang="ru-RU" dirty="0" err="1"/>
              <a:t>управління</a:t>
            </a:r>
            <a:r>
              <a:rPr lang="ru-RU" dirty="0"/>
              <a:t> </a:t>
            </a:r>
            <a:r>
              <a:rPr lang="ru-RU" dirty="0" err="1"/>
              <a:t>цінними</a:t>
            </a:r>
            <a:r>
              <a:rPr lang="ru-RU" dirty="0"/>
              <a:t> </a:t>
            </a:r>
            <a:r>
              <a:rPr lang="ru-RU" dirty="0" err="1"/>
              <a:t>паперами</a:t>
            </a:r>
            <a:r>
              <a:rPr lang="ru-RU" dirty="0"/>
              <a:t>;</a:t>
            </a:r>
          </a:p>
          <a:p>
            <a:r>
              <a:rPr lang="ru-RU" dirty="0"/>
              <a:t>CIS </a:t>
            </a:r>
            <a:r>
              <a:rPr lang="ru-RU" dirty="0">
                <a:sym typeface="Symbol" panose="05050102010706020507" pitchFamily="18" charset="2"/>
              </a:rPr>
              <a:t></a:t>
            </a:r>
            <a:r>
              <a:rPr lang="ru-RU" dirty="0"/>
              <a:t> для </a:t>
            </a:r>
            <a:r>
              <a:rPr lang="ru-RU" dirty="0" err="1"/>
              <a:t>планування</a:t>
            </a:r>
            <a:r>
              <a:rPr lang="ru-RU" dirty="0"/>
              <a:t> </a:t>
            </a:r>
            <a:r>
              <a:rPr lang="ru-RU" dirty="0" err="1"/>
              <a:t>виробів</a:t>
            </a:r>
            <a:r>
              <a:rPr lang="ru-RU" dirty="0"/>
              <a:t>; </a:t>
            </a:r>
          </a:p>
          <a:p>
            <a:r>
              <a:rPr lang="ru-RU" dirty="0"/>
              <a:t>BIS </a:t>
            </a:r>
            <a:r>
              <a:rPr lang="ru-RU" dirty="0">
                <a:sym typeface="Symbol" panose="05050102010706020507" pitchFamily="18" charset="2"/>
              </a:rPr>
              <a:t></a:t>
            </a:r>
            <a:r>
              <a:rPr lang="ru-RU" dirty="0"/>
              <a:t> для </a:t>
            </a:r>
            <a:r>
              <a:rPr lang="ru-RU" dirty="0" err="1"/>
              <a:t>управління</a:t>
            </a:r>
            <a:r>
              <a:rPr lang="ru-RU" dirty="0"/>
              <a:t> бюджетом;</a:t>
            </a:r>
          </a:p>
          <a:p>
            <a:r>
              <a:rPr lang="ru-RU" dirty="0"/>
              <a:t>FOCUS — для</a:t>
            </a:r>
            <a:r>
              <a:rPr lang="en-US" dirty="0"/>
              <a:t> </a:t>
            </a:r>
            <a:r>
              <a:rPr lang="ru-RU" dirty="0" err="1"/>
              <a:t>фінансового</a:t>
            </a:r>
            <a:r>
              <a:rPr lang="ru-RU" dirty="0"/>
              <a:t> </a:t>
            </a:r>
            <a:r>
              <a:rPr lang="ru-RU" dirty="0" err="1"/>
              <a:t>моделювання</a:t>
            </a:r>
            <a:r>
              <a:rPr lang="ru-RU" dirty="0"/>
              <a:t>; </a:t>
            </a:r>
          </a:p>
          <a:p>
            <a:r>
              <a:rPr lang="ru-RU" dirty="0"/>
              <a:t>ISOS </a:t>
            </a:r>
            <a:r>
              <a:rPr lang="ru-RU" dirty="0">
                <a:sym typeface="Symbol" panose="05050102010706020507" pitchFamily="18" charset="2"/>
              </a:rPr>
              <a:t></a:t>
            </a:r>
            <a:r>
              <a:rPr lang="ru-RU" dirty="0"/>
              <a:t> для </a:t>
            </a:r>
            <a:r>
              <a:rPr lang="ru-RU" dirty="0" err="1"/>
              <a:t>формування</a:t>
            </a:r>
            <a:r>
              <a:rPr lang="ru-RU" dirty="0"/>
              <a:t> портфеля </a:t>
            </a:r>
            <a:r>
              <a:rPr lang="ru-RU" dirty="0" err="1"/>
              <a:t>замовлень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73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990600"/>
          </a:xfrm>
        </p:spPr>
        <p:txBody>
          <a:bodyPr rtlCol="0"/>
          <a:lstStyle/>
          <a:p>
            <a:pPr rtl="0"/>
            <a:r>
              <a:rPr lang="uk-UA" dirty="0"/>
              <a:t>СППР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522413" y="1524001"/>
            <a:ext cx="9134391" cy="4495800"/>
          </a:xfrm>
        </p:spPr>
        <p:txBody>
          <a:bodyPr rtlCol="0">
            <a:normAutofit fontScale="92500" lnSpcReduction="10000"/>
          </a:bodyPr>
          <a:lstStyle/>
          <a:p>
            <a:pPr marL="0" indent="0" algn="just">
              <a:buNone/>
            </a:pPr>
            <a:r>
              <a:rPr lang="uk-UA" b="1" i="1" dirty="0"/>
              <a:t>СППР</a:t>
            </a:r>
            <a:r>
              <a:rPr lang="uk-UA" dirty="0"/>
              <a:t> − це інтерактивні автоматизовані системи, що допомагають використовувати дані і моделі для вирішення слабоструктурованних проблем. </a:t>
            </a:r>
            <a:endParaRPr lang="en-US" dirty="0"/>
          </a:p>
          <a:p>
            <a:pPr marL="0" indent="0" algn="just">
              <a:buNone/>
            </a:pPr>
            <a:r>
              <a:rPr lang="uk-UA" b="1" i="1" dirty="0"/>
              <a:t>СППР</a:t>
            </a:r>
            <a:r>
              <a:rPr lang="uk-UA" dirty="0"/>
              <a:t> − це системи, що мають засоби введення, зберігання і аналізу даних, що відносяться до певної ПрО з метою прийняття рішень.</a:t>
            </a:r>
            <a:endParaRPr lang="en-US" dirty="0"/>
          </a:p>
          <a:p>
            <a:pPr marL="0" indent="0" algn="just">
              <a:buNone/>
            </a:pPr>
            <a:r>
              <a:rPr lang="uk-UA" dirty="0"/>
              <a:t>Можна виділити три основні задачі, що вирішує СППР: </a:t>
            </a:r>
            <a:endParaRPr lang="en-US" dirty="0"/>
          </a:p>
          <a:p>
            <a:pPr lvl="1" algn="just"/>
            <a:r>
              <a:rPr lang="uk-UA" sz="2400" dirty="0"/>
              <a:t>введення даних;</a:t>
            </a:r>
            <a:endParaRPr lang="en-US" sz="2400" dirty="0"/>
          </a:p>
          <a:p>
            <a:pPr lvl="1" algn="just"/>
            <a:r>
              <a:rPr lang="uk-UA" sz="2400" dirty="0"/>
              <a:t>зберігання даних;</a:t>
            </a:r>
            <a:endParaRPr lang="en-US" sz="2400" dirty="0"/>
          </a:p>
          <a:p>
            <a:pPr lvl="1" algn="just"/>
            <a:r>
              <a:rPr lang="uk-UA" sz="2400" dirty="0"/>
              <a:t>аналіз даних.</a:t>
            </a:r>
            <a:endParaRPr lang="en-US" dirty="0"/>
          </a:p>
          <a:p>
            <a:pPr marL="0" indent="0" algn="just">
              <a:buNone/>
            </a:pPr>
            <a:r>
              <a:rPr lang="uk-UA" dirty="0"/>
              <a:t>За допомогою СППР можуть вирішуватися неструктуровані і слабоструктуровані багатокритеріальні задачі. 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466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914400"/>
          </a:xfrm>
        </p:spPr>
        <p:txBody>
          <a:bodyPr rtlCol="0">
            <a:normAutofit/>
          </a:bodyPr>
          <a:lstStyle/>
          <a:p>
            <a:r>
              <a:rPr lang="ru-RU" dirty="0"/>
              <a:t>Проблеми</a:t>
            </a:r>
            <a:r>
              <a:rPr lang="en-US" dirty="0"/>
              <a:t> </a:t>
            </a:r>
            <a:r>
              <a:rPr lang="ru-RU" dirty="0"/>
              <a:t>в ІС підприємства</a:t>
            </a:r>
          </a:p>
        </p:txBody>
      </p:sp>
      <p:sp>
        <p:nvSpPr>
          <p:cNvPr id="9" name="Объект 13"/>
          <p:cNvSpPr>
            <a:spLocks noGrp="1"/>
          </p:cNvSpPr>
          <p:nvPr>
            <p:ph idx="1"/>
          </p:nvPr>
        </p:nvSpPr>
        <p:spPr>
          <a:xfrm>
            <a:off x="1522413" y="1447800"/>
            <a:ext cx="9134391" cy="5029200"/>
          </a:xfrm>
        </p:spPr>
        <p:txBody>
          <a:bodyPr rtlCol="0">
            <a:normAutofit fontScale="92500"/>
          </a:bodyPr>
          <a:lstStyle/>
          <a:p>
            <a:pPr marL="0" indent="0" algn="just">
              <a:buNone/>
            </a:pPr>
            <a:r>
              <a:rPr lang="uk-UA" dirty="0"/>
              <a:t>Інформаційні системи можуть забезпечувати різні інформаційні управлінські потреби менеджерів. Рівнями прийняття управлінських рішень, котрі мають підтримуватися в успішно функціонуючій організації інформаційними технологіями, є: </a:t>
            </a:r>
            <a:r>
              <a:rPr lang="uk-UA" b="1" i="1" dirty="0"/>
              <a:t>стратегічний, тактичний</a:t>
            </a:r>
            <a:r>
              <a:rPr lang="uk-UA" dirty="0"/>
              <a:t>, </a:t>
            </a:r>
            <a:r>
              <a:rPr lang="uk-UA" b="1" i="1" dirty="0"/>
              <a:t>оперативний менеджмент</a:t>
            </a:r>
            <a:r>
              <a:rPr lang="uk-UA" dirty="0"/>
              <a:t>.</a:t>
            </a:r>
            <a:endParaRPr lang="en-US" dirty="0"/>
          </a:p>
          <a:p>
            <a:pPr marL="0" indent="0" algn="just">
              <a:buNone/>
            </a:pPr>
            <a:r>
              <a:rPr lang="uk-UA" dirty="0"/>
              <a:t>Рішення, що приймаються на рівні операційного менеджменту, є  </a:t>
            </a:r>
            <a:r>
              <a:rPr lang="uk-UA" b="1" i="1" dirty="0"/>
              <a:t>структуровані, слабкоструктуровані, неструктуровані</a:t>
            </a:r>
            <a:r>
              <a:rPr lang="uk-UA" dirty="0"/>
              <a:t>.</a:t>
            </a:r>
            <a:endParaRPr lang="en-US" dirty="0"/>
          </a:p>
          <a:p>
            <a:pPr algn="just">
              <a:buFont typeface="Corbel" panose="020B0503020204020204" pitchFamily="34" charset="0"/>
              <a:buChar char="−"/>
            </a:pPr>
            <a:r>
              <a:rPr lang="uk-UA" dirty="0"/>
              <a:t>структуровані проблеми, в яких істотні залежності подані у вигляді формалізованих алгоритмів, які легко програмуються. </a:t>
            </a:r>
            <a:endParaRPr lang="en-US" dirty="0"/>
          </a:p>
          <a:p>
            <a:pPr algn="just">
              <a:buFont typeface="Corbel" panose="020B0503020204020204" pitchFamily="34" charset="0"/>
              <a:buChar char="−"/>
            </a:pPr>
            <a:r>
              <a:rPr lang="uk-UA" dirty="0"/>
              <a:t>слабоструктуровані проблеми, в яких частина істотних залежностей формалізована, а частина – ні.</a:t>
            </a:r>
            <a:endParaRPr lang="en-US" dirty="0"/>
          </a:p>
          <a:p>
            <a:pPr algn="just">
              <a:buFont typeface="Corbel" panose="020B0503020204020204" pitchFamily="34" charset="0"/>
              <a:buChar char="−"/>
            </a:pPr>
            <a:r>
              <a:rPr lang="uk-UA" dirty="0"/>
              <a:t>неструктуровані проблеми, для яких описано лише важливі ресурси, ознаки й характеристики, проте кількісні залежності між ними невідомі. </a:t>
            </a:r>
            <a:endParaRPr lang="en-US" dirty="0"/>
          </a:p>
          <a:p>
            <a:pPr>
              <a:buFont typeface="Corbel" panose="020B0503020204020204" pitchFamily="34" charset="0"/>
              <a:buChar char="−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1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914400"/>
          </a:xfrm>
        </p:spPr>
        <p:txBody>
          <a:bodyPr rtlCol="0">
            <a:normAutofit/>
          </a:bodyPr>
          <a:lstStyle/>
          <a:p>
            <a:r>
              <a:rPr lang="uk-UA" dirty="0"/>
              <a:t>Рішення проблем</a:t>
            </a:r>
            <a:r>
              <a:rPr lang="en-US" dirty="0"/>
              <a:t> </a:t>
            </a:r>
            <a:r>
              <a:rPr lang="ru-RU" dirty="0"/>
              <a:t>в ІС підприємства</a:t>
            </a:r>
          </a:p>
        </p:txBody>
      </p:sp>
      <p:sp>
        <p:nvSpPr>
          <p:cNvPr id="9" name="Объект 13"/>
          <p:cNvSpPr>
            <a:spLocks noGrp="1"/>
          </p:cNvSpPr>
          <p:nvPr>
            <p:ph idx="1"/>
          </p:nvPr>
        </p:nvSpPr>
        <p:spPr>
          <a:xfrm>
            <a:off x="1522413" y="1447800"/>
            <a:ext cx="9134391" cy="5029200"/>
          </a:xfrm>
        </p:spPr>
        <p:txBody>
          <a:bodyPr rtlCol="0">
            <a:normAutofit/>
          </a:bodyPr>
          <a:lstStyle/>
          <a:p>
            <a:pPr marL="0" indent="0" algn="just">
              <a:buNone/>
            </a:pPr>
            <a:r>
              <a:rPr lang="ru-RU" dirty="0"/>
              <a:t>Прийняття рішення на </a:t>
            </a:r>
            <a:r>
              <a:rPr lang="ru-RU" dirty="0" err="1"/>
              <a:t>підприємстві</a:t>
            </a:r>
            <a:r>
              <a:rPr lang="ru-RU" dirty="0"/>
              <a:t> </a:t>
            </a:r>
            <a:r>
              <a:rPr lang="ru-RU" dirty="0">
                <a:sym typeface="Symbol" panose="05050102010706020507" pitchFamily="18" charset="2"/>
              </a:rPr>
              <a:t></a:t>
            </a:r>
            <a:r>
              <a:rPr lang="ru-RU" dirty="0"/>
              <a:t>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вибір</a:t>
            </a:r>
            <a:r>
              <a:rPr lang="ru-RU" dirty="0"/>
              <a:t> одного курсу </a:t>
            </a:r>
            <a:r>
              <a:rPr lang="ru-RU" dirty="0" err="1"/>
              <a:t>дій</a:t>
            </a:r>
            <a:r>
              <a:rPr lang="ru-RU" dirty="0"/>
              <a:t>, </a:t>
            </a:r>
            <a:r>
              <a:rPr lang="ru-RU" dirty="0" err="1"/>
              <a:t>однієї</a:t>
            </a:r>
            <a:r>
              <a:rPr lang="ru-RU" dirty="0"/>
              <a:t> </a:t>
            </a:r>
            <a:r>
              <a:rPr lang="ru-RU" dirty="0" err="1"/>
              <a:t>альтернативи</a:t>
            </a:r>
            <a:r>
              <a:rPr lang="ru-RU" dirty="0"/>
              <a:t> з </a:t>
            </a:r>
            <a:r>
              <a:rPr lang="ru-RU" dirty="0" err="1"/>
              <a:t>множини</a:t>
            </a:r>
            <a:r>
              <a:rPr lang="ru-RU" dirty="0"/>
              <a:t> </a:t>
            </a:r>
            <a:r>
              <a:rPr lang="ru-RU" dirty="0" err="1"/>
              <a:t>пропонованих</a:t>
            </a:r>
            <a:r>
              <a:rPr lang="ru-RU" dirty="0"/>
              <a:t>,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процес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починається</a:t>
            </a:r>
            <a:r>
              <a:rPr lang="ru-RU" dirty="0"/>
              <a:t> з </a:t>
            </a:r>
            <a:r>
              <a:rPr lang="ru-RU" dirty="0" err="1"/>
              <a:t>констатації</a:t>
            </a:r>
            <a:r>
              <a:rPr lang="ru-RU" dirty="0"/>
              <a:t> </a:t>
            </a:r>
            <a:r>
              <a:rPr lang="ru-RU" dirty="0" err="1"/>
              <a:t>виникнення</a:t>
            </a:r>
            <a:r>
              <a:rPr lang="ru-RU" dirty="0"/>
              <a:t> </a:t>
            </a:r>
            <a:r>
              <a:rPr lang="ru-RU" dirty="0" err="1"/>
              <a:t>проблемної</a:t>
            </a:r>
            <a:r>
              <a:rPr lang="ru-RU" dirty="0"/>
              <a:t> </a:t>
            </a:r>
            <a:r>
              <a:rPr lang="ru-RU" dirty="0" err="1"/>
              <a:t>ситуації</a:t>
            </a:r>
            <a:r>
              <a:rPr lang="ru-RU" dirty="0"/>
              <a:t> та </a:t>
            </a:r>
            <a:r>
              <a:rPr lang="ru-RU" dirty="0" err="1"/>
              <a:t>завершується</a:t>
            </a:r>
            <a:r>
              <a:rPr lang="ru-RU" dirty="0"/>
              <a:t> </a:t>
            </a:r>
            <a:r>
              <a:rPr lang="ru-RU" dirty="0" err="1"/>
              <a:t>вибором</a:t>
            </a:r>
            <a:r>
              <a:rPr lang="ru-RU" dirty="0"/>
              <a:t> рішення, </a:t>
            </a:r>
            <a:r>
              <a:rPr lang="ru-RU" dirty="0" err="1"/>
              <a:t>тобто</a:t>
            </a:r>
            <a:r>
              <a:rPr lang="ru-RU" dirty="0"/>
              <a:t> </a:t>
            </a:r>
            <a:r>
              <a:rPr lang="ru-RU" dirty="0" err="1"/>
              <a:t>вибором</a:t>
            </a:r>
            <a:r>
              <a:rPr lang="ru-RU" dirty="0"/>
              <a:t> </a:t>
            </a:r>
            <a:r>
              <a:rPr lang="ru-RU" dirty="0" err="1"/>
              <a:t>дії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спрямована</a:t>
            </a:r>
            <a:r>
              <a:rPr lang="ru-RU" dirty="0"/>
              <a:t> на </a:t>
            </a:r>
            <a:r>
              <a:rPr lang="ru-RU" dirty="0" err="1"/>
              <a:t>усунення</a:t>
            </a:r>
            <a:r>
              <a:rPr lang="ru-RU" dirty="0"/>
              <a:t> </a:t>
            </a:r>
            <a:r>
              <a:rPr lang="ru-RU" dirty="0" err="1"/>
              <a:t>проблемної</a:t>
            </a:r>
            <a:r>
              <a:rPr lang="ru-RU" dirty="0"/>
              <a:t> </a:t>
            </a:r>
            <a:r>
              <a:rPr lang="ru-RU" dirty="0" err="1"/>
              <a:t>ситуації</a:t>
            </a:r>
            <a:r>
              <a:rPr lang="ru-RU" dirty="0"/>
              <a:t>. </a:t>
            </a:r>
            <a:endParaRPr lang="uk-UA" dirty="0"/>
          </a:p>
          <a:p>
            <a:pPr marL="0" indent="0" algn="just">
              <a:buNone/>
            </a:pPr>
            <a:r>
              <a:rPr lang="uk-UA" dirty="0"/>
              <a:t>Найкращий варіант дій при виникненні проблемної ситуації називають оптимальним. Рішення називається оптимальним, якщо воно забезпечує </a:t>
            </a:r>
            <a:r>
              <a:rPr lang="uk-UA" i="1" dirty="0"/>
              <a:t>екстремум</a:t>
            </a:r>
            <a:r>
              <a:rPr lang="uk-UA" dirty="0"/>
              <a:t> критерію вибору при індивідуальному ОПР або забезпечує принцип узгодження суджень при груповому ОПР. Рішення називають раціональним, якщо воно забезпечує певні ресурсні та інші (нормативно-правові тощо) обмеження.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76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914400"/>
          </a:xfrm>
        </p:spPr>
        <p:txBody>
          <a:bodyPr rtlCol="0">
            <a:normAutofit/>
          </a:bodyPr>
          <a:lstStyle/>
          <a:p>
            <a:r>
              <a:rPr lang="uk-UA" dirty="0"/>
              <a:t>Види рішень проблем</a:t>
            </a:r>
            <a:r>
              <a:rPr lang="en-US" dirty="0"/>
              <a:t> </a:t>
            </a:r>
            <a:r>
              <a:rPr lang="ru-RU" dirty="0"/>
              <a:t>в ІС підприємства</a:t>
            </a:r>
          </a:p>
        </p:txBody>
      </p:sp>
      <p:sp>
        <p:nvSpPr>
          <p:cNvPr id="9" name="Объект 13"/>
          <p:cNvSpPr>
            <a:spLocks noGrp="1"/>
          </p:cNvSpPr>
          <p:nvPr>
            <p:ph idx="1"/>
          </p:nvPr>
        </p:nvSpPr>
        <p:spPr>
          <a:xfrm>
            <a:off x="1522413" y="1447800"/>
            <a:ext cx="9134391" cy="5029200"/>
          </a:xfrm>
        </p:spPr>
        <p:txBody>
          <a:bodyPr rtlCol="0">
            <a:normAutofit fontScale="85000" lnSpcReduction="20000"/>
          </a:bodyPr>
          <a:lstStyle/>
          <a:p>
            <a:pPr marL="0" indent="0" algn="just">
              <a:buNone/>
            </a:pPr>
            <a:r>
              <a:rPr lang="uk-UA" b="1" i="1" dirty="0"/>
              <a:t>Оперативні</a:t>
            </a:r>
            <a:r>
              <a:rPr lang="uk-UA" dirty="0"/>
              <a:t> рішення − періодичні: одне і те ж завдання виникає періодично. У результаті процес прийняття рішення стає відносно рутинним і безпроблемним. Характеристики господарських процесів, що використовуються у процесі прийняття рішень, визначені, їх оцінка відома з високою точністю, а взаємозв'язок параметрів з ухвалюваним рішенням зрозумілий. Прийняття оперативних рішень приводить до цілком очікуваних і прогнозованих результатів. Оперативні рішення є короткостроковими. </a:t>
            </a:r>
            <a:endParaRPr lang="en-US" dirty="0"/>
          </a:p>
          <a:p>
            <a:pPr marL="0" indent="0" algn="just">
              <a:buNone/>
            </a:pPr>
            <a:r>
              <a:rPr lang="uk-UA" b="1" i="1" dirty="0"/>
              <a:t>Тактичні</a:t>
            </a:r>
            <a:r>
              <a:rPr lang="uk-UA" dirty="0"/>
              <a:t> рішення зазвичай ухвалюються управлінцями середнього рівня, відповідальними за забезпечення засобами для досягнення мети і намірів, поставлених особою, яка приймає рішення, верхньої ланки. Тактичні рішення не такі рутинні і структуровані, як оперативні рішення. Всі головні параметри об’єкту управління, що входять до складу тактичних рішень, невідомі; оцінки характеристик, визначені як важливі, можуть бути невідомі, а взаємозв'язок між характеристиками і рішеннями може бути не чіткий.</a:t>
            </a:r>
            <a:endParaRPr lang="en-US" dirty="0"/>
          </a:p>
          <a:p>
            <a:pPr marL="0" indent="0" algn="just">
              <a:buNone/>
            </a:pPr>
            <a:r>
              <a:rPr lang="uk-UA" b="1" i="1" dirty="0"/>
              <a:t>Стратегічні</a:t>
            </a:r>
            <a:r>
              <a:rPr lang="uk-UA" dirty="0"/>
              <a:t> рішення приймаються на основі цілей підприємства, визначених в його статуті і уточнених вищим керівництвом. Ці цілі визначають основу, на якій має базуватися довгострокове планування, а також визначення критичних чинників діяльності підприємства. Ці рішення забезпечують базу для прийняття тактичних і оперативних рішень.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55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Группа 40"/>
          <p:cNvGrpSpPr/>
          <p:nvPr/>
        </p:nvGrpSpPr>
        <p:grpSpPr>
          <a:xfrm>
            <a:off x="6018212" y="533400"/>
            <a:ext cx="5602287" cy="5815787"/>
            <a:chOff x="6092825" y="646112"/>
            <a:chExt cx="5602287" cy="5815787"/>
          </a:xfrm>
        </p:grpSpPr>
        <p:sp>
          <p:nvSpPr>
            <p:cNvPr id="4" name="Rectangle 32"/>
            <p:cNvSpPr>
              <a:spLocks noChangeArrowheads="1"/>
            </p:cNvSpPr>
            <p:nvPr/>
          </p:nvSpPr>
          <p:spPr bwMode="auto">
            <a:xfrm>
              <a:off x="6284912" y="2067719"/>
              <a:ext cx="1028700" cy="45878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flatTx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MS Mincho"/>
                  <a:cs typeface="Times New Roman" panose="02020603050405020304" pitchFamily="18" charset="0"/>
                </a:rPr>
                <a:t>Формулювання ц</a:t>
              </a:r>
              <a:r>
                <a:rPr kumimoji="0" lang="ru-RU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MS Mincho"/>
                  <a:cs typeface="Times New Roman" panose="02020603050405020304" pitchFamily="18" charset="0"/>
                </a:rPr>
                <a:t>іл</a:t>
              </a:r>
              <a:r>
                <a:rPr kumimoji="0" lang="uk-UA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MS Mincho"/>
                  <a:cs typeface="Times New Roman" panose="02020603050405020304" pitchFamily="18" charset="0"/>
                </a:rPr>
                <a:t>ей</a:t>
              </a:r>
              <a:endParaRPr kumimoji="0" lang="uk-UA" altLang="en-US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MS Mincho"/>
                  <a:cs typeface="Times New Roman" panose="02020603050405020304" pitchFamily="18" charset="0"/>
                </a:rPr>
                <a:t>підприємства</a:t>
              </a:r>
              <a:r>
                <a:rPr kumimoji="0" lang="ru-RU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MS Mincho"/>
                  <a:cs typeface="Times New Roman" panose="02020603050405020304" pitchFamily="18" charset="0"/>
                </a:rPr>
                <a:t> </a:t>
              </a:r>
              <a:endParaRPr kumimoji="0" lang="ru-RU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Rectangle 31"/>
            <p:cNvSpPr>
              <a:spLocks noChangeArrowheads="1"/>
            </p:cNvSpPr>
            <p:nvPr/>
          </p:nvSpPr>
          <p:spPr bwMode="auto">
            <a:xfrm>
              <a:off x="6092825" y="2972009"/>
              <a:ext cx="1028700" cy="53536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flatTx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MS Mincho"/>
                  <a:cs typeface="Times New Roman" panose="02020603050405020304" pitchFamily="18" charset="0"/>
                </a:rPr>
                <a:t>Оцінка а</a:t>
              </a:r>
              <a:r>
                <a:rPr kumimoji="0" lang="ru-RU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MS Mincho"/>
                  <a:cs typeface="Times New Roman" panose="02020603050405020304" pitchFamily="18" charset="0"/>
                </a:rPr>
                <a:t>льтернативн</a:t>
              </a:r>
              <a:r>
                <a:rPr kumimoji="0" lang="uk-UA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MS Mincho"/>
                  <a:cs typeface="Times New Roman" panose="02020603050405020304" pitchFamily="18" charset="0"/>
                </a:rPr>
                <a:t>их</a:t>
              </a:r>
              <a:r>
                <a:rPr kumimoji="0" lang="ru-RU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MS Mincho"/>
                  <a:cs typeface="Times New Roman" panose="02020603050405020304" pitchFamily="18" charset="0"/>
                </a:rPr>
                <a:t> варіант</a:t>
              </a:r>
              <a:r>
                <a:rPr kumimoji="0" lang="uk-UA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MS Mincho"/>
                  <a:cs typeface="Times New Roman" panose="02020603050405020304" pitchFamily="18" charset="0"/>
                </a:rPr>
                <a:t>ів</a:t>
              </a:r>
              <a:endParaRPr kumimoji="0" lang="uk-UA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Rectangle 30"/>
            <p:cNvSpPr>
              <a:spLocks noChangeArrowheads="1"/>
            </p:cNvSpPr>
            <p:nvPr/>
          </p:nvSpPr>
          <p:spPr bwMode="auto">
            <a:xfrm>
              <a:off x="7697787" y="5758220"/>
              <a:ext cx="1943100" cy="45878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flatTx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MS Mincho"/>
                  <a:cs typeface="Times New Roman" panose="02020603050405020304" pitchFamily="18" charset="0"/>
                </a:rPr>
                <a:t>Оцінка отриманих результатів</a:t>
              </a:r>
              <a:endParaRPr kumimoji="0" lang="uk-UA" altLang="en-US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MS Mincho"/>
                  <a:cs typeface="Times New Roman" panose="02020603050405020304" pitchFamily="18" charset="0"/>
                </a:rPr>
                <a:t>та </a:t>
              </a:r>
              <a:r>
                <a:rPr kumimoji="0" lang="ru-RU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MS Mincho"/>
                  <a:cs typeface="Times New Roman" panose="02020603050405020304" pitchFamily="18" charset="0"/>
                </a:rPr>
                <a:t>коригування </a:t>
              </a:r>
              <a:endParaRPr kumimoji="0" lang="ru-RU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Freeform 29"/>
            <p:cNvSpPr>
              <a:spLocks/>
            </p:cNvSpPr>
            <p:nvPr/>
          </p:nvSpPr>
          <p:spPr bwMode="auto">
            <a:xfrm>
              <a:off x="8491537" y="5390335"/>
              <a:ext cx="114300" cy="342900"/>
            </a:xfrm>
            <a:custGeom>
              <a:avLst/>
              <a:gdLst>
                <a:gd name="T0" fmla="*/ 0 w 1"/>
                <a:gd name="T1" fmla="*/ 532 h 532"/>
                <a:gd name="T2" fmla="*/ 0 w 1"/>
                <a:gd name="T3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532">
                  <a:moveTo>
                    <a:pt x="0" y="532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8" name="Freeform 28"/>
            <p:cNvSpPr>
              <a:spLocks/>
            </p:cNvSpPr>
            <p:nvPr/>
          </p:nvSpPr>
          <p:spPr bwMode="auto">
            <a:xfrm>
              <a:off x="9640887" y="5153481"/>
              <a:ext cx="455612" cy="3175"/>
            </a:xfrm>
            <a:custGeom>
              <a:avLst/>
              <a:gdLst>
                <a:gd name="T0" fmla="*/ 0 w 717"/>
                <a:gd name="T1" fmla="*/ 0 h 6"/>
                <a:gd name="T2" fmla="*/ 717 w 717"/>
                <a:gd name="T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7" h="6">
                  <a:moveTo>
                    <a:pt x="0" y="0"/>
                  </a:moveTo>
                  <a:lnTo>
                    <a:pt x="717" y="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9" name="Rectangle 27"/>
            <p:cNvSpPr>
              <a:spLocks noChangeArrowheads="1"/>
            </p:cNvSpPr>
            <p:nvPr/>
          </p:nvSpPr>
          <p:spPr bwMode="auto">
            <a:xfrm>
              <a:off x="10091737" y="4933135"/>
              <a:ext cx="1028700" cy="53532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flatTx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MS Mincho"/>
                  <a:cs typeface="Times New Roman" panose="02020603050405020304" pitchFamily="18" charset="0"/>
                </a:rPr>
                <a:t>Контроль процесів, вимір результатів</a:t>
              </a:r>
              <a:endParaRPr kumimoji="0" lang="ru-RU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auto">
            <a:xfrm>
              <a:off x="8491537" y="5164949"/>
              <a:ext cx="2926080" cy="1296950"/>
            </a:xfrm>
            <a:custGeom>
              <a:avLst/>
              <a:gdLst>
                <a:gd name="T0" fmla="*/ 3951 w 4371"/>
                <a:gd name="T1" fmla="*/ 3 h 3346"/>
                <a:gd name="T2" fmla="*/ 4371 w 4371"/>
                <a:gd name="T3" fmla="*/ 0 h 3346"/>
                <a:gd name="T4" fmla="*/ 4361 w 4371"/>
                <a:gd name="T5" fmla="*/ 3346 h 3346"/>
                <a:gd name="T6" fmla="*/ 0 w 4371"/>
                <a:gd name="T7" fmla="*/ 3316 h 3346"/>
                <a:gd name="T8" fmla="*/ 0 w 4371"/>
                <a:gd name="T9" fmla="*/ 2728 h 3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71" h="3346">
                  <a:moveTo>
                    <a:pt x="3951" y="3"/>
                  </a:moveTo>
                  <a:lnTo>
                    <a:pt x="4371" y="0"/>
                  </a:lnTo>
                  <a:lnTo>
                    <a:pt x="4361" y="3346"/>
                  </a:lnTo>
                  <a:lnTo>
                    <a:pt x="0" y="3316"/>
                  </a:lnTo>
                  <a:lnTo>
                    <a:pt x="0" y="2728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11" name="Freeform 25"/>
            <p:cNvSpPr>
              <a:spLocks/>
            </p:cNvSpPr>
            <p:nvPr/>
          </p:nvSpPr>
          <p:spPr bwMode="auto">
            <a:xfrm>
              <a:off x="6803401" y="1589088"/>
              <a:ext cx="876300" cy="450850"/>
            </a:xfrm>
            <a:custGeom>
              <a:avLst/>
              <a:gdLst>
                <a:gd name="T0" fmla="*/ 1379 w 1379"/>
                <a:gd name="T1" fmla="*/ 0 h 710"/>
                <a:gd name="T2" fmla="*/ 0 w 1379"/>
                <a:gd name="T3" fmla="*/ 0 h 710"/>
                <a:gd name="T4" fmla="*/ 0 w 1379"/>
                <a:gd name="T5" fmla="*/ 71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79" h="710">
                  <a:moveTo>
                    <a:pt x="1379" y="0"/>
                  </a:moveTo>
                  <a:lnTo>
                    <a:pt x="0" y="0"/>
                  </a:lnTo>
                  <a:lnTo>
                    <a:pt x="0" y="71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12" name="Freeform 24"/>
            <p:cNvSpPr>
              <a:spLocks/>
            </p:cNvSpPr>
            <p:nvPr/>
          </p:nvSpPr>
          <p:spPr bwMode="auto">
            <a:xfrm>
              <a:off x="7324344" y="2306707"/>
              <a:ext cx="374904" cy="3175"/>
            </a:xfrm>
            <a:custGeom>
              <a:avLst/>
              <a:gdLst>
                <a:gd name="T0" fmla="*/ 0 w 550"/>
                <a:gd name="T1" fmla="*/ 0 h 4"/>
                <a:gd name="T2" fmla="*/ 550 w 550"/>
                <a:gd name="T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50" h="4">
                  <a:moveTo>
                    <a:pt x="0" y="0"/>
                  </a:moveTo>
                  <a:lnTo>
                    <a:pt x="550" y="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13" name="Rectangle 23"/>
            <p:cNvSpPr>
              <a:spLocks noChangeArrowheads="1"/>
            </p:cNvSpPr>
            <p:nvPr/>
          </p:nvSpPr>
          <p:spPr bwMode="auto">
            <a:xfrm>
              <a:off x="7694612" y="2078107"/>
              <a:ext cx="1943100" cy="45878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flatTx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MS Mincho"/>
                  <a:cs typeface="Times New Roman" panose="02020603050405020304" pitchFamily="18" charset="0"/>
                </a:rPr>
                <a:t>Набір можливостей</a:t>
              </a:r>
              <a:endParaRPr kumimoji="0" lang="ru-RU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22"/>
            <p:cNvSpPr>
              <a:spLocks noChangeArrowheads="1"/>
            </p:cNvSpPr>
            <p:nvPr/>
          </p:nvSpPr>
          <p:spPr bwMode="auto">
            <a:xfrm>
              <a:off x="7694612" y="1371600"/>
              <a:ext cx="1943100" cy="40640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flatTx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altLang="en-US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MS Mincho"/>
                  <a:cs typeface="Times New Roman" panose="02020603050405020304" pitchFamily="18" charset="0"/>
                </a:rPr>
                <a:t>С</a:t>
              </a:r>
              <a:r>
                <a:rPr kumimoji="0" lang="ru-RU" altLang="en-US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MS Mincho"/>
                  <a:cs typeface="Times New Roman" panose="02020603050405020304" pitchFamily="18" charset="0"/>
                </a:rPr>
                <a:t>тратегічн</a:t>
              </a:r>
              <a:r>
                <a:rPr kumimoji="0" lang="uk-UA" altLang="en-US" sz="1000" b="1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MS Mincho"/>
                  <a:cs typeface="Times New Roman" panose="02020603050405020304" pitchFamily="18" charset="0"/>
                </a:rPr>
                <a:t>ий</a:t>
              </a:r>
              <a:r>
                <a:rPr kumimoji="0" lang="ru-RU" altLang="en-US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MS Mincho"/>
                  <a:cs typeface="Times New Roman" panose="02020603050405020304" pitchFamily="18" charset="0"/>
                </a:rPr>
                <a:t> </a:t>
              </a:r>
              <a:r>
                <a:rPr kumimoji="0" lang="ru-RU" altLang="en-US" sz="1000" b="1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MS Mincho"/>
                  <a:cs typeface="Times New Roman" panose="02020603050405020304" pitchFamily="18" charset="0"/>
                </a:rPr>
                <a:t>рів</a:t>
              </a:r>
              <a:r>
                <a:rPr kumimoji="0" lang="uk-UA" altLang="en-US" sz="1000" b="1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MS Mincho"/>
                  <a:cs typeface="Times New Roman" panose="02020603050405020304" pitchFamily="18" charset="0"/>
                </a:rPr>
                <a:t>ень</a:t>
              </a:r>
              <a:endParaRPr kumimoji="0" lang="uk-UA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altLang="en-US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MS Mincho"/>
                  <a:cs typeface="Times New Roman" panose="02020603050405020304" pitchFamily="18" charset="0"/>
                </a:rPr>
                <a:t>управління</a:t>
              </a:r>
              <a:endParaRPr kumimoji="0" lang="uk-U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Freeform 21"/>
            <p:cNvSpPr>
              <a:spLocks/>
            </p:cNvSpPr>
            <p:nvPr/>
          </p:nvSpPr>
          <p:spPr bwMode="auto">
            <a:xfrm>
              <a:off x="9637712" y="2306707"/>
              <a:ext cx="452438" cy="3175"/>
            </a:xfrm>
            <a:custGeom>
              <a:avLst/>
              <a:gdLst>
                <a:gd name="T0" fmla="*/ 0 w 713"/>
                <a:gd name="T1" fmla="*/ 0 h 4"/>
                <a:gd name="T2" fmla="*/ 713 w 713"/>
                <a:gd name="T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3" h="4">
                  <a:moveTo>
                    <a:pt x="0" y="0"/>
                  </a:moveTo>
                  <a:lnTo>
                    <a:pt x="713" y="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auto">
            <a:xfrm>
              <a:off x="6799262" y="2534652"/>
              <a:ext cx="3600450" cy="415925"/>
            </a:xfrm>
            <a:custGeom>
              <a:avLst/>
              <a:gdLst>
                <a:gd name="T0" fmla="*/ 5658 w 5668"/>
                <a:gd name="T1" fmla="*/ 0 h 656"/>
                <a:gd name="T2" fmla="*/ 5668 w 5668"/>
                <a:gd name="T3" fmla="*/ 203 h 656"/>
                <a:gd name="T4" fmla="*/ 10 w 5668"/>
                <a:gd name="T5" fmla="*/ 200 h 656"/>
                <a:gd name="T6" fmla="*/ 0 w 5668"/>
                <a:gd name="T7" fmla="*/ 656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68" h="656">
                  <a:moveTo>
                    <a:pt x="5658" y="0"/>
                  </a:moveTo>
                  <a:lnTo>
                    <a:pt x="5668" y="203"/>
                  </a:lnTo>
                  <a:lnTo>
                    <a:pt x="10" y="200"/>
                  </a:lnTo>
                  <a:lnTo>
                    <a:pt x="0" y="65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17" name="Rectangle 19"/>
            <p:cNvSpPr>
              <a:spLocks noChangeArrowheads="1"/>
            </p:cNvSpPr>
            <p:nvPr/>
          </p:nvSpPr>
          <p:spPr bwMode="auto">
            <a:xfrm>
              <a:off x="10094912" y="2078107"/>
              <a:ext cx="1028700" cy="45878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flatTx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MS Mincho"/>
                  <a:cs typeface="Times New Roman" panose="02020603050405020304" pitchFamily="18" charset="0"/>
                </a:rPr>
                <a:t>Діагно</a:t>
              </a:r>
              <a:r>
                <a:rPr kumimoji="0" lang="uk-UA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MS Mincho"/>
                  <a:cs typeface="Times New Roman" panose="02020603050405020304" pitchFamily="18" charset="0"/>
                </a:rPr>
                <a:t>стика</a:t>
              </a:r>
              <a:endParaRPr kumimoji="0" lang="uk-UA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7119937" y="3265454"/>
              <a:ext cx="349250" cy="3175"/>
            </a:xfrm>
            <a:custGeom>
              <a:avLst/>
              <a:gdLst>
                <a:gd name="T0" fmla="*/ 0 w 550"/>
                <a:gd name="T1" fmla="*/ 0 h 4"/>
                <a:gd name="T2" fmla="*/ 550 w 550"/>
                <a:gd name="T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50" h="4">
                  <a:moveTo>
                    <a:pt x="0" y="0"/>
                  </a:moveTo>
                  <a:lnTo>
                    <a:pt x="550" y="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7464425" y="2972009"/>
              <a:ext cx="1028700" cy="54748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flatTx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MS Mincho"/>
                  <a:cs typeface="Times New Roman" panose="02020603050405020304" pitchFamily="18" charset="0"/>
                </a:rPr>
                <a:t>Встановлення обмежень і критеріїв вибору</a:t>
              </a:r>
              <a:endParaRPr kumimoji="0" lang="ru-RU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8491537" y="3265454"/>
              <a:ext cx="349250" cy="3175"/>
            </a:xfrm>
            <a:custGeom>
              <a:avLst/>
              <a:gdLst>
                <a:gd name="T0" fmla="*/ 0 w 550"/>
                <a:gd name="T1" fmla="*/ 0 h 4"/>
                <a:gd name="T2" fmla="*/ 550 w 550"/>
                <a:gd name="T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50" h="4">
                  <a:moveTo>
                    <a:pt x="0" y="0"/>
                  </a:moveTo>
                  <a:lnTo>
                    <a:pt x="550" y="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8836025" y="2972009"/>
              <a:ext cx="1028700" cy="52128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flatTx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sz="1000" b="1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MS Mincho"/>
                  <a:cs typeface="Times New Roman" panose="02020603050405020304" pitchFamily="18" charset="0"/>
                </a:rPr>
                <a:t>Аналіз</a:t>
              </a:r>
              <a:r>
                <a:rPr kumimoji="0" lang="ru-RU" altLang="en-US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MS Mincho"/>
                  <a:cs typeface="Times New Roman" panose="02020603050405020304" pitchFamily="18" charset="0"/>
                </a:rPr>
                <a:t> </a:t>
              </a:r>
              <a:r>
                <a:rPr kumimoji="0" lang="ru-RU" altLang="en-US" sz="1000" b="1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MS Mincho"/>
                  <a:cs typeface="Times New Roman" panose="02020603050405020304" pitchFamily="18" charset="0"/>
                </a:rPr>
                <a:t>наслідків</a:t>
              </a:r>
              <a:endParaRPr kumimoji="0" lang="ru-RU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9863137" y="3265454"/>
              <a:ext cx="349250" cy="3175"/>
            </a:xfrm>
            <a:custGeom>
              <a:avLst/>
              <a:gdLst>
                <a:gd name="T0" fmla="*/ 0 w 550"/>
                <a:gd name="T1" fmla="*/ 0 h 4"/>
                <a:gd name="T2" fmla="*/ 550 w 550"/>
                <a:gd name="T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50" h="4">
                  <a:moveTo>
                    <a:pt x="0" y="0"/>
                  </a:moveTo>
                  <a:lnTo>
                    <a:pt x="550" y="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10207625" y="2950577"/>
              <a:ext cx="1028700" cy="568912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flatTx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MS Mincho"/>
                  <a:cs typeface="Times New Roman" panose="02020603050405020304" pitchFamily="18" charset="0"/>
                </a:rPr>
                <a:t>В</a:t>
              </a:r>
              <a:r>
                <a:rPr kumimoji="0" lang="ru-RU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MS Mincho"/>
                  <a:cs typeface="Times New Roman" panose="02020603050405020304" pitchFamily="18" charset="0"/>
                </a:rPr>
                <a:t>ибір </a:t>
              </a:r>
              <a:r>
                <a:rPr kumimoji="0" lang="uk-UA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MS Mincho"/>
                  <a:cs typeface="Times New Roman" panose="02020603050405020304" pitchFamily="18" charset="0"/>
                </a:rPr>
                <a:t>к</a:t>
              </a:r>
              <a:r>
                <a:rPr kumimoji="0" lang="ru-RU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MS Mincho"/>
                  <a:cs typeface="Times New Roman" panose="02020603050405020304" pitchFamily="18" charset="0"/>
                </a:rPr>
                <a:t>інцев</a:t>
              </a:r>
              <a:r>
                <a:rPr kumimoji="0" lang="uk-UA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MS Mincho"/>
                  <a:cs typeface="Times New Roman" panose="02020603050405020304" pitchFamily="18" charset="0"/>
                </a:rPr>
                <a:t>ого</a:t>
              </a:r>
              <a:r>
                <a:rPr kumimoji="0" lang="ru-RU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MS Mincho"/>
                  <a:cs typeface="Times New Roman" panose="02020603050405020304" pitchFamily="18" charset="0"/>
                </a:rPr>
                <a:t> варіант</a:t>
              </a:r>
              <a:r>
                <a:rPr kumimoji="0" lang="uk-UA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MS Mincho"/>
                  <a:cs typeface="Times New Roman" panose="02020603050405020304" pitchFamily="18" charset="0"/>
                </a:rPr>
                <a:t>у</a:t>
              </a:r>
              <a:endParaRPr kumimoji="0" lang="uk-UA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Freeform 12"/>
            <p:cNvSpPr>
              <a:spLocks/>
            </p:cNvSpPr>
            <p:nvPr/>
          </p:nvSpPr>
          <p:spPr bwMode="auto">
            <a:xfrm>
              <a:off x="8151812" y="922338"/>
              <a:ext cx="6350" cy="444500"/>
            </a:xfrm>
            <a:custGeom>
              <a:avLst/>
              <a:gdLst>
                <a:gd name="T0" fmla="*/ 10 w 10"/>
                <a:gd name="T1" fmla="*/ 700 h 700"/>
                <a:gd name="T2" fmla="*/ 0 w 10"/>
                <a:gd name="T3" fmla="*/ 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" h="700">
                  <a:moveTo>
                    <a:pt x="10" y="70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Freeform 11"/>
            <p:cNvSpPr>
              <a:spLocks/>
            </p:cNvSpPr>
            <p:nvPr/>
          </p:nvSpPr>
          <p:spPr bwMode="auto">
            <a:xfrm>
              <a:off x="8609012" y="914400"/>
              <a:ext cx="6350" cy="444500"/>
            </a:xfrm>
            <a:custGeom>
              <a:avLst/>
              <a:gdLst>
                <a:gd name="T0" fmla="*/ 10 w 10"/>
                <a:gd name="T1" fmla="*/ 700 h 700"/>
                <a:gd name="T2" fmla="*/ 0 w 10"/>
                <a:gd name="T3" fmla="*/ 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" h="700">
                  <a:moveTo>
                    <a:pt x="10" y="70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26" name="Rectangle 10"/>
            <p:cNvSpPr>
              <a:spLocks noChangeArrowheads="1"/>
            </p:cNvSpPr>
            <p:nvPr/>
          </p:nvSpPr>
          <p:spPr bwMode="auto">
            <a:xfrm>
              <a:off x="7694612" y="646112"/>
              <a:ext cx="1943100" cy="260351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flatTx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MS Mincho"/>
                  <a:cs typeface="Times New Roman" panose="02020603050405020304" pitchFamily="18" charset="0"/>
                </a:rPr>
                <a:t>Зовнішнє середовище</a:t>
              </a:r>
              <a:endParaRPr kumimoji="0" lang="ru-RU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Freeform 9"/>
            <p:cNvSpPr>
              <a:spLocks/>
            </p:cNvSpPr>
            <p:nvPr/>
          </p:nvSpPr>
          <p:spPr bwMode="auto">
            <a:xfrm>
              <a:off x="7119937" y="3562731"/>
              <a:ext cx="3598863" cy="515937"/>
            </a:xfrm>
            <a:custGeom>
              <a:avLst/>
              <a:gdLst>
                <a:gd name="T0" fmla="*/ 5665 w 5668"/>
                <a:gd name="T1" fmla="*/ 0 h 814"/>
                <a:gd name="T2" fmla="*/ 5668 w 5668"/>
                <a:gd name="T3" fmla="*/ 361 h 814"/>
                <a:gd name="T4" fmla="*/ 10 w 5668"/>
                <a:gd name="T5" fmla="*/ 358 h 814"/>
                <a:gd name="T6" fmla="*/ 0 w 5668"/>
                <a:gd name="T7" fmla="*/ 814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68" h="814">
                  <a:moveTo>
                    <a:pt x="5665" y="0"/>
                  </a:moveTo>
                  <a:lnTo>
                    <a:pt x="5668" y="361"/>
                  </a:lnTo>
                  <a:lnTo>
                    <a:pt x="10" y="358"/>
                  </a:lnTo>
                  <a:lnTo>
                    <a:pt x="0" y="81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auto">
            <a:xfrm>
              <a:off x="9523412" y="4100997"/>
              <a:ext cx="1600200" cy="55735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flatTx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MS Mincho"/>
                  <a:cs typeface="Times New Roman" panose="02020603050405020304" pitchFamily="18" charset="0"/>
                </a:rPr>
                <a:t>Спостереження за тенденцією</a:t>
              </a:r>
              <a:endParaRPr kumimoji="0" lang="ru-RU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7002462" y="4681263"/>
              <a:ext cx="682625" cy="472217"/>
            </a:xfrm>
            <a:custGeom>
              <a:avLst/>
              <a:gdLst>
                <a:gd name="T0" fmla="*/ 1075 w 1075"/>
                <a:gd name="T1" fmla="*/ 722 h 732"/>
                <a:gd name="T2" fmla="*/ 0 w 1075"/>
                <a:gd name="T3" fmla="*/ 732 h 732"/>
                <a:gd name="T4" fmla="*/ 5 w 1075"/>
                <a:gd name="T5" fmla="*/ 0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75" h="732">
                  <a:moveTo>
                    <a:pt x="1075" y="722"/>
                  </a:moveTo>
                  <a:lnTo>
                    <a:pt x="0" y="732"/>
                  </a:lnTo>
                  <a:lnTo>
                    <a:pt x="5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30" name="Rectangle 6"/>
            <p:cNvSpPr>
              <a:spLocks noChangeArrowheads="1"/>
            </p:cNvSpPr>
            <p:nvPr/>
          </p:nvSpPr>
          <p:spPr bwMode="auto">
            <a:xfrm>
              <a:off x="7691437" y="4933135"/>
              <a:ext cx="1943100" cy="45878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flatTx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MS Mincho"/>
                  <a:cs typeface="Times New Roman" panose="02020603050405020304" pitchFamily="18" charset="0"/>
                </a:rPr>
                <a:t>Моніторинг п</a:t>
              </a:r>
              <a:r>
                <a:rPr kumimoji="0" lang="ru-RU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MS Mincho"/>
                  <a:cs typeface="Times New Roman" panose="02020603050405020304" pitchFamily="18" charset="0"/>
                </a:rPr>
                <a:t>роцес</a:t>
              </a:r>
              <a:r>
                <a:rPr kumimoji="0" lang="uk-UA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MS Mincho"/>
                  <a:cs typeface="Times New Roman" panose="02020603050405020304" pitchFamily="18" charset="0"/>
                </a:rPr>
                <a:t>ів</a:t>
              </a:r>
              <a:endParaRPr kumimoji="0" lang="uk-UA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Freeform 5"/>
            <p:cNvSpPr>
              <a:spLocks/>
            </p:cNvSpPr>
            <p:nvPr/>
          </p:nvSpPr>
          <p:spPr bwMode="auto">
            <a:xfrm>
              <a:off x="8615362" y="4451835"/>
              <a:ext cx="901700" cy="438912"/>
            </a:xfrm>
            <a:custGeom>
              <a:avLst/>
              <a:gdLst>
                <a:gd name="T0" fmla="*/ 0 w 1420"/>
                <a:gd name="T1" fmla="*/ 1048 h 1048"/>
                <a:gd name="T2" fmla="*/ 0 w 1420"/>
                <a:gd name="T3" fmla="*/ 0 h 1048"/>
                <a:gd name="T4" fmla="*/ 1420 w 1420"/>
                <a:gd name="T5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20" h="1048">
                  <a:moveTo>
                    <a:pt x="0" y="1048"/>
                  </a:moveTo>
                  <a:lnTo>
                    <a:pt x="0" y="0"/>
                  </a:lnTo>
                  <a:lnTo>
                    <a:pt x="142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32" name="Rectangle 4"/>
            <p:cNvSpPr>
              <a:spLocks noChangeArrowheads="1"/>
            </p:cNvSpPr>
            <p:nvPr/>
          </p:nvSpPr>
          <p:spPr bwMode="auto">
            <a:xfrm>
              <a:off x="6208712" y="4100997"/>
              <a:ext cx="1600200" cy="557937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flatTx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MS Mincho"/>
                  <a:cs typeface="Times New Roman" panose="02020603050405020304" pitchFamily="18" charset="0"/>
                </a:rPr>
                <a:t>Складання програм реалізації обраного варіанту</a:t>
              </a:r>
              <a:endParaRPr kumimoji="0" lang="ru-RU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Line 3"/>
            <p:cNvSpPr>
              <a:spLocks noChangeShapeType="1"/>
            </p:cNvSpPr>
            <p:nvPr/>
          </p:nvSpPr>
          <p:spPr bwMode="auto">
            <a:xfrm rot="60000" flipV="1">
              <a:off x="9653903" y="1588258"/>
              <a:ext cx="1920240" cy="365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34" name="Line 2"/>
            <p:cNvSpPr>
              <a:spLocks noChangeShapeType="1"/>
            </p:cNvSpPr>
            <p:nvPr/>
          </p:nvSpPr>
          <p:spPr bwMode="auto">
            <a:xfrm>
              <a:off x="11123612" y="4329597"/>
              <a:ext cx="5715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35" name="Line 1"/>
            <p:cNvSpPr>
              <a:spLocks noChangeShapeType="1"/>
            </p:cNvSpPr>
            <p:nvPr/>
          </p:nvSpPr>
          <p:spPr bwMode="auto">
            <a:xfrm rot="5400000" flipV="1">
              <a:off x="10323512" y="2957997"/>
              <a:ext cx="2743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</p:grp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3008312" y="-990600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" name="Rectangle 48"/>
          <p:cNvSpPr>
            <a:spLocks noChangeArrowheads="1"/>
          </p:cNvSpPr>
          <p:nvPr/>
        </p:nvSpPr>
        <p:spPr bwMode="auto">
          <a:xfrm>
            <a:off x="3008312" y="-533400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" name="Объект 13"/>
          <p:cNvSpPr>
            <a:spLocks noGrp="1"/>
          </p:cNvSpPr>
          <p:nvPr>
            <p:ph idx="1"/>
          </p:nvPr>
        </p:nvSpPr>
        <p:spPr>
          <a:xfrm>
            <a:off x="1153041" y="838200"/>
            <a:ext cx="4782824" cy="5623699"/>
          </a:xfrm>
        </p:spPr>
        <p:txBody>
          <a:bodyPr rtlCol="0">
            <a:normAutofit lnSpcReduction="10000"/>
          </a:bodyPr>
          <a:lstStyle/>
          <a:p>
            <a:pPr marL="0" indent="0">
              <a:buNone/>
            </a:pPr>
            <a:r>
              <a:rPr lang="uk-UA" dirty="0"/>
              <a:t>У процесі прийняття рішень розв’язується задача пошуку, розпізнавання, класифікації, упорядкування і вибору. Для рішення цих задач використовують методи аналізу і синтезу, індукції та дедукції.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Прийняття рішення на </a:t>
            </a:r>
            <a:r>
              <a:rPr lang="ru-RU" dirty="0" err="1"/>
              <a:t>підприємстві</a:t>
            </a:r>
            <a:r>
              <a:rPr lang="ru-RU" dirty="0"/>
              <a:t> </a:t>
            </a:r>
            <a:r>
              <a:rPr lang="ru-RU" dirty="0">
                <a:sym typeface="Symbol" panose="05050102010706020507" pitchFamily="18" charset="2"/>
              </a:rPr>
              <a:t></a:t>
            </a:r>
            <a:r>
              <a:rPr lang="ru-RU" dirty="0"/>
              <a:t>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вибір</a:t>
            </a:r>
            <a:r>
              <a:rPr lang="ru-RU" dirty="0"/>
              <a:t> одного курсу </a:t>
            </a:r>
            <a:r>
              <a:rPr lang="ru-RU" dirty="0" err="1"/>
              <a:t>дій</a:t>
            </a:r>
            <a:r>
              <a:rPr lang="ru-RU" dirty="0"/>
              <a:t>, </a:t>
            </a:r>
            <a:r>
              <a:rPr lang="ru-RU" dirty="0" err="1"/>
              <a:t>однієї</a:t>
            </a:r>
            <a:r>
              <a:rPr lang="ru-RU" dirty="0"/>
              <a:t> </a:t>
            </a:r>
            <a:r>
              <a:rPr lang="ru-RU" dirty="0" err="1"/>
              <a:t>альтернативи</a:t>
            </a:r>
            <a:r>
              <a:rPr lang="ru-RU" dirty="0"/>
              <a:t> з </a:t>
            </a:r>
            <a:r>
              <a:rPr lang="ru-RU" dirty="0" err="1"/>
              <a:t>множини</a:t>
            </a:r>
            <a:r>
              <a:rPr lang="ru-RU" dirty="0"/>
              <a:t> </a:t>
            </a:r>
            <a:r>
              <a:rPr lang="ru-RU" dirty="0" err="1"/>
              <a:t>пропонованих</a:t>
            </a:r>
            <a:r>
              <a:rPr lang="ru-RU" dirty="0"/>
              <a:t>,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процес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починається</a:t>
            </a:r>
            <a:r>
              <a:rPr lang="ru-RU" dirty="0"/>
              <a:t> з </a:t>
            </a:r>
            <a:r>
              <a:rPr lang="ru-RU" dirty="0" err="1"/>
              <a:t>констатації</a:t>
            </a:r>
            <a:r>
              <a:rPr lang="ru-RU" dirty="0"/>
              <a:t> </a:t>
            </a:r>
            <a:r>
              <a:rPr lang="ru-RU" dirty="0" err="1"/>
              <a:t>виникнення</a:t>
            </a:r>
            <a:r>
              <a:rPr lang="ru-RU" dirty="0"/>
              <a:t> </a:t>
            </a:r>
            <a:r>
              <a:rPr lang="ru-RU" dirty="0" err="1"/>
              <a:t>проблемної</a:t>
            </a:r>
            <a:r>
              <a:rPr lang="ru-RU" dirty="0"/>
              <a:t> </a:t>
            </a:r>
            <a:r>
              <a:rPr lang="ru-RU" dirty="0" err="1"/>
              <a:t>ситуації</a:t>
            </a:r>
            <a:r>
              <a:rPr lang="ru-RU" dirty="0"/>
              <a:t> та </a:t>
            </a:r>
            <a:r>
              <a:rPr lang="ru-RU" dirty="0" err="1"/>
              <a:t>завершується</a:t>
            </a:r>
            <a:r>
              <a:rPr lang="ru-RU" dirty="0"/>
              <a:t> </a:t>
            </a:r>
            <a:r>
              <a:rPr lang="ru-RU" dirty="0" err="1"/>
              <a:t>вибором</a:t>
            </a:r>
            <a:r>
              <a:rPr lang="ru-RU" dirty="0"/>
              <a:t> рішення, </a:t>
            </a:r>
            <a:r>
              <a:rPr lang="ru-RU" dirty="0" err="1"/>
              <a:t>тобто</a:t>
            </a:r>
            <a:r>
              <a:rPr lang="ru-RU" dirty="0"/>
              <a:t> </a:t>
            </a:r>
            <a:r>
              <a:rPr lang="ru-RU" dirty="0" err="1"/>
              <a:t>вибором</a:t>
            </a:r>
            <a:r>
              <a:rPr lang="ru-RU" dirty="0"/>
              <a:t> </a:t>
            </a:r>
            <a:r>
              <a:rPr lang="ru-RU" dirty="0" err="1"/>
              <a:t>дії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спрямована</a:t>
            </a:r>
            <a:r>
              <a:rPr lang="ru-RU" dirty="0"/>
              <a:t> на </a:t>
            </a:r>
            <a:r>
              <a:rPr lang="ru-RU" dirty="0" err="1"/>
              <a:t>усунення</a:t>
            </a:r>
            <a:r>
              <a:rPr lang="ru-RU" dirty="0"/>
              <a:t> </a:t>
            </a:r>
            <a:r>
              <a:rPr lang="ru-RU" dirty="0" err="1"/>
              <a:t>проблемної</a:t>
            </a:r>
            <a:r>
              <a:rPr lang="ru-RU" dirty="0"/>
              <a:t> </a:t>
            </a:r>
            <a:r>
              <a:rPr lang="ru-RU" dirty="0" err="1"/>
              <a:t>ситуації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6360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990600"/>
          </a:xfrm>
        </p:spPr>
        <p:txBody>
          <a:bodyPr rtlCol="0"/>
          <a:lstStyle/>
          <a:p>
            <a:r>
              <a:rPr lang="ru-RU" dirty="0"/>
              <a:t>Процес прийняття рішень</a:t>
            </a:r>
          </a:p>
        </p:txBody>
      </p:sp>
      <p:sp>
        <p:nvSpPr>
          <p:cNvPr id="9" name="Объект 13"/>
          <p:cNvSpPr>
            <a:spLocks noGrp="1"/>
          </p:cNvSpPr>
          <p:nvPr>
            <p:ph idx="1"/>
          </p:nvPr>
        </p:nvSpPr>
        <p:spPr>
          <a:xfrm>
            <a:off x="1522413" y="1524000"/>
            <a:ext cx="9134391" cy="4876799"/>
          </a:xfrm>
        </p:spPr>
        <p:txBody>
          <a:bodyPr rtlCol="0">
            <a:normAutofit fontScale="92500" lnSpcReduction="10000"/>
          </a:bodyPr>
          <a:lstStyle/>
          <a:p>
            <a:pPr marL="0" indent="0" algn="just">
              <a:buNone/>
            </a:pPr>
            <a:r>
              <a:rPr lang="uk-UA" dirty="0"/>
              <a:t>Процес прийняття рішень поділяється на декілька послідовних стадій</a:t>
            </a:r>
            <a:r>
              <a:rPr lang="en-US" dirty="0"/>
              <a:t>:</a:t>
            </a:r>
            <a:endParaRPr lang="ru-RU" dirty="0"/>
          </a:p>
          <a:p>
            <a:pPr marL="457200" indent="-457200" algn="just">
              <a:buFont typeface="+mj-lt"/>
              <a:buAutoNum type="arabicPeriod"/>
            </a:pPr>
            <a:r>
              <a:rPr lang="ru-RU" i="1" dirty="0" err="1"/>
              <a:t>Стадія</a:t>
            </a:r>
            <a:r>
              <a:rPr lang="ru-RU" i="1" dirty="0"/>
              <a:t> </a:t>
            </a:r>
            <a:r>
              <a:rPr lang="ru-RU" i="1" dirty="0" err="1"/>
              <a:t>концепції</a:t>
            </a:r>
            <a:r>
              <a:rPr lang="ru-RU" dirty="0"/>
              <a:t> </a:t>
            </a:r>
            <a:r>
              <a:rPr lang="ru-RU" dirty="0" err="1"/>
              <a:t>починається</a:t>
            </a:r>
            <a:r>
              <a:rPr lang="ru-RU" dirty="0"/>
              <a:t> з </a:t>
            </a:r>
            <a:r>
              <a:rPr lang="ru-RU" dirty="0" err="1"/>
              <a:t>визначення</a:t>
            </a:r>
            <a:r>
              <a:rPr lang="ru-RU" dirty="0"/>
              <a:t> </a:t>
            </a:r>
            <a:r>
              <a:rPr lang="ru-RU" dirty="0" err="1"/>
              <a:t>організаційних</a:t>
            </a:r>
            <a:r>
              <a:rPr lang="ru-RU" dirty="0"/>
              <a:t> </a:t>
            </a:r>
            <a:r>
              <a:rPr lang="ru-RU" dirty="0" err="1"/>
              <a:t>цілей</a:t>
            </a:r>
            <a:r>
              <a:rPr lang="ru-RU" dirty="0"/>
              <a:t>. </a:t>
            </a:r>
            <a:r>
              <a:rPr lang="ru-RU" dirty="0" err="1"/>
              <a:t>Завдання</a:t>
            </a:r>
            <a:r>
              <a:rPr lang="ru-RU" dirty="0"/>
              <a:t> </a:t>
            </a:r>
            <a:r>
              <a:rPr lang="ru-RU" dirty="0" err="1"/>
              <a:t>виникають</a:t>
            </a:r>
            <a:r>
              <a:rPr lang="ru-RU" dirty="0"/>
              <a:t> з </a:t>
            </a:r>
            <a:r>
              <a:rPr lang="ru-RU" dirty="0" err="1"/>
              <a:t>незадоволеності</a:t>
            </a:r>
            <a:r>
              <a:rPr lang="ru-RU" dirty="0"/>
              <a:t> </a:t>
            </a:r>
            <a:r>
              <a:rPr lang="ru-RU" dirty="0" err="1"/>
              <a:t>існуючим</a:t>
            </a:r>
            <a:r>
              <a:rPr lang="ru-RU" dirty="0"/>
              <a:t> станом </a:t>
            </a:r>
            <a:r>
              <a:rPr lang="ru-RU" dirty="0" err="1"/>
              <a:t>подій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розвитком</a:t>
            </a:r>
            <a:r>
              <a:rPr lang="ru-RU" dirty="0"/>
              <a:t>. На </a:t>
            </a:r>
            <a:r>
              <a:rPr lang="ru-RU" dirty="0" err="1"/>
              <a:t>цій</a:t>
            </a:r>
            <a:r>
              <a:rPr lang="ru-RU" dirty="0"/>
              <a:t> </a:t>
            </a:r>
            <a:r>
              <a:rPr lang="ru-RU" dirty="0" err="1"/>
              <a:t>стадії</a:t>
            </a:r>
            <a:r>
              <a:rPr lang="ru-RU" dirty="0"/>
              <a:t> </a:t>
            </a:r>
            <a:r>
              <a:rPr lang="ru-RU" dirty="0" err="1"/>
              <a:t>намагаються</a:t>
            </a:r>
            <a:r>
              <a:rPr lang="ru-RU" dirty="0"/>
              <a:t> </a:t>
            </a:r>
            <a:r>
              <a:rPr lang="ru-RU" dirty="0" err="1"/>
              <a:t>визначити</a:t>
            </a:r>
            <a:r>
              <a:rPr lang="ru-RU" dirty="0"/>
              <a:t>,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існує</a:t>
            </a:r>
            <a:r>
              <a:rPr lang="ru-RU" dirty="0"/>
              <a:t> проблема,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ідентифікувати</a:t>
            </a:r>
            <a:r>
              <a:rPr lang="ru-RU" dirty="0"/>
              <a:t>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ознаки</a:t>
            </a:r>
            <a:r>
              <a:rPr lang="ru-RU" dirty="0"/>
              <a:t>, </a:t>
            </a:r>
            <a:r>
              <a:rPr lang="ru-RU" dirty="0" err="1"/>
              <a:t>визначити</a:t>
            </a:r>
            <a:r>
              <a:rPr lang="ru-RU" dirty="0"/>
              <a:t>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значущість</a:t>
            </a:r>
            <a:r>
              <a:rPr lang="ru-RU" dirty="0"/>
              <a:t> та у </a:t>
            </a:r>
            <a:r>
              <a:rPr lang="ru-RU" dirty="0" err="1"/>
              <a:t>результаті</a:t>
            </a:r>
            <a:r>
              <a:rPr lang="ru-RU" dirty="0"/>
              <a:t> остаточно </a:t>
            </a:r>
            <a:r>
              <a:rPr lang="ru-RU" dirty="0" err="1"/>
              <a:t>визначити</a:t>
            </a:r>
            <a:r>
              <a:rPr lang="ru-RU" dirty="0"/>
              <a:t> </a:t>
            </a:r>
            <a:r>
              <a:rPr lang="ru-RU" dirty="0" err="1"/>
              <a:t>завдання</a:t>
            </a:r>
            <a:r>
              <a:rPr lang="ru-RU" dirty="0"/>
              <a:t>.</a:t>
            </a:r>
            <a:endParaRPr lang="en-US" dirty="0"/>
          </a:p>
          <a:p>
            <a:pPr marL="457200" indent="-457200" algn="just">
              <a:buFont typeface="+mj-lt"/>
              <a:buAutoNum type="arabicPeriod"/>
            </a:pPr>
            <a:r>
              <a:rPr lang="ru-RU" i="1" dirty="0" err="1"/>
              <a:t>Стадія</a:t>
            </a:r>
            <a:r>
              <a:rPr lang="ru-RU" i="1" dirty="0"/>
              <a:t> </a:t>
            </a:r>
            <a:r>
              <a:rPr lang="ru-RU" i="1" dirty="0" err="1"/>
              <a:t>проектування</a:t>
            </a:r>
            <a:r>
              <a:rPr lang="ru-RU" dirty="0"/>
              <a:t> </a:t>
            </a:r>
            <a:r>
              <a:rPr lang="ru-RU" dirty="0" err="1"/>
              <a:t>спонукає</a:t>
            </a:r>
            <a:r>
              <a:rPr lang="ru-RU" dirty="0"/>
              <a:t> до </a:t>
            </a:r>
            <a:r>
              <a:rPr lang="ru-RU" dirty="0" err="1"/>
              <a:t>становлення</a:t>
            </a:r>
            <a:r>
              <a:rPr lang="ru-RU" dirty="0"/>
              <a:t>, розвитку та </a:t>
            </a:r>
            <a:r>
              <a:rPr lang="ru-RU" dirty="0" err="1"/>
              <a:t>аналізу</a:t>
            </a:r>
            <a:r>
              <a:rPr lang="ru-RU" dirty="0"/>
              <a:t> </a:t>
            </a:r>
            <a:r>
              <a:rPr lang="ru-RU" dirty="0" err="1"/>
              <a:t>можливих</a:t>
            </a:r>
            <a:r>
              <a:rPr lang="ru-RU" dirty="0"/>
              <a:t> </a:t>
            </a:r>
            <a:r>
              <a:rPr lang="ru-RU" dirty="0" err="1"/>
              <a:t>напрямів</a:t>
            </a:r>
            <a:r>
              <a:rPr lang="ru-RU" dirty="0"/>
              <a:t> </a:t>
            </a:r>
            <a:r>
              <a:rPr lang="ru-RU" dirty="0" err="1"/>
              <a:t>дії</a:t>
            </a:r>
            <a:r>
              <a:rPr lang="ru-RU" dirty="0"/>
              <a:t>. На </a:t>
            </a:r>
            <a:r>
              <a:rPr lang="ru-RU" dirty="0" err="1"/>
              <a:t>цій</a:t>
            </a:r>
            <a:r>
              <a:rPr lang="ru-RU" dirty="0"/>
              <a:t> </a:t>
            </a:r>
            <a:r>
              <a:rPr lang="ru-RU" dirty="0" err="1"/>
              <a:t>стадії</a:t>
            </a:r>
            <a:r>
              <a:rPr lang="ru-RU" dirty="0"/>
              <a:t>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будується</a:t>
            </a:r>
            <a:r>
              <a:rPr lang="ru-RU" dirty="0"/>
              <a:t>, </a:t>
            </a:r>
            <a:r>
              <a:rPr lang="ru-RU" dirty="0" err="1"/>
              <a:t>випробовується</a:t>
            </a:r>
            <a:r>
              <a:rPr lang="ru-RU" dirty="0"/>
              <a:t> і </a:t>
            </a:r>
            <a:r>
              <a:rPr lang="ru-RU" dirty="0" err="1"/>
              <a:t>перевіряється</a:t>
            </a:r>
            <a:r>
              <a:rPr lang="ru-RU" dirty="0"/>
              <a:t> модель </a:t>
            </a:r>
            <a:r>
              <a:rPr lang="ru-RU" dirty="0" err="1"/>
              <a:t>ситуаційного</a:t>
            </a:r>
            <a:r>
              <a:rPr lang="ru-RU" dirty="0"/>
              <a:t> </a:t>
            </a:r>
            <a:r>
              <a:rPr lang="ru-RU" dirty="0" err="1"/>
              <a:t>завдання</a:t>
            </a:r>
            <a:r>
              <a:rPr lang="ru-RU" dirty="0"/>
              <a:t>. </a:t>
            </a:r>
            <a:r>
              <a:rPr lang="ru-RU" dirty="0" err="1"/>
              <a:t>Моделювання</a:t>
            </a:r>
            <a:r>
              <a:rPr lang="ru-RU" dirty="0"/>
              <a:t> </a:t>
            </a:r>
            <a:r>
              <a:rPr lang="ru-RU" dirty="0" err="1"/>
              <a:t>включає</a:t>
            </a:r>
            <a:r>
              <a:rPr lang="ru-RU" dirty="0"/>
              <a:t> </a:t>
            </a:r>
            <a:r>
              <a:rPr lang="ru-RU" dirty="0" err="1"/>
              <a:t>концептуалізацію</a:t>
            </a:r>
            <a:r>
              <a:rPr lang="ru-RU" dirty="0"/>
              <a:t> </a:t>
            </a:r>
            <a:r>
              <a:rPr lang="ru-RU" dirty="0" err="1"/>
              <a:t>задачі</a:t>
            </a:r>
            <a:r>
              <a:rPr lang="ru-RU" dirty="0"/>
              <a:t> та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абстрагування</a:t>
            </a:r>
            <a:r>
              <a:rPr lang="ru-RU" dirty="0"/>
              <a:t> в </a:t>
            </a:r>
            <a:r>
              <a:rPr lang="ru-RU" dirty="0" err="1"/>
              <a:t>кількісній</a:t>
            </a:r>
            <a:r>
              <a:rPr lang="ru-RU" dirty="0"/>
              <a:t> і/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якісній</a:t>
            </a:r>
            <a:r>
              <a:rPr lang="ru-RU" dirty="0"/>
              <a:t> формах.</a:t>
            </a:r>
            <a:endParaRPr lang="en-US" dirty="0"/>
          </a:p>
          <a:p>
            <a:pPr marL="457200" indent="-457200" algn="just">
              <a:buFont typeface="+mj-lt"/>
              <a:buAutoNum type="arabicPeriod"/>
            </a:pPr>
            <a:r>
              <a:rPr lang="uk-UA" i="1" dirty="0"/>
              <a:t>Стадія вибору</a:t>
            </a:r>
            <a:r>
              <a:rPr lang="uk-UA" dirty="0"/>
              <a:t> включає пошук, оцінку і вироблення рекомендації з прийнятного рішення на основі моделі. Рішення на основі моделі – це набір значень змінних для вибраної альтернативи.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66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838200"/>
          </a:xfrm>
        </p:spPr>
        <p:txBody>
          <a:bodyPr/>
          <a:lstStyle/>
          <a:p>
            <a:pPr algn="ctr"/>
            <a:r>
              <a:rPr lang="uk-UA" dirty="0"/>
              <a:t>Схема процесу прийняття рішень</a:t>
            </a:r>
            <a:endParaRPr lang="en-US" dirty="0"/>
          </a:p>
        </p:txBody>
      </p:sp>
      <p:grpSp>
        <p:nvGrpSpPr>
          <p:cNvPr id="70" name="Группа 69"/>
          <p:cNvGrpSpPr/>
          <p:nvPr/>
        </p:nvGrpSpPr>
        <p:grpSpPr>
          <a:xfrm>
            <a:off x="1522413" y="1524000"/>
            <a:ext cx="8932228" cy="5082839"/>
            <a:chOff x="989012" y="1486989"/>
            <a:chExt cx="8932228" cy="5082839"/>
          </a:xfrm>
        </p:grpSpPr>
        <p:sp>
          <p:nvSpPr>
            <p:cNvPr id="24" name="Прямоугольник 23"/>
            <p:cNvSpPr/>
            <p:nvPr/>
          </p:nvSpPr>
          <p:spPr>
            <a:xfrm>
              <a:off x="989012" y="1524000"/>
              <a:ext cx="4724400" cy="4800600"/>
            </a:xfrm>
            <a:prstGeom prst="rect">
              <a:avLst/>
            </a:prstGeom>
            <a:noFill/>
            <a:ln w="28575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1217612" y="1697681"/>
              <a:ext cx="4257538" cy="85749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73944" y="1854450"/>
              <a:ext cx="23448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sz="2000" dirty="0"/>
                <a:t>Предметна</a:t>
              </a:r>
              <a:r>
                <a:rPr lang="uk-UA" dirty="0"/>
                <a:t> </a:t>
              </a:r>
              <a:r>
                <a:rPr lang="uk-UA" sz="2000" dirty="0"/>
                <a:t>область</a:t>
              </a:r>
              <a:endParaRPr lang="en-US" dirty="0"/>
            </a:p>
          </p:txBody>
        </p:sp>
        <p:cxnSp>
          <p:nvCxnSpPr>
            <p:cNvPr id="28" name="Прямая соединительная линия 27"/>
            <p:cNvCxnSpPr/>
            <p:nvPr/>
          </p:nvCxnSpPr>
          <p:spPr>
            <a:xfrm>
              <a:off x="1522413" y="2459681"/>
              <a:ext cx="365759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Прямоугольник 30"/>
            <p:cNvSpPr/>
            <p:nvPr/>
          </p:nvSpPr>
          <p:spPr>
            <a:xfrm>
              <a:off x="2562819" y="3530259"/>
              <a:ext cx="2600366" cy="77265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2562819" y="5200895"/>
              <a:ext cx="2217144" cy="73369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" name="Группа 68"/>
            <p:cNvGrpSpPr/>
            <p:nvPr/>
          </p:nvGrpSpPr>
          <p:grpSpPr>
            <a:xfrm>
              <a:off x="6492240" y="1486989"/>
              <a:ext cx="3429000" cy="5082839"/>
              <a:chOff x="6780212" y="1486989"/>
              <a:chExt cx="3429000" cy="5082839"/>
            </a:xfrm>
          </p:grpSpPr>
          <p:sp>
            <p:nvSpPr>
              <p:cNvPr id="33" name="Прямоугольник 32"/>
              <p:cNvSpPr/>
              <p:nvPr/>
            </p:nvSpPr>
            <p:spPr>
              <a:xfrm>
                <a:off x="6780212" y="1486989"/>
                <a:ext cx="3429000" cy="1484811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932612" y="1524000"/>
                <a:ext cx="3019288" cy="14157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b="1" dirty="0"/>
                  <a:t>Стадія концепції</a:t>
                </a:r>
                <a:endParaRPr lang="en-US" sz="1600" b="1" dirty="0"/>
              </a:p>
              <a:p>
                <a:r>
                  <a:rPr lang="ru-RU" sz="1400" b="1" dirty="0"/>
                  <a:t>Цілі</a:t>
                </a:r>
                <a:endParaRPr lang="en-US" sz="1400" dirty="0"/>
              </a:p>
              <a:p>
                <a:r>
                  <a:rPr lang="ru-RU" sz="1400" b="1" dirty="0"/>
                  <a:t>Процедури пошуку</a:t>
                </a:r>
                <a:endParaRPr lang="en-US" sz="1400" dirty="0"/>
              </a:p>
              <a:p>
                <a:r>
                  <a:rPr lang="ru-RU" sz="1400" b="1" dirty="0"/>
                  <a:t>Ідентифікація задачі</a:t>
                </a:r>
                <a:endParaRPr lang="en-US" sz="1400" dirty="0"/>
              </a:p>
              <a:p>
                <a:r>
                  <a:rPr lang="ru-RU" sz="1400" b="1" dirty="0"/>
                  <a:t>Класифікація і декомпозиція задачі</a:t>
                </a:r>
                <a:endParaRPr lang="en-US" sz="1400" dirty="0"/>
              </a:p>
              <a:p>
                <a:r>
                  <a:rPr lang="ru-RU" sz="1400" b="1" dirty="0"/>
                  <a:t>Постановка задачі</a:t>
                </a:r>
                <a:endParaRPr lang="en-US" sz="1400" dirty="0"/>
              </a:p>
            </p:txBody>
          </p:sp>
          <p:sp>
            <p:nvSpPr>
              <p:cNvPr id="35" name="Прямоугольник 34"/>
              <p:cNvSpPr/>
              <p:nvPr/>
            </p:nvSpPr>
            <p:spPr>
              <a:xfrm>
                <a:off x="6780212" y="3177540"/>
                <a:ext cx="3429000" cy="1484811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932612" y="3215181"/>
                <a:ext cx="2310889" cy="14157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b="1" dirty="0"/>
                  <a:t>Стадія проектування</a:t>
                </a:r>
                <a:endParaRPr lang="en-US" sz="1600" b="1" dirty="0"/>
              </a:p>
              <a:p>
                <a:r>
                  <a:rPr lang="ru-RU" sz="1400" b="1" dirty="0"/>
                  <a:t> </a:t>
                </a:r>
                <a:endParaRPr lang="en-US" sz="1400" dirty="0"/>
              </a:p>
              <a:p>
                <a:r>
                  <a:rPr lang="ru-RU" sz="1400" b="1" dirty="0"/>
                  <a:t>Формування </a:t>
                </a:r>
                <a:r>
                  <a:rPr lang="ru-RU" sz="1400" b="1" dirty="0" err="1"/>
                  <a:t>моделі</a:t>
                </a:r>
                <a:endParaRPr lang="en-US" sz="1400" dirty="0"/>
              </a:p>
              <a:p>
                <a:r>
                  <a:rPr lang="ru-RU" sz="1400" b="1" dirty="0"/>
                  <a:t>Критерії для вибору</a:t>
                </a:r>
                <a:endParaRPr lang="en-US" sz="1400" dirty="0"/>
              </a:p>
              <a:p>
                <a:r>
                  <a:rPr lang="ru-RU" sz="1400" b="1" dirty="0"/>
                  <a:t>Пошук  альтернатив</a:t>
                </a:r>
                <a:endParaRPr lang="en-US" sz="1400" dirty="0"/>
              </a:p>
              <a:p>
                <a:r>
                  <a:rPr lang="ru-RU" sz="1400" b="1" dirty="0"/>
                  <a:t>Передбачувані результати</a:t>
                </a:r>
                <a:endParaRPr lang="en-US" sz="1400" dirty="0"/>
              </a:p>
            </p:txBody>
          </p:sp>
          <p:sp>
            <p:nvSpPr>
              <p:cNvPr id="37" name="Прямоугольник 36"/>
              <p:cNvSpPr/>
              <p:nvPr/>
            </p:nvSpPr>
            <p:spPr>
              <a:xfrm>
                <a:off x="6780212" y="4868092"/>
                <a:ext cx="3429000" cy="1484811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932612" y="4877057"/>
                <a:ext cx="2866426" cy="1692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b="1" dirty="0"/>
                  <a:t>Стадія вибору</a:t>
                </a:r>
                <a:endParaRPr lang="en-US" sz="1600" b="1" dirty="0"/>
              </a:p>
              <a:p>
                <a:r>
                  <a:rPr lang="ru-RU" sz="1400" dirty="0"/>
                  <a:t> </a:t>
                </a:r>
                <a:endParaRPr lang="en-US" sz="1400" dirty="0"/>
              </a:p>
              <a:p>
                <a:r>
                  <a:rPr lang="ru-RU" sz="1400" b="1" dirty="0"/>
                  <a:t>Отримання рішення для </a:t>
                </a:r>
                <a:r>
                  <a:rPr lang="ru-RU" sz="1400" b="1" dirty="0" err="1"/>
                  <a:t>моделі</a:t>
                </a:r>
                <a:endParaRPr lang="en-US" sz="1400" dirty="0"/>
              </a:p>
              <a:p>
                <a:r>
                  <a:rPr lang="ru-RU" sz="1400" b="1" dirty="0"/>
                  <a:t>Аналіз чутливості</a:t>
                </a:r>
                <a:endParaRPr lang="en-US" sz="1400" dirty="0"/>
              </a:p>
              <a:p>
                <a:r>
                  <a:rPr lang="ru-RU" sz="1400" b="1" dirty="0"/>
                  <a:t>Вибір оптимальної альтернативи </a:t>
                </a:r>
                <a:endParaRPr lang="en-US" sz="1400" dirty="0"/>
              </a:p>
              <a:p>
                <a:r>
                  <a:rPr lang="ru-RU" sz="1400" b="1" dirty="0"/>
                  <a:t>План виконання рішення</a:t>
                </a:r>
                <a:endParaRPr lang="en-US" sz="1400" dirty="0"/>
              </a:p>
              <a:p>
                <a:endParaRPr lang="en-US" dirty="0"/>
              </a:p>
            </p:txBody>
          </p:sp>
        </p:grpSp>
        <p:cxnSp>
          <p:nvCxnSpPr>
            <p:cNvPr id="40" name="Прямая со стрелкой 39"/>
            <p:cNvCxnSpPr>
              <a:stCxn id="35" idx="1"/>
              <a:endCxn id="31" idx="3"/>
            </p:cNvCxnSpPr>
            <p:nvPr/>
          </p:nvCxnSpPr>
          <p:spPr>
            <a:xfrm flipH="1" flipV="1">
              <a:off x="5163185" y="3916585"/>
              <a:ext cx="1329055" cy="336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 flipH="1">
              <a:off x="4779959" y="5567743"/>
              <a:ext cx="1719072" cy="435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/>
            <p:nvPr/>
          </p:nvCxnSpPr>
          <p:spPr>
            <a:xfrm flipH="1" flipV="1">
              <a:off x="5724144" y="2229394"/>
              <a:ext cx="777240" cy="1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2508864" y="3599901"/>
              <a:ext cx="2705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dirty="0"/>
                <a:t>Перевірка адекватності моделі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601353" y="5277993"/>
              <a:ext cx="2140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dirty="0"/>
                <a:t>Виконання рішення</a:t>
              </a:r>
              <a:endParaRPr lang="en-US" dirty="0"/>
            </a:p>
          </p:txBody>
        </p:sp>
        <p:cxnSp>
          <p:nvCxnSpPr>
            <p:cNvPr id="58" name="Соединительная линия уступом 57"/>
            <p:cNvCxnSpPr>
              <a:endCxn id="50" idx="1"/>
            </p:cNvCxnSpPr>
            <p:nvPr/>
          </p:nvCxnSpPr>
          <p:spPr>
            <a:xfrm rot="16200000" flipH="1">
              <a:off x="1548650" y="2909936"/>
              <a:ext cx="1367892" cy="658368"/>
            </a:xfrm>
            <a:prstGeom prst="bentConnector2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Соединительная линия уступом 64"/>
            <p:cNvCxnSpPr>
              <a:stCxn id="32" idx="1"/>
            </p:cNvCxnSpPr>
            <p:nvPr/>
          </p:nvCxnSpPr>
          <p:spPr>
            <a:xfrm rot="10800000">
              <a:off x="1357251" y="2550225"/>
              <a:ext cx="1205569" cy="3017520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685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Синий цифровой тоннель (16 x 9)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896_TF02895261_TF02895261.potx" id="{B6CEA06A-6068-4B4A-BA2F-705122E61509}" vid="{D5DC9138-7F6C-4334-982D-29E09F89611B}"/>
    </a:ext>
  </a:extLst>
</a:theme>
</file>

<file path=ppt/theme/theme2.xml><?xml version="1.0" encoding="utf-8"?>
<a:theme xmlns:a="http://schemas.openxmlformats.org/drawingml/2006/main" name="Тема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www.w3.org/XML/1998/namespace"/>
    <ds:schemaRef ds:uri="http://schemas.microsoft.com/office/2006/documentManagement/types"/>
    <ds:schemaRef ds:uri="4873beb7-5857-4685-be1f-d57550cc96cc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Бизнес-презентация с синим цифровым тоннелем (широкоэкранный формат)</Template>
  <TotalTime>0</TotalTime>
  <Words>2018</Words>
  <Application>Microsoft Office PowerPoint</Application>
  <PresentationFormat>Custom</PresentationFormat>
  <Paragraphs>158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MS Mincho</vt:lpstr>
      <vt:lpstr>Arial</vt:lpstr>
      <vt:lpstr>Corbel</vt:lpstr>
      <vt:lpstr>Symbol</vt:lpstr>
      <vt:lpstr>Times New Roman</vt:lpstr>
      <vt:lpstr>Синий цифровой тоннель (16 x 9)</vt:lpstr>
      <vt:lpstr>ІНФОРМАЦІЙНІ СИСТЕМИ ПІДТРИМКИ ПРИЙНЯТТЯ РІШЕНЬ ТА ЇХ ВИКОРИСТАННЯ НА  ПІДПРИЄМСТВАХ</vt:lpstr>
      <vt:lpstr>Вступ</vt:lpstr>
      <vt:lpstr>СППР</vt:lpstr>
      <vt:lpstr>Проблеми в ІС підприємства</vt:lpstr>
      <vt:lpstr>Рішення проблем в ІС підприємства</vt:lpstr>
      <vt:lpstr>Види рішень проблем в ІС підприємства</vt:lpstr>
      <vt:lpstr>PowerPoint Presentation</vt:lpstr>
      <vt:lpstr>Процес прийняття рішень</vt:lpstr>
      <vt:lpstr>Схема процесу прийняття рішень</vt:lpstr>
      <vt:lpstr>Фактори при прийнятті управлінських рішень</vt:lpstr>
      <vt:lpstr>PowerPoint Presentation</vt:lpstr>
      <vt:lpstr>Моделі прийняття рішень</vt:lpstr>
      <vt:lpstr>Технології прийняття рішень</vt:lpstr>
      <vt:lpstr> Архітектура СППР</vt:lpstr>
      <vt:lpstr>Загальна архітектура системи підтримки прийняття рішень</vt:lpstr>
      <vt:lpstr>СППР на основі сховищ даних</vt:lpstr>
      <vt:lpstr>Структура СППР із сховищем даних</vt:lpstr>
      <vt:lpstr>Тенденції розвитку технологій у світі</vt:lpstr>
      <vt:lpstr>Тенденції розвитку СППР</vt:lpstr>
      <vt:lpstr>Найбільш відомі СППР за характером їх призначення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2019-04-15T22:17:48Z</dcterms:created>
  <dcterms:modified xsi:type="dcterms:W3CDTF">2022-05-03T12:09:57Z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