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19" r:id="rId2"/>
    <p:sldId id="528" r:id="rId3"/>
    <p:sldId id="397" r:id="rId4"/>
    <p:sldId id="518" r:id="rId5"/>
    <p:sldId id="529" r:id="rId6"/>
    <p:sldId id="522" r:id="rId7"/>
    <p:sldId id="523" r:id="rId8"/>
    <p:sldId id="557" r:id="rId9"/>
    <p:sldId id="530" r:id="rId10"/>
    <p:sldId id="576" r:id="rId11"/>
    <p:sldId id="577" r:id="rId12"/>
    <p:sldId id="558" r:id="rId13"/>
    <p:sldId id="562" r:id="rId14"/>
    <p:sldId id="563" r:id="rId15"/>
    <p:sldId id="559" r:id="rId16"/>
    <p:sldId id="560" r:id="rId17"/>
    <p:sldId id="561" r:id="rId18"/>
    <p:sldId id="564" r:id="rId19"/>
    <p:sldId id="565" r:id="rId20"/>
    <p:sldId id="569" r:id="rId21"/>
    <p:sldId id="566" r:id="rId22"/>
    <p:sldId id="567" r:id="rId23"/>
    <p:sldId id="570" r:id="rId24"/>
    <p:sldId id="571" r:id="rId25"/>
    <p:sldId id="572" r:id="rId26"/>
    <p:sldId id="578" r:id="rId27"/>
    <p:sldId id="579" r:id="rId28"/>
    <p:sldId id="580" r:id="rId29"/>
    <p:sldId id="573" r:id="rId30"/>
    <p:sldId id="574" r:id="rId31"/>
    <p:sldId id="575" r:id="rId32"/>
    <p:sldId id="581" r:id="rId33"/>
    <p:sldId id="582" r:id="rId34"/>
    <p:sldId id="536" r:id="rId35"/>
    <p:sldId id="515" r:id="rId36"/>
  </p:sldIdLst>
  <p:sldSz cx="9144000" cy="6858000" type="screen4x3"/>
  <p:notesSz cx="6815138" cy="99314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6600"/>
    <a:srgbClr val="993300"/>
    <a:srgbClr val="FF9900"/>
    <a:srgbClr val="990000"/>
    <a:srgbClr val="FF3300"/>
    <a:srgbClr val="0000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60"/>
  </p:normalViewPr>
  <p:slideViewPr>
    <p:cSldViewPr>
      <p:cViewPr varScale="1">
        <p:scale>
          <a:sx n="65" d="100"/>
          <a:sy n="65" d="100"/>
        </p:scale>
        <p:origin x="1578" y="6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52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AADC0B-9836-40D4-B6F0-6FA405B76FF8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53062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52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A896A5-0F67-49C4-95D4-3DA3D3410574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560E5-8A6B-4738-B628-BB0CB27537EF}" type="slidenum">
              <a:rPr lang="ru-RU" altLang="uk-UA" smtClean="0"/>
              <a:pPr>
                <a:spcBef>
                  <a:spcPct val="0"/>
                </a:spcBef>
              </a:pPr>
              <a:t>1</a:t>
            </a:fld>
            <a:endParaRPr lang="ru-RU" altLang="uk-UA"/>
          </a:p>
        </p:txBody>
      </p:sp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624503-67A7-4DB8-9F7B-4D19B29860D5}" type="slidenum">
              <a:rPr lang="ru-RU" altLang="uk-UA"/>
              <a:pPr algn="r" eaLnBrk="1" hangingPunct="1">
                <a:spcBef>
                  <a:spcPct val="0"/>
                </a:spcBef>
              </a:pPr>
              <a:t>1</a:t>
            </a:fld>
            <a:endParaRPr lang="ru-RU" altLang="uk-UA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uk-UA" altLang="uk-UA">
                <a:latin typeface="Arial" panose="020B0604020202020204" pitchFamily="34" charset="0"/>
              </a:rPr>
              <a:t>Тому природним буде вважати визначення 1, наведене у ядрі знань SWEBOK, вузьким, і дати нове визначення (визначення 2) програмної інженерії, як наукової і інженерної дисципліни, у ширшому тлумаченні.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88A9F1-79C2-4224-A7CF-E49E49D004DF}" type="slidenum">
              <a:rPr lang="ru-RU" altLang="uk-UA" smtClean="0"/>
              <a:pPr>
                <a:spcBef>
                  <a:spcPct val="0"/>
                </a:spcBef>
              </a:pPr>
              <a:t>15</a:t>
            </a:fld>
            <a:endParaRPr lang="ru-RU" altLang="uk-U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AA7DD1-F759-47C5-A55D-38944154D417}" type="slidenum">
              <a:rPr lang="ru-RU" altLang="uk-UA"/>
              <a:pPr algn="r" eaLnBrk="1" hangingPunct="1">
                <a:spcBef>
                  <a:spcPct val="0"/>
                </a:spcBef>
              </a:pPr>
              <a:t>34</a:t>
            </a:fld>
            <a:endParaRPr lang="ru-RU" altLang="uk-UA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128C18-9034-4A19-952F-153377B835B3}" type="slidenum">
              <a:rPr lang="ru-RU" altLang="uk-UA"/>
              <a:pPr algn="r" eaLnBrk="1" hangingPunct="1">
                <a:spcBef>
                  <a:spcPct val="0"/>
                </a:spcBef>
              </a:pPr>
              <a:t>34</a:t>
            </a:fld>
            <a:endParaRPr lang="ru-RU" altLang="uk-UA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62032E-146D-4F91-B086-1D6531FC12F8}" type="slidenum">
              <a:rPr lang="ru-RU" altLang="uk-UA"/>
              <a:pPr algn="r" eaLnBrk="1" hangingPunct="1">
                <a:spcBef>
                  <a:spcPct val="0"/>
                </a:spcBef>
              </a:pPr>
              <a:t>35</a:t>
            </a:fld>
            <a:endParaRPr lang="ru-RU" altLang="uk-UA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1922CE-ED22-43CF-A781-7F613856AC24}" type="slidenum">
              <a:rPr lang="ru-RU" altLang="uk-UA"/>
              <a:pPr algn="r" eaLnBrk="1" hangingPunct="1">
                <a:spcBef>
                  <a:spcPct val="0"/>
                </a:spcBef>
              </a:pPr>
              <a:t>35</a:t>
            </a:fld>
            <a:endParaRPr lang="ru-RU" altLang="uk-UA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F3DB5E-3879-4B11-84E1-3600943B5BF3}" type="slidenum">
              <a:rPr lang="ru-RU" altLang="uk-UA"/>
              <a:pPr algn="r" eaLnBrk="1" hangingPunct="1">
                <a:spcBef>
                  <a:spcPct val="0"/>
                </a:spcBef>
              </a:pPr>
              <a:t>2</a:t>
            </a:fld>
            <a:endParaRPr lang="ru-RU" altLang="uk-UA"/>
          </a:p>
        </p:txBody>
      </p:sp>
      <p:sp>
        <p:nvSpPr>
          <p:cNvPr id="7171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78B56D-906C-4A06-89EC-AC6F301115A9}" type="slidenum">
              <a:rPr lang="ru-RU" altLang="uk-UA"/>
              <a:pPr algn="r" eaLnBrk="1" hangingPunct="1">
                <a:spcBef>
                  <a:spcPct val="0"/>
                </a:spcBef>
              </a:pPr>
              <a:t>2</a:t>
            </a:fld>
            <a:endParaRPr lang="ru-RU" altLang="uk-UA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A3FA8D-2614-4969-9681-3231CE60C860}" type="slidenum">
              <a:rPr lang="ru-RU" altLang="uk-UA"/>
              <a:pPr algn="r" eaLnBrk="1" hangingPunct="1">
                <a:spcBef>
                  <a:spcPct val="0"/>
                </a:spcBef>
              </a:pPr>
              <a:t>3</a:t>
            </a:fld>
            <a:endParaRPr lang="ru-RU" altLang="uk-UA"/>
          </a:p>
        </p:txBody>
      </p:sp>
      <p:sp>
        <p:nvSpPr>
          <p:cNvPr id="9219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249A46-0FA3-44FA-AB10-5CD5C513EC5A}" type="slidenum">
              <a:rPr lang="ru-RU" altLang="uk-UA"/>
              <a:pPr algn="r" eaLnBrk="1" hangingPunct="1">
                <a:spcBef>
                  <a:spcPct val="0"/>
                </a:spcBef>
              </a:pPr>
              <a:t>3</a:t>
            </a:fld>
            <a:endParaRPr lang="ru-RU" altLang="uk-UA"/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E3821D-8BD2-4AB5-85F1-8340DE05562E}" type="slidenum">
              <a:rPr lang="ru-RU" altLang="uk-UA"/>
              <a:pPr algn="r" eaLnBrk="1" hangingPunct="1">
                <a:spcBef>
                  <a:spcPct val="0"/>
                </a:spcBef>
              </a:pPr>
              <a:t>4</a:t>
            </a:fld>
            <a:endParaRPr lang="ru-RU" altLang="uk-UA"/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BB0942-399D-490C-8056-2D4823CA341E}" type="slidenum">
              <a:rPr lang="ru-RU" altLang="uk-UA"/>
              <a:pPr algn="r" eaLnBrk="1" hangingPunct="1">
                <a:spcBef>
                  <a:spcPct val="0"/>
                </a:spcBef>
              </a:pPr>
              <a:t>4</a:t>
            </a:fld>
            <a:endParaRPr lang="ru-RU" altLang="uk-UA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6F2449-B185-4DED-A876-C325BF7A9114}" type="slidenum">
              <a:rPr lang="ru-RU" altLang="uk-UA"/>
              <a:pPr algn="r" eaLnBrk="1" hangingPunct="1">
                <a:spcBef>
                  <a:spcPct val="0"/>
                </a:spcBef>
              </a:pPr>
              <a:t>5</a:t>
            </a:fld>
            <a:endParaRPr lang="ru-RU" altLang="uk-UA"/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F739E4-0950-4C34-8225-5391535945BC}" type="slidenum">
              <a:rPr lang="ru-RU" altLang="uk-UA"/>
              <a:pPr algn="r" eaLnBrk="1" hangingPunct="1">
                <a:spcBef>
                  <a:spcPct val="0"/>
                </a:spcBef>
              </a:pPr>
              <a:t>5</a:t>
            </a:fld>
            <a:endParaRPr lang="ru-RU" altLang="uk-UA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ED97BCF-C04E-4DB0-84FD-123ECAF90969}" type="slidenum">
              <a:rPr lang="ru-RU" altLang="uk-UA"/>
              <a:pPr algn="r" eaLnBrk="1" hangingPunct="1">
                <a:spcBef>
                  <a:spcPct val="0"/>
                </a:spcBef>
              </a:pPr>
              <a:t>6</a:t>
            </a:fld>
            <a:endParaRPr lang="ru-RU" altLang="uk-UA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BDCC1F-1F0C-4019-9C37-D4446C05D0D0}" type="slidenum">
              <a:rPr lang="ru-RU" altLang="uk-UA"/>
              <a:pPr algn="r" eaLnBrk="1" hangingPunct="1">
                <a:spcBef>
                  <a:spcPct val="0"/>
                </a:spcBef>
              </a:pPr>
              <a:t>6</a:t>
            </a:fld>
            <a:endParaRPr lang="ru-RU" altLang="uk-UA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750BF5-B0F7-4ADE-9D65-42088B390DEC}" type="slidenum">
              <a:rPr lang="ru-RU" altLang="uk-UA"/>
              <a:pPr algn="r" eaLnBrk="1" hangingPunct="1">
                <a:spcBef>
                  <a:spcPct val="0"/>
                </a:spcBef>
              </a:pPr>
              <a:t>7</a:t>
            </a:fld>
            <a:endParaRPr lang="ru-RU" altLang="uk-UA"/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C38697-1334-47ED-8ED8-1F4AC1CEC6BC}" type="slidenum">
              <a:rPr lang="ru-RU" altLang="uk-UA"/>
              <a:pPr algn="r" eaLnBrk="1" hangingPunct="1">
                <a:spcBef>
                  <a:spcPct val="0"/>
                </a:spcBef>
              </a:pPr>
              <a:t>7</a:t>
            </a:fld>
            <a:endParaRPr lang="ru-RU" altLang="uk-UA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B753F11-C6D1-4BAD-8136-C7A56C9BEBB0}" type="slidenum">
              <a:rPr lang="ru-RU" altLang="uk-UA"/>
              <a:pPr algn="r" eaLnBrk="1" hangingPunct="1">
                <a:spcBef>
                  <a:spcPct val="0"/>
                </a:spcBef>
              </a:pPr>
              <a:t>8</a:t>
            </a:fld>
            <a:endParaRPr lang="ru-RU" altLang="uk-UA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C24269-0A64-48B1-97D9-D876DAAB0E5B}" type="slidenum">
              <a:rPr lang="ru-RU" altLang="uk-UA"/>
              <a:pPr algn="r" eaLnBrk="1" hangingPunct="1">
                <a:spcBef>
                  <a:spcPct val="0"/>
                </a:spcBef>
              </a:pPr>
              <a:t>8</a:t>
            </a:fld>
            <a:endParaRPr lang="ru-RU" altLang="uk-UA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4F4324-102F-4D94-987B-5C9560811026}" type="slidenum">
              <a:rPr lang="ru-RU" altLang="uk-UA"/>
              <a:pPr algn="r" eaLnBrk="1" hangingPunct="1">
                <a:spcBef>
                  <a:spcPct val="0"/>
                </a:spcBef>
              </a:pPr>
              <a:t>9</a:t>
            </a:fld>
            <a:endParaRPr lang="ru-RU" altLang="uk-UA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60800" y="9434513"/>
            <a:ext cx="295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C3CB58-ABF6-473D-AC9E-EEEFED298DBD}" type="slidenum">
              <a:rPr lang="ru-RU" altLang="uk-UA"/>
              <a:pPr algn="r" eaLnBrk="1" hangingPunct="1">
                <a:spcBef>
                  <a:spcPct val="0"/>
                </a:spcBef>
              </a:pPr>
              <a:t>9</a:t>
            </a:fld>
            <a:endParaRPr lang="ru-RU" altLang="uk-UA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uk-UA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E724-1043-4E84-87AF-FDDCC9A05C0A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74660-58B8-4059-9762-E7FCD60B8E10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94160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25F75-BDE3-4923-B126-A775EC7A52E3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50C97-5382-45F8-B7A8-53976C88CFA4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37851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66D00-45EE-4916-8F4D-F0BA3E389120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96771-9882-4C75-AA8B-7BE9C27C9589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46190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D9C55-AEEE-44D3-A140-B05838BDFFAE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1253A-343A-4DF9-968F-08AE9D0DF895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38126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5FACC-1B28-489A-BC05-20FC8A913747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17668-D3BF-4EF3-A2F0-3BB3009224D8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79790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56A09-A916-4F1F-B7BF-A921C54D69AB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4F386-2F4E-40BE-BB5B-59C60FDE3BEE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88615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A6945-2038-4D63-A2ED-792C1C652FA8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0791-997D-4F65-A210-261F1A58272C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04947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31FB1-21FD-4BD0-A822-C8B553A9004E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79508-BC4F-4887-8FBA-65FD96DD2C68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06565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D95D-A4C8-447C-976E-156AEA1F76C1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617A8-DFAF-4960-AB7E-3FF4A8F63D9B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61593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4865A-FA4B-4B4A-88E1-41B57A27BA43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8CFB-1D2F-4E11-81F6-B508757AD03B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02711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35E04-8797-4E0A-8F22-47D7F8AAA31D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CEE4E-F9DA-451B-AE77-750BA65C359B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5483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A30292E-0E8D-470D-B574-CDC2E2C53DFC}" type="datetimeFigureOut">
              <a:rPr lang="ru-RU"/>
              <a:pPr>
                <a:defRPr/>
              </a:pPr>
              <a:t>24.01.2022</a:t>
            </a:fld>
            <a:endParaRPr lang="ru-RU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D09417C-93EE-4D18-830E-64BCC64ED81A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 Box 218"/>
          <p:cNvSpPr txBox="1">
            <a:spLocks noChangeArrowheads="1"/>
          </p:cNvSpPr>
          <p:nvPr/>
        </p:nvSpPr>
        <p:spPr bwMode="auto">
          <a:xfrm>
            <a:off x="14288" y="3275013"/>
            <a:ext cx="920115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uk-UA" sz="9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algn="ctr" eaLnBrk="1" hangingPunct="1">
              <a:defRPr/>
            </a:pPr>
            <a:r>
              <a:rPr lang="uk-UA" altLang="uk-UA" b="1" dirty="0">
                <a:solidFill>
                  <a:schemeClr val="accent2"/>
                </a:solidFill>
                <a:cs typeface="+mn-cs"/>
              </a:rPr>
              <a:t>ЛЕКЦІЯ № 1</a:t>
            </a:r>
          </a:p>
          <a:p>
            <a:pPr algn="ctr" eaLnBrk="1" hangingPunct="1">
              <a:defRPr/>
            </a:pPr>
            <a:r>
              <a:rPr lang="uk-UA" altLang="uk-UA" b="1" dirty="0">
                <a:cs typeface="+mn-cs"/>
              </a:rPr>
              <a:t>з навчальної дисципліни</a:t>
            </a:r>
          </a:p>
          <a:p>
            <a:pPr algn="ctr" eaLnBrk="1" hangingPunct="1">
              <a:defRPr/>
            </a:pPr>
            <a:r>
              <a:rPr lang="uk-UA" altLang="uk-UA" b="1" dirty="0">
                <a:cs typeface="+mn-cs"/>
              </a:rPr>
              <a:t>«</a:t>
            </a:r>
            <a:r>
              <a:rPr lang="uk-UA" b="1" dirty="0">
                <a:cs typeface="+mn-cs"/>
              </a:rPr>
              <a:t>Інженерія програмного забезпечення</a:t>
            </a:r>
            <a:r>
              <a:rPr lang="uk-UA" altLang="uk-UA" b="1" dirty="0">
                <a:cs typeface="+mn-cs"/>
              </a:rPr>
              <a:t>» </a:t>
            </a:r>
          </a:p>
          <a:p>
            <a:pPr eaLnBrk="1" hangingPunct="1">
              <a:defRPr/>
            </a:pPr>
            <a:endParaRPr lang="uk-UA" altLang="uk-UA" sz="1400" b="1" dirty="0">
              <a:cs typeface="+mn-cs"/>
            </a:endParaRPr>
          </a:p>
          <a:p>
            <a:pPr eaLnBrk="1" hangingPunct="1">
              <a:defRPr/>
            </a:pPr>
            <a:r>
              <a:rPr lang="uk-UA" altLang="uk-UA" b="1" dirty="0">
                <a:solidFill>
                  <a:schemeClr val="accent2"/>
                </a:solidFill>
                <a:cs typeface="+mn-cs"/>
              </a:rPr>
              <a:t>Тема.</a:t>
            </a:r>
            <a:r>
              <a:rPr lang="uk-UA" altLang="uk-UA" b="1" dirty="0">
                <a:cs typeface="+mn-cs"/>
              </a:rPr>
              <a:t> </a:t>
            </a:r>
            <a:r>
              <a:rPr lang="en-US" b="1" dirty="0" err="1">
                <a:cs typeface="+mn-cs"/>
              </a:rPr>
              <a:t>Визначення</a:t>
            </a:r>
            <a:r>
              <a:rPr lang="en-US" b="1" dirty="0">
                <a:cs typeface="+mn-cs"/>
              </a:rPr>
              <a:t>   </a:t>
            </a:r>
            <a:r>
              <a:rPr lang="en-US" b="1" dirty="0" err="1">
                <a:cs typeface="+mn-cs"/>
              </a:rPr>
              <a:t>предмету</a:t>
            </a:r>
            <a:r>
              <a:rPr lang="en-US" b="1" dirty="0">
                <a:cs typeface="+mn-cs"/>
              </a:rPr>
              <a:t> – </a:t>
            </a:r>
            <a:r>
              <a:rPr lang="uk-UA" b="1" dirty="0">
                <a:cs typeface="+mn-cs"/>
              </a:rPr>
              <a:t>інженерія програмного забезпечення</a:t>
            </a:r>
            <a:r>
              <a:rPr lang="uk-UA" altLang="uk-UA" b="1" dirty="0">
                <a:cs typeface="+mn-cs"/>
              </a:rPr>
              <a:t>.</a:t>
            </a:r>
            <a:r>
              <a:rPr lang="ru-RU" altLang="uk-UA" b="1" dirty="0">
                <a:cs typeface="+mn-cs"/>
              </a:rPr>
              <a:t> </a:t>
            </a:r>
            <a:endParaRPr lang="uk-UA" altLang="uk-UA" b="1" dirty="0">
              <a:cs typeface="+mn-cs"/>
            </a:endParaRPr>
          </a:p>
          <a:p>
            <a:pPr eaLnBrk="1" hangingPunct="1">
              <a:defRPr/>
            </a:pPr>
            <a:endParaRPr lang="uk-UA" altLang="uk-UA" b="1" dirty="0">
              <a:cs typeface="+mn-cs"/>
            </a:endParaRPr>
          </a:p>
        </p:txBody>
      </p:sp>
      <p:sp>
        <p:nvSpPr>
          <p:cNvPr id="4099" name="Rectangle 211"/>
          <p:cNvSpPr>
            <a:spLocks noChangeArrowheads="1"/>
          </p:cNvSpPr>
          <p:nvPr/>
        </p:nvSpPr>
        <p:spPr bwMode="auto">
          <a:xfrm>
            <a:off x="611188" y="6583363"/>
            <a:ext cx="8101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uk-UA" sz="1800" b="1">
                <a:solidFill>
                  <a:schemeClr val="accent2"/>
                </a:solidFill>
              </a:rPr>
              <a:t>Київ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395288" y="908050"/>
            <a:ext cx="824388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ru-RU" sz="2400"/>
              <a:t>Термін програмна інженерія вперше був введений у 1968 р. З того часу протягом 40 років зміст цього поняття, поступово змінювався і вдосконалювався, що обумовлювалося постійним розвитком програмування, спочатку як мистецтва одинаків, потім як теоретичної та прикладної науки, і, з часом,  як  інженерної  діяльності.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uk-UA" altLang="ru-RU" sz="2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395288" y="511175"/>
            <a:ext cx="8243887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ru-RU" sz="2400"/>
              <a:t>В результаті багаторічної праці всесвітнього програмуючого загалу накопичилась велика кількість знань та досвід побудови різноманітних комп’ютерних програм. Вони знайшли відображення у конкретних програмних продуктах широкого застосування та у сукупності теоретичних і прикладних методів і засобів, принципів і правил, а також цілісних процесів виробництва комп’ютерних систем за участю колективів програмістів і інженерів (наприклад, інженерів з якості, оцінювачів програмних продуктів та процесів, тестувальників тощо). В рамках багатогранної діяльності теоретиків та практиків у галузі програмування сформувалися формальні методи доказу, верифікації і тестування програм, математичні моделі надійності, методи оцінювання показників якості програмних продуктів тощо.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uk-UA" altLang="ru-RU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539750" y="1277938"/>
            <a:ext cx="803433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uk-UA" sz="2400">
                <a:latin typeface="Times New Roman" panose="02020603050405020304" pitchFamily="18" charset="0"/>
              </a:rPr>
              <a:t>Спеціально створений комітет спеціалістів з інформатики при ACM і IEEE Computer Society сформував базове ядро знань SWEBOK (Software Engineering body of Knowledge – 2001г.), в якому в концентрованому вигляді подано концептуальний зміст десятьох базових областей (knowledge areas) та дефініція програмної інженерії (ПІ).</a:t>
            </a:r>
            <a:endParaRPr lang="uk-UA" altLang="uk-UA" sz="24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uk-UA" altLang="uk-UA" sz="2400">
              <a:latin typeface="Times New Roman" panose="02020603050405020304" pitchFamily="18" charset="0"/>
            </a:endParaRPr>
          </a:p>
        </p:txBody>
      </p:sp>
      <p:pic>
        <p:nvPicPr>
          <p:cNvPr id="24579" name="Picture 2" descr="Ð ÐµÐ·ÑÐ»ÑÑÐ°Ñ Ð¿Ð¾ÑÑÐºÑ Ð·Ð¾Ð±ÑÐ°Ð¶ÐµÐ½Ñ Ð·Ð° Ð·Ð°Ð¿Ð¸ÑÐ¾Ð¼ &quot;SWEBOK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22225"/>
            <a:ext cx="3810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24581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755650" y="1268413"/>
            <a:ext cx="8034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uk-UA" sz="2400" b="1">
                <a:latin typeface="Times New Roman" panose="02020603050405020304" pitchFamily="18" charset="0"/>
              </a:rPr>
              <a:t>Визначення 1.</a:t>
            </a:r>
            <a:r>
              <a:rPr lang="en-US" altLang="uk-UA" sz="2400">
                <a:latin typeface="Times New Roman" panose="02020603050405020304" pitchFamily="18" charset="0"/>
              </a:rPr>
              <a:t> Програмна інженерія (Software Engineering) – це система методів, способів і дисципліни з планування, розробки, експлуатації і супроводження програмного забезпечення (ПЗ), призначених для промислового виробництва ПЗ. Це інженерна дисципліна охоплює усі аспекти створення ПЗ від початку формулювання системних вимог, через розроблення продукту і до його використання, супроводження та остаточного списання.</a:t>
            </a:r>
            <a:endParaRPr lang="uk-UA" altLang="uk-UA" sz="24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uk-UA" altLang="uk-UA" sz="2400">
              <a:latin typeface="Times New Roman" panose="02020603050405020304" pitchFamily="18" charset="0"/>
            </a:endParaRPr>
          </a:p>
        </p:txBody>
      </p:sp>
      <p:grpSp>
        <p:nvGrpSpPr>
          <p:cNvPr id="25603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25605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604" name="Picture 2" descr="Ð ÐµÐ·ÑÐ»ÑÑÐ°Ñ Ð¿Ð¾ÑÑÐºÑ Ð·Ð¾Ð±ÑÐ°Ð¶ÐµÐ½Ñ Ð·Ð° Ð·Ð°Ð¿Ð¸ÑÐ¾Ð¼ &quot;SWEBOK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22225"/>
            <a:ext cx="3810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1125538"/>
            <a:ext cx="7848600" cy="4892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uk-UA" sz="2400" dirty="0">
                <a:latin typeface="Arial" charset="0"/>
                <a:cs typeface="+mn-cs"/>
              </a:rPr>
              <a:t>Програмна інженерія інтегрує в собі принципи: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uk-UA" sz="2400" dirty="0">
                <a:latin typeface="Arial" charset="0"/>
                <a:cs typeface="+mn-cs"/>
              </a:rPr>
              <a:t>математики та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uk-UA" sz="2400" dirty="0">
                <a:latin typeface="Arial" charset="0"/>
                <a:cs typeface="+mn-cs"/>
              </a:rPr>
              <a:t>головні положення фундаментальних наук, а саме, теорії алгоритмів, математичної логіки, теорії керування, теорії множин, доказу тощо.</a:t>
            </a:r>
          </a:p>
          <a:p>
            <a:pPr algn="just" eaLnBrk="1" hangingPunct="1">
              <a:defRPr/>
            </a:pPr>
            <a:endParaRPr lang="uk-UA" sz="2400" dirty="0">
              <a:latin typeface="Arial" charset="0"/>
              <a:cs typeface="+mn-cs"/>
            </a:endParaRPr>
          </a:p>
          <a:p>
            <a:pPr algn="just" eaLnBrk="1" hangingPunct="1">
              <a:defRPr/>
            </a:pPr>
            <a:r>
              <a:rPr lang="uk-UA" sz="2400" dirty="0">
                <a:latin typeface="Arial" charset="0"/>
                <a:cs typeface="+mn-cs"/>
              </a:rPr>
              <a:t>Програмна інженерія, як спадкоємиця науки програмування, залучила у сферу своїх знань усі теоретичні і прикладні досягнення, набуті за період її існування, і, таким чином, склалася, як науково- інженерна дисципліна, яка входить до складу комп’ютерної науки  (</a:t>
            </a:r>
            <a:r>
              <a:rPr lang="uk-UA" sz="2400" dirty="0" err="1">
                <a:latin typeface="Arial" charset="0"/>
                <a:cs typeface="+mn-cs"/>
              </a:rPr>
              <a:t>Сomputer</a:t>
            </a:r>
            <a:r>
              <a:rPr lang="uk-UA" sz="2400" dirty="0">
                <a:latin typeface="Arial" charset="0"/>
                <a:cs typeface="+mn-cs"/>
              </a:rPr>
              <a:t> </a:t>
            </a:r>
            <a:r>
              <a:rPr lang="uk-UA" sz="2400" dirty="0" err="1">
                <a:latin typeface="Arial" charset="0"/>
                <a:cs typeface="+mn-cs"/>
              </a:rPr>
              <a:t>science</a:t>
            </a:r>
            <a:r>
              <a:rPr lang="uk-UA" sz="2400" dirty="0">
                <a:latin typeface="Arial" charset="0"/>
                <a:cs typeface="+mn-cs"/>
              </a:rPr>
              <a:t>).</a:t>
            </a:r>
          </a:p>
          <a:p>
            <a:pPr algn="just" eaLnBrk="1" hangingPunct="1">
              <a:defRPr/>
            </a:pPr>
            <a:endParaRPr lang="uk-UA" sz="2400" dirty="0">
              <a:latin typeface="Arial" charset="0"/>
              <a:cs typeface="+mn-cs"/>
            </a:endParaRPr>
          </a:p>
        </p:txBody>
      </p:sp>
      <p:grpSp>
        <p:nvGrpSpPr>
          <p:cNvPr id="26627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26628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29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0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27652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3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755650" y="692150"/>
            <a:ext cx="77041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 b="1"/>
              <a:t>Визначення</a:t>
            </a:r>
            <a:r>
              <a:rPr lang="uk-UA" altLang="uk-UA" sz="1800"/>
              <a:t> </a:t>
            </a:r>
            <a:r>
              <a:rPr lang="uk-UA" altLang="uk-UA" sz="1800" b="1"/>
              <a:t>2. </a:t>
            </a:r>
            <a:r>
              <a:rPr lang="uk-UA" altLang="uk-UA" sz="1800"/>
              <a:t>Програмна інженерія </a:t>
            </a:r>
            <a:r>
              <a:rPr lang="uk-UA" altLang="uk-UA" sz="1800" b="1"/>
              <a:t>– </a:t>
            </a:r>
            <a:r>
              <a:rPr lang="uk-UA" altLang="uk-UA" sz="1800"/>
              <a:t>розділ комп’ютерної науки, який вивчає  методи  і  засоби побудови комп’ютерних програм; відображає закономірності розвитку та узагальнює накопичений досвід програмування; оперує об’єктами (модулями, компонентами, програмними аспектами тощо) та визначає автоматизовані операції щодо їхнього застосування; виробляє правила, порядок інженерної діяльності і керування технологічним процесом побудови з простих об’єктів нових, більш складних, цільових об’єктів (програмного забезпечення, програмних систем (ПС), сімейств систем, програмних проектів тощо), а також методи вимірювання і оцінювання готового продукту.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29724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5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6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699" name="Прямоугольник 5"/>
          <p:cNvSpPr>
            <a:spLocks noChangeArrowheads="1"/>
          </p:cNvSpPr>
          <p:nvPr/>
        </p:nvSpPr>
        <p:spPr bwMode="auto">
          <a:xfrm>
            <a:off x="539750" y="4724400"/>
            <a:ext cx="8208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Рис. 1.  Наукова  і інженерна дисципліни програмної інженерії</a:t>
            </a:r>
          </a:p>
        </p:txBody>
      </p:sp>
      <p:grpSp>
        <p:nvGrpSpPr>
          <p:cNvPr id="29700" name="Group 2"/>
          <p:cNvGrpSpPr>
            <a:grpSpLocks/>
          </p:cNvGrpSpPr>
          <p:nvPr/>
        </p:nvGrpSpPr>
        <p:grpSpPr bwMode="auto">
          <a:xfrm>
            <a:off x="387350" y="1557338"/>
            <a:ext cx="8018463" cy="3167062"/>
            <a:chOff x="2251" y="210"/>
            <a:chExt cx="6270" cy="2478"/>
          </a:xfrm>
        </p:grpSpPr>
        <p:sp>
          <p:nvSpPr>
            <p:cNvPr id="29702" name="Rectangle 3"/>
            <p:cNvSpPr>
              <a:spLocks noChangeArrowheads="1"/>
            </p:cNvSpPr>
            <p:nvPr/>
          </p:nvSpPr>
          <p:spPr bwMode="auto">
            <a:xfrm>
              <a:off x="2253" y="212"/>
              <a:ext cx="6264" cy="247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uk-UA" altLang="uk-UA" sz="1800"/>
            </a:p>
          </p:txBody>
        </p:sp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2253" y="212"/>
              <a:ext cx="6264" cy="2472"/>
            </a:xfrm>
            <a:prstGeom prst="rect">
              <a:avLst/>
            </a:prstGeom>
            <a:noFill/>
            <a:ln w="3206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uk-UA" altLang="uk-UA" sz="1800"/>
            </a:p>
          </p:txBody>
        </p:sp>
        <p:pic>
          <p:nvPicPr>
            <p:cNvPr id="29704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460"/>
              <a:ext cx="3759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Freeform 6"/>
            <p:cNvSpPr>
              <a:spLocks/>
            </p:cNvSpPr>
            <p:nvPr/>
          </p:nvSpPr>
          <p:spPr bwMode="auto">
            <a:xfrm>
              <a:off x="2373" y="460"/>
              <a:ext cx="3759" cy="2076"/>
            </a:xfrm>
            <a:custGeom>
              <a:avLst/>
              <a:gdLst>
                <a:gd name="T0" fmla="*/ 9 w 3759"/>
                <a:gd name="T1" fmla="*/ 1393 h 2076"/>
                <a:gd name="T2" fmla="*/ 84 w 3759"/>
                <a:gd name="T3" fmla="*/ 1190 h 2076"/>
                <a:gd name="T4" fmla="*/ 227 w 3759"/>
                <a:gd name="T5" fmla="*/ 1004 h 2076"/>
                <a:gd name="T6" fmla="*/ 321 w 3759"/>
                <a:gd name="T7" fmla="*/ 918 h 2076"/>
                <a:gd name="T8" fmla="*/ 429 w 3759"/>
                <a:gd name="T9" fmla="*/ 838 h 2076"/>
                <a:gd name="T10" fmla="*/ 550 w 3759"/>
                <a:gd name="T11" fmla="*/ 765 h 2076"/>
                <a:gd name="T12" fmla="*/ 684 w 3759"/>
                <a:gd name="T13" fmla="*/ 697 h 2076"/>
                <a:gd name="T14" fmla="*/ 829 w 3759"/>
                <a:gd name="T15" fmla="*/ 638 h 2076"/>
                <a:gd name="T16" fmla="*/ 984 w 3759"/>
                <a:gd name="T17" fmla="*/ 586 h 2076"/>
                <a:gd name="T18" fmla="*/ 1148 w 3759"/>
                <a:gd name="T19" fmla="*/ 542 h 2076"/>
                <a:gd name="T20" fmla="*/ 1320 w 3759"/>
                <a:gd name="T21" fmla="*/ 507 h 2076"/>
                <a:gd name="T22" fmla="*/ 1500 w 3759"/>
                <a:gd name="T23" fmla="*/ 481 h 2076"/>
                <a:gd name="T24" fmla="*/ 1687 w 3759"/>
                <a:gd name="T25" fmla="*/ 465 h 2076"/>
                <a:gd name="T26" fmla="*/ 1879 w 3759"/>
                <a:gd name="T27" fmla="*/ 460 h 2076"/>
                <a:gd name="T28" fmla="*/ 2071 w 3759"/>
                <a:gd name="T29" fmla="*/ 465 h 2076"/>
                <a:gd name="T30" fmla="*/ 2257 w 3759"/>
                <a:gd name="T31" fmla="*/ 481 h 2076"/>
                <a:gd name="T32" fmla="*/ 2437 w 3759"/>
                <a:gd name="T33" fmla="*/ 507 h 2076"/>
                <a:gd name="T34" fmla="*/ 2610 w 3759"/>
                <a:gd name="T35" fmla="*/ 542 h 2076"/>
                <a:gd name="T36" fmla="*/ 2774 w 3759"/>
                <a:gd name="T37" fmla="*/ 586 h 2076"/>
                <a:gd name="T38" fmla="*/ 2929 w 3759"/>
                <a:gd name="T39" fmla="*/ 638 h 2076"/>
                <a:gd name="T40" fmla="*/ 3074 w 3759"/>
                <a:gd name="T41" fmla="*/ 697 h 2076"/>
                <a:gd name="T42" fmla="*/ 3207 w 3759"/>
                <a:gd name="T43" fmla="*/ 765 h 2076"/>
                <a:gd name="T44" fmla="*/ 3329 w 3759"/>
                <a:gd name="T45" fmla="*/ 838 h 2076"/>
                <a:gd name="T46" fmla="*/ 3437 w 3759"/>
                <a:gd name="T47" fmla="*/ 918 h 2076"/>
                <a:gd name="T48" fmla="*/ 3531 w 3759"/>
                <a:gd name="T49" fmla="*/ 1004 h 2076"/>
                <a:gd name="T50" fmla="*/ 3644 w 3759"/>
                <a:gd name="T51" fmla="*/ 1142 h 2076"/>
                <a:gd name="T52" fmla="*/ 3736 w 3759"/>
                <a:gd name="T53" fmla="*/ 1341 h 2076"/>
                <a:gd name="T54" fmla="*/ 3758 w 3759"/>
                <a:gd name="T55" fmla="*/ 1499 h 2076"/>
                <a:gd name="T56" fmla="*/ 3720 w 3759"/>
                <a:gd name="T57" fmla="*/ 1708 h 2076"/>
                <a:gd name="T58" fmla="*/ 3610 w 3759"/>
                <a:gd name="T59" fmla="*/ 1902 h 2076"/>
                <a:gd name="T60" fmla="*/ 3486 w 3759"/>
                <a:gd name="T61" fmla="*/ 2036 h 2076"/>
                <a:gd name="T62" fmla="*/ 3384 w 3759"/>
                <a:gd name="T63" fmla="*/ 2119 h 2076"/>
                <a:gd name="T64" fmla="*/ 3269 w 3759"/>
                <a:gd name="T65" fmla="*/ 2196 h 2076"/>
                <a:gd name="T66" fmla="*/ 3142 w 3759"/>
                <a:gd name="T67" fmla="*/ 2266 h 2076"/>
                <a:gd name="T68" fmla="*/ 3003 w 3759"/>
                <a:gd name="T69" fmla="*/ 2330 h 2076"/>
                <a:gd name="T70" fmla="*/ 2853 w 3759"/>
                <a:gd name="T71" fmla="*/ 2386 h 2076"/>
                <a:gd name="T72" fmla="*/ 2693 w 3759"/>
                <a:gd name="T73" fmla="*/ 2434 h 2076"/>
                <a:gd name="T74" fmla="*/ 2525 w 3759"/>
                <a:gd name="T75" fmla="*/ 2473 h 2076"/>
                <a:gd name="T76" fmla="*/ 2348 w 3759"/>
                <a:gd name="T77" fmla="*/ 2503 h 2076"/>
                <a:gd name="T78" fmla="*/ 2165 w 3759"/>
                <a:gd name="T79" fmla="*/ 2524 h 2076"/>
                <a:gd name="T80" fmla="*/ 1975 w 3759"/>
                <a:gd name="T81" fmla="*/ 2535 h 2076"/>
                <a:gd name="T82" fmla="*/ 1782 w 3759"/>
                <a:gd name="T83" fmla="*/ 2535 h 2076"/>
                <a:gd name="T84" fmla="*/ 1593 w 3759"/>
                <a:gd name="T85" fmla="*/ 2524 h 2076"/>
                <a:gd name="T86" fmla="*/ 1410 w 3759"/>
                <a:gd name="T87" fmla="*/ 2503 h 2076"/>
                <a:gd name="T88" fmla="*/ 1233 w 3759"/>
                <a:gd name="T89" fmla="*/ 2473 h 2076"/>
                <a:gd name="T90" fmla="*/ 1065 w 3759"/>
                <a:gd name="T91" fmla="*/ 2434 h 2076"/>
                <a:gd name="T92" fmla="*/ 905 w 3759"/>
                <a:gd name="T93" fmla="*/ 2386 h 2076"/>
                <a:gd name="T94" fmla="*/ 755 w 3759"/>
                <a:gd name="T95" fmla="*/ 2330 h 2076"/>
                <a:gd name="T96" fmla="*/ 616 w 3759"/>
                <a:gd name="T97" fmla="*/ 2266 h 2076"/>
                <a:gd name="T98" fmla="*/ 488 w 3759"/>
                <a:gd name="T99" fmla="*/ 2196 h 2076"/>
                <a:gd name="T100" fmla="*/ 373 w 3759"/>
                <a:gd name="T101" fmla="*/ 2119 h 2076"/>
                <a:gd name="T102" fmla="*/ 272 w 3759"/>
                <a:gd name="T103" fmla="*/ 2036 h 2076"/>
                <a:gd name="T104" fmla="*/ 185 w 3759"/>
                <a:gd name="T105" fmla="*/ 1948 h 2076"/>
                <a:gd name="T106" fmla="*/ 59 w 3759"/>
                <a:gd name="T107" fmla="*/ 1758 h 2076"/>
                <a:gd name="T108" fmla="*/ 2 w 3759"/>
                <a:gd name="T109" fmla="*/ 1552 h 207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59" h="2076">
                  <a:moveTo>
                    <a:pt x="0" y="1039"/>
                  </a:moveTo>
                  <a:lnTo>
                    <a:pt x="9" y="933"/>
                  </a:lnTo>
                  <a:lnTo>
                    <a:pt x="38" y="830"/>
                  </a:lnTo>
                  <a:lnTo>
                    <a:pt x="84" y="730"/>
                  </a:lnTo>
                  <a:lnTo>
                    <a:pt x="147" y="635"/>
                  </a:lnTo>
                  <a:lnTo>
                    <a:pt x="227" y="544"/>
                  </a:lnTo>
                  <a:lnTo>
                    <a:pt x="272" y="501"/>
                  </a:lnTo>
                  <a:lnTo>
                    <a:pt x="321" y="458"/>
                  </a:lnTo>
                  <a:lnTo>
                    <a:pt x="373" y="418"/>
                  </a:lnTo>
                  <a:lnTo>
                    <a:pt x="429" y="378"/>
                  </a:lnTo>
                  <a:lnTo>
                    <a:pt x="488" y="341"/>
                  </a:lnTo>
                  <a:lnTo>
                    <a:pt x="550" y="305"/>
                  </a:lnTo>
                  <a:lnTo>
                    <a:pt x="616" y="270"/>
                  </a:lnTo>
                  <a:lnTo>
                    <a:pt x="684" y="237"/>
                  </a:lnTo>
                  <a:lnTo>
                    <a:pt x="755" y="207"/>
                  </a:lnTo>
                  <a:lnTo>
                    <a:pt x="829" y="178"/>
                  </a:lnTo>
                  <a:lnTo>
                    <a:pt x="905" y="151"/>
                  </a:lnTo>
                  <a:lnTo>
                    <a:pt x="984" y="126"/>
                  </a:lnTo>
                  <a:lnTo>
                    <a:pt x="1065" y="103"/>
                  </a:lnTo>
                  <a:lnTo>
                    <a:pt x="1148" y="82"/>
                  </a:lnTo>
                  <a:lnTo>
                    <a:pt x="1233" y="63"/>
                  </a:lnTo>
                  <a:lnTo>
                    <a:pt x="1320" y="47"/>
                  </a:lnTo>
                  <a:lnTo>
                    <a:pt x="1410" y="33"/>
                  </a:lnTo>
                  <a:lnTo>
                    <a:pt x="1500" y="21"/>
                  </a:lnTo>
                  <a:lnTo>
                    <a:pt x="1593" y="12"/>
                  </a:lnTo>
                  <a:lnTo>
                    <a:pt x="1687" y="5"/>
                  </a:lnTo>
                  <a:lnTo>
                    <a:pt x="1782" y="1"/>
                  </a:lnTo>
                  <a:lnTo>
                    <a:pt x="1879" y="0"/>
                  </a:lnTo>
                  <a:lnTo>
                    <a:pt x="1975" y="1"/>
                  </a:lnTo>
                  <a:lnTo>
                    <a:pt x="2071" y="5"/>
                  </a:lnTo>
                  <a:lnTo>
                    <a:pt x="2165" y="12"/>
                  </a:lnTo>
                  <a:lnTo>
                    <a:pt x="2257" y="21"/>
                  </a:lnTo>
                  <a:lnTo>
                    <a:pt x="2348" y="33"/>
                  </a:lnTo>
                  <a:lnTo>
                    <a:pt x="2437" y="47"/>
                  </a:lnTo>
                  <a:lnTo>
                    <a:pt x="2525" y="63"/>
                  </a:lnTo>
                  <a:lnTo>
                    <a:pt x="2610" y="82"/>
                  </a:lnTo>
                  <a:lnTo>
                    <a:pt x="2693" y="103"/>
                  </a:lnTo>
                  <a:lnTo>
                    <a:pt x="2774" y="126"/>
                  </a:lnTo>
                  <a:lnTo>
                    <a:pt x="2853" y="151"/>
                  </a:lnTo>
                  <a:lnTo>
                    <a:pt x="2929" y="178"/>
                  </a:lnTo>
                  <a:lnTo>
                    <a:pt x="3003" y="207"/>
                  </a:lnTo>
                  <a:lnTo>
                    <a:pt x="3074" y="237"/>
                  </a:lnTo>
                  <a:lnTo>
                    <a:pt x="3142" y="270"/>
                  </a:lnTo>
                  <a:lnTo>
                    <a:pt x="3207" y="305"/>
                  </a:lnTo>
                  <a:lnTo>
                    <a:pt x="3269" y="341"/>
                  </a:lnTo>
                  <a:lnTo>
                    <a:pt x="3329" y="378"/>
                  </a:lnTo>
                  <a:lnTo>
                    <a:pt x="3384" y="418"/>
                  </a:lnTo>
                  <a:lnTo>
                    <a:pt x="3437" y="458"/>
                  </a:lnTo>
                  <a:lnTo>
                    <a:pt x="3486" y="501"/>
                  </a:lnTo>
                  <a:lnTo>
                    <a:pt x="3531" y="544"/>
                  </a:lnTo>
                  <a:lnTo>
                    <a:pt x="3573" y="589"/>
                  </a:lnTo>
                  <a:lnTo>
                    <a:pt x="3644" y="682"/>
                  </a:lnTo>
                  <a:lnTo>
                    <a:pt x="3699" y="780"/>
                  </a:lnTo>
                  <a:lnTo>
                    <a:pt x="3736" y="881"/>
                  </a:lnTo>
                  <a:lnTo>
                    <a:pt x="3756" y="986"/>
                  </a:lnTo>
                  <a:lnTo>
                    <a:pt x="3758" y="1039"/>
                  </a:lnTo>
                  <a:lnTo>
                    <a:pt x="3748" y="1145"/>
                  </a:lnTo>
                  <a:lnTo>
                    <a:pt x="3720" y="1248"/>
                  </a:lnTo>
                  <a:lnTo>
                    <a:pt x="3673" y="1347"/>
                  </a:lnTo>
                  <a:lnTo>
                    <a:pt x="3610" y="1442"/>
                  </a:lnTo>
                  <a:lnTo>
                    <a:pt x="3531" y="1533"/>
                  </a:lnTo>
                  <a:lnTo>
                    <a:pt x="3486" y="1576"/>
                  </a:lnTo>
                  <a:lnTo>
                    <a:pt x="3437" y="1618"/>
                  </a:lnTo>
                  <a:lnTo>
                    <a:pt x="3384" y="1659"/>
                  </a:lnTo>
                  <a:lnTo>
                    <a:pt x="3329" y="1698"/>
                  </a:lnTo>
                  <a:lnTo>
                    <a:pt x="3269" y="1736"/>
                  </a:lnTo>
                  <a:lnTo>
                    <a:pt x="3207" y="1772"/>
                  </a:lnTo>
                  <a:lnTo>
                    <a:pt x="3142" y="1806"/>
                  </a:lnTo>
                  <a:lnTo>
                    <a:pt x="3074" y="1839"/>
                  </a:lnTo>
                  <a:lnTo>
                    <a:pt x="3003" y="1870"/>
                  </a:lnTo>
                  <a:lnTo>
                    <a:pt x="2929" y="1899"/>
                  </a:lnTo>
                  <a:lnTo>
                    <a:pt x="2853" y="1926"/>
                  </a:lnTo>
                  <a:lnTo>
                    <a:pt x="2774" y="1951"/>
                  </a:lnTo>
                  <a:lnTo>
                    <a:pt x="2693" y="1974"/>
                  </a:lnTo>
                  <a:lnTo>
                    <a:pt x="2610" y="1994"/>
                  </a:lnTo>
                  <a:lnTo>
                    <a:pt x="2525" y="2013"/>
                  </a:lnTo>
                  <a:lnTo>
                    <a:pt x="2437" y="2029"/>
                  </a:lnTo>
                  <a:lnTo>
                    <a:pt x="2348" y="2043"/>
                  </a:lnTo>
                  <a:lnTo>
                    <a:pt x="2257" y="2055"/>
                  </a:lnTo>
                  <a:lnTo>
                    <a:pt x="2165" y="2064"/>
                  </a:lnTo>
                  <a:lnTo>
                    <a:pt x="2071" y="2071"/>
                  </a:lnTo>
                  <a:lnTo>
                    <a:pt x="1975" y="2075"/>
                  </a:lnTo>
                  <a:lnTo>
                    <a:pt x="1879" y="2076"/>
                  </a:lnTo>
                  <a:lnTo>
                    <a:pt x="1782" y="2075"/>
                  </a:lnTo>
                  <a:lnTo>
                    <a:pt x="1687" y="2071"/>
                  </a:lnTo>
                  <a:lnTo>
                    <a:pt x="1593" y="2064"/>
                  </a:lnTo>
                  <a:lnTo>
                    <a:pt x="1500" y="2055"/>
                  </a:lnTo>
                  <a:lnTo>
                    <a:pt x="1410" y="2043"/>
                  </a:lnTo>
                  <a:lnTo>
                    <a:pt x="1320" y="2029"/>
                  </a:lnTo>
                  <a:lnTo>
                    <a:pt x="1233" y="2013"/>
                  </a:lnTo>
                  <a:lnTo>
                    <a:pt x="1148" y="1994"/>
                  </a:lnTo>
                  <a:lnTo>
                    <a:pt x="1065" y="1974"/>
                  </a:lnTo>
                  <a:lnTo>
                    <a:pt x="984" y="1951"/>
                  </a:lnTo>
                  <a:lnTo>
                    <a:pt x="905" y="1926"/>
                  </a:lnTo>
                  <a:lnTo>
                    <a:pt x="829" y="1899"/>
                  </a:lnTo>
                  <a:lnTo>
                    <a:pt x="755" y="1870"/>
                  </a:lnTo>
                  <a:lnTo>
                    <a:pt x="684" y="1839"/>
                  </a:lnTo>
                  <a:lnTo>
                    <a:pt x="616" y="1806"/>
                  </a:lnTo>
                  <a:lnTo>
                    <a:pt x="550" y="1772"/>
                  </a:lnTo>
                  <a:lnTo>
                    <a:pt x="488" y="1736"/>
                  </a:lnTo>
                  <a:lnTo>
                    <a:pt x="429" y="1698"/>
                  </a:lnTo>
                  <a:lnTo>
                    <a:pt x="373" y="1659"/>
                  </a:lnTo>
                  <a:lnTo>
                    <a:pt x="321" y="1618"/>
                  </a:lnTo>
                  <a:lnTo>
                    <a:pt x="272" y="1576"/>
                  </a:lnTo>
                  <a:lnTo>
                    <a:pt x="227" y="1533"/>
                  </a:lnTo>
                  <a:lnTo>
                    <a:pt x="185" y="1488"/>
                  </a:lnTo>
                  <a:lnTo>
                    <a:pt x="114" y="1395"/>
                  </a:lnTo>
                  <a:lnTo>
                    <a:pt x="59" y="1298"/>
                  </a:lnTo>
                  <a:lnTo>
                    <a:pt x="21" y="1197"/>
                  </a:lnTo>
                  <a:lnTo>
                    <a:pt x="2" y="1092"/>
                  </a:lnTo>
                  <a:lnTo>
                    <a:pt x="0" y="1039"/>
                  </a:lnTo>
                  <a:close/>
                </a:path>
              </a:pathLst>
            </a:custGeom>
            <a:noFill/>
            <a:ln w="320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pic>
          <p:nvPicPr>
            <p:cNvPr id="29706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" y="1283"/>
              <a:ext cx="96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7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1535"/>
              <a:ext cx="104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8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" y="460"/>
              <a:ext cx="402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9" name="Freeform 10"/>
            <p:cNvSpPr>
              <a:spLocks/>
            </p:cNvSpPr>
            <p:nvPr/>
          </p:nvSpPr>
          <p:spPr bwMode="auto">
            <a:xfrm>
              <a:off x="4639" y="460"/>
              <a:ext cx="3699" cy="2043"/>
            </a:xfrm>
            <a:custGeom>
              <a:avLst/>
              <a:gdLst>
                <a:gd name="T0" fmla="*/ 10 w 3699"/>
                <a:gd name="T1" fmla="*/ 1378 h 2043"/>
                <a:gd name="T2" fmla="*/ 83 w 3699"/>
                <a:gd name="T3" fmla="*/ 1179 h 2043"/>
                <a:gd name="T4" fmla="*/ 223 w 3699"/>
                <a:gd name="T5" fmla="*/ 995 h 2043"/>
                <a:gd name="T6" fmla="*/ 316 w 3699"/>
                <a:gd name="T7" fmla="*/ 911 h 2043"/>
                <a:gd name="T8" fmla="*/ 423 w 3699"/>
                <a:gd name="T9" fmla="*/ 832 h 2043"/>
                <a:gd name="T10" fmla="*/ 542 w 3699"/>
                <a:gd name="T11" fmla="*/ 760 h 2043"/>
                <a:gd name="T12" fmla="*/ 673 w 3699"/>
                <a:gd name="T13" fmla="*/ 694 h 2043"/>
                <a:gd name="T14" fmla="*/ 816 w 3699"/>
                <a:gd name="T15" fmla="*/ 635 h 2043"/>
                <a:gd name="T16" fmla="*/ 968 w 3699"/>
                <a:gd name="T17" fmla="*/ 584 h 2043"/>
                <a:gd name="T18" fmla="*/ 1130 w 3699"/>
                <a:gd name="T19" fmla="*/ 540 h 2043"/>
                <a:gd name="T20" fmla="*/ 1300 w 3699"/>
                <a:gd name="T21" fmla="*/ 506 h 2043"/>
                <a:gd name="T22" fmla="*/ 1478 w 3699"/>
                <a:gd name="T23" fmla="*/ 481 h 2043"/>
                <a:gd name="T24" fmla="*/ 1661 w 3699"/>
                <a:gd name="T25" fmla="*/ 465 h 2043"/>
                <a:gd name="T26" fmla="*/ 1851 w 3699"/>
                <a:gd name="T27" fmla="*/ 460 h 2043"/>
                <a:gd name="T28" fmla="*/ 2039 w 3699"/>
                <a:gd name="T29" fmla="*/ 465 h 2043"/>
                <a:gd name="T30" fmla="*/ 2223 w 3699"/>
                <a:gd name="T31" fmla="*/ 481 h 2043"/>
                <a:gd name="T32" fmla="*/ 2400 w 3699"/>
                <a:gd name="T33" fmla="*/ 506 h 2043"/>
                <a:gd name="T34" fmla="*/ 2570 w 3699"/>
                <a:gd name="T35" fmla="*/ 540 h 2043"/>
                <a:gd name="T36" fmla="*/ 2731 w 3699"/>
                <a:gd name="T37" fmla="*/ 584 h 2043"/>
                <a:gd name="T38" fmla="*/ 2884 w 3699"/>
                <a:gd name="T39" fmla="*/ 635 h 2043"/>
                <a:gd name="T40" fmla="*/ 3026 w 3699"/>
                <a:gd name="T41" fmla="*/ 694 h 2043"/>
                <a:gd name="T42" fmla="*/ 3157 w 3699"/>
                <a:gd name="T43" fmla="*/ 760 h 2043"/>
                <a:gd name="T44" fmla="*/ 3276 w 3699"/>
                <a:gd name="T45" fmla="*/ 832 h 2043"/>
                <a:gd name="T46" fmla="*/ 3383 w 3699"/>
                <a:gd name="T47" fmla="*/ 911 h 2043"/>
                <a:gd name="T48" fmla="*/ 3475 w 3699"/>
                <a:gd name="T49" fmla="*/ 995 h 2043"/>
                <a:gd name="T50" fmla="*/ 3586 w 3699"/>
                <a:gd name="T51" fmla="*/ 1131 h 2043"/>
                <a:gd name="T52" fmla="*/ 3677 w 3699"/>
                <a:gd name="T53" fmla="*/ 1327 h 2043"/>
                <a:gd name="T54" fmla="*/ 3699 w 3699"/>
                <a:gd name="T55" fmla="*/ 1482 h 2043"/>
                <a:gd name="T56" fmla="*/ 3661 w 3699"/>
                <a:gd name="T57" fmla="*/ 1688 h 2043"/>
                <a:gd name="T58" fmla="*/ 3553 w 3699"/>
                <a:gd name="T59" fmla="*/ 1880 h 2043"/>
                <a:gd name="T60" fmla="*/ 3431 w 3699"/>
                <a:gd name="T61" fmla="*/ 2012 h 2043"/>
                <a:gd name="T62" fmla="*/ 3331 w 3699"/>
                <a:gd name="T63" fmla="*/ 2093 h 2043"/>
                <a:gd name="T64" fmla="*/ 3218 w 3699"/>
                <a:gd name="T65" fmla="*/ 2169 h 2043"/>
                <a:gd name="T66" fmla="*/ 3093 w 3699"/>
                <a:gd name="T67" fmla="*/ 2238 h 2043"/>
                <a:gd name="T68" fmla="*/ 2956 w 3699"/>
                <a:gd name="T69" fmla="*/ 2300 h 2043"/>
                <a:gd name="T70" fmla="*/ 2809 w 3699"/>
                <a:gd name="T71" fmla="*/ 2355 h 2043"/>
                <a:gd name="T72" fmla="*/ 2652 w 3699"/>
                <a:gd name="T73" fmla="*/ 2402 h 2043"/>
                <a:gd name="T74" fmla="*/ 2486 w 3699"/>
                <a:gd name="T75" fmla="*/ 2441 h 2043"/>
                <a:gd name="T76" fmla="*/ 2312 w 3699"/>
                <a:gd name="T77" fmla="*/ 2470 h 2043"/>
                <a:gd name="T78" fmla="*/ 2132 w 3699"/>
                <a:gd name="T79" fmla="*/ 2491 h 2043"/>
                <a:gd name="T80" fmla="*/ 1946 w 3699"/>
                <a:gd name="T81" fmla="*/ 2501 h 2043"/>
                <a:gd name="T82" fmla="*/ 1755 w 3699"/>
                <a:gd name="T83" fmla="*/ 2501 h 2043"/>
                <a:gd name="T84" fmla="*/ 1569 w 3699"/>
                <a:gd name="T85" fmla="*/ 2491 h 2043"/>
                <a:gd name="T86" fmla="*/ 1388 w 3699"/>
                <a:gd name="T87" fmla="*/ 2470 h 2043"/>
                <a:gd name="T88" fmla="*/ 1214 w 3699"/>
                <a:gd name="T89" fmla="*/ 2441 h 2043"/>
                <a:gd name="T90" fmla="*/ 1048 w 3699"/>
                <a:gd name="T91" fmla="*/ 2402 h 2043"/>
                <a:gd name="T92" fmla="*/ 891 w 3699"/>
                <a:gd name="T93" fmla="*/ 2355 h 2043"/>
                <a:gd name="T94" fmla="*/ 743 w 3699"/>
                <a:gd name="T95" fmla="*/ 2300 h 2043"/>
                <a:gd name="T96" fmla="*/ 606 w 3699"/>
                <a:gd name="T97" fmla="*/ 2238 h 2043"/>
                <a:gd name="T98" fmla="*/ 481 w 3699"/>
                <a:gd name="T99" fmla="*/ 2169 h 2043"/>
                <a:gd name="T100" fmla="*/ 368 w 3699"/>
                <a:gd name="T101" fmla="*/ 2093 h 2043"/>
                <a:gd name="T102" fmla="*/ 268 w 3699"/>
                <a:gd name="T103" fmla="*/ 2012 h 2043"/>
                <a:gd name="T104" fmla="*/ 183 w 3699"/>
                <a:gd name="T105" fmla="*/ 1925 h 2043"/>
                <a:gd name="T106" fmla="*/ 58 w 3699"/>
                <a:gd name="T107" fmla="*/ 1738 h 2043"/>
                <a:gd name="T108" fmla="*/ 3 w 3699"/>
                <a:gd name="T109" fmla="*/ 1535 h 204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99" h="2043">
                  <a:moveTo>
                    <a:pt x="0" y="1022"/>
                  </a:moveTo>
                  <a:lnTo>
                    <a:pt x="10" y="918"/>
                  </a:lnTo>
                  <a:lnTo>
                    <a:pt x="38" y="817"/>
                  </a:lnTo>
                  <a:lnTo>
                    <a:pt x="83" y="719"/>
                  </a:lnTo>
                  <a:lnTo>
                    <a:pt x="146" y="625"/>
                  </a:lnTo>
                  <a:lnTo>
                    <a:pt x="223" y="535"/>
                  </a:lnTo>
                  <a:lnTo>
                    <a:pt x="268" y="493"/>
                  </a:lnTo>
                  <a:lnTo>
                    <a:pt x="316" y="451"/>
                  </a:lnTo>
                  <a:lnTo>
                    <a:pt x="368" y="411"/>
                  </a:lnTo>
                  <a:lnTo>
                    <a:pt x="423" y="372"/>
                  </a:lnTo>
                  <a:lnTo>
                    <a:pt x="481" y="335"/>
                  </a:lnTo>
                  <a:lnTo>
                    <a:pt x="542" y="300"/>
                  </a:lnTo>
                  <a:lnTo>
                    <a:pt x="606" y="266"/>
                  </a:lnTo>
                  <a:lnTo>
                    <a:pt x="673" y="234"/>
                  </a:lnTo>
                  <a:lnTo>
                    <a:pt x="743" y="203"/>
                  </a:lnTo>
                  <a:lnTo>
                    <a:pt x="816" y="175"/>
                  </a:lnTo>
                  <a:lnTo>
                    <a:pt x="891" y="148"/>
                  </a:lnTo>
                  <a:lnTo>
                    <a:pt x="968" y="124"/>
                  </a:lnTo>
                  <a:lnTo>
                    <a:pt x="1048" y="101"/>
                  </a:lnTo>
                  <a:lnTo>
                    <a:pt x="1130" y="80"/>
                  </a:lnTo>
                  <a:lnTo>
                    <a:pt x="1214" y="62"/>
                  </a:lnTo>
                  <a:lnTo>
                    <a:pt x="1300" y="46"/>
                  </a:lnTo>
                  <a:lnTo>
                    <a:pt x="1388" y="32"/>
                  </a:lnTo>
                  <a:lnTo>
                    <a:pt x="1478" y="21"/>
                  </a:lnTo>
                  <a:lnTo>
                    <a:pt x="1569" y="12"/>
                  </a:lnTo>
                  <a:lnTo>
                    <a:pt x="1661" y="5"/>
                  </a:lnTo>
                  <a:lnTo>
                    <a:pt x="1755" y="1"/>
                  </a:lnTo>
                  <a:lnTo>
                    <a:pt x="1851" y="0"/>
                  </a:lnTo>
                  <a:lnTo>
                    <a:pt x="1946" y="1"/>
                  </a:lnTo>
                  <a:lnTo>
                    <a:pt x="2039" y="5"/>
                  </a:lnTo>
                  <a:lnTo>
                    <a:pt x="2132" y="12"/>
                  </a:lnTo>
                  <a:lnTo>
                    <a:pt x="2223" y="21"/>
                  </a:lnTo>
                  <a:lnTo>
                    <a:pt x="2312" y="32"/>
                  </a:lnTo>
                  <a:lnTo>
                    <a:pt x="2400" y="46"/>
                  </a:lnTo>
                  <a:lnTo>
                    <a:pt x="2486" y="62"/>
                  </a:lnTo>
                  <a:lnTo>
                    <a:pt x="2570" y="80"/>
                  </a:lnTo>
                  <a:lnTo>
                    <a:pt x="2652" y="101"/>
                  </a:lnTo>
                  <a:lnTo>
                    <a:pt x="2731" y="124"/>
                  </a:lnTo>
                  <a:lnTo>
                    <a:pt x="2809" y="148"/>
                  </a:lnTo>
                  <a:lnTo>
                    <a:pt x="2884" y="175"/>
                  </a:lnTo>
                  <a:lnTo>
                    <a:pt x="2956" y="203"/>
                  </a:lnTo>
                  <a:lnTo>
                    <a:pt x="3026" y="234"/>
                  </a:lnTo>
                  <a:lnTo>
                    <a:pt x="3093" y="266"/>
                  </a:lnTo>
                  <a:lnTo>
                    <a:pt x="3157" y="300"/>
                  </a:lnTo>
                  <a:lnTo>
                    <a:pt x="3218" y="335"/>
                  </a:lnTo>
                  <a:lnTo>
                    <a:pt x="3276" y="372"/>
                  </a:lnTo>
                  <a:lnTo>
                    <a:pt x="3331" y="411"/>
                  </a:lnTo>
                  <a:lnTo>
                    <a:pt x="3383" y="451"/>
                  </a:lnTo>
                  <a:lnTo>
                    <a:pt x="3431" y="493"/>
                  </a:lnTo>
                  <a:lnTo>
                    <a:pt x="3475" y="535"/>
                  </a:lnTo>
                  <a:lnTo>
                    <a:pt x="3516" y="579"/>
                  </a:lnTo>
                  <a:lnTo>
                    <a:pt x="3586" y="671"/>
                  </a:lnTo>
                  <a:lnTo>
                    <a:pt x="3640" y="767"/>
                  </a:lnTo>
                  <a:lnTo>
                    <a:pt x="3677" y="867"/>
                  </a:lnTo>
                  <a:lnTo>
                    <a:pt x="3696" y="970"/>
                  </a:lnTo>
                  <a:lnTo>
                    <a:pt x="3699" y="1022"/>
                  </a:lnTo>
                  <a:lnTo>
                    <a:pt x="3689" y="1127"/>
                  </a:lnTo>
                  <a:lnTo>
                    <a:pt x="3661" y="1228"/>
                  </a:lnTo>
                  <a:lnTo>
                    <a:pt x="3615" y="1326"/>
                  </a:lnTo>
                  <a:lnTo>
                    <a:pt x="3553" y="1420"/>
                  </a:lnTo>
                  <a:lnTo>
                    <a:pt x="3475" y="1509"/>
                  </a:lnTo>
                  <a:lnTo>
                    <a:pt x="3431" y="1552"/>
                  </a:lnTo>
                  <a:lnTo>
                    <a:pt x="3383" y="1593"/>
                  </a:lnTo>
                  <a:lnTo>
                    <a:pt x="3331" y="1633"/>
                  </a:lnTo>
                  <a:lnTo>
                    <a:pt x="3276" y="1672"/>
                  </a:lnTo>
                  <a:lnTo>
                    <a:pt x="3218" y="1709"/>
                  </a:lnTo>
                  <a:lnTo>
                    <a:pt x="3157" y="1744"/>
                  </a:lnTo>
                  <a:lnTo>
                    <a:pt x="3093" y="1778"/>
                  </a:lnTo>
                  <a:lnTo>
                    <a:pt x="3026" y="1810"/>
                  </a:lnTo>
                  <a:lnTo>
                    <a:pt x="2956" y="1840"/>
                  </a:lnTo>
                  <a:lnTo>
                    <a:pt x="2884" y="1868"/>
                  </a:lnTo>
                  <a:lnTo>
                    <a:pt x="2809" y="1895"/>
                  </a:lnTo>
                  <a:lnTo>
                    <a:pt x="2731" y="1919"/>
                  </a:lnTo>
                  <a:lnTo>
                    <a:pt x="2652" y="1942"/>
                  </a:lnTo>
                  <a:lnTo>
                    <a:pt x="2570" y="1962"/>
                  </a:lnTo>
                  <a:lnTo>
                    <a:pt x="2486" y="1981"/>
                  </a:lnTo>
                  <a:lnTo>
                    <a:pt x="2400" y="1997"/>
                  </a:lnTo>
                  <a:lnTo>
                    <a:pt x="2312" y="2010"/>
                  </a:lnTo>
                  <a:lnTo>
                    <a:pt x="2223" y="2022"/>
                  </a:lnTo>
                  <a:lnTo>
                    <a:pt x="2132" y="2031"/>
                  </a:lnTo>
                  <a:lnTo>
                    <a:pt x="2039" y="2037"/>
                  </a:lnTo>
                  <a:lnTo>
                    <a:pt x="1946" y="2041"/>
                  </a:lnTo>
                  <a:lnTo>
                    <a:pt x="1851" y="2042"/>
                  </a:lnTo>
                  <a:lnTo>
                    <a:pt x="1755" y="2041"/>
                  </a:lnTo>
                  <a:lnTo>
                    <a:pt x="1661" y="2037"/>
                  </a:lnTo>
                  <a:lnTo>
                    <a:pt x="1569" y="2031"/>
                  </a:lnTo>
                  <a:lnTo>
                    <a:pt x="1478" y="2022"/>
                  </a:lnTo>
                  <a:lnTo>
                    <a:pt x="1388" y="2010"/>
                  </a:lnTo>
                  <a:lnTo>
                    <a:pt x="1300" y="1997"/>
                  </a:lnTo>
                  <a:lnTo>
                    <a:pt x="1214" y="1981"/>
                  </a:lnTo>
                  <a:lnTo>
                    <a:pt x="1130" y="1962"/>
                  </a:lnTo>
                  <a:lnTo>
                    <a:pt x="1048" y="1942"/>
                  </a:lnTo>
                  <a:lnTo>
                    <a:pt x="968" y="1919"/>
                  </a:lnTo>
                  <a:lnTo>
                    <a:pt x="891" y="1895"/>
                  </a:lnTo>
                  <a:lnTo>
                    <a:pt x="816" y="1868"/>
                  </a:lnTo>
                  <a:lnTo>
                    <a:pt x="743" y="1840"/>
                  </a:lnTo>
                  <a:lnTo>
                    <a:pt x="673" y="1810"/>
                  </a:lnTo>
                  <a:lnTo>
                    <a:pt x="606" y="1778"/>
                  </a:lnTo>
                  <a:lnTo>
                    <a:pt x="542" y="1744"/>
                  </a:lnTo>
                  <a:lnTo>
                    <a:pt x="481" y="1709"/>
                  </a:lnTo>
                  <a:lnTo>
                    <a:pt x="423" y="1672"/>
                  </a:lnTo>
                  <a:lnTo>
                    <a:pt x="368" y="1633"/>
                  </a:lnTo>
                  <a:lnTo>
                    <a:pt x="316" y="1593"/>
                  </a:lnTo>
                  <a:lnTo>
                    <a:pt x="268" y="1552"/>
                  </a:lnTo>
                  <a:lnTo>
                    <a:pt x="223" y="1509"/>
                  </a:lnTo>
                  <a:lnTo>
                    <a:pt x="183" y="1465"/>
                  </a:lnTo>
                  <a:lnTo>
                    <a:pt x="112" y="1373"/>
                  </a:lnTo>
                  <a:lnTo>
                    <a:pt x="58" y="1278"/>
                  </a:lnTo>
                  <a:lnTo>
                    <a:pt x="22" y="1178"/>
                  </a:lnTo>
                  <a:lnTo>
                    <a:pt x="3" y="1075"/>
                  </a:lnTo>
                  <a:lnTo>
                    <a:pt x="0" y="1022"/>
                  </a:lnTo>
                  <a:close/>
                </a:path>
              </a:pathLst>
            </a:custGeom>
            <a:noFill/>
            <a:ln w="320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pic>
          <p:nvPicPr>
            <p:cNvPr id="29710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" y="1266"/>
              <a:ext cx="39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" y="1304"/>
              <a:ext cx="113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Picture 1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" y="1518"/>
              <a:ext cx="1040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3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2" y="1556"/>
              <a:ext cx="26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4" name="Picture 1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" y="649"/>
              <a:ext cx="1493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5" name="Freeform 16"/>
            <p:cNvSpPr>
              <a:spLocks/>
            </p:cNvSpPr>
            <p:nvPr/>
          </p:nvSpPr>
          <p:spPr bwMode="auto">
            <a:xfrm>
              <a:off x="4639" y="649"/>
              <a:ext cx="1493" cy="1690"/>
            </a:xfrm>
            <a:custGeom>
              <a:avLst/>
              <a:gdLst>
                <a:gd name="T0" fmla="*/ 1479 w 1493"/>
                <a:gd name="T1" fmla="*/ 1430 h 1690"/>
                <a:gd name="T2" fmla="*/ 1435 w 1493"/>
                <a:gd name="T3" fmla="*/ 1274 h 1690"/>
                <a:gd name="T4" fmla="*/ 1374 w 1493"/>
                <a:gd name="T5" fmla="*/ 1131 h 1690"/>
                <a:gd name="T6" fmla="*/ 1295 w 1493"/>
                <a:gd name="T7" fmla="*/ 1001 h 1690"/>
                <a:gd name="T8" fmla="*/ 1202 w 1493"/>
                <a:gd name="T9" fmla="*/ 888 h 1690"/>
                <a:gd name="T10" fmla="*/ 1095 w 1493"/>
                <a:gd name="T11" fmla="*/ 794 h 1690"/>
                <a:gd name="T12" fmla="*/ 977 w 1493"/>
                <a:gd name="T13" fmla="*/ 719 h 1690"/>
                <a:gd name="T14" fmla="*/ 850 w 1493"/>
                <a:gd name="T15" fmla="*/ 667 h 1690"/>
                <a:gd name="T16" fmla="*/ 711 w 1493"/>
                <a:gd name="T17" fmla="*/ 653 h 1690"/>
                <a:gd name="T18" fmla="*/ 575 w 1493"/>
                <a:gd name="T19" fmla="*/ 680 h 1690"/>
                <a:gd name="T20" fmla="*/ 447 w 1493"/>
                <a:gd name="T21" fmla="*/ 733 h 1690"/>
                <a:gd name="T22" fmla="*/ 331 w 1493"/>
                <a:gd name="T23" fmla="*/ 807 h 1690"/>
                <a:gd name="T24" fmla="*/ 229 w 1493"/>
                <a:gd name="T25" fmla="*/ 902 h 1690"/>
                <a:gd name="T26" fmla="*/ 143 w 1493"/>
                <a:gd name="T27" fmla="*/ 1015 h 1690"/>
                <a:gd name="T28" fmla="*/ 76 w 1493"/>
                <a:gd name="T29" fmla="*/ 1142 h 1690"/>
                <a:gd name="T30" fmla="*/ 28 w 1493"/>
                <a:gd name="T31" fmla="*/ 1282 h 1690"/>
                <a:gd name="T32" fmla="*/ 3 w 1493"/>
                <a:gd name="T33" fmla="*/ 1433 h 1690"/>
                <a:gd name="T34" fmla="*/ 3 w 1493"/>
                <a:gd name="T35" fmla="*/ 1586 h 1690"/>
                <a:gd name="T36" fmla="*/ 29 w 1493"/>
                <a:gd name="T37" fmla="*/ 1731 h 1690"/>
                <a:gd name="T38" fmla="*/ 77 w 1493"/>
                <a:gd name="T39" fmla="*/ 1866 h 1690"/>
                <a:gd name="T40" fmla="*/ 145 w 1493"/>
                <a:gd name="T41" fmla="*/ 1988 h 1690"/>
                <a:gd name="T42" fmla="*/ 233 w 1493"/>
                <a:gd name="T43" fmla="*/ 2096 h 1690"/>
                <a:gd name="T44" fmla="*/ 336 w 1493"/>
                <a:gd name="T45" fmla="*/ 2187 h 1690"/>
                <a:gd name="T46" fmla="*/ 454 w 1493"/>
                <a:gd name="T47" fmla="*/ 2259 h 1690"/>
                <a:gd name="T48" fmla="*/ 583 w 1493"/>
                <a:gd name="T49" fmla="*/ 2310 h 1690"/>
                <a:gd name="T50" fmla="*/ 722 w 1493"/>
                <a:gd name="T51" fmla="*/ 2336 h 1690"/>
                <a:gd name="T52" fmla="*/ 862 w 1493"/>
                <a:gd name="T53" fmla="*/ 2325 h 1690"/>
                <a:gd name="T54" fmla="*/ 989 w 1493"/>
                <a:gd name="T55" fmla="*/ 2277 h 1690"/>
                <a:gd name="T56" fmla="*/ 1107 w 1493"/>
                <a:gd name="T57" fmla="*/ 2207 h 1690"/>
                <a:gd name="T58" fmla="*/ 1213 w 1493"/>
                <a:gd name="T59" fmla="*/ 2116 h 1690"/>
                <a:gd name="T60" fmla="*/ 1305 w 1493"/>
                <a:gd name="T61" fmla="*/ 2007 h 1690"/>
                <a:gd name="T62" fmla="*/ 1382 w 1493"/>
                <a:gd name="T63" fmla="*/ 1882 h 1690"/>
                <a:gd name="T64" fmla="*/ 1441 w 1493"/>
                <a:gd name="T65" fmla="*/ 1742 h 1690"/>
                <a:gd name="T66" fmla="*/ 1481 w 1493"/>
                <a:gd name="T67" fmla="*/ 1591 h 16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93" h="1690">
                  <a:moveTo>
                    <a:pt x="1493" y="861"/>
                  </a:moveTo>
                  <a:lnTo>
                    <a:pt x="1479" y="780"/>
                  </a:lnTo>
                  <a:lnTo>
                    <a:pt x="1459" y="700"/>
                  </a:lnTo>
                  <a:lnTo>
                    <a:pt x="1435" y="624"/>
                  </a:lnTo>
                  <a:lnTo>
                    <a:pt x="1407" y="551"/>
                  </a:lnTo>
                  <a:lnTo>
                    <a:pt x="1374" y="481"/>
                  </a:lnTo>
                  <a:lnTo>
                    <a:pt x="1336" y="414"/>
                  </a:lnTo>
                  <a:lnTo>
                    <a:pt x="1295" y="351"/>
                  </a:lnTo>
                  <a:lnTo>
                    <a:pt x="1250" y="293"/>
                  </a:lnTo>
                  <a:lnTo>
                    <a:pt x="1202" y="238"/>
                  </a:lnTo>
                  <a:lnTo>
                    <a:pt x="1150" y="189"/>
                  </a:lnTo>
                  <a:lnTo>
                    <a:pt x="1095" y="144"/>
                  </a:lnTo>
                  <a:lnTo>
                    <a:pt x="1038" y="104"/>
                  </a:lnTo>
                  <a:lnTo>
                    <a:pt x="977" y="69"/>
                  </a:lnTo>
                  <a:lnTo>
                    <a:pt x="915" y="40"/>
                  </a:lnTo>
                  <a:lnTo>
                    <a:pt x="850" y="17"/>
                  </a:lnTo>
                  <a:lnTo>
                    <a:pt x="783" y="0"/>
                  </a:lnTo>
                  <a:lnTo>
                    <a:pt x="711" y="3"/>
                  </a:lnTo>
                  <a:lnTo>
                    <a:pt x="642" y="14"/>
                  </a:lnTo>
                  <a:lnTo>
                    <a:pt x="575" y="30"/>
                  </a:lnTo>
                  <a:lnTo>
                    <a:pt x="510" y="54"/>
                  </a:lnTo>
                  <a:lnTo>
                    <a:pt x="447" y="83"/>
                  </a:lnTo>
                  <a:lnTo>
                    <a:pt x="388" y="117"/>
                  </a:lnTo>
                  <a:lnTo>
                    <a:pt x="331" y="157"/>
                  </a:lnTo>
                  <a:lnTo>
                    <a:pt x="279" y="203"/>
                  </a:lnTo>
                  <a:lnTo>
                    <a:pt x="229" y="252"/>
                  </a:lnTo>
                  <a:lnTo>
                    <a:pt x="184" y="306"/>
                  </a:lnTo>
                  <a:lnTo>
                    <a:pt x="143" y="365"/>
                  </a:lnTo>
                  <a:lnTo>
                    <a:pt x="107" y="427"/>
                  </a:lnTo>
                  <a:lnTo>
                    <a:pt x="76" y="492"/>
                  </a:lnTo>
                  <a:lnTo>
                    <a:pt x="49" y="561"/>
                  </a:lnTo>
                  <a:lnTo>
                    <a:pt x="28" y="632"/>
                  </a:lnTo>
                  <a:lnTo>
                    <a:pt x="13" y="707"/>
                  </a:lnTo>
                  <a:lnTo>
                    <a:pt x="3" y="783"/>
                  </a:lnTo>
                  <a:lnTo>
                    <a:pt x="0" y="861"/>
                  </a:lnTo>
                  <a:lnTo>
                    <a:pt x="3" y="936"/>
                  </a:lnTo>
                  <a:lnTo>
                    <a:pt x="13" y="1010"/>
                  </a:lnTo>
                  <a:lnTo>
                    <a:pt x="29" y="1081"/>
                  </a:lnTo>
                  <a:lnTo>
                    <a:pt x="50" y="1150"/>
                  </a:lnTo>
                  <a:lnTo>
                    <a:pt x="77" y="1216"/>
                  </a:lnTo>
                  <a:lnTo>
                    <a:pt x="109" y="1279"/>
                  </a:lnTo>
                  <a:lnTo>
                    <a:pt x="145" y="1338"/>
                  </a:lnTo>
                  <a:lnTo>
                    <a:pt x="187" y="1394"/>
                  </a:lnTo>
                  <a:lnTo>
                    <a:pt x="233" y="1446"/>
                  </a:lnTo>
                  <a:lnTo>
                    <a:pt x="283" y="1494"/>
                  </a:lnTo>
                  <a:lnTo>
                    <a:pt x="336" y="1537"/>
                  </a:lnTo>
                  <a:lnTo>
                    <a:pt x="393" y="1576"/>
                  </a:lnTo>
                  <a:lnTo>
                    <a:pt x="454" y="1609"/>
                  </a:lnTo>
                  <a:lnTo>
                    <a:pt x="517" y="1637"/>
                  </a:lnTo>
                  <a:lnTo>
                    <a:pt x="583" y="1660"/>
                  </a:lnTo>
                  <a:lnTo>
                    <a:pt x="652" y="1676"/>
                  </a:lnTo>
                  <a:lnTo>
                    <a:pt x="722" y="1686"/>
                  </a:lnTo>
                  <a:lnTo>
                    <a:pt x="795" y="1689"/>
                  </a:lnTo>
                  <a:lnTo>
                    <a:pt x="862" y="1675"/>
                  </a:lnTo>
                  <a:lnTo>
                    <a:pt x="927" y="1654"/>
                  </a:lnTo>
                  <a:lnTo>
                    <a:pt x="989" y="1627"/>
                  </a:lnTo>
                  <a:lnTo>
                    <a:pt x="1050" y="1595"/>
                  </a:lnTo>
                  <a:lnTo>
                    <a:pt x="1107" y="1557"/>
                  </a:lnTo>
                  <a:lnTo>
                    <a:pt x="1162" y="1514"/>
                  </a:lnTo>
                  <a:lnTo>
                    <a:pt x="1213" y="1466"/>
                  </a:lnTo>
                  <a:lnTo>
                    <a:pt x="1261" y="1414"/>
                  </a:lnTo>
                  <a:lnTo>
                    <a:pt x="1305" y="1357"/>
                  </a:lnTo>
                  <a:lnTo>
                    <a:pt x="1345" y="1296"/>
                  </a:lnTo>
                  <a:lnTo>
                    <a:pt x="1382" y="1232"/>
                  </a:lnTo>
                  <a:lnTo>
                    <a:pt x="1414" y="1163"/>
                  </a:lnTo>
                  <a:lnTo>
                    <a:pt x="1441" y="1092"/>
                  </a:lnTo>
                  <a:lnTo>
                    <a:pt x="1463" y="1018"/>
                  </a:lnTo>
                  <a:lnTo>
                    <a:pt x="1481" y="941"/>
                  </a:lnTo>
                  <a:lnTo>
                    <a:pt x="1493" y="861"/>
                  </a:lnTo>
                  <a:close/>
                </a:path>
              </a:pathLst>
            </a:custGeom>
            <a:noFill/>
            <a:ln w="320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pic>
          <p:nvPicPr>
            <p:cNvPr id="29716" name="Picture 1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" y="894"/>
              <a:ext cx="509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7" name="Picture 18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" y="925"/>
              <a:ext cx="3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8" name="Picture 19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" y="1134"/>
              <a:ext cx="845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9" name="Picture 20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" y="1309"/>
              <a:ext cx="903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0" name="Picture 21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554"/>
              <a:ext cx="9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1" name="Picture 2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" y="1763"/>
              <a:ext cx="1133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2" name="Picture 23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1938"/>
              <a:ext cx="380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3" name="Picture 24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1" y="1940"/>
              <a:ext cx="33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1" name="Прямоугольник 12"/>
          <p:cNvSpPr>
            <a:spLocks noChangeArrowheads="1"/>
          </p:cNvSpPr>
          <p:nvPr/>
        </p:nvSpPr>
        <p:spPr bwMode="auto">
          <a:xfrm>
            <a:off x="441325" y="404813"/>
            <a:ext cx="8091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Програмна інженерія – це наукова і інженерна дисципліни створення програмних продуктів (рис. 1).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0724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5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6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3" name="Прямоугольник 5"/>
          <p:cNvSpPr>
            <a:spLocks noChangeArrowheads="1"/>
          </p:cNvSpPr>
          <p:nvPr/>
        </p:nvSpPr>
        <p:spPr bwMode="auto">
          <a:xfrm>
            <a:off x="179388" y="908050"/>
            <a:ext cx="83534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Програмна інженерія як наукова дисципліна </a:t>
            </a:r>
            <a:r>
              <a:rPr lang="uk-UA" altLang="uk-UA" sz="1800" i="1"/>
              <a:t>– </a:t>
            </a:r>
            <a:r>
              <a:rPr lang="uk-UA" altLang="uk-UA" sz="1800"/>
              <a:t>це теоретичні</a:t>
            </a:r>
            <a:r>
              <a:rPr lang="uk-UA" altLang="uk-UA" sz="1800" i="1"/>
              <a:t>, </a:t>
            </a:r>
            <a:r>
              <a:rPr lang="uk-UA" altLang="uk-UA" sz="1800"/>
              <a:t>формальні методи та відповідні засоби побудови складних програмних об’єктів. Побудова має на меті аналіз предметної області, що автоматизується, і продукування результуючого коду для вирішення задач на комп'ютері. Інтегровані в програмну інженерію фундаментальні науки, вищезгадані (рис.1), а також наука програмування складають її загальний теоретичний фундамент, який надає базові поняття, об’єкти і формальні механізми, необхідні для завдання програмним продуктам (ПП) загальних властивостей та специфічних рис щодо встановлених вимог до них. ПІ як наука включає: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основні поняття і об'єкти;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теорію програмування і методи керування виготовленням програмного продукту;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засоби і інструменти процесів розроблення продукту.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1748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9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7" name="Прямоугольник 5"/>
          <p:cNvSpPr>
            <a:spLocks noChangeArrowheads="1"/>
          </p:cNvSpPr>
          <p:nvPr/>
        </p:nvSpPr>
        <p:spPr bwMode="auto">
          <a:xfrm>
            <a:off x="387350" y="765175"/>
            <a:ext cx="80724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Основні поняття програмної інженерії це: дані і їхні структури (прості і  складні),  функції  і композиції, базові об’єкти (модуль, об'єкт, компонент, каркас, контейнер, повторно використовуваний компонент (ПВК) тощо) і цільові об’єкти, що будуються.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Розроблення простих об’єктів виконується через елементарні дії щодо їхнього формального опису, а розроблення цільових об’єктів – через застосування інженерних методів вимірювання і оцінювання, включаючи керування тривалістю і вартістю виробництва.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2772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3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1" name="Прямоугольник 5"/>
          <p:cNvSpPr>
            <a:spLocks noChangeArrowheads="1"/>
          </p:cNvSpPr>
          <p:nvPr/>
        </p:nvSpPr>
        <p:spPr bwMode="auto">
          <a:xfrm>
            <a:off x="539750" y="211138"/>
            <a:ext cx="80645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Програмна система (Application) – комплекс інтегрованих програм і засобів, що реалізують набір взаємопов’язаних функцій деякої предметної області в заданому середовищі. У комплекс можуть входити: прикладні системи (наприклад, програми розрахунку зарплати, обліку матеріалів на складі тощо), загальносистемні програмні засоби (наприклад, транслятор, редактор, СКБД і т.п.), спеціалізовані програмні засоби для реалізації функцій захисту інформації, забезпечення безпеки та ін. Спосіб виготовлення – інженерія ПС (application engineering), що включає процеси ЖЦ, методи розробки і процедури керування, а також методи  і засоби оцінювання продуктів і процесів з метою їхнього удосконалення.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Програмне забезпечення – сукупність програмних засобів, які реалізують функції комп’ютерної системи (або функції технічної апаратно-програмної системи), включаючи загальносистемні засоби (наприклад, ОС, СКБД, вбудовані підсистеми контролю показників технологічних процесів, оброблення сигналів тощо) та прикладні програмні системи. Так, функціями деякої ОС є керування задачами, програмами, даними і т.п. ОС може входити до складу ПС або бути ідентичною функціям програмної системи. Спосіб виготовлення – інженерія розроблення   програм для реалізації задач стосовно ПЗ.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2627313" y="2882900"/>
            <a:ext cx="360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uk-UA" altLang="uk-UA" sz="4400" b="1">
                <a:solidFill>
                  <a:schemeClr val="accent2"/>
                </a:solidFill>
              </a:rPr>
              <a:t>ВСТУП</a:t>
            </a:r>
          </a:p>
        </p:txBody>
      </p:sp>
      <p:grpSp>
        <p:nvGrpSpPr>
          <p:cNvPr id="6148" name="Group 11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6149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13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14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3796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7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8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5" name="Прямоугольник 5"/>
          <p:cNvSpPr>
            <a:spLocks noChangeArrowheads="1"/>
          </p:cNvSpPr>
          <p:nvPr/>
        </p:nvSpPr>
        <p:spPr bwMode="auto">
          <a:xfrm>
            <a:off x="468313" y="260350"/>
            <a:ext cx="7667625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Сімейство систем (systems family) </a:t>
            </a:r>
            <a:r>
              <a:rPr lang="uk-UA" altLang="uk-UA" sz="1800" i="1"/>
              <a:t>– </a:t>
            </a:r>
            <a:r>
              <a:rPr lang="uk-UA" altLang="uk-UA" sz="1800"/>
              <a:t>сукупність програмних систем із загальним (незмінним для всіх членів сімейства) і керованим (змінним) набором характеристик, що задовольняють визначеним потребам прикладної області (домену). Спосіб виготовлення – інженерія домену (Domain Engineering) або конвеєрне виробництво однотипних ПП за єдиною схемою на основі спеціально розроблених базових членів сімейства й інших готових програмних активів (assets) за допомогою базового процесу або автоматизованої лінійки продукту (Product line).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Програмний проект (program project) – унікальний і інтегрований комплекс взаємозалежних заходів, орієнтованих на досягнення цілей і задач об’єкта розроблення за визначеними вимогами до строків, бюджету та характеристик очікуваних результатів діяльності від нього. Спосіб виготовлення – інженерія процесу розроблення і менеджменту проекту.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Складні програмні об</a:t>
            </a:r>
            <a:r>
              <a:rPr lang="uk-UA" altLang="uk-UA" sz="1800" b="1" i="1"/>
              <a:t>'</a:t>
            </a:r>
            <a:r>
              <a:rPr lang="uk-UA" altLang="uk-UA" sz="1800"/>
              <a:t>єкти – сукупність взаємопов’язаних цільових об'єктів різних типів (сімейство систем), які виконують необхідні функції в складній системі, подані як самостійно розроблені прості та цільові об’єкти або вибрані з репозитарію готових ресурсів.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349500"/>
            <a:ext cx="6842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19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4821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2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20" name="Прямоугольник 5"/>
          <p:cNvSpPr>
            <a:spLocks noChangeArrowheads="1"/>
          </p:cNvSpPr>
          <p:nvPr/>
        </p:nvSpPr>
        <p:spPr bwMode="auto">
          <a:xfrm>
            <a:off x="250825" y="298450"/>
            <a:ext cx="85693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Теорія програмування – сукупність формальних методів, мов і засобів опису та проектування  цільових об’єктів, а також методів їхнього доказу, верифікації і тестування. Поряд з об’єктами теорії програмування до програмної інженерії залучені формальні методи керування проектом (персоналом, матеріальними та фінансовими ресурсами) і його окремими характеристиками. Відповідно проведеної нами класифікації методів теорії програмування,  у програмній інженерії застосовані наступні (рис.  2):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5844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5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6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Прямоугольник 5"/>
          <p:cNvSpPr>
            <a:spLocks noChangeArrowheads="1"/>
          </p:cNvSpPr>
          <p:nvPr/>
        </p:nvSpPr>
        <p:spPr bwMode="auto">
          <a:xfrm>
            <a:off x="539750" y="1052513"/>
            <a:ext cx="75612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методи програмування теоретичні (алгебраїчний, алгоритмічний, експлікативний, функціональний, VDM, RAISE тощо) і прикладні (об’єктний, компонентний, аспектний, генеруючий тощо), призначені для проектування  різних типів цільових об’єктів;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методи перевірки правильності за формальними процедурами (твердження, вивід, доказ) та тестуванням ПП;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методи оцінювання результатів послідовного проектування (проміжних робочих продуктів) і кінцевого продукту відносно встановлених показників (надійність,  якість, точність,  продуктивність тощо);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методи керування (менеджменту) і контролю розроблення проміжних результатів під час виконання процесів проекту, а також допоміжні розрахункові методи (трудовитрат кожного розробника, вартості робіт тощо).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Прямоугольник 5"/>
          <p:cNvSpPr>
            <a:spLocks noChangeArrowheads="1"/>
          </p:cNvSpPr>
          <p:nvPr/>
        </p:nvSpPr>
        <p:spPr bwMode="auto">
          <a:xfrm>
            <a:off x="395288" y="692150"/>
            <a:ext cx="828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Програмна інженерія як інженерна дисципліна (або інженерія) – це сукупність прийомів виконання діяльності, пов’язаної з виготовленням програмного продукту для різних видів цільових об’єктів із застосуванням методів, засобів і інструментів наукової складової програмної інженерії.  Основу  інженерії складають наступні базові елементи процесу виготовлення програмного продукту (рис. 4):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6838"/>
            <a:ext cx="75041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8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6870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2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TextBox 1"/>
          <p:cNvSpPr txBox="1">
            <a:spLocks noChangeArrowheads="1"/>
          </p:cNvSpPr>
          <p:nvPr/>
        </p:nvSpPr>
        <p:spPr bwMode="auto">
          <a:xfrm>
            <a:off x="1008063" y="58738"/>
            <a:ext cx="8172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b="1"/>
              <a:t>Визначення  програмної інженерії як  інженерної дисципліни</a:t>
            </a:r>
          </a:p>
          <a:p>
            <a:endParaRPr lang="uk-UA" altLang="uk-UA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7892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3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4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Прямоугольник 5"/>
          <p:cNvSpPr>
            <a:spLocks noChangeArrowheads="1"/>
          </p:cNvSpPr>
          <p:nvPr/>
        </p:nvSpPr>
        <p:spPr bwMode="auto">
          <a:xfrm>
            <a:off x="468313" y="612775"/>
            <a:ext cx="79200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ядро знань SWEBOK, як набір теоретичних концепцій і формальних визначень стосовно методів і засобів розроблення та керування програмними проектами, які можуть застосовуватися у інженерії програмування;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базовий процес  ПІ, як стрижень  процесній діяльності в організації-розробнику ПП;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стандарти, як набір  регламентованих правил конструювання проміжних артефактів  у процесах ЖЦ;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інфраструктура – умови середовища та методичне забезпечення базового процесу ПІ і підтримка дій його виконавців, що займаються виробленням програмного продукту;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1800"/>
              <a:t>менеджмент проекту (РМВОК) – ядро знань з керування промисловими проектами, як набір стандартних процесів, а також принципів і методів планування і контролювання  роботами в проекті.</a:t>
            </a:r>
          </a:p>
          <a:p>
            <a:pPr algn="just" eaLnBrk="1" hangingPunct="1">
              <a:spcBef>
                <a:spcPct val="0"/>
              </a:spcBef>
            </a:pPr>
            <a:endParaRPr lang="uk-UA" altLang="uk-UA" sz="18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8916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8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Прямоугольник 5"/>
          <p:cNvSpPr/>
          <p:nvPr/>
        </p:nvSpPr>
        <p:spPr>
          <a:xfrm>
            <a:off x="684213" y="1304925"/>
            <a:ext cx="7704137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uk-UA" dirty="0">
                <a:latin typeface="Arial" charset="0"/>
                <a:cs typeface="+mn-cs"/>
              </a:rPr>
              <a:t>Програмну інженерію можна розглядати з двох пов’язаних точок зору:</a:t>
            </a:r>
          </a:p>
          <a:p>
            <a:pPr algn="just" eaLnBrk="1" hangingPunct="1">
              <a:defRPr/>
            </a:pPr>
            <a:endParaRPr lang="uk-UA" dirty="0">
              <a:latin typeface="Arial" charset="0"/>
              <a:cs typeface="+mn-cs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Arial" charset="0"/>
                <a:cs typeface="+mn-cs"/>
              </a:rPr>
              <a:t>як інженерну діяльність, у якій інженери різних категорій виконують роботи в рамках проекту, використовуючи відповідні теоретичні методи і засоби ПІ, що рекомендовані у ядрі знань SWEBOK, а також стандарти процесів  проектування цільових об’єктів  за обраними методами;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uk-UA" dirty="0">
              <a:latin typeface="Arial" charset="0"/>
              <a:cs typeface="+mn-cs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Arial" charset="0"/>
                <a:cs typeface="+mn-cs"/>
              </a:rPr>
              <a:t>як систему керування проектом, якістю і ризиками з залученням правил і положень стандартів ЖЦ, якості та менеджменту проекту.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539750" y="476250"/>
            <a:ext cx="82089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uk-UA" altLang="uk-UA"/>
              <a:t>Інженерна діяльність обов’язково планується та ґрунтується на розподілі робіт у проекті між різними категоріями виконавців. </a:t>
            </a:r>
            <a:endParaRPr lang="pl-PL" altLang="uk-UA"/>
          </a:p>
          <a:p>
            <a:pPr algn="just"/>
            <a:r>
              <a:rPr lang="uk-UA" altLang="uk-UA"/>
              <a:t>Менеджер проекту – це головна діюча особа проекту, відповідальна за проектування і контроль виконання робіт спеціальними службами інфраструктури проекту в організації, зокрема служби верифікації, тестування, якості тощо. </a:t>
            </a:r>
            <a:endParaRPr lang="pl-PL" altLang="uk-UA"/>
          </a:p>
          <a:p>
            <a:pPr algn="just"/>
            <a:r>
              <a:rPr lang="uk-UA" altLang="uk-UA"/>
              <a:t>Продукт колективного виготовлення передається замовнику для супроводу. В ньому можуть бути  знайдені  різні  помилки і недоліки, які усувають розробники.</a:t>
            </a:r>
          </a:p>
          <a:p>
            <a:pPr algn="just"/>
            <a:r>
              <a:rPr lang="uk-UA" altLang="uk-UA"/>
              <a:t>Ця діяльність у програмній інженерії практично вже відпрацьована і за своєю сутністю близька до інженерної діяльності у промисловості, де інженерія – це спосіб застосування наукових результатів у виготовленні технічних виробів на основі технологічних правил і процедур, методик виміру, оцінки і сертифікації  в  цілях задовольняння і отримання користі  від виготовленого продукту або товару.</a:t>
            </a:r>
          </a:p>
          <a:p>
            <a:pPr algn="just"/>
            <a:endParaRPr lang="uk-UA" altLang="uk-UA"/>
          </a:p>
        </p:txBody>
      </p:sp>
      <p:grpSp>
        <p:nvGrpSpPr>
          <p:cNvPr id="39939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39940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1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2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179388" y="41275"/>
            <a:ext cx="8459787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l-PL" altLang="uk-UA"/>
              <a:t>1. </a:t>
            </a:r>
            <a:r>
              <a:rPr lang="uk-UA" altLang="uk-UA"/>
              <a:t>Ядро знань </a:t>
            </a:r>
            <a:r>
              <a:rPr lang="uk-UA" altLang="uk-UA" b="1"/>
              <a:t>SWEBOK </a:t>
            </a:r>
            <a:r>
              <a:rPr lang="uk-UA" altLang="uk-UA"/>
              <a:t>– стислий опис концептуальних основ програмної інженерії. Структурно поділяється на 10 розділів (knowledge areas), які умовно можна розкласти за двома категоріями: проектування продукту і інженерна діяльність. Перша категорія – це методи і засоби розробки (формування вимог, проектування, конструювання, тестування, супровід), друга категорія – методи керування проектом, конфігурацією і якістю та базовим процесом організації-розробника.</a:t>
            </a:r>
          </a:p>
          <a:p>
            <a:pPr algn="just"/>
            <a:r>
              <a:rPr lang="uk-UA" altLang="uk-UA"/>
              <a:t>Методи ядра знань програмної інженерії менеджер проекту зіставляє з відповідними стандартними процесами ЖЦ, виконання яких забезпечує послідовне розроблення програмного продукту. Наповнення базового процесу програмної інженерії методами з ядра знань SWEBOK, а також  задачами  і  діями стандартного ЖЦ, обумовлює його пристосування до потреб конкретної організації-розробника щодо певної регламентованої послідовності розробки і супроводу програмного продукту. Все це створює технологічний базис інженерії виготовлення конкретного продукту (або низки однотипних продуктів) в організації. На початкових стадіях розробки виконуються процеси визначення вимог до продукту, проектні рішення і каркас (абстрактна архітектура) майбутнього продукту. На основі вимог і каркасу розробляються або вибираються готові прості об’єкти для „наповнення” каркасу змістом для подальшого його доведення до стану готового продукту.</a:t>
            </a:r>
          </a:p>
          <a:p>
            <a:pPr algn="just"/>
            <a:endParaRPr lang="uk-UA" altLang="uk-UA"/>
          </a:p>
        </p:txBody>
      </p:sp>
      <p:grpSp>
        <p:nvGrpSpPr>
          <p:cNvPr id="40963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0964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5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6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468313" y="404813"/>
            <a:ext cx="7775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l-PL" altLang="uk-UA"/>
              <a:t>2. </a:t>
            </a:r>
            <a:r>
              <a:rPr lang="uk-UA" altLang="uk-UA"/>
              <a:t>Базовий процес (БП) </a:t>
            </a:r>
            <a:r>
              <a:rPr lang="uk-UA" altLang="uk-UA" i="1"/>
              <a:t>– </a:t>
            </a:r>
            <a:r>
              <a:rPr lang="uk-UA" altLang="uk-UA"/>
              <a:t>це метарівень для забезпечення «процесного продукування» продукту. Він містить основні поняття стосовно оснастки, організаційної структури колективу розроблювачів та методології оцінки, виміру, керування змінами і удосконалювання самого процесу. В цілому базовий процес містить множину логічно пов’язаних з ним видів інженерної діяльності організації-розробника та набір засобів і інструментів щодо виготовлення програмного продукту.</a:t>
            </a:r>
          </a:p>
          <a:p>
            <a:endParaRPr lang="uk-UA" altLang="uk-UA"/>
          </a:p>
        </p:txBody>
      </p:sp>
      <p:grpSp>
        <p:nvGrpSpPr>
          <p:cNvPr id="41987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1988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89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Прямоугольник 1"/>
          <p:cNvSpPr>
            <a:spLocks noChangeArrowheads="1"/>
          </p:cNvSpPr>
          <p:nvPr/>
        </p:nvSpPr>
        <p:spPr bwMode="auto">
          <a:xfrm>
            <a:off x="468313" y="404813"/>
            <a:ext cx="8351837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l-PL" altLang="uk-UA" sz="1800"/>
              <a:t>3. </a:t>
            </a:r>
            <a:r>
              <a:rPr lang="uk-UA" altLang="uk-UA" sz="1800"/>
              <a:t>Інфраструктура – це набір технічних, технологічних, програмних (методичних) та людських ресурсів організації–розробника, необхідних для виконання підпроцесів базового процесу програмної інженерії, орієнтованого на виконання договору з замовником програмного проекту. До технічних ресурсів відносяться: комп’ютери, пристрої (принтери, сканери тощо), сервери і т.п. До програмних – загальносистемне ПЗ середовища розробки, напрацювання колективу, оформлені у вигляді повторно використовуваних компонентів та інформаційне забезпечення. Технологічні та методичні ресурси складають – методики, процедури, правила, рекомендації стандартів щодо процесу і керування персоналом, включаючи комплект документів, що встановлює регламент виконання і регулювання процесів ЖЦ, пристосованих для вирішення конкретних задач проекту. Людські ресурси – це групи розробників та служб керування проектом, планами, якістю, ризиком, конфігурацією та перевірки правильності виконання проекту розробниками.</a:t>
            </a:r>
          </a:p>
        </p:txBody>
      </p:sp>
      <p:grpSp>
        <p:nvGrpSpPr>
          <p:cNvPr id="43011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3012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3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4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5" descr="images"/>
          <p:cNvPicPr>
            <a:picLocks noChangeAspect="1" noChangeArrowheads="1"/>
          </p:cNvPicPr>
          <p:nvPr/>
        </p:nvPicPr>
        <p:blipFill>
          <a:blip r:embed="rId3">
            <a:lum bright="86000" contrast="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79400" y="1358815"/>
            <a:ext cx="8642350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500" b="1" dirty="0"/>
              <a:t>ПИТАННЯ ЗАНЯТТЯ: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500" dirty="0"/>
              <a:t>     1. Завдання та структура дисципліни.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500" dirty="0"/>
              <a:t>     2. Визначення предмету - </a:t>
            </a:r>
            <a:r>
              <a:rPr lang="uk-UA" altLang="uk-UA" sz="2800" dirty="0"/>
              <a:t>інженерія програмного забезпечення</a:t>
            </a:r>
            <a:r>
              <a:rPr lang="uk-UA" altLang="uk-UA" sz="2500" dirty="0"/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uk-UA" altLang="uk-UA" sz="25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uk-UA" sz="2500" b="1" dirty="0"/>
              <a:t>НАВЧАЛЬНА ТА ВИХОВНА МЕТА: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500" dirty="0"/>
              <a:t>     1. Надати основні відомості щодо змісту дисципліни та її місця в загальному переліку дисциплін.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500" dirty="0"/>
              <a:t>     2. Навчити студентів самостійно працювати як з основною літературою, так з додатковою, виховувати снагу до навчання, здобуття знань.</a:t>
            </a:r>
            <a:r>
              <a:rPr lang="ru-RU" altLang="uk-UA" sz="2500" dirty="0"/>
              <a:t> </a:t>
            </a:r>
            <a:endParaRPr lang="uk-UA" altLang="uk-UA" sz="25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Прямоугольник 5"/>
          <p:cNvSpPr>
            <a:spLocks noChangeArrowheads="1"/>
          </p:cNvSpPr>
          <p:nvPr/>
        </p:nvSpPr>
        <p:spPr bwMode="auto">
          <a:xfrm>
            <a:off x="422275" y="549275"/>
            <a:ext cx="7561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Засоби, проміжні результати розроблення за процесами ЖЦ, а також методики керування різними ресурсами, виконання БП і застосування методів програмування, зберігаються у базі знань проекту (рис. 5).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5038"/>
            <a:ext cx="858996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6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4037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8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9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5062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4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59" name="Прямоугольник 5"/>
          <p:cNvSpPr>
            <a:spLocks noChangeArrowheads="1"/>
          </p:cNvSpPr>
          <p:nvPr/>
        </p:nvSpPr>
        <p:spPr bwMode="auto">
          <a:xfrm>
            <a:off x="468313" y="404813"/>
            <a:ext cx="8207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l-PL" altLang="uk-UA" sz="1800"/>
              <a:t>4. </a:t>
            </a:r>
            <a:r>
              <a:rPr lang="uk-UA" altLang="uk-UA" sz="1800"/>
              <a:t>Стандарти ПІ – встановлюють технологічно відпрацьований набір процесів зі строго визначеним і регламентованим порядком проведення різних видів робіт у програмної інженерії, зв’язаних з розробленням програмного продукту і оцінюванням його якості, ризику тощо. </a:t>
            </a:r>
          </a:p>
        </p:txBody>
      </p: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912813" y="1882775"/>
            <a:ext cx="698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uk-UA" sz="1800"/>
              <a:t>Див. лекцію 2</a:t>
            </a:r>
          </a:p>
        </p:txBody>
      </p:sp>
      <p:sp>
        <p:nvSpPr>
          <p:cNvPr id="45061" name="TextBox 1"/>
          <p:cNvSpPr txBox="1">
            <a:spLocks noChangeArrowheads="1"/>
          </p:cNvSpPr>
          <p:nvPr/>
        </p:nvSpPr>
        <p:spPr bwMode="auto">
          <a:xfrm>
            <a:off x="468313" y="2636838"/>
            <a:ext cx="8207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uk-UA" altLang="uk-UA"/>
              <a:t>Ядро знань SWEBOK і стандарти ЖЦ мають  зв’язок. Процесам ЖЦ зіставляються необхідні  методи  ядра і тим самим визначається базовий процес проекту, що доповнюється методиками і обмеженнями щодо вироблення продукту. Діючі фундаментальні моделі ЖЦ (водоспадна, спіральна тощо), які широко використовуються на практиці, пропонують вкладений в них стиль проектування і реалізації деяких видів продуктів.</a:t>
            </a:r>
          </a:p>
          <a:p>
            <a:pPr algn="just"/>
            <a:endParaRPr lang="uk-UA" altLang="uk-UA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213" y="404813"/>
            <a:ext cx="7920037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dirty="0"/>
              <a:t>5</a:t>
            </a:r>
            <a:r>
              <a:rPr lang="ru-RU" dirty="0"/>
              <a:t>. </a:t>
            </a:r>
            <a:r>
              <a:rPr lang="uk-UA" dirty="0"/>
              <a:t>Менеджмент проекту – це керування розробленням проекту з використанням теорії керування та процесів ядра знань РМВОК (Project </a:t>
            </a:r>
            <a:r>
              <a:rPr lang="uk-UA" dirty="0" err="1"/>
              <a:t>Management</a:t>
            </a:r>
            <a:r>
              <a:rPr lang="uk-UA" dirty="0"/>
              <a:t> </a:t>
            </a:r>
            <a:r>
              <a:rPr lang="uk-UA" dirty="0" err="1"/>
              <a:t>body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knowledge</a:t>
            </a:r>
            <a:r>
              <a:rPr lang="uk-UA" dirty="0"/>
              <a:t>). </a:t>
            </a:r>
          </a:p>
          <a:p>
            <a:pPr algn="just">
              <a:defRPr/>
            </a:pPr>
            <a:r>
              <a:rPr lang="uk-UA" dirty="0"/>
              <a:t>В настанові з використання PMBOK подано положення і правила керування часовим виробничим циклом побудови унікального продукту в рамках проекту. </a:t>
            </a:r>
          </a:p>
          <a:p>
            <a:pPr algn="just">
              <a:defRPr/>
            </a:pPr>
            <a:r>
              <a:rPr lang="uk-UA" dirty="0"/>
              <a:t>РМВОК є стандартом, що розроблений американським Інститутом управління проектами (www.pmi.org), з початку без урахування рівня комп’ютеризації промисловості (1987р.)</a:t>
            </a:r>
            <a:r>
              <a:rPr lang="uk-UA" b="1" dirty="0"/>
              <a:t>, </a:t>
            </a:r>
            <a:r>
              <a:rPr lang="uk-UA" dirty="0"/>
              <a:t>а потом і з його врахуванням (2000 р.). </a:t>
            </a:r>
          </a:p>
          <a:p>
            <a:pPr algn="just">
              <a:defRPr/>
            </a:pPr>
            <a:r>
              <a:rPr lang="uk-UA" dirty="0"/>
              <a:t>Слід зазначити, що на теперішній час настанови до PMBOK та SWEBOK введені в  статус стандартів, а саме: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uk-UA" b="1" dirty="0"/>
              <a:t>ISO/IEC TR 19759 </a:t>
            </a:r>
            <a:r>
              <a:rPr lang="uk-UA" dirty="0"/>
              <a:t>(“</a:t>
            </a:r>
            <a:r>
              <a:rPr lang="uk-UA" dirty="0" err="1"/>
              <a:t>Guide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Engineering</a:t>
            </a:r>
            <a:r>
              <a:rPr lang="uk-UA" dirty="0"/>
              <a:t> </a:t>
            </a:r>
            <a:r>
              <a:rPr lang="uk-UA" dirty="0" err="1"/>
              <a:t>Body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Knowledge</a:t>
            </a:r>
            <a:r>
              <a:rPr lang="uk-UA" dirty="0"/>
              <a:t> (SWEBOK)) та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uk-UA" b="1" dirty="0"/>
              <a:t>IEEE Std.1490 </a:t>
            </a:r>
            <a:r>
              <a:rPr lang="uk-UA" dirty="0"/>
              <a:t>“IEEE </a:t>
            </a:r>
            <a:r>
              <a:rPr lang="uk-UA" dirty="0" err="1"/>
              <a:t>Guide</a:t>
            </a:r>
            <a:r>
              <a:rPr lang="uk-UA" dirty="0"/>
              <a:t> </a:t>
            </a:r>
            <a:r>
              <a:rPr lang="uk-UA" dirty="0" err="1"/>
              <a:t>adoption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PMI Standard. A </a:t>
            </a:r>
            <a:r>
              <a:rPr lang="uk-UA" dirty="0" err="1"/>
              <a:t>Guide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Project </a:t>
            </a:r>
            <a:r>
              <a:rPr lang="uk-UA" dirty="0" err="1"/>
              <a:t>Management</a:t>
            </a:r>
            <a:r>
              <a:rPr lang="uk-UA" dirty="0"/>
              <a:t> </a:t>
            </a:r>
            <a:r>
              <a:rPr lang="uk-UA" dirty="0" err="1"/>
              <a:t>Body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Knowledge</a:t>
            </a:r>
            <a:r>
              <a:rPr lang="uk-UA" dirty="0"/>
              <a:t>)</a:t>
            </a:r>
          </a:p>
        </p:txBody>
      </p:sp>
      <p:grpSp>
        <p:nvGrpSpPr>
          <p:cNvPr id="46083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6084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5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6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250825" y="549275"/>
            <a:ext cx="835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uk-UA" altLang="uk-UA"/>
              <a:t>Ядро знань SWEBOK і PMBOK пов’язані подібними моделями ЖЦ, методами й інструментами керування процесами виконання проекту. </a:t>
            </a:r>
          </a:p>
        </p:txBody>
      </p:sp>
      <p:pic>
        <p:nvPicPr>
          <p:cNvPr id="47107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5388"/>
            <a:ext cx="4824412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250825" y="4381500"/>
            <a:ext cx="8461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uk-UA" altLang="uk-UA"/>
              <a:t>Грані SWEBOK, СТАНДАРТИ, PMBOK відображають виробничій фундамент, котрий застосовується при проектуванні програмних систем з використанням наукових і інженерних досягнень у  програмної інженерії. Вони забезпечують технологічність та досягнення якості розроблення програмних продуктів різного призначення.</a:t>
            </a:r>
          </a:p>
        </p:txBody>
      </p:sp>
      <p:grpSp>
        <p:nvGrpSpPr>
          <p:cNvPr id="47109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7110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1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2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2627313" y="2882900"/>
            <a:ext cx="3600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uk-UA" altLang="uk-UA" sz="4400" b="1">
                <a:solidFill>
                  <a:schemeClr val="accent2"/>
                </a:solidFill>
              </a:rPr>
              <a:t>ВИСНОВКИ</a:t>
            </a:r>
          </a:p>
        </p:txBody>
      </p:sp>
      <p:grpSp>
        <p:nvGrpSpPr>
          <p:cNvPr id="48132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48133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graphicFrame>
        <p:nvGraphicFramePr>
          <p:cNvPr id="50179" name="Object 7"/>
          <p:cNvGraphicFramePr>
            <a:graphicFrameLocks noChangeAspect="1"/>
          </p:cNvGraphicFramePr>
          <p:nvPr/>
        </p:nvGraphicFramePr>
        <p:xfrm>
          <a:off x="428625" y="939800"/>
          <a:ext cx="8240713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872484" imgH="2430780" progId="Word.Picture.8">
                  <p:embed/>
                </p:oleObj>
              </mc:Choice>
              <mc:Fallback>
                <p:oleObj name="Picture" r:id="rId3" imgW="3872484" imgH="24307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939800"/>
                        <a:ext cx="8240713" cy="50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9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1403350" y="123825"/>
            <a:ext cx="633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uk-UA" altLang="uk-UA" sz="2000" b="1">
                <a:solidFill>
                  <a:schemeClr val="accent2"/>
                </a:solidFill>
              </a:rPr>
              <a:t>ВИСНОВКИ</a:t>
            </a:r>
            <a:r>
              <a:rPr lang="ru-RU" altLang="uk-UA" sz="1800"/>
              <a:t> </a:t>
            </a:r>
            <a:endParaRPr lang="uk-UA" altLang="uk-UA" sz="1800"/>
          </a:p>
        </p:txBody>
      </p:sp>
      <p:grpSp>
        <p:nvGrpSpPr>
          <p:cNvPr id="50182" name="Group 13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50183" name="Picture 14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4" name="Picture 15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5" name="Picture 16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1" y="188640"/>
            <a:ext cx="9143999" cy="60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57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just" eaLnBrk="1" hangingPunct="1">
              <a:spcBef>
                <a:spcPct val="0"/>
              </a:spcBef>
              <a:buFontTx/>
              <a:buNone/>
            </a:pPr>
            <a:r>
              <a:rPr lang="uk-UA" altLang="uk-UA" sz="2000" b="1" dirty="0">
                <a:latin typeface="Times New Roman" panose="02020603050405020304" pitchFamily="18" charset="0"/>
              </a:rPr>
              <a:t>НАВЧАЛЬНА ЛІТЕРАТУРА:</a:t>
            </a: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altLang="uk-UA" dirty="0">
                <a:latin typeface="Times New Roman" panose="02020603050405020304" pitchFamily="18" charset="0"/>
              </a:rPr>
              <a:t>    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Бородкіна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І. Л.  Інженерія програмного забезпечення: посібник для студентів вищих навчальних закладів.  ЦУЛ, 2018. 204 с.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Бандура В. В.,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Храбатин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Р. І. Архітектура та проектування програмного забезпечення: конспект лекцій. Івано-Франківськ, 2012. 240 с.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Грицюк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Ю. Аналіз вимог до програмного забезпечення. Львів: Львівська політехніка, 2018. 456 с.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ДСТУ ІSО/ІЕС 9126-1:2013 (ІSО/ІЕС 9126-1:2001, IDТ) Національний стандарт України. Програмна інженерія. Київ, ДП «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УкрНДНЦ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2013.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ДСТУ ISO/IEC 16085:2016 Інженерія систем і програмних засобів. Процеси життєвого циклу. Керування ризиками (ISO/IEC 16085:2006, IDT). Київ, ДП «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УкрНДНЦ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2018.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ДСТУ ISO/IEC 15026-1:2017 Інженерія систем і програмних засобів. Гарантії стосовно систем і програмних засобів. Частина 1. Поняття та основні терміни (ISO/IEC 15026-1:2013, IDТ) Київ, ДП «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УкрНДНЦ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2018.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ДСТУ ISO/IEC/IEEE 12207:2018 Інженерія систем і програмних засобів. Процеси життєвого циклу програмних засобів (ISO/IEC/IEEE 12207:2017, IDT) Київ, ДП «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УкрНДНЦ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2018.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Кривий С. Л. Вступ до методів творення програмних продуктів. Видавництво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Букрек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2012. 424 с.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Лавріщева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K. M. Програмна Інженерія.  Київ, 2008.  319с.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3" indent="0" algn="just" fontAlgn="base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Еванс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Е. Предметно-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ориентированное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(DDD).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Структуризация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сложных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программных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 / Пер. В.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Бродовий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Диалектика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2016. 448 с.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1042988" y="2119313"/>
            <a:ext cx="69850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uk-UA" altLang="uk-UA" sz="4400" b="1">
                <a:solidFill>
                  <a:schemeClr val="accent2"/>
                </a:solidFill>
              </a:rPr>
              <a:t>Питання 1.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uk-UA" altLang="uk-UA" sz="4400" b="1">
                <a:solidFill>
                  <a:schemeClr val="accent2"/>
                </a:solidFill>
              </a:rPr>
              <a:t>Завдання та структура дисципліни.</a:t>
            </a:r>
          </a:p>
        </p:txBody>
      </p:sp>
      <p:grpSp>
        <p:nvGrpSpPr>
          <p:cNvPr id="12292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12293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189449" name="Rectangle 7"/>
          <p:cNvSpPr>
            <a:spLocks noChangeArrowheads="1"/>
          </p:cNvSpPr>
          <p:nvPr/>
        </p:nvSpPr>
        <p:spPr bwMode="auto">
          <a:xfrm>
            <a:off x="184150" y="548680"/>
            <a:ext cx="869315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652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487488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2009775" indent="-3429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532063" indent="-3429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989263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46463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03663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60863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uk-UA" altLang="uk-UA" sz="2000" b="1" dirty="0">
                <a:cs typeface="+mn-cs"/>
              </a:rPr>
              <a:t>    </a:t>
            </a:r>
            <a:r>
              <a:rPr lang="uk-UA" altLang="uk-UA" sz="2800" dirty="0">
                <a:latin typeface="Times New Roman" pitchFamily="18" charset="0"/>
                <a:cs typeface="+mn-cs"/>
              </a:rPr>
              <a:t>Навчальна дисципліна “</a:t>
            </a:r>
            <a:r>
              <a:rPr lang="uk-UA" altLang="zh-CN" sz="2800" dirty="0">
                <a:latin typeface="Times New Roman" pitchFamily="18" charset="0"/>
                <a:cs typeface="+mn-cs"/>
              </a:rPr>
              <a:t>Інженерія програмного забезпечення”</a:t>
            </a:r>
            <a:r>
              <a:rPr lang="uk-UA" altLang="uk-UA" sz="2800" dirty="0">
                <a:cs typeface="+mn-cs"/>
              </a:rPr>
              <a:t> </a:t>
            </a:r>
            <a:r>
              <a:rPr lang="uk-UA" altLang="uk-UA" sz="2800" b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має на</a:t>
            </a:r>
            <a:r>
              <a:rPr lang="uk-UA" altLang="uk-UA" sz="2800" dirty="0">
                <a:latin typeface="Times New Roman" pitchFamily="18" charset="0"/>
                <a:cs typeface="+mn-cs"/>
              </a:rPr>
              <a:t> </a:t>
            </a:r>
            <a:r>
              <a:rPr lang="uk-UA" altLang="uk-UA" sz="2800" b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меті</a:t>
            </a:r>
            <a:r>
              <a:rPr lang="uk-UA" altLang="uk-UA" sz="2800" dirty="0">
                <a:latin typeface="Times New Roman" pitchFamily="18" charset="0"/>
                <a:cs typeface="+mn-cs"/>
              </a:rPr>
              <a:t> </a:t>
            </a:r>
            <a:r>
              <a:rPr lang="uk-UA" altLang="uk-UA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розкриття сучасних наукових концепцій, понять, інженерних методів та технологій розробки програмного забезпечення .</a:t>
            </a:r>
          </a:p>
          <a:p>
            <a:pPr algn="just" eaLnBrk="1" hangingPunct="1">
              <a:defRPr/>
            </a:pPr>
            <a:r>
              <a:rPr lang="uk-UA" altLang="uk-UA" sz="2800" dirty="0">
                <a:latin typeface="Times New Roman" pitchFamily="18" charset="0"/>
                <a:cs typeface="+mn-cs"/>
              </a:rPr>
              <a:t>   </a:t>
            </a:r>
            <a:r>
              <a:rPr lang="uk-UA" altLang="uk-UA" sz="2800" b="1" dirty="0">
                <a:latin typeface="Times New Roman" pitchFamily="18" charset="0"/>
                <a:cs typeface="+mn-cs"/>
              </a:rPr>
              <a:t>Завданнями вивчення навчальної дисципліни є</a:t>
            </a:r>
            <a:r>
              <a:rPr lang="uk-UA" altLang="uk-UA" sz="2800" dirty="0">
                <a:latin typeface="Times New Roman" pitchFamily="18" charset="0"/>
                <a:cs typeface="+mn-cs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r>
              <a:rPr lang="uk-UA" altLang="uk-UA" sz="2800" dirty="0">
                <a:latin typeface="Times New Roman" pitchFamily="18" charset="0"/>
                <a:cs typeface="+mn-cs"/>
              </a:rPr>
              <a:t>оволодіння теорією і практикою організації розробки програмного забезпечення;</a:t>
            </a:r>
          </a:p>
          <a:p>
            <a:pPr algn="just" eaLnBrk="1" hangingPunct="1">
              <a:buFontTx/>
              <a:buChar char="•"/>
              <a:defRPr/>
            </a:pPr>
            <a:r>
              <a:rPr lang="uk-UA" altLang="uk-UA" sz="2800" dirty="0">
                <a:latin typeface="Times New Roman" pitchFamily="18" charset="0"/>
                <a:cs typeface="+mn-cs"/>
              </a:rPr>
              <a:t>навчання сучасному інженерному підходу щодо розробки програмного забезпечення шляхом розглядання усіх складових фаз;</a:t>
            </a:r>
          </a:p>
          <a:p>
            <a:pPr algn="just" eaLnBrk="1" hangingPunct="1">
              <a:buFontTx/>
              <a:buChar char="•"/>
              <a:defRPr/>
            </a:pPr>
            <a:r>
              <a:rPr lang="uk-UA" altLang="uk-UA" sz="2800" dirty="0">
                <a:latin typeface="Times New Roman" pitchFamily="18" charset="0"/>
                <a:cs typeface="+mn-cs"/>
              </a:rPr>
              <a:t>ознайомлення з практичними навичками у цій галузі.</a:t>
            </a:r>
            <a:r>
              <a:rPr lang="uk-UA" altLang="uk-UA" sz="2600" dirty="0">
                <a:latin typeface="Times New Roman" pitchFamily="18" charset="0"/>
                <a:cs typeface="+mn-cs"/>
              </a:rPr>
              <a:t> </a:t>
            </a:r>
          </a:p>
        </p:txBody>
      </p:sp>
      <p:grpSp>
        <p:nvGrpSpPr>
          <p:cNvPr id="14340" name="Group 13"/>
          <p:cNvGrpSpPr>
            <a:grpSpLocks/>
          </p:cNvGrpSpPr>
          <p:nvPr/>
        </p:nvGrpSpPr>
        <p:grpSpPr bwMode="auto">
          <a:xfrm>
            <a:off x="0" y="6094413"/>
            <a:ext cx="9144000" cy="647700"/>
            <a:chOff x="0" y="3249"/>
            <a:chExt cx="5760" cy="771"/>
          </a:xfrm>
        </p:grpSpPr>
        <p:pic>
          <p:nvPicPr>
            <p:cNvPr id="14341" name="Picture 14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2" name="Picture 15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Picture 16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184150" y="658808"/>
            <a:ext cx="869315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000" b="1" dirty="0"/>
              <a:t>    </a:t>
            </a:r>
            <a:r>
              <a:rPr lang="uk-UA" altLang="uk-UA" sz="2600" b="1" dirty="0">
                <a:latin typeface="Times New Roman" panose="02020603050405020304" pitchFamily="18" charset="0"/>
              </a:rPr>
              <a:t>Знати: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2600" dirty="0">
                <a:latin typeface="Times New Roman" panose="02020603050405020304" pitchFamily="18" charset="0"/>
              </a:rPr>
              <a:t>   міжнародні стандарти і оцінки якості програмною забезпечення, оцінки зрілості процесів розробки ПЗ, методів забезпечення якості ПЗ;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2600" dirty="0">
                <a:latin typeface="Times New Roman" panose="02020603050405020304" pitchFamily="18" charset="0"/>
              </a:rPr>
              <a:t>    </a:t>
            </a:r>
            <a:r>
              <a:rPr lang="ru-RU" altLang="uk-UA" sz="2600" dirty="0" err="1">
                <a:latin typeface="Times New Roman" panose="02020603050405020304" pitchFamily="18" charset="0"/>
              </a:rPr>
              <a:t>стандарти</a:t>
            </a:r>
            <a:r>
              <a:rPr lang="ru-RU" altLang="uk-UA" sz="2600" dirty="0">
                <a:latin typeface="Times New Roman" panose="02020603050405020304" pitchFamily="18" charset="0"/>
              </a:rPr>
              <a:t>, </a:t>
            </a:r>
            <a:r>
              <a:rPr lang="ru-RU" altLang="uk-UA" sz="2600" dirty="0" err="1">
                <a:latin typeface="Times New Roman" panose="02020603050405020304" pitchFamily="18" charset="0"/>
              </a:rPr>
              <a:t>методи</a:t>
            </a:r>
            <a:r>
              <a:rPr lang="ru-RU" altLang="uk-UA" sz="2600" dirty="0">
                <a:latin typeface="Times New Roman" panose="02020603050405020304" pitchFamily="18" charset="0"/>
              </a:rPr>
              <a:t>, </a:t>
            </a:r>
            <a:r>
              <a:rPr lang="ru-RU" altLang="uk-UA" sz="2600" dirty="0" err="1">
                <a:latin typeface="Times New Roman" panose="02020603050405020304" pitchFamily="18" charset="0"/>
              </a:rPr>
              <a:t>технології</a:t>
            </a:r>
            <a:r>
              <a:rPr lang="ru-RU" altLang="uk-UA" sz="2600" dirty="0">
                <a:latin typeface="Times New Roman" panose="02020603050405020304" pitchFamily="18" charset="0"/>
              </a:rPr>
              <a:t> і </a:t>
            </a:r>
            <a:r>
              <a:rPr lang="ru-RU" altLang="uk-UA" sz="2600" dirty="0" err="1">
                <a:latin typeface="Times New Roman" panose="02020603050405020304" pitchFamily="18" charset="0"/>
              </a:rPr>
              <a:t>засоби</a:t>
            </a:r>
            <a:r>
              <a:rPr lang="ru-RU" altLang="uk-UA" sz="2600" dirty="0">
                <a:latin typeface="Times New Roman" panose="02020603050405020304" pitchFamily="18" charset="0"/>
              </a:rPr>
              <a:t> </a:t>
            </a:r>
            <a:r>
              <a:rPr lang="ru-RU" altLang="uk-UA" sz="2600" dirty="0" err="1">
                <a:latin typeface="Times New Roman" panose="02020603050405020304" pitchFamily="18" charset="0"/>
              </a:rPr>
              <a:t>управління</a:t>
            </a:r>
            <a:r>
              <a:rPr lang="ru-RU" altLang="uk-UA" sz="2600" dirty="0">
                <a:latin typeface="Times New Roman" panose="02020603050405020304" pitchFamily="18" charset="0"/>
              </a:rPr>
              <a:t> </a:t>
            </a:r>
            <a:r>
              <a:rPr lang="ru-RU" altLang="uk-UA" sz="2600" dirty="0" err="1">
                <a:latin typeface="Times New Roman" panose="02020603050405020304" pitchFamily="18" charset="0"/>
              </a:rPr>
              <a:t>процесами</a:t>
            </a:r>
            <a:r>
              <a:rPr lang="ru-RU" altLang="uk-UA" sz="2600" dirty="0">
                <a:latin typeface="Times New Roman" panose="02020603050405020304" pitchFamily="18" charset="0"/>
              </a:rPr>
              <a:t> </a:t>
            </a:r>
            <a:r>
              <a:rPr lang="ru-RU" altLang="uk-UA" sz="2600" dirty="0" err="1">
                <a:latin typeface="Times New Roman" panose="02020603050405020304" pitchFamily="18" charset="0"/>
              </a:rPr>
              <a:t>життєвого</a:t>
            </a:r>
            <a:r>
              <a:rPr lang="ru-RU" altLang="uk-UA" sz="2600" dirty="0">
                <a:latin typeface="Times New Roman" panose="02020603050405020304" pitchFamily="18" charset="0"/>
              </a:rPr>
              <a:t> циклу </a:t>
            </a:r>
            <a:r>
              <a:rPr lang="ru-RU" altLang="uk-UA" sz="2600" dirty="0" err="1">
                <a:latin typeface="Times New Roman" panose="02020603050405020304" pitchFamily="18" charset="0"/>
              </a:rPr>
              <a:t>інформаційних</a:t>
            </a:r>
            <a:r>
              <a:rPr lang="ru-RU" altLang="uk-UA" sz="2600" dirty="0">
                <a:latin typeface="Times New Roman" panose="02020603050405020304" pitchFamily="18" charset="0"/>
              </a:rPr>
              <a:t> і </a:t>
            </a:r>
            <a:r>
              <a:rPr lang="ru-RU" altLang="uk-UA" sz="2600" dirty="0" err="1">
                <a:latin typeface="Times New Roman" panose="02020603050405020304" pitchFamily="18" charset="0"/>
              </a:rPr>
              <a:t>програмних</a:t>
            </a:r>
            <a:r>
              <a:rPr lang="ru-RU" altLang="uk-UA" sz="2600" dirty="0">
                <a:latin typeface="Times New Roman" panose="02020603050405020304" pitchFamily="18" charset="0"/>
              </a:rPr>
              <a:t> систем, </a:t>
            </a:r>
            <a:r>
              <a:rPr lang="ru-RU" altLang="uk-UA" sz="2600" dirty="0" err="1">
                <a:latin typeface="Times New Roman" panose="02020603050405020304" pitchFamily="18" charset="0"/>
              </a:rPr>
              <a:t>продуктів</a:t>
            </a:r>
            <a:r>
              <a:rPr lang="ru-RU" altLang="uk-UA" sz="2600" dirty="0">
                <a:latin typeface="Times New Roman" panose="02020603050405020304" pitchFamily="18" charset="0"/>
              </a:rPr>
              <a:t> і </a:t>
            </a:r>
            <a:r>
              <a:rPr lang="ru-RU" altLang="uk-UA" sz="2600" dirty="0" err="1">
                <a:latin typeface="Times New Roman" panose="02020603050405020304" pitchFamily="18" charset="0"/>
              </a:rPr>
              <a:t>сервісів</a:t>
            </a:r>
            <a:r>
              <a:rPr lang="ru-RU" altLang="uk-UA" sz="2600" dirty="0">
                <a:latin typeface="Times New Roman" panose="02020603050405020304" pitchFamily="18" charset="0"/>
              </a:rPr>
              <a:t> </a:t>
            </a:r>
            <a:r>
              <a:rPr lang="ru-RU" altLang="uk-UA" sz="2600" dirty="0" err="1">
                <a:latin typeface="Times New Roman" panose="02020603050405020304" pitchFamily="18" charset="0"/>
              </a:rPr>
              <a:t>інформаційних</a:t>
            </a:r>
            <a:r>
              <a:rPr lang="ru-RU" altLang="uk-UA" sz="2600" dirty="0">
                <a:latin typeface="Times New Roman" panose="02020603050405020304" pitchFamily="18" charset="0"/>
              </a:rPr>
              <a:t> </a:t>
            </a:r>
            <a:r>
              <a:rPr lang="ru-RU" altLang="uk-UA" sz="2600" dirty="0" err="1">
                <a:latin typeface="Times New Roman" panose="02020603050405020304" pitchFamily="18" charset="0"/>
              </a:rPr>
              <a:t>технологій</a:t>
            </a:r>
            <a:r>
              <a:rPr lang="uk-UA" altLang="uk-UA" sz="26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2600" dirty="0">
                <a:latin typeface="Times New Roman" panose="02020603050405020304" pitchFamily="18" charset="0"/>
              </a:rPr>
              <a:t>    методології технології проектування складних систем, </a:t>
            </a:r>
            <a:r>
              <a:rPr lang="en-US" altLang="uk-UA" sz="2600" dirty="0">
                <a:latin typeface="Times New Roman" panose="02020603050405020304" pitchFamily="18" charset="0"/>
              </a:rPr>
              <a:t>CASE-</a:t>
            </a:r>
            <a:r>
              <a:rPr lang="uk-UA" altLang="uk-UA" sz="2600" dirty="0">
                <a:latin typeface="Times New Roman" panose="02020603050405020304" pitchFamily="18" charset="0"/>
              </a:rPr>
              <a:t>засобів їх проектування, об'єктно-орієнтованої методології проектування, документування проекту.</a:t>
            </a:r>
          </a:p>
        </p:txBody>
      </p:sp>
      <p:grpSp>
        <p:nvGrpSpPr>
          <p:cNvPr id="16388" name="Group 13"/>
          <p:cNvGrpSpPr>
            <a:grpSpLocks/>
          </p:cNvGrpSpPr>
          <p:nvPr/>
        </p:nvGrpSpPr>
        <p:grpSpPr bwMode="auto">
          <a:xfrm>
            <a:off x="0" y="6021388"/>
            <a:ext cx="9144000" cy="647700"/>
            <a:chOff x="0" y="3249"/>
            <a:chExt cx="5760" cy="771"/>
          </a:xfrm>
        </p:grpSpPr>
        <p:pic>
          <p:nvPicPr>
            <p:cNvPr id="16389" name="Picture 14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15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16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340519" y="444867"/>
            <a:ext cx="846296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>
              <a:spcBef>
                <a:spcPct val="20000"/>
              </a:spcBef>
              <a:buChar char="•"/>
              <a:tabLst>
                <a:tab pos="4429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429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429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000" b="1" dirty="0">
                <a:latin typeface="Times New Roman" panose="02020603050405020304" pitchFamily="18" charset="0"/>
              </a:rPr>
              <a:t>     Вміти:</a:t>
            </a:r>
          </a:p>
          <a:p>
            <a:pPr algn="just" eaLnBrk="1" hangingPunct="1">
              <a:spcBef>
                <a:spcPct val="0"/>
              </a:spcBef>
            </a:pPr>
            <a:r>
              <a:rPr lang="uk-UA" altLang="uk-UA" sz="2000" dirty="0">
                <a:latin typeface="Times New Roman" panose="02020603050405020304" pitchFamily="18" charset="0"/>
              </a:rPr>
              <a:t>   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застосовувати</a:t>
            </a:r>
            <a:r>
              <a:rPr lang="ru-RU" altLang="uk-UA" sz="2000" dirty="0">
                <a:latin typeface="Times New Roman" panose="02020603050405020304" pitchFamily="18" charset="0"/>
              </a:rPr>
              <a:t> у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роботі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міжнародні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стандарти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оцінки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якості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програмного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забезпечення</a:t>
            </a:r>
            <a:r>
              <a:rPr lang="uk-UA" altLang="uk-UA" sz="20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uk-UA" sz="2000" dirty="0" err="1">
                <a:latin typeface="Times New Roman" panose="02020603050405020304" pitchFamily="18" charset="0"/>
              </a:rPr>
              <a:t>використовувати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методології</a:t>
            </a:r>
            <a:r>
              <a:rPr lang="ru-RU" altLang="uk-UA" sz="2000" dirty="0">
                <a:latin typeface="Times New Roman" panose="02020603050405020304" pitchFamily="18" charset="0"/>
              </a:rPr>
              <a:t>,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технології</a:t>
            </a:r>
            <a:r>
              <a:rPr lang="ru-RU" altLang="uk-UA" sz="2000" dirty="0">
                <a:latin typeface="Times New Roman" panose="02020603050405020304" pitchFamily="18" charset="0"/>
              </a:rPr>
              <a:t> та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інструментальні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засоби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управління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життєвим</a:t>
            </a:r>
            <a:r>
              <a:rPr lang="ru-RU" altLang="uk-UA" sz="2000" dirty="0">
                <a:latin typeface="Times New Roman" panose="02020603050405020304" pitchFamily="18" charset="0"/>
              </a:rPr>
              <a:t> циклом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інформаційних</a:t>
            </a:r>
            <a:r>
              <a:rPr lang="ru-RU" altLang="uk-UA" sz="2000" dirty="0">
                <a:latin typeface="Times New Roman" panose="02020603050405020304" pitchFamily="18" charset="0"/>
              </a:rPr>
              <a:t> систем,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програмного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забезпечення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відповідно</a:t>
            </a:r>
            <a:r>
              <a:rPr lang="ru-RU" altLang="uk-UA" sz="2000" dirty="0">
                <a:latin typeface="Times New Roman" panose="02020603050405020304" pitchFamily="18" charset="0"/>
              </a:rPr>
              <a:t> до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вимог</a:t>
            </a:r>
            <a:r>
              <a:rPr lang="ru-RU" altLang="uk-UA" sz="2000" dirty="0">
                <a:latin typeface="Times New Roman" panose="02020603050405020304" pitchFamily="18" charset="0"/>
              </a:rPr>
              <a:t> і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обмежень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замовника</a:t>
            </a:r>
            <a:r>
              <a:rPr lang="uk-UA" altLang="uk-UA" sz="20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uk-UA" sz="2000" dirty="0" err="1">
                <a:latin typeface="Times New Roman" panose="02020603050405020304" pitchFamily="18" charset="0"/>
              </a:rPr>
              <a:t>використовувати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технології</a:t>
            </a:r>
            <a:r>
              <a:rPr lang="ru-RU" altLang="uk-UA" sz="2000" dirty="0">
                <a:latin typeface="Times New Roman" panose="02020603050405020304" pitchFamily="18" charset="0"/>
              </a:rPr>
              <a:t> CASE-</a:t>
            </a:r>
            <a:r>
              <a:rPr lang="ru-RU" altLang="uk-UA" sz="2000" dirty="0" err="1">
                <a:latin typeface="Times New Roman" panose="02020603050405020304" pitchFamily="18" charset="0"/>
              </a:rPr>
              <a:t>засоби</a:t>
            </a:r>
            <a:r>
              <a:rPr lang="ru-RU" altLang="uk-UA" sz="2000" dirty="0">
                <a:latin typeface="Times New Roman" panose="02020603050405020304" pitchFamily="18" charset="0"/>
              </a:rPr>
              <a:t>;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формулювати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техніко-економічні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вимоги</a:t>
            </a:r>
            <a:r>
              <a:rPr lang="uk-UA" altLang="uk-UA" sz="20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uk-UA" sz="2000" dirty="0" err="1">
                <a:latin typeface="Times New Roman" panose="02020603050405020304" pitchFamily="18" charset="0"/>
              </a:rPr>
              <a:t>ефективно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формувати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комунікаційні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стратегії</a:t>
            </a:r>
            <a:r>
              <a:rPr lang="ru-RU" altLang="uk-UA" sz="2000" dirty="0">
                <a:latin typeface="Times New Roman" panose="02020603050405020304" pitchFamily="18" charset="0"/>
              </a:rPr>
              <a:t> в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сфері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організації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командної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роботи</a:t>
            </a:r>
            <a:r>
              <a:rPr lang="ru-RU" altLang="uk-UA" sz="2000" dirty="0">
                <a:latin typeface="Times New Roman" panose="02020603050405020304" pitchFamily="18" charset="0"/>
              </a:rPr>
              <a:t> у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процесі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проектування</a:t>
            </a:r>
            <a:r>
              <a:rPr lang="ru-RU" altLang="uk-UA" sz="2000" dirty="0">
                <a:latin typeface="Times New Roman" panose="02020603050405020304" pitchFamily="18" charset="0"/>
              </a:rPr>
              <a:t> та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розробки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інформаційних</a:t>
            </a:r>
            <a:r>
              <a:rPr lang="ru-RU" altLang="uk-UA" sz="2000" dirty="0">
                <a:latin typeface="Times New Roman" panose="02020603050405020304" pitchFamily="18" charset="0"/>
              </a:rPr>
              <a:t> і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програмних</a:t>
            </a:r>
            <a:r>
              <a:rPr lang="ru-RU" altLang="uk-UA" sz="2000" dirty="0">
                <a:latin typeface="Times New Roman" panose="02020603050405020304" pitchFamily="18" charset="0"/>
              </a:rPr>
              <a:t> систем;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uk-UA" sz="2000" dirty="0">
                <a:latin typeface="Times New Roman" panose="02020603050405020304" pitchFamily="18" charset="0"/>
              </a:rPr>
              <a:t>у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команді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реалізувати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моделі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життєвого</a:t>
            </a:r>
            <a:r>
              <a:rPr lang="ru-RU" altLang="uk-UA" sz="2000" dirty="0">
                <a:latin typeface="Times New Roman" panose="02020603050405020304" pitchFamily="18" charset="0"/>
              </a:rPr>
              <a:t> циклу в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сучасних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методологіях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розробки</a:t>
            </a:r>
            <a:r>
              <a:rPr lang="ru-RU" altLang="uk-UA" sz="2000" dirty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>
                <a:latin typeface="Times New Roman" panose="02020603050405020304" pitchFamily="18" charset="0"/>
              </a:rPr>
              <a:t>інформаційних</a:t>
            </a:r>
            <a:r>
              <a:rPr lang="ru-RU" altLang="uk-UA" sz="2000" dirty="0">
                <a:latin typeface="Times New Roman" panose="02020603050405020304" pitchFamily="18" charset="0"/>
              </a:rPr>
              <a:t> і </a:t>
            </a:r>
            <a:r>
              <a:rPr lang="ru-RU" altLang="uk-UA" sz="2000" dirty="0" err="1">
                <a:latin typeface="Times New Roman" panose="02020603050405020304" pitchFamily="18" charset="0"/>
              </a:rPr>
              <a:t>програмних</a:t>
            </a:r>
            <a:r>
              <a:rPr lang="ru-RU" altLang="uk-UA" sz="2000" dirty="0">
                <a:latin typeface="Times New Roman" panose="02020603050405020304" pitchFamily="18" charset="0"/>
              </a:rPr>
              <a:t> систем</a:t>
            </a:r>
            <a:r>
              <a:rPr lang="uk-UA" altLang="uk-UA" sz="2000" dirty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000" b="1" dirty="0">
                <a:latin typeface="Times New Roman" panose="02020603050405020304" pitchFamily="18" charset="0"/>
              </a:rPr>
              <a:t>Дисципліна включає:</a:t>
            </a:r>
            <a:endParaRPr lang="uk-UA" altLang="uk-UA" sz="20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000" dirty="0">
                <a:latin typeface="Times New Roman" panose="02020603050405020304" pitchFamily="18" charset="0"/>
              </a:rPr>
              <a:t>Модулів: 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000" dirty="0">
                <a:latin typeface="Times New Roman" panose="02020603050405020304" pitchFamily="18" charset="0"/>
              </a:rPr>
              <a:t>Лекцій: </a:t>
            </a:r>
            <a:r>
              <a:rPr lang="ru-RU" altLang="uk-UA" sz="2000" dirty="0">
                <a:latin typeface="Times New Roman" panose="02020603050405020304" pitchFamily="18" charset="0"/>
              </a:rPr>
              <a:t>24</a:t>
            </a:r>
            <a:r>
              <a:rPr lang="uk-UA" altLang="uk-UA" sz="2000" dirty="0">
                <a:latin typeface="Times New Roman" panose="02020603050405020304" pitchFamily="18" charset="0"/>
              </a:rPr>
              <a:t> год.; Лабораторних занять: 2</a:t>
            </a:r>
            <a:r>
              <a:rPr lang="ru-RU" altLang="uk-UA" sz="2000" dirty="0">
                <a:latin typeface="Times New Roman" panose="02020603050405020304" pitchFamily="18" charset="0"/>
              </a:rPr>
              <a:t>4</a:t>
            </a:r>
            <a:r>
              <a:rPr lang="uk-UA" altLang="uk-UA" sz="2000" dirty="0">
                <a:latin typeface="Times New Roman" panose="02020603050405020304" pitchFamily="18" charset="0"/>
              </a:rPr>
              <a:t> год.; Самостійна робота: </a:t>
            </a:r>
            <a:r>
              <a:rPr lang="en-US" altLang="uk-UA" sz="2000" dirty="0">
                <a:latin typeface="Times New Roman" panose="02020603050405020304" pitchFamily="18" charset="0"/>
              </a:rPr>
              <a:t>1</a:t>
            </a:r>
            <a:r>
              <a:rPr lang="ru-RU" altLang="uk-UA" sz="2000" dirty="0">
                <a:latin typeface="Times New Roman" panose="02020603050405020304" pitchFamily="18" charset="0"/>
              </a:rPr>
              <a:t>00 </a:t>
            </a:r>
            <a:r>
              <a:rPr lang="uk-UA" altLang="uk-UA" sz="2000" dirty="0">
                <a:latin typeface="Times New Roman" panose="02020603050405020304" pitchFamily="18" charset="0"/>
              </a:rPr>
              <a:t> год.; </a:t>
            </a:r>
            <a:r>
              <a:rPr lang="uk-UA" altLang="uk-UA" sz="2000" dirty="0" err="1">
                <a:latin typeface="Times New Roman" panose="02020603050405020304" pitchFamily="18" charset="0"/>
              </a:rPr>
              <a:t>Конс</a:t>
            </a:r>
            <a:r>
              <a:rPr lang="uk-UA" altLang="uk-UA" sz="2000" dirty="0">
                <a:latin typeface="Times New Roman" panose="02020603050405020304" pitchFamily="18" charset="0"/>
              </a:rPr>
              <a:t>. 2 год.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uk-UA" altLang="uk-UA" sz="2000" b="1" dirty="0">
                <a:latin typeface="Times New Roman" panose="02020603050405020304" pitchFamily="18" charset="0"/>
              </a:rPr>
              <a:t>Загалом 150 год.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20224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/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179388" y="1878013"/>
            <a:ext cx="88201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uk-UA" altLang="uk-UA" sz="4400" b="1">
                <a:solidFill>
                  <a:schemeClr val="accent2"/>
                </a:solidFill>
              </a:rPr>
              <a:t>Питання 2.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uk-UA" altLang="uk-UA" sz="4400" b="1">
                <a:solidFill>
                  <a:schemeClr val="accent2"/>
                </a:solidFill>
              </a:rPr>
              <a:t>Визначення предмету - інженерія програмного забезпечення.</a:t>
            </a:r>
            <a:r>
              <a:rPr lang="ru-RU" altLang="uk-UA" sz="4400" b="1">
                <a:solidFill>
                  <a:schemeClr val="accent2"/>
                </a:solidFill>
              </a:rPr>
              <a:t> </a:t>
            </a:r>
            <a:endParaRPr lang="uk-UA" altLang="uk-UA" sz="4400" b="1">
              <a:solidFill>
                <a:schemeClr val="accent2"/>
              </a:solidFill>
            </a:endParaRPr>
          </a:p>
        </p:txBody>
      </p:sp>
      <p:grpSp>
        <p:nvGrpSpPr>
          <p:cNvPr id="20484" name="Group 9"/>
          <p:cNvGrpSpPr>
            <a:grpSpLocks/>
          </p:cNvGrpSpPr>
          <p:nvPr/>
        </p:nvGrpSpPr>
        <p:grpSpPr bwMode="auto">
          <a:xfrm>
            <a:off x="0" y="5876925"/>
            <a:ext cx="9144000" cy="647700"/>
            <a:chOff x="0" y="3249"/>
            <a:chExt cx="5760" cy="771"/>
          </a:xfrm>
        </p:grpSpPr>
        <p:pic>
          <p:nvPicPr>
            <p:cNvPr id="20485" name="Picture 10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49"/>
              <a:ext cx="229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6" name="Picture 11" descr="ÐÐ¾ÑÐ¾Ð¶ÐµÐµ Ð¸Ð·Ð¾Ð±ÑÐ°Ð¶ÐµÐ½Ð¸Ð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49"/>
              <a:ext cx="2087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2" descr="ÐÐ°ÑÑÐ¸Ð½ÐºÐ¸ Ð¿Ð¾ Ð·Ð°Ð¿ÑÐ¾ÑÑ Ð¸Ð½Ð¶ÐµÐ½ÐµÑÐ¸Ñ Ð¿ÑÐ¾Ð³ÑÐ°Ð¼Ð¼Ð½Ð¾Ð³Ð¾ Ð¾Ð±ÐµÑÐ¿ÐµÑÐµÐ½Ð¸Ñ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3249"/>
              <a:ext cx="146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Оформление по умолчанию">
  <a:themeElements>
    <a:clrScheme name="1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6730</TotalTime>
  <Words>2981</Words>
  <Application>Microsoft Office PowerPoint</Application>
  <PresentationFormat>Екран (4:3)</PresentationFormat>
  <Paragraphs>136</Paragraphs>
  <Slides>35</Slides>
  <Notes>12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1_Оформление по умолчанию</vt:lpstr>
      <vt:lpstr>Picture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Julia Boiko</cp:lastModifiedBy>
  <cp:revision>474</cp:revision>
  <dcterms:created xsi:type="dcterms:W3CDTF">2011-10-12T11:10:50Z</dcterms:created>
  <dcterms:modified xsi:type="dcterms:W3CDTF">2022-01-24T09:36:25Z</dcterms:modified>
</cp:coreProperties>
</file>