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charts/chart1.xml" ContentType="application/vnd.openxmlformats-officedocument.drawingml.chart+xml"/>
  <Override PartName="/ppt/notesSlides/notesSlide76.xml" ContentType="application/vnd.openxmlformats-officedocument.presentationml.notesSlide+xml"/>
  <Override PartName="/ppt/charts/chart2.xml" ContentType="application/vnd.openxmlformats-officedocument.drawingml.chart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2" r:id="rId2"/>
  </p:sldMasterIdLst>
  <p:notesMasterIdLst>
    <p:notesMasterId r:id="rId95"/>
  </p:notesMasterIdLst>
  <p:sldIdLst>
    <p:sldId id="256" r:id="rId3"/>
    <p:sldId id="257" r:id="rId4"/>
    <p:sldId id="513" r:id="rId5"/>
    <p:sldId id="514" r:id="rId6"/>
    <p:sldId id="515" r:id="rId7"/>
    <p:sldId id="516" r:id="rId8"/>
    <p:sldId id="517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7" r:id="rId46"/>
    <p:sldId id="630" r:id="rId47"/>
    <p:sldId id="631" r:id="rId48"/>
    <p:sldId id="634" r:id="rId49"/>
    <p:sldId id="558" r:id="rId50"/>
    <p:sldId id="559" r:id="rId51"/>
    <p:sldId id="560" r:id="rId52"/>
    <p:sldId id="635" r:id="rId53"/>
    <p:sldId id="561" r:id="rId54"/>
    <p:sldId id="587" r:id="rId55"/>
    <p:sldId id="562" r:id="rId56"/>
    <p:sldId id="563" r:id="rId57"/>
    <p:sldId id="564" r:id="rId58"/>
    <p:sldId id="567" r:id="rId59"/>
    <p:sldId id="568" r:id="rId60"/>
    <p:sldId id="569" r:id="rId61"/>
    <p:sldId id="570" r:id="rId62"/>
    <p:sldId id="571" r:id="rId63"/>
    <p:sldId id="572" r:id="rId64"/>
    <p:sldId id="573" r:id="rId65"/>
    <p:sldId id="574" r:id="rId66"/>
    <p:sldId id="575" r:id="rId67"/>
    <p:sldId id="576" r:id="rId68"/>
    <p:sldId id="577" r:id="rId69"/>
    <p:sldId id="578" r:id="rId70"/>
    <p:sldId id="579" r:id="rId71"/>
    <p:sldId id="632" r:id="rId72"/>
    <p:sldId id="580" r:id="rId73"/>
    <p:sldId id="581" r:id="rId74"/>
    <p:sldId id="582" r:id="rId75"/>
    <p:sldId id="625" r:id="rId76"/>
    <p:sldId id="636" r:id="rId77"/>
    <p:sldId id="592" r:id="rId78"/>
    <p:sldId id="595" r:id="rId79"/>
    <p:sldId id="596" r:id="rId80"/>
    <p:sldId id="597" r:id="rId81"/>
    <p:sldId id="624" r:id="rId82"/>
    <p:sldId id="599" r:id="rId83"/>
    <p:sldId id="600" r:id="rId84"/>
    <p:sldId id="607" r:id="rId85"/>
    <p:sldId id="611" r:id="rId86"/>
    <p:sldId id="613" r:id="rId87"/>
    <p:sldId id="615" r:id="rId88"/>
    <p:sldId id="591" r:id="rId89"/>
    <p:sldId id="629" r:id="rId90"/>
    <p:sldId id="617" r:id="rId91"/>
    <p:sldId id="627" r:id="rId92"/>
    <p:sldId id="593" r:id="rId93"/>
    <p:sldId id="618" r:id="rId9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3" autoAdjust="0"/>
    <p:restoredTop sz="94645" autoAdjust="0"/>
  </p:normalViewPr>
  <p:slideViewPr>
    <p:cSldViewPr>
      <p:cViewPr varScale="1">
        <p:scale>
          <a:sx n="71" d="100"/>
          <a:sy n="71" d="100"/>
        </p:scale>
        <p:origin x="11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5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02%20IT%20Telkom\001%20Kuliah%202009\CS4763%20EC\Data%20Pelanggan%20PSTN%20PT%20Telko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02%20IT%20Telkom\001%20Kuliah%202009\CS4763%20EC\Data%20Pelanggan%20PSTN%20PT%20Telko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Sheet3!$A$1:$A$72</c:f>
              <c:numCache>
                <c:formatCode>#,##0</c:formatCode>
                <c:ptCount val="72"/>
                <c:pt idx="0">
                  <c:v>7815357</c:v>
                </c:pt>
                <c:pt idx="1">
                  <c:v>7877240</c:v>
                </c:pt>
                <c:pt idx="2">
                  <c:v>7937021</c:v>
                </c:pt>
                <c:pt idx="3">
                  <c:v>7994699</c:v>
                </c:pt>
                <c:pt idx="4">
                  <c:v>8049776</c:v>
                </c:pt>
                <c:pt idx="5">
                  <c:v>8102251</c:v>
                </c:pt>
                <c:pt idx="6">
                  <c:v>8152124</c:v>
                </c:pt>
                <c:pt idx="7">
                  <c:v>8119395</c:v>
                </c:pt>
                <c:pt idx="8">
                  <c:v>8243562</c:v>
                </c:pt>
                <c:pt idx="9">
                  <c:v>8234629</c:v>
                </c:pt>
                <c:pt idx="10">
                  <c:v>8252595</c:v>
                </c:pt>
                <c:pt idx="11">
                  <c:v>8357460</c:v>
                </c:pt>
                <c:pt idx="12">
                  <c:v>8357500</c:v>
                </c:pt>
                <c:pt idx="13">
                  <c:v>8371465</c:v>
                </c:pt>
                <c:pt idx="14">
                  <c:v>8380443</c:v>
                </c:pt>
                <c:pt idx="15">
                  <c:v>8385430</c:v>
                </c:pt>
                <c:pt idx="16">
                  <c:v>8384433</c:v>
                </c:pt>
                <c:pt idx="17">
                  <c:v>8369470</c:v>
                </c:pt>
                <c:pt idx="18">
                  <c:v>8355505</c:v>
                </c:pt>
                <c:pt idx="19">
                  <c:v>8349520</c:v>
                </c:pt>
                <c:pt idx="20">
                  <c:v>8335555</c:v>
                </c:pt>
                <c:pt idx="21">
                  <c:v>8330568</c:v>
                </c:pt>
                <c:pt idx="22">
                  <c:v>8330565</c:v>
                </c:pt>
                <c:pt idx="23">
                  <c:v>8324583</c:v>
                </c:pt>
                <c:pt idx="24">
                  <c:v>8316603</c:v>
                </c:pt>
                <c:pt idx="25">
                  <c:v>8299646</c:v>
                </c:pt>
                <c:pt idx="26">
                  <c:v>8256753</c:v>
                </c:pt>
                <c:pt idx="27">
                  <c:v>8246778</c:v>
                </c:pt>
                <c:pt idx="28">
                  <c:v>8266728</c:v>
                </c:pt>
                <c:pt idx="29">
                  <c:v>8296653</c:v>
                </c:pt>
                <c:pt idx="30">
                  <c:v>8310956</c:v>
                </c:pt>
                <c:pt idx="31">
                  <c:v>8332979</c:v>
                </c:pt>
                <c:pt idx="32">
                  <c:v>8354487</c:v>
                </c:pt>
                <c:pt idx="33">
                  <c:v>8375480</c:v>
                </c:pt>
                <c:pt idx="34">
                  <c:v>8395948</c:v>
                </c:pt>
                <c:pt idx="35">
                  <c:v>8415890</c:v>
                </c:pt>
                <c:pt idx="36">
                  <c:v>8425890</c:v>
                </c:pt>
                <c:pt idx="37">
                  <c:v>8435890</c:v>
                </c:pt>
                <c:pt idx="38">
                  <c:v>8444890</c:v>
                </c:pt>
                <c:pt idx="39">
                  <c:v>8453890</c:v>
                </c:pt>
                <c:pt idx="40">
                  <c:v>8461890</c:v>
                </c:pt>
                <c:pt idx="41">
                  <c:v>8469890</c:v>
                </c:pt>
                <c:pt idx="42">
                  <c:v>8476890</c:v>
                </c:pt>
                <c:pt idx="43">
                  <c:v>8483890</c:v>
                </c:pt>
                <c:pt idx="44">
                  <c:v>8490390</c:v>
                </c:pt>
                <c:pt idx="45">
                  <c:v>8496890</c:v>
                </c:pt>
                <c:pt idx="46">
                  <c:v>8502890</c:v>
                </c:pt>
                <c:pt idx="47">
                  <c:v>8508890</c:v>
                </c:pt>
                <c:pt idx="48">
                  <c:v>8526890</c:v>
                </c:pt>
                <c:pt idx="49">
                  <c:v>8544890</c:v>
                </c:pt>
                <c:pt idx="50">
                  <c:v>8562890</c:v>
                </c:pt>
                <c:pt idx="51">
                  <c:v>8580890</c:v>
                </c:pt>
                <c:pt idx="52">
                  <c:v>8595890</c:v>
                </c:pt>
                <c:pt idx="53">
                  <c:v>8610890</c:v>
                </c:pt>
                <c:pt idx="54">
                  <c:v>8625890</c:v>
                </c:pt>
                <c:pt idx="55">
                  <c:v>8606591</c:v>
                </c:pt>
                <c:pt idx="56">
                  <c:v>8664675</c:v>
                </c:pt>
                <c:pt idx="57">
                  <c:v>8655742</c:v>
                </c:pt>
                <c:pt idx="58">
                  <c:v>8658242</c:v>
                </c:pt>
                <c:pt idx="59">
                  <c:v>8663242</c:v>
                </c:pt>
                <c:pt idx="60">
                  <c:v>8679248</c:v>
                </c:pt>
                <c:pt idx="61">
                  <c:v>8675258</c:v>
                </c:pt>
                <c:pt idx="62">
                  <c:v>8684235</c:v>
                </c:pt>
                <c:pt idx="63">
                  <c:v>8681243</c:v>
                </c:pt>
                <c:pt idx="64">
                  <c:v>8675255</c:v>
                </c:pt>
                <c:pt idx="65">
                  <c:v>8684255</c:v>
                </c:pt>
                <c:pt idx="66">
                  <c:v>8684235</c:v>
                </c:pt>
                <c:pt idx="67">
                  <c:v>8693213</c:v>
                </c:pt>
                <c:pt idx="68">
                  <c:v>8698200</c:v>
                </c:pt>
                <c:pt idx="69">
                  <c:v>8697203</c:v>
                </c:pt>
                <c:pt idx="70">
                  <c:v>8682240</c:v>
                </c:pt>
                <c:pt idx="71">
                  <c:v>8668275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912440"/>
        <c:axId val="393564064"/>
      </c:lineChart>
      <c:catAx>
        <c:axId val="393912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per bulan: Jan 2002 - Des 2007</a:t>
                </a:r>
                <a:endParaRPr lang="id-ID"/>
              </a:p>
            </c:rich>
          </c:tx>
          <c:layout/>
          <c:overlay val="0"/>
        </c:title>
        <c:majorTickMark val="out"/>
        <c:minorTickMark val="none"/>
        <c:tickLblPos val="nextTo"/>
        <c:crossAx val="393564064"/>
        <c:crosses val="autoZero"/>
        <c:auto val="1"/>
        <c:lblAlgn val="ctr"/>
        <c:lblOffset val="100"/>
        <c:noMultiLvlLbl val="0"/>
      </c:catAx>
      <c:valAx>
        <c:axId val="393564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Jumlah pelanggan PSTN PT Telkom</a:t>
                </a:r>
                <a:endParaRPr lang="id-ID"/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crossAx val="393912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Sheet1!$A$1:$A$12</c:f>
              <c:numCache>
                <c:formatCode>#,##0</c:formatCode>
                <c:ptCount val="12"/>
                <c:pt idx="0">
                  <c:v>8662290</c:v>
                </c:pt>
                <c:pt idx="1">
                  <c:v>8648325</c:v>
                </c:pt>
                <c:pt idx="2">
                  <c:v>8643338</c:v>
                </c:pt>
                <c:pt idx="3">
                  <c:v>8643335</c:v>
                </c:pt>
                <c:pt idx="4">
                  <c:v>8637353</c:v>
                </c:pt>
                <c:pt idx="5">
                  <c:v>8636355</c:v>
                </c:pt>
                <c:pt idx="6">
                  <c:v>8628375</c:v>
                </c:pt>
                <c:pt idx="7">
                  <c:v>8611418</c:v>
                </c:pt>
                <c:pt idx="8">
                  <c:v>8568525</c:v>
                </c:pt>
                <c:pt idx="9">
                  <c:v>8558550</c:v>
                </c:pt>
                <c:pt idx="10">
                  <c:v>8578500</c:v>
                </c:pt>
                <c:pt idx="11">
                  <c:v>8608425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566416"/>
        <c:axId val="393567200"/>
      </c:lineChart>
      <c:catAx>
        <c:axId val="393566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per</a:t>
                </a:r>
                <a:r>
                  <a:rPr lang="en-US" baseline="0"/>
                  <a:t> bulan: Jan - Des 2008</a:t>
                </a:r>
                <a:endParaRPr lang="id-ID"/>
              </a:p>
            </c:rich>
          </c:tx>
          <c:layout/>
          <c:overlay val="0"/>
        </c:title>
        <c:majorTickMark val="out"/>
        <c:minorTickMark val="none"/>
        <c:tickLblPos val="nextTo"/>
        <c:crossAx val="393567200"/>
        <c:crosses val="autoZero"/>
        <c:auto val="1"/>
        <c:lblAlgn val="ctr"/>
        <c:lblOffset val="100"/>
        <c:noMultiLvlLbl val="0"/>
      </c:catAx>
      <c:valAx>
        <c:axId val="393567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Jumlah pelanggan PSTN PT Telkom</a:t>
                </a:r>
                <a:endParaRPr lang="id-ID"/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393566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32548-EF53-4B32-BBA7-542B52D3C1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d-ID"/>
        </a:p>
      </dgm:t>
    </dgm:pt>
    <dgm:pt modelId="{D48AD03A-E563-4EA0-90BA-C891F13E2B6C}">
      <dgm:prSet/>
      <dgm:spPr/>
      <dgm:t>
        <a:bodyPr/>
        <a:lstStyle/>
        <a:p>
          <a:pPr rtl="0"/>
          <a:r>
            <a:rPr lang="en-US" dirty="0" err="1" smtClean="0"/>
            <a:t>Bagaimana</a:t>
          </a:r>
          <a:r>
            <a:rPr lang="en-US" dirty="0" smtClean="0"/>
            <a:t> </a:t>
          </a:r>
          <a:r>
            <a:rPr lang="en-US" dirty="0" err="1" smtClean="0"/>
            <a:t>menemukan</a:t>
          </a:r>
          <a:r>
            <a:rPr lang="en-US" dirty="0" smtClean="0"/>
            <a:t> weights yang </a:t>
          </a:r>
          <a:r>
            <a:rPr lang="en-US" dirty="0" err="1" smtClean="0"/>
            <a:t>tepat</a:t>
          </a:r>
          <a:r>
            <a:rPr lang="en-US" dirty="0" smtClean="0"/>
            <a:t>?</a:t>
          </a:r>
          <a:endParaRPr lang="id-ID" dirty="0"/>
        </a:p>
      </dgm:t>
    </dgm:pt>
    <dgm:pt modelId="{EDF8496A-A8E8-4B40-AF54-D8EFB79967F7}" type="parTrans" cxnId="{60FEEA35-C05B-4D13-A78D-E8DBFA868D7B}">
      <dgm:prSet/>
      <dgm:spPr/>
      <dgm:t>
        <a:bodyPr/>
        <a:lstStyle/>
        <a:p>
          <a:endParaRPr lang="id-ID"/>
        </a:p>
      </dgm:t>
    </dgm:pt>
    <dgm:pt modelId="{90ACD34C-3793-417F-BA83-029973DA68D5}" type="sibTrans" cxnId="{60FEEA35-C05B-4D13-A78D-E8DBFA868D7B}">
      <dgm:prSet/>
      <dgm:spPr/>
      <dgm:t>
        <a:bodyPr/>
        <a:lstStyle/>
        <a:p>
          <a:endParaRPr lang="id-ID"/>
        </a:p>
      </dgm:t>
    </dgm:pt>
    <dgm:pt modelId="{A1C4100A-42BC-43F1-B29A-3FF7B96E88EC}">
      <dgm:prSet/>
      <dgm:spPr/>
      <dgm:t>
        <a:bodyPr/>
        <a:lstStyle/>
        <a:p>
          <a:pPr rtl="0"/>
          <a:r>
            <a:rPr lang="en-US" dirty="0" err="1" smtClean="0"/>
            <a:t>Meminimumkan</a:t>
          </a:r>
          <a:r>
            <a:rPr lang="en-US" dirty="0" smtClean="0"/>
            <a:t> error</a:t>
          </a:r>
          <a:endParaRPr lang="id-ID" dirty="0"/>
        </a:p>
      </dgm:t>
    </dgm:pt>
    <dgm:pt modelId="{18A1C3B1-9822-43DC-AD83-CCDFCE24E965}" type="parTrans" cxnId="{2E017CCB-50FB-4693-8453-F36C3D9B56B9}">
      <dgm:prSet/>
      <dgm:spPr/>
      <dgm:t>
        <a:bodyPr/>
        <a:lstStyle/>
        <a:p>
          <a:endParaRPr lang="id-ID"/>
        </a:p>
      </dgm:t>
    </dgm:pt>
    <dgm:pt modelId="{C720193B-7174-4F6F-91B0-D81ACA9EDC27}" type="sibTrans" cxnId="{2E017CCB-50FB-4693-8453-F36C3D9B56B9}">
      <dgm:prSet/>
      <dgm:spPr/>
      <dgm:t>
        <a:bodyPr/>
        <a:lstStyle/>
        <a:p>
          <a:endParaRPr lang="id-ID"/>
        </a:p>
      </dgm:t>
    </dgm:pt>
    <dgm:pt modelId="{30EFC390-35A0-49F4-80C4-DE24D77E4444}" type="pres">
      <dgm:prSet presAssocID="{52932548-EF53-4B32-BBA7-542B52D3C1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3EAC320-24A8-4EF9-A9B9-F2708F65C520}" type="pres">
      <dgm:prSet presAssocID="{D48AD03A-E563-4EA0-90BA-C891F13E2B6C}" presName="parentText" presStyleLbl="node1" presStyleIdx="0" presStyleCnt="2" custLinFactY="-30145" custLinFactNeighborX="122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CFBC4E3-43A7-4EB4-BFB7-7A060D8F5B50}" type="pres">
      <dgm:prSet presAssocID="{90ACD34C-3793-417F-BA83-029973DA68D5}" presName="spacer" presStyleCnt="0"/>
      <dgm:spPr/>
    </dgm:pt>
    <dgm:pt modelId="{BC6C35D6-930E-47F6-9FCD-5BC84EDBCE79}" type="pres">
      <dgm:prSet presAssocID="{A1C4100A-42BC-43F1-B29A-3FF7B96E88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D1732AF-3F1D-4C76-9A8C-50DC2EEE0BDF}" type="presOf" srcId="{52932548-EF53-4B32-BBA7-542B52D3C100}" destId="{30EFC390-35A0-49F4-80C4-DE24D77E4444}" srcOrd="0" destOrd="0" presId="urn:microsoft.com/office/officeart/2005/8/layout/vList2"/>
    <dgm:cxn modelId="{62096D66-D2AE-40AB-9913-CD6A4E861BA7}" type="presOf" srcId="{A1C4100A-42BC-43F1-B29A-3FF7B96E88EC}" destId="{BC6C35D6-930E-47F6-9FCD-5BC84EDBCE79}" srcOrd="0" destOrd="0" presId="urn:microsoft.com/office/officeart/2005/8/layout/vList2"/>
    <dgm:cxn modelId="{60FEEA35-C05B-4D13-A78D-E8DBFA868D7B}" srcId="{52932548-EF53-4B32-BBA7-542B52D3C100}" destId="{D48AD03A-E563-4EA0-90BA-C891F13E2B6C}" srcOrd="0" destOrd="0" parTransId="{EDF8496A-A8E8-4B40-AF54-D8EFB79967F7}" sibTransId="{90ACD34C-3793-417F-BA83-029973DA68D5}"/>
    <dgm:cxn modelId="{2E017CCB-50FB-4693-8453-F36C3D9B56B9}" srcId="{52932548-EF53-4B32-BBA7-542B52D3C100}" destId="{A1C4100A-42BC-43F1-B29A-3FF7B96E88EC}" srcOrd="1" destOrd="0" parTransId="{18A1C3B1-9822-43DC-AD83-CCDFCE24E965}" sibTransId="{C720193B-7174-4F6F-91B0-D81ACA9EDC27}"/>
    <dgm:cxn modelId="{2ABFF890-CCE6-4DE5-AE59-CDC9432DF0C4}" type="presOf" srcId="{D48AD03A-E563-4EA0-90BA-C891F13E2B6C}" destId="{F3EAC320-24A8-4EF9-A9B9-F2708F65C520}" srcOrd="0" destOrd="0" presId="urn:microsoft.com/office/officeart/2005/8/layout/vList2"/>
    <dgm:cxn modelId="{BF616CAB-466B-4BC9-8276-7E9D98E2D87D}" type="presParOf" srcId="{30EFC390-35A0-49F4-80C4-DE24D77E4444}" destId="{F3EAC320-24A8-4EF9-A9B9-F2708F65C520}" srcOrd="0" destOrd="0" presId="urn:microsoft.com/office/officeart/2005/8/layout/vList2"/>
    <dgm:cxn modelId="{B628D7F9-96D3-48DE-BA0A-A5F34162A4F4}" type="presParOf" srcId="{30EFC390-35A0-49F4-80C4-DE24D77E4444}" destId="{1CFBC4E3-43A7-4EB4-BFB7-7A060D8F5B50}" srcOrd="1" destOrd="0" presId="urn:microsoft.com/office/officeart/2005/8/layout/vList2"/>
    <dgm:cxn modelId="{2F3F8158-B742-4B30-AD54-581931949883}" type="presParOf" srcId="{30EFC390-35A0-49F4-80C4-DE24D77E4444}" destId="{BC6C35D6-930E-47F6-9FCD-5BC84EDBCE7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AC320-24A8-4EF9-A9B9-F2708F65C520}">
      <dsp:nvSpPr>
        <dsp:cNvPr id="0" name=""/>
        <dsp:cNvSpPr/>
      </dsp:nvSpPr>
      <dsp:spPr>
        <a:xfrm>
          <a:off x="0" y="0"/>
          <a:ext cx="62484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Bagaimana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menemukan</a:t>
          </a:r>
          <a:r>
            <a:rPr lang="en-US" sz="3600" kern="1200" dirty="0" smtClean="0"/>
            <a:t> weights yang </a:t>
          </a:r>
          <a:r>
            <a:rPr lang="en-US" sz="3600" kern="1200" dirty="0" err="1" smtClean="0"/>
            <a:t>tepat</a:t>
          </a:r>
          <a:r>
            <a:rPr lang="en-US" sz="3600" kern="1200" dirty="0" smtClean="0"/>
            <a:t>?</a:t>
          </a:r>
          <a:endParaRPr lang="id-ID" sz="3600" kern="1200" dirty="0"/>
        </a:p>
      </dsp:txBody>
      <dsp:txXfrm>
        <a:off x="69908" y="69908"/>
        <a:ext cx="6108584" cy="1292264"/>
      </dsp:txXfrm>
    </dsp:sp>
    <dsp:sp modelId="{BC6C35D6-930E-47F6-9FCD-5BC84EDBCE79}">
      <dsp:nvSpPr>
        <dsp:cNvPr id="0" name=""/>
        <dsp:cNvSpPr/>
      </dsp:nvSpPr>
      <dsp:spPr>
        <a:xfrm>
          <a:off x="0" y="1537740"/>
          <a:ext cx="62484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Meminimumkan</a:t>
          </a:r>
          <a:r>
            <a:rPr lang="en-US" sz="3600" kern="1200" dirty="0" smtClean="0"/>
            <a:t> error</a:t>
          </a:r>
          <a:endParaRPr lang="id-ID" sz="3600" kern="1200" dirty="0"/>
        </a:p>
      </dsp:txBody>
      <dsp:txXfrm>
        <a:off x="69908" y="1607648"/>
        <a:ext cx="610858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30D2-45C9-4A9F-A012-4108F0A2C801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9D223-4535-4C48-BD6A-A2254815357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504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1356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9208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655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297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19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617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8123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1647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068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346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74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4391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498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53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4851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741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7457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176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8067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4592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375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289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B2B6A9-74F8-470C-93C1-504BB0D55DD6}" type="slidenum">
              <a:rPr lang="id-ID" smtClean="0"/>
              <a:pPr/>
              <a:t>3</a:t>
            </a:fld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921313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4710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9473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0999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0134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3872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2635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81020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2751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6052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12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417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4285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72029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02216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67494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4618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4386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4479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90410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7980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884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52523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3108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0342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34057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0864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7683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8266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00099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131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9386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332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5486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27478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21956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53280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45119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89680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04399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380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1462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01637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08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4062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87376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47440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4209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21960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14860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4817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53381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09361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47019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49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98175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796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27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35221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280545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84213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15504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800975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10163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90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033781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91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70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3181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92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23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DFDA-9F5C-4934-AC79-1C4879DC1BB1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5C644-29D2-4325-9687-42080E15E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B955-F00E-4810-AC01-C7E5BE2AB22D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06658-2488-4A26-8DE4-A83D37A30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55C23-DEC0-4B82-864E-6191946D98B1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21A00-107F-4C42-AC10-8EAE8F326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5CD23-5665-4320-B340-206CF2462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13DFDA-9F5C-4934-AC79-1C4879DC1BB1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5C644-29D2-4325-9687-42080E15E8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B30C8B-E2BC-4EE6-A21C-4F8D6D3FC934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182F7D-754D-4171-9B91-7D6C4219D907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15D47-9FB9-4C3D-8312-C63007068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0D34A-5595-44C6-A053-3F23BF473D72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4FCC0-BDEE-435B-8273-B96F551D18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26ADA3-E908-46B9-9CE4-4A965B4A6BBB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2CDE2-B0F5-40DA-983F-AE541AE1B8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3B73A-DE8D-4E8C-A61E-943A03C47CAA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67236-B60D-4E51-979D-F9BDCD12FB71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30C8B-E2BC-4EE6-A21C-4F8D6D3FC934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94E5-A39D-46B1-A8BE-601D3A710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DE7D0-4DCB-44DB-9A72-A2C815AD9CD5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89344-A47A-47E0-8248-6433CD4F2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68A71F-7E78-40CC-AEC4-BF59AF3D049B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C99E4-6C66-43B3-8DED-FDFED141EB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2B955-F00E-4810-AC01-C7E5BE2AB22D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06658-2488-4A26-8DE4-A83D37A30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355C23-DEC0-4B82-864E-6191946D98B1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21A00-107F-4C42-AC10-8EAE8F326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2F7D-754D-4171-9B91-7D6C4219D907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15D47-9FB9-4C3D-8312-C63007068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0D34A-5595-44C6-A053-3F23BF473D72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FCC0-BDEE-435B-8273-B96F551D1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6ADA3-E908-46B9-9CE4-4A965B4A6BBB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2CDE2-B0F5-40DA-983F-AE541AE1B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3B73A-DE8D-4E8C-A61E-943A03C47CAA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21A5-36D8-4C2F-A2B5-96132FA7B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7236-B60D-4E51-979D-F9BDCD12FB71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510C0-C023-46DB-8927-270F0F88F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DE7D0-4DCB-44DB-9A72-A2C815AD9CD5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89344-A47A-47E0-8248-6433CD4F2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8A71F-7E78-40CC-AEC4-BF59AF3D049B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99E4-6C66-43B3-8DED-FDFED141E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A00199-8C32-4841-8028-348DD1CE0462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97348C-2278-4979-91F5-76EB2E301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1" r:id="rId2"/>
    <p:sldLayoutId id="2147483720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17" r:id="rId10"/>
    <p:sldLayoutId id="2147483718" r:id="rId11"/>
    <p:sldLayoutId id="214748373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A00199-8C32-4841-8028-348DD1CE0462}" type="datetimeFigureOut">
              <a:rPr lang="en-US" smtClean="0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97348C-2278-4979-91F5-76EB2E301F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3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4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4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71.wmf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5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1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74.emf"/><Relationship Id="rId4" Type="http://schemas.openxmlformats.org/officeDocument/2006/relationships/oleObject" Target="../embeddings/oleObject52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jpeg"/><Relationship Id="rId4" Type="http://schemas.openxmlformats.org/officeDocument/2006/relationships/image" Target="../media/image76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Multi-Layer Perceptron </a:t>
            </a:r>
            <a:r>
              <a:rPr lang="en-US" dirty="0" err="1" smtClean="0"/>
              <a:t>Backpropagation</a:t>
            </a:r>
            <a:endParaRPr lang="id-ID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4"/>
            <a:ext cx="7854950" cy="1952625"/>
          </a:xfrm>
        </p:spPr>
        <p:txBody>
          <a:bodyPr/>
          <a:lstStyle/>
          <a:p>
            <a:pPr marR="0"/>
            <a:r>
              <a:rPr lang="en-US" dirty="0" smtClean="0"/>
              <a:t>Original Author: </a:t>
            </a:r>
            <a:r>
              <a:rPr lang="en-US" sz="2800" dirty="0" smtClean="0"/>
              <a:t>Dr</a:t>
            </a:r>
            <a:r>
              <a:rPr lang="en-US" sz="2800" dirty="0"/>
              <a:t>. </a:t>
            </a:r>
            <a:r>
              <a:rPr lang="en-US" sz="2800" dirty="0" err="1"/>
              <a:t>Suyanto</a:t>
            </a:r>
            <a:r>
              <a:rPr lang="en-US" sz="2800" dirty="0"/>
              <a:t>, </a:t>
            </a:r>
            <a:r>
              <a:rPr lang="en-US" sz="2800" dirty="0" smtClean="0"/>
              <a:t>S.T., M.Sc</a:t>
            </a:r>
            <a:r>
              <a:rPr lang="en-US" sz="2800" dirty="0" smtClean="0"/>
              <a:t>.</a:t>
            </a:r>
          </a:p>
          <a:p>
            <a:pPr marR="0"/>
            <a:r>
              <a:rPr lang="en-US" sz="2800" dirty="0" smtClean="0"/>
              <a:t>Modified by </a:t>
            </a:r>
            <a:r>
              <a:rPr lang="en-US" sz="2800" dirty="0" smtClean="0"/>
              <a:t>SYM</a:t>
            </a:r>
          </a:p>
          <a:p>
            <a:pPr marR="0"/>
            <a:r>
              <a:rPr lang="en-US" sz="2800" dirty="0" smtClean="0"/>
              <a:t>Informatics Faculty, </a:t>
            </a:r>
            <a:r>
              <a:rPr lang="en-US" sz="2800" smtClean="0"/>
              <a:t>Telkom University</a:t>
            </a:r>
            <a:endParaRPr lang="en-US" sz="2800" dirty="0" smtClean="0"/>
          </a:p>
          <a:p>
            <a:pPr marR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OR</a:t>
            </a:r>
            <a:endParaRPr lang="id-ID" smtClean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457200" y="3733800"/>
            <a:ext cx="2438400" cy="19812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3400" y="1687513"/>
            <a:ext cx="4267200" cy="3794125"/>
            <a:chOff x="533400" y="1688068"/>
            <a:chExt cx="4267200" cy="3793867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307871" y="3661196"/>
              <a:ext cx="30541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914400" y="4881901"/>
              <a:ext cx="3276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066800" y="4731098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1066800" y="3435786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2590800" y="3435786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2590800" y="4731098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9190" name="TextBox 27"/>
            <p:cNvSpPr txBox="1">
              <a:spLocks noChangeArrowheads="1"/>
            </p:cNvSpPr>
            <p:nvPr/>
          </p:nvSpPr>
          <p:spPr bwMode="auto">
            <a:xfrm>
              <a:off x="609600" y="50364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0</a:t>
              </a:r>
              <a:endParaRPr lang="id-ID"/>
            </a:p>
          </p:txBody>
        </p:sp>
        <p:sp>
          <p:nvSpPr>
            <p:cNvPr id="49191" name="TextBox 28"/>
            <p:cNvSpPr txBox="1">
              <a:spLocks noChangeArrowheads="1"/>
            </p:cNvSpPr>
            <p:nvPr/>
          </p:nvSpPr>
          <p:spPr bwMode="auto">
            <a:xfrm>
              <a:off x="2452914" y="51126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49192" name="TextBox 29"/>
            <p:cNvSpPr txBox="1">
              <a:spLocks noChangeArrowheads="1"/>
            </p:cNvSpPr>
            <p:nvPr/>
          </p:nvSpPr>
          <p:spPr bwMode="auto">
            <a:xfrm>
              <a:off x="533400" y="3447871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49193" name="TextBox 17"/>
            <p:cNvSpPr txBox="1">
              <a:spLocks noChangeArrowheads="1"/>
            </p:cNvSpPr>
            <p:nvPr/>
          </p:nvSpPr>
          <p:spPr bwMode="auto">
            <a:xfrm>
              <a:off x="4191000" y="467868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x1</a:t>
              </a:r>
              <a:endParaRPr lang="id-ID"/>
            </a:p>
          </p:txBody>
        </p:sp>
        <p:sp>
          <p:nvSpPr>
            <p:cNvPr id="49194" name="TextBox 18"/>
            <p:cNvSpPr txBox="1">
              <a:spLocks noChangeArrowheads="1"/>
            </p:cNvSpPr>
            <p:nvPr/>
          </p:nvSpPr>
          <p:spPr bwMode="auto">
            <a:xfrm>
              <a:off x="914401" y="1688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x2</a:t>
              </a:r>
              <a:endParaRPr lang="id-ID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334000" y="12954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371600" y="5867400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x1 + x2 – 0,5 = 0</a:t>
            </a:r>
            <a:endParaRPr lang="id-ID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OR</a:t>
            </a:r>
            <a:endParaRPr lang="id-ID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8288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5029200" y="594360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3200" i="1"/>
              <a:t>θ</a:t>
            </a:r>
            <a:r>
              <a:rPr lang="en-US" sz="3200"/>
              <a:t> = 0,5</a:t>
            </a:r>
            <a:endParaRPr lang="id-ID" sz="32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38400" y="4267200"/>
            <a:ext cx="1381125" cy="582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1" name="TextBox 36"/>
          <p:cNvSpPr txBox="1">
            <a:spLocks noChangeArrowheads="1"/>
          </p:cNvSpPr>
          <p:nvPr/>
        </p:nvSpPr>
        <p:spPr bwMode="auto">
          <a:xfrm>
            <a:off x="2743200" y="38862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 = 1</a:t>
            </a:r>
            <a:endParaRPr lang="id-ID" sz="320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362200" y="5818188"/>
            <a:ext cx="1457325" cy="430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TextBox 38"/>
          <p:cNvSpPr txBox="1">
            <a:spLocks noChangeArrowheads="1"/>
          </p:cNvSpPr>
          <p:nvPr/>
        </p:nvSpPr>
        <p:spPr bwMode="auto">
          <a:xfrm>
            <a:off x="2667000" y="60452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 = 1</a:t>
            </a:r>
            <a:endParaRPr lang="id-ID" sz="32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96000" y="53340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0"/>
          <p:cNvSpPr txBox="1">
            <a:spLocks noChangeArrowheads="1"/>
          </p:cNvSpPr>
          <p:nvPr/>
        </p:nvSpPr>
        <p:spPr bwMode="auto">
          <a:xfrm>
            <a:off x="1600200" y="39878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x1</a:t>
            </a:r>
            <a:endParaRPr lang="id-ID" sz="3200"/>
          </a:p>
        </p:txBody>
      </p:sp>
      <p:sp>
        <p:nvSpPr>
          <p:cNvPr id="2086" name="TextBox 41"/>
          <p:cNvSpPr txBox="1">
            <a:spLocks noChangeArrowheads="1"/>
          </p:cNvSpPr>
          <p:nvPr/>
        </p:nvSpPr>
        <p:spPr bwMode="auto">
          <a:xfrm>
            <a:off x="1524000" y="59690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x2</a:t>
            </a:r>
            <a:endParaRPr lang="id-ID" sz="3200"/>
          </a:p>
        </p:txBody>
      </p:sp>
      <p:sp>
        <p:nvSpPr>
          <p:cNvPr id="2087" name="TextBox 42"/>
          <p:cNvSpPr txBox="1">
            <a:spLocks noChangeArrowheads="1"/>
          </p:cNvSpPr>
          <p:nvPr/>
        </p:nvSpPr>
        <p:spPr bwMode="auto">
          <a:xfrm>
            <a:off x="7086600" y="50292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y </a:t>
            </a:r>
            <a:endParaRPr lang="id-ID" sz="320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3048000" y="1143000"/>
          <a:ext cx="4648200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34" name="Visio" r:id="rId4" imgW="3987899" imgH="2020453" progId="Visio.Drawing.11">
                  <p:embed/>
                </p:oleObj>
              </mc:Choice>
              <mc:Fallback>
                <p:oleObj name="Visio" r:id="rId4" imgW="3987899" imgH="20204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4648200" cy="235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Down Arrow 15"/>
          <p:cNvSpPr/>
          <p:nvPr/>
        </p:nvSpPr>
        <p:spPr>
          <a:xfrm rot="1689658">
            <a:off x="5865813" y="3738563"/>
            <a:ext cx="381000" cy="8810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7169150" y="2349500"/>
          <a:ext cx="1435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35" name="Equation" r:id="rId6" imgW="698400" imgH="444240" progId="Equation.3">
                  <p:embed/>
                </p:oleObj>
              </mc:Choice>
              <mc:Fallback>
                <p:oleObj name="Equation" r:id="rId6" imgW="6984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2349500"/>
                        <a:ext cx="14351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29000" y="4648200"/>
            <a:ext cx="2667000" cy="1371600"/>
            <a:chOff x="6172200" y="3810000"/>
            <a:chExt cx="2667000" cy="1371600"/>
          </a:xfrm>
        </p:grpSpPr>
        <p:sp>
          <p:nvSpPr>
            <p:cNvPr id="19" name="Oval 18"/>
            <p:cNvSpPr/>
            <p:nvPr/>
          </p:nvSpPr>
          <p:spPr>
            <a:xfrm>
              <a:off x="6172200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6368257" y="4491831"/>
              <a:ext cx="1276350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362826" y="4492625"/>
              <a:ext cx="1274762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3" name="Rectangle 21"/>
            <p:cNvSpPr>
              <a:spLocks noChangeArrowheads="1"/>
            </p:cNvSpPr>
            <p:nvPr/>
          </p:nvSpPr>
          <p:spPr bwMode="auto">
            <a:xfrm>
              <a:off x="6400800" y="4114800"/>
              <a:ext cx="37104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4000" b="1">
                  <a:sym typeface="Symbol" pitchFamily="18" charset="2"/>
                </a:rPr>
                <a:t></a:t>
              </a:r>
              <a:endParaRPr lang="id-ID" sz="4000" b="1"/>
            </a:p>
          </p:txBody>
        </p: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317345" y="1065245"/>
                <a:ext cx="762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554519" y="2134281"/>
                <a:ext cx="7628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6782826" y="1599764"/>
                <a:ext cx="10690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5" name="Rectangle 23"/>
            <p:cNvSpPr>
              <a:spLocks noChangeArrowheads="1"/>
            </p:cNvSpPr>
            <p:nvPr/>
          </p:nvSpPr>
          <p:spPr bwMode="auto">
            <a:xfrm>
              <a:off x="8154430" y="3925866"/>
              <a:ext cx="371042" cy="874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5400">
                  <a:sym typeface="Symbol" pitchFamily="18" charset="2"/>
                </a:rPr>
                <a:t>y</a:t>
              </a:r>
              <a:endParaRPr lang="id-ID" sz="8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XOR</a:t>
            </a:r>
            <a:endParaRPr lang="id-ID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3400" y="1687513"/>
            <a:ext cx="4267200" cy="3794125"/>
            <a:chOff x="533400" y="1688068"/>
            <a:chExt cx="4267200" cy="3793867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307871" y="3661196"/>
              <a:ext cx="30541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914400" y="4881901"/>
              <a:ext cx="3276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066800" y="4731098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1066800" y="3435786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2590800" y="3435786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2590800" y="4731098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0216" name="TextBox 27"/>
            <p:cNvSpPr txBox="1">
              <a:spLocks noChangeArrowheads="1"/>
            </p:cNvSpPr>
            <p:nvPr/>
          </p:nvSpPr>
          <p:spPr bwMode="auto">
            <a:xfrm>
              <a:off x="609600" y="50364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0</a:t>
              </a:r>
              <a:endParaRPr lang="id-ID"/>
            </a:p>
          </p:txBody>
        </p:sp>
        <p:sp>
          <p:nvSpPr>
            <p:cNvPr id="50217" name="TextBox 28"/>
            <p:cNvSpPr txBox="1">
              <a:spLocks noChangeArrowheads="1"/>
            </p:cNvSpPr>
            <p:nvPr/>
          </p:nvSpPr>
          <p:spPr bwMode="auto">
            <a:xfrm>
              <a:off x="2452914" y="51126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50218" name="TextBox 29"/>
            <p:cNvSpPr txBox="1">
              <a:spLocks noChangeArrowheads="1"/>
            </p:cNvSpPr>
            <p:nvPr/>
          </p:nvSpPr>
          <p:spPr bwMode="auto">
            <a:xfrm>
              <a:off x="533400" y="3447871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50219" name="TextBox 17"/>
            <p:cNvSpPr txBox="1">
              <a:spLocks noChangeArrowheads="1"/>
            </p:cNvSpPr>
            <p:nvPr/>
          </p:nvSpPr>
          <p:spPr bwMode="auto">
            <a:xfrm>
              <a:off x="4191000" y="467868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x1</a:t>
              </a:r>
              <a:endParaRPr lang="id-ID"/>
            </a:p>
          </p:txBody>
        </p:sp>
        <p:sp>
          <p:nvSpPr>
            <p:cNvPr id="50220" name="TextBox 18"/>
            <p:cNvSpPr txBox="1">
              <a:spLocks noChangeArrowheads="1"/>
            </p:cNvSpPr>
            <p:nvPr/>
          </p:nvSpPr>
          <p:spPr bwMode="auto">
            <a:xfrm>
              <a:off x="914401" y="1688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x2</a:t>
              </a:r>
              <a:endParaRPr lang="id-ID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334000" y="12954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1066800" y="3200400"/>
            <a:ext cx="2895600" cy="2514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04800" y="2514600"/>
            <a:ext cx="2895600" cy="2514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0" y="5791200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x1 - x2 - 0,5 = 0</a:t>
            </a:r>
            <a:endParaRPr lang="id-ID" sz="24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200" y="1981200"/>
            <a:ext cx="266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x1 - x2 + 0,5 = 0</a:t>
            </a:r>
            <a:endParaRPr lang="id-ID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XOR</a:t>
            </a:r>
            <a:endParaRPr lang="id-ID" smtClean="0"/>
          </a:p>
        </p:txBody>
      </p:sp>
      <p:sp>
        <p:nvSpPr>
          <p:cNvPr id="51203" name="TextBox 34"/>
          <p:cNvSpPr txBox="1">
            <a:spLocks noChangeArrowheads="1"/>
          </p:cNvSpPr>
          <p:nvPr/>
        </p:nvSpPr>
        <p:spPr bwMode="auto">
          <a:xfrm>
            <a:off x="3352800" y="25908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400" i="1"/>
              <a:t>θ</a:t>
            </a:r>
            <a:r>
              <a:rPr lang="en-US" sz="2400"/>
              <a:t> = 0,5</a:t>
            </a:r>
            <a:endParaRPr lang="id-ID" sz="2400"/>
          </a:p>
        </p:txBody>
      </p:sp>
      <p:cxnSp>
        <p:nvCxnSpPr>
          <p:cNvPr id="36" name="Straight Arrow Connector 35"/>
          <p:cNvCxnSpPr>
            <a:stCxn id="51207" idx="3"/>
          </p:cNvCxnSpPr>
          <p:nvPr/>
        </p:nvCxnSpPr>
        <p:spPr>
          <a:xfrm>
            <a:off x="838200" y="3521075"/>
            <a:ext cx="2438400" cy="4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5" name="TextBox 36"/>
          <p:cNvSpPr txBox="1">
            <a:spLocks noChangeArrowheads="1"/>
          </p:cNvSpPr>
          <p:nvPr/>
        </p:nvSpPr>
        <p:spPr bwMode="auto">
          <a:xfrm>
            <a:off x="1066800" y="3048000"/>
            <a:ext cx="121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-1</a:t>
            </a:r>
            <a:endParaRPr lang="id-ID" sz="2400"/>
          </a:p>
        </p:txBody>
      </p:sp>
      <p:cxnSp>
        <p:nvCxnSpPr>
          <p:cNvPr id="40" name="Straight Arrow Connector 39"/>
          <p:cNvCxnSpPr>
            <a:stCxn id="51211" idx="3"/>
          </p:cNvCxnSpPr>
          <p:nvPr/>
        </p:nvCxnSpPr>
        <p:spPr>
          <a:xfrm flipV="1">
            <a:off x="838200" y="3848100"/>
            <a:ext cx="2662238" cy="1792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7" name="TextBox 40"/>
          <p:cNvSpPr txBox="1">
            <a:spLocks noChangeArrowheads="1"/>
          </p:cNvSpPr>
          <p:nvPr/>
        </p:nvSpPr>
        <p:spPr bwMode="auto">
          <a:xfrm>
            <a:off x="0" y="3290888"/>
            <a:ext cx="83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x1</a:t>
            </a:r>
            <a:endParaRPr lang="id-ID" sz="2400"/>
          </a:p>
        </p:txBody>
      </p:sp>
      <p:sp>
        <p:nvSpPr>
          <p:cNvPr id="51208" name="TextBox 42"/>
          <p:cNvSpPr txBox="1">
            <a:spLocks noChangeArrowheads="1"/>
          </p:cNvSpPr>
          <p:nvPr/>
        </p:nvSpPr>
        <p:spPr bwMode="auto">
          <a:xfrm>
            <a:off x="8458200" y="4211638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y </a:t>
            </a:r>
            <a:endParaRPr lang="id-ID" sz="3200"/>
          </a:p>
        </p:txBody>
      </p:sp>
      <p:cxnSp>
        <p:nvCxnSpPr>
          <p:cNvPr id="54" name="Straight Arrow Connector 53"/>
          <p:cNvCxnSpPr>
            <a:stCxn id="51211" idx="3"/>
          </p:cNvCxnSpPr>
          <p:nvPr/>
        </p:nvCxnSpPr>
        <p:spPr>
          <a:xfrm>
            <a:off x="838200" y="5640388"/>
            <a:ext cx="2438400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TextBox 54"/>
          <p:cNvSpPr txBox="1">
            <a:spLocks noChangeArrowheads="1"/>
          </p:cNvSpPr>
          <p:nvPr/>
        </p:nvSpPr>
        <p:spPr bwMode="auto">
          <a:xfrm>
            <a:off x="1066800" y="5643563"/>
            <a:ext cx="121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-1</a:t>
            </a:r>
            <a:endParaRPr lang="id-ID" sz="2400"/>
          </a:p>
        </p:txBody>
      </p:sp>
      <p:sp>
        <p:nvSpPr>
          <p:cNvPr id="51211" name="TextBox 55"/>
          <p:cNvSpPr txBox="1">
            <a:spLocks noChangeArrowheads="1"/>
          </p:cNvSpPr>
          <p:nvPr/>
        </p:nvSpPr>
        <p:spPr bwMode="auto">
          <a:xfrm>
            <a:off x="0" y="5408613"/>
            <a:ext cx="83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x2</a:t>
            </a:r>
            <a:endParaRPr lang="id-ID" sz="2400"/>
          </a:p>
        </p:txBody>
      </p:sp>
      <p:cxnSp>
        <p:nvCxnSpPr>
          <p:cNvPr id="59" name="Straight Arrow Connector 58"/>
          <p:cNvCxnSpPr>
            <a:stCxn id="51207" idx="3"/>
          </p:cNvCxnSpPr>
          <p:nvPr/>
        </p:nvCxnSpPr>
        <p:spPr>
          <a:xfrm>
            <a:off x="838200" y="3521075"/>
            <a:ext cx="2662238" cy="17986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3" name="TextBox 62"/>
          <p:cNvSpPr txBox="1">
            <a:spLocks noChangeArrowheads="1"/>
          </p:cNvSpPr>
          <p:nvPr/>
        </p:nvSpPr>
        <p:spPr bwMode="auto">
          <a:xfrm>
            <a:off x="1219200" y="3814763"/>
            <a:ext cx="9906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1</a:t>
            </a:r>
            <a:endParaRPr lang="id-ID" sz="2400"/>
          </a:p>
        </p:txBody>
      </p:sp>
      <p:sp>
        <p:nvSpPr>
          <p:cNvPr id="51214" name="TextBox 63"/>
          <p:cNvSpPr txBox="1">
            <a:spLocks noChangeArrowheads="1"/>
          </p:cNvSpPr>
          <p:nvPr/>
        </p:nvSpPr>
        <p:spPr bwMode="auto">
          <a:xfrm>
            <a:off x="1219200" y="4805363"/>
            <a:ext cx="9906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1</a:t>
            </a:r>
            <a:endParaRPr lang="id-ID" sz="2400"/>
          </a:p>
        </p:txBody>
      </p:sp>
      <p:sp>
        <p:nvSpPr>
          <p:cNvPr id="51215" name="TextBox 68"/>
          <p:cNvSpPr txBox="1">
            <a:spLocks noChangeArrowheads="1"/>
          </p:cNvSpPr>
          <p:nvPr/>
        </p:nvSpPr>
        <p:spPr bwMode="auto">
          <a:xfrm>
            <a:off x="6553200" y="503396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400" i="1"/>
              <a:t>θ</a:t>
            </a:r>
            <a:r>
              <a:rPr lang="en-US" sz="2400"/>
              <a:t> = 0,5</a:t>
            </a:r>
            <a:endParaRPr lang="id-ID" sz="2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800600" y="3525838"/>
            <a:ext cx="1671638" cy="650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800600" y="4824413"/>
            <a:ext cx="1671638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8" name="TextBox 83"/>
          <p:cNvSpPr txBox="1">
            <a:spLocks noChangeArrowheads="1"/>
          </p:cNvSpPr>
          <p:nvPr/>
        </p:nvSpPr>
        <p:spPr bwMode="auto">
          <a:xfrm>
            <a:off x="5334000" y="33528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1</a:t>
            </a:r>
            <a:endParaRPr lang="id-ID" sz="2400"/>
          </a:p>
        </p:txBody>
      </p:sp>
      <p:sp>
        <p:nvSpPr>
          <p:cNvPr id="51219" name="TextBox 84"/>
          <p:cNvSpPr txBox="1">
            <a:spLocks noChangeArrowheads="1"/>
          </p:cNvSpPr>
          <p:nvPr/>
        </p:nvSpPr>
        <p:spPr bwMode="auto">
          <a:xfrm>
            <a:off x="5334000" y="5338763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1</a:t>
            </a:r>
            <a:endParaRPr lang="id-ID" sz="2400"/>
          </a:p>
        </p:txBody>
      </p:sp>
      <p:cxnSp>
        <p:nvCxnSpPr>
          <p:cNvPr id="86" name="Straight Arrow Connector 85"/>
          <p:cNvCxnSpPr>
            <a:endCxn id="51208" idx="1"/>
          </p:cNvCxnSpPr>
          <p:nvPr/>
        </p:nvCxnSpPr>
        <p:spPr>
          <a:xfrm>
            <a:off x="7772400" y="4500563"/>
            <a:ext cx="685800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276600" y="3052763"/>
            <a:ext cx="1524000" cy="914400"/>
            <a:chOff x="6172201" y="3810000"/>
            <a:chExt cx="2667000" cy="1371600"/>
          </a:xfrm>
        </p:grpSpPr>
        <p:sp>
          <p:nvSpPr>
            <p:cNvPr id="41" name="Oval 40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>
              <a:off x="6368653" y="4492229"/>
              <a:ext cx="12739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7362032" y="4493418"/>
              <a:ext cx="1276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72" name="Rectangle 43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320397" y="1069035"/>
                <a:ext cx="7582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551471" y="2132383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6783388" y="1595369"/>
                <a:ext cx="1063348" cy="106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74" name="Rectangle 45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sp>
        <p:nvSpPr>
          <p:cNvPr id="51222" name="TextBox 52"/>
          <p:cNvSpPr txBox="1">
            <a:spLocks noChangeArrowheads="1"/>
          </p:cNvSpPr>
          <p:nvPr/>
        </p:nvSpPr>
        <p:spPr bwMode="auto">
          <a:xfrm>
            <a:off x="3276600" y="60960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400" i="1"/>
              <a:t>θ</a:t>
            </a:r>
            <a:r>
              <a:rPr lang="en-US" sz="2400"/>
              <a:t> = 0,5</a:t>
            </a:r>
            <a:endParaRPr lang="id-ID" sz="240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276600" y="5186363"/>
            <a:ext cx="1524000" cy="914400"/>
            <a:chOff x="6172201" y="3810000"/>
            <a:chExt cx="2667000" cy="1371600"/>
          </a:xfrm>
        </p:grpSpPr>
        <p:sp>
          <p:nvSpPr>
            <p:cNvPr id="53" name="Oval 52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6368653" y="4492229"/>
              <a:ext cx="12739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362032" y="4493418"/>
              <a:ext cx="1276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63" name="Rectangle 56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320397" y="1069035"/>
                <a:ext cx="7582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551471" y="2132383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6783388" y="1595369"/>
                <a:ext cx="1063348" cy="106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65" name="Rectangle 59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6248400" y="4043363"/>
            <a:ext cx="1524000" cy="914400"/>
            <a:chOff x="6172201" y="3810000"/>
            <a:chExt cx="2667000" cy="1371600"/>
          </a:xfrm>
        </p:grpSpPr>
        <p:sp>
          <p:nvSpPr>
            <p:cNvPr id="65" name="Oval 64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>
              <a:off x="6368653" y="4492229"/>
              <a:ext cx="12739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7362032" y="4493418"/>
              <a:ext cx="1276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54" name="Rectangle 68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7320397" y="1069035"/>
                <a:ext cx="7582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51471" y="2132383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6783388" y="1595369"/>
                <a:ext cx="1063348" cy="106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56" name="Rectangle 71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6172200" y="10414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02 IT Telkom\001 Kuliah 2009\CS4773 SC\Perceptron\Hasil Penelusuran Gambar Google untuk http--www_cs_nott_ac_uk-~gxk-courses-g5aiai-006neuralnetworks-images-perceptron001_jpg_files\neural-networks_files\linsep0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81661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 </a:t>
            </a:r>
            <a:r>
              <a:rPr lang="en-US" dirty="0" err="1" smtClean="0"/>
              <a:t>elemen</a:t>
            </a:r>
            <a:r>
              <a:rPr lang="en-US" dirty="0" smtClean="0"/>
              <a:t> input </a:t>
            </a:r>
            <a:r>
              <a:rPr lang="en-US" dirty="0" smtClean="0">
                <a:sym typeface="Wingdings" pitchFamily="2" charset="2"/>
              </a:rPr>
              <a:t> 3 </a:t>
            </a:r>
            <a:r>
              <a:rPr lang="en-US" dirty="0" err="1" smtClean="0"/>
              <a:t>dimensi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err="1" smtClean="0"/>
              <a:t>Perceptron</a:t>
            </a:r>
            <a:r>
              <a:rPr lang="en-US" dirty="0" smtClean="0"/>
              <a:t> Network</a:t>
            </a:r>
            <a:endParaRPr lang="id-ID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91313" y="2438400"/>
            <a:ext cx="1524000" cy="914400"/>
            <a:chOff x="6172201" y="3810000"/>
            <a:chExt cx="2667000" cy="1371600"/>
          </a:xfrm>
        </p:grpSpPr>
        <p:sp>
          <p:nvSpPr>
            <p:cNvPr id="5" name="Oval 4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6368655" y="4492229"/>
              <a:ext cx="1273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7362032" y="4493420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94" name="Rectangle 7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320397" y="1069035"/>
                <a:ext cx="7582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551471" y="2132387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6783376" y="1595371"/>
                <a:ext cx="1063352" cy="106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296" name="Rectangle 9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691313" y="3886200"/>
            <a:ext cx="1524000" cy="914400"/>
            <a:chOff x="6172201" y="3810000"/>
            <a:chExt cx="2667000" cy="1371600"/>
          </a:xfrm>
        </p:grpSpPr>
        <p:sp>
          <p:nvSpPr>
            <p:cNvPr id="15" name="Oval 14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6368655" y="4492229"/>
              <a:ext cx="1273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7362032" y="4493420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85" name="Rectangle 17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7320397" y="1069035"/>
                <a:ext cx="7582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551471" y="2132387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6783376" y="1595371"/>
                <a:ext cx="1063352" cy="106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287" name="Rectangle 19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6691313" y="5486400"/>
            <a:ext cx="1524000" cy="914400"/>
            <a:chOff x="6172201" y="3810000"/>
            <a:chExt cx="2667000" cy="1371600"/>
          </a:xfrm>
        </p:grpSpPr>
        <p:sp>
          <p:nvSpPr>
            <p:cNvPr id="25" name="Oval 24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6368655" y="4492229"/>
              <a:ext cx="1273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7362032" y="4493420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76" name="Rectangle 27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7320397" y="1069035"/>
                <a:ext cx="7582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551471" y="2132387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6783376" y="1595371"/>
                <a:ext cx="1063352" cy="106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278" name="Rectangle 29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710113" y="2895600"/>
            <a:ext cx="1981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36"/>
          <p:cNvSpPr txBox="1">
            <a:spLocks noChangeArrowheads="1"/>
          </p:cNvSpPr>
          <p:nvPr/>
        </p:nvSpPr>
        <p:spPr bwMode="auto">
          <a:xfrm>
            <a:off x="5167313" y="22860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</a:t>
            </a:r>
            <a:endParaRPr lang="id-ID" sz="3200"/>
          </a:p>
        </p:txBody>
      </p:sp>
      <p:cxnSp>
        <p:nvCxnSpPr>
          <p:cNvPr id="36" name="Straight Arrow Connector 35"/>
          <p:cNvCxnSpPr>
            <a:stCxn id="53259" idx="3"/>
          </p:cNvCxnSpPr>
          <p:nvPr/>
        </p:nvCxnSpPr>
        <p:spPr>
          <a:xfrm>
            <a:off x="4633913" y="5880100"/>
            <a:ext cx="2057400" cy="63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7" name="TextBox 38"/>
          <p:cNvSpPr txBox="1">
            <a:spLocks noChangeArrowheads="1"/>
          </p:cNvSpPr>
          <p:nvPr/>
        </p:nvSpPr>
        <p:spPr bwMode="auto">
          <a:xfrm>
            <a:off x="5014913" y="59436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</a:t>
            </a:r>
            <a:endParaRPr lang="id-ID" sz="3200"/>
          </a:p>
        </p:txBody>
      </p:sp>
      <p:sp>
        <p:nvSpPr>
          <p:cNvPr id="53258" name="TextBox 40"/>
          <p:cNvSpPr txBox="1">
            <a:spLocks noChangeArrowheads="1"/>
          </p:cNvSpPr>
          <p:nvPr/>
        </p:nvSpPr>
        <p:spPr bwMode="auto">
          <a:xfrm>
            <a:off x="3795713" y="24638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x1</a:t>
            </a:r>
            <a:endParaRPr lang="id-ID" sz="3200"/>
          </a:p>
        </p:txBody>
      </p:sp>
      <p:sp>
        <p:nvSpPr>
          <p:cNvPr id="53259" name="TextBox 41"/>
          <p:cNvSpPr txBox="1">
            <a:spLocks noChangeArrowheads="1"/>
          </p:cNvSpPr>
          <p:nvPr/>
        </p:nvSpPr>
        <p:spPr bwMode="auto">
          <a:xfrm>
            <a:off x="3795713" y="55880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xp</a:t>
            </a:r>
            <a:endParaRPr lang="id-ID" sz="32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33913" y="4267200"/>
            <a:ext cx="2105025" cy="47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1" name="TextBox 40"/>
          <p:cNvSpPr txBox="1">
            <a:spLocks noChangeArrowheads="1"/>
          </p:cNvSpPr>
          <p:nvPr/>
        </p:nvSpPr>
        <p:spPr bwMode="auto">
          <a:xfrm>
            <a:off x="3795713" y="36322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x2</a:t>
            </a:r>
            <a:endParaRPr lang="id-ID" sz="3200"/>
          </a:p>
        </p:txBody>
      </p:sp>
      <p:sp>
        <p:nvSpPr>
          <p:cNvPr id="53262" name="TextBox 40"/>
          <p:cNvSpPr txBox="1">
            <a:spLocks noChangeArrowheads="1"/>
          </p:cNvSpPr>
          <p:nvPr/>
        </p:nvSpPr>
        <p:spPr bwMode="auto">
          <a:xfrm>
            <a:off x="3795713" y="4064000"/>
            <a:ext cx="838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.</a:t>
            </a:r>
          </a:p>
          <a:p>
            <a:pPr algn="ctr"/>
            <a:r>
              <a:rPr lang="en-US" sz="3200"/>
              <a:t>.</a:t>
            </a:r>
          </a:p>
          <a:p>
            <a:pPr algn="ctr"/>
            <a:r>
              <a:rPr lang="en-US" sz="3200"/>
              <a:t>.</a:t>
            </a:r>
            <a:endParaRPr lang="id-ID" sz="32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633913" y="3171825"/>
            <a:ext cx="2181225" cy="10953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33913" y="4267200"/>
            <a:ext cx="2209800" cy="1385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H="1">
            <a:off x="4557713" y="3048000"/>
            <a:ext cx="2667000" cy="2362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259" idx="3"/>
          </p:cNvCxnSpPr>
          <p:nvPr/>
        </p:nvCxnSpPr>
        <p:spPr>
          <a:xfrm flipV="1">
            <a:off x="4633913" y="4572000"/>
            <a:ext cx="2181225" cy="130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259" idx="3"/>
          </p:cNvCxnSpPr>
          <p:nvPr/>
        </p:nvCxnSpPr>
        <p:spPr>
          <a:xfrm flipV="1">
            <a:off x="4633913" y="3276600"/>
            <a:ext cx="2409825" cy="2603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10113" y="2895600"/>
            <a:ext cx="213360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229600" y="5942013"/>
            <a:ext cx="6858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7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14600"/>
            <a:ext cx="3657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Straight Arrow Connector 68"/>
          <p:cNvCxnSpPr/>
          <p:nvPr/>
        </p:nvCxnSpPr>
        <p:spPr>
          <a:xfrm>
            <a:off x="8229600" y="4343400"/>
            <a:ext cx="685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229600" y="2895600"/>
            <a:ext cx="685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</a:t>
            </a:r>
            <a:endParaRPr lang="id-ID" smtClean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6248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419600" y="2285717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24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55325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</p:grpSp>
      <p:cxnSp>
        <p:nvCxnSpPr>
          <p:cNvPr id="35" name="Straight Connector 34"/>
          <p:cNvCxnSpPr/>
          <p:nvPr/>
        </p:nvCxnSpPr>
        <p:spPr>
          <a:xfrm rot="16200000" flipH="1">
            <a:off x="1752600" y="1524000"/>
            <a:ext cx="4343400" cy="34290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343400" y="5648325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i="1">
                <a:solidFill>
                  <a:srgbClr val="33CC33"/>
                </a:solidFill>
              </a:rPr>
              <a:t>w</a:t>
            </a:r>
            <a:r>
              <a:rPr lang="en-US" sz="2800" b="1" baseline="-25000">
                <a:solidFill>
                  <a:srgbClr val="33CC33"/>
                </a:solidFill>
              </a:rPr>
              <a:t>1</a:t>
            </a:r>
            <a:r>
              <a:rPr lang="en-US" sz="2800" b="1" i="1">
                <a:solidFill>
                  <a:srgbClr val="33CC33"/>
                </a:solidFill>
              </a:rPr>
              <a:t>x</a:t>
            </a:r>
            <a:r>
              <a:rPr lang="en-US" sz="2800" b="1" baseline="-25000">
                <a:solidFill>
                  <a:srgbClr val="33CC33"/>
                </a:solidFill>
              </a:rPr>
              <a:t>1</a:t>
            </a:r>
            <a:r>
              <a:rPr lang="en-US" sz="2800" b="1" i="1">
                <a:solidFill>
                  <a:srgbClr val="33CC33"/>
                </a:solidFill>
              </a:rPr>
              <a:t> + w</a:t>
            </a:r>
            <a:r>
              <a:rPr lang="en-US" sz="2800" b="1" baseline="-25000">
                <a:solidFill>
                  <a:srgbClr val="33CC33"/>
                </a:solidFill>
              </a:rPr>
              <a:t>2</a:t>
            </a:r>
            <a:r>
              <a:rPr lang="en-US" sz="2800" b="1" i="1">
                <a:solidFill>
                  <a:srgbClr val="33CC33"/>
                </a:solidFill>
              </a:rPr>
              <a:t>x</a:t>
            </a:r>
            <a:r>
              <a:rPr lang="en-US" sz="2800" b="1" baseline="-25000">
                <a:solidFill>
                  <a:srgbClr val="33CC33"/>
                </a:solidFill>
              </a:rPr>
              <a:t>2 </a:t>
            </a:r>
            <a:r>
              <a:rPr lang="en-US" sz="2800" b="1" i="1">
                <a:solidFill>
                  <a:srgbClr val="33CC33"/>
                </a:solidFill>
              </a:rPr>
              <a:t>- </a:t>
            </a:r>
            <a:r>
              <a:rPr lang="el-GR" sz="2800" b="1" i="1">
                <a:solidFill>
                  <a:srgbClr val="33CC33"/>
                </a:solidFill>
              </a:rPr>
              <a:t>θ</a:t>
            </a:r>
            <a:r>
              <a:rPr lang="en-US" sz="2800" b="1" i="1">
                <a:solidFill>
                  <a:srgbClr val="33CC33"/>
                </a:solidFill>
              </a:rPr>
              <a:t>= </a:t>
            </a:r>
            <a:r>
              <a:rPr lang="en-US" sz="2800" b="1">
                <a:solidFill>
                  <a:srgbClr val="33CC33"/>
                </a:solidFill>
              </a:rPr>
              <a:t>0</a:t>
            </a:r>
            <a:endParaRPr lang="id-ID" sz="2800" b="1" baseline="-25000">
              <a:solidFill>
                <a:srgbClr val="33CC33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819400" y="8382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1066800" y="1524000"/>
            <a:ext cx="3886200" cy="3733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1828800" y="2896828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48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56349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  <p:sp>
          <p:nvSpPr>
            <p:cNvPr id="30" name="Oval 29"/>
            <p:cNvSpPr/>
            <p:nvPr/>
          </p:nvSpPr>
          <p:spPr>
            <a:xfrm>
              <a:off x="3276600" y="525873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33" name="Oval 32"/>
            <p:cNvSpPr/>
            <p:nvPr/>
          </p:nvSpPr>
          <p:spPr>
            <a:xfrm>
              <a:off x="3733800" y="4877783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34" name="Oval 33"/>
            <p:cNvSpPr/>
            <p:nvPr/>
          </p:nvSpPr>
          <p:spPr>
            <a:xfrm>
              <a:off x="2590800" y="236349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cxnSp>
        <p:nvCxnSpPr>
          <p:cNvPr id="35" name="Straight Connector 34"/>
          <p:cNvCxnSpPr/>
          <p:nvPr/>
        </p:nvCxnSpPr>
        <p:spPr>
          <a:xfrm rot="16200000" flipH="1">
            <a:off x="1828800" y="1524000"/>
            <a:ext cx="4343400" cy="34290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 flipV="1">
            <a:off x="685800" y="914400"/>
            <a:ext cx="4800600" cy="35814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1476375" y="3276600"/>
            <a:ext cx="5334000" cy="27432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8600" y="3429000"/>
            <a:ext cx="2971800" cy="28956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Activation Functions</a:t>
            </a:r>
            <a:endParaRPr lang="id-ID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smtClean="0"/>
              <a:t>Hard</a:t>
            </a:r>
            <a:r>
              <a:rPr lang="id-ID" smtClean="0"/>
              <a:t> </a:t>
            </a:r>
            <a:r>
              <a:rPr lang="id-ID" i="1" smtClean="0"/>
              <a:t>Limit</a:t>
            </a:r>
            <a:endParaRPr lang="en-US" i="1" smtClean="0"/>
          </a:p>
          <a:p>
            <a:r>
              <a:rPr lang="id-ID" i="1" smtClean="0"/>
              <a:t>Threshold</a:t>
            </a:r>
            <a:endParaRPr lang="en-US" i="1" smtClean="0"/>
          </a:p>
          <a:p>
            <a:r>
              <a:rPr lang="id-ID" i="1" smtClean="0"/>
              <a:t>Linear </a:t>
            </a:r>
            <a:r>
              <a:rPr lang="id-ID" smtClean="0"/>
              <a:t>(</a:t>
            </a:r>
            <a:r>
              <a:rPr lang="id-ID" i="1" smtClean="0"/>
              <a:t>Identity</a:t>
            </a:r>
            <a:r>
              <a:rPr lang="id-ID" smtClean="0"/>
              <a:t>)</a:t>
            </a:r>
            <a:endParaRPr lang="en-US" smtClean="0"/>
          </a:p>
          <a:p>
            <a:r>
              <a:rPr lang="id-ID" i="1" smtClean="0"/>
              <a:t>Sigmoid</a:t>
            </a:r>
            <a:endParaRPr lang="en-US" i="1" smtClean="0"/>
          </a:p>
          <a:p>
            <a:r>
              <a:rPr lang="id-ID" i="1" smtClean="0"/>
              <a:t>Radial Basis Function</a:t>
            </a:r>
            <a:r>
              <a:rPr lang="id-ID" smtClean="0"/>
              <a:t> (RBF)</a:t>
            </a:r>
            <a:endParaRPr lang="en-US" smtClean="0"/>
          </a:p>
          <a:p>
            <a:r>
              <a:rPr lang="en-US" smtClean="0"/>
              <a:t>…</a:t>
            </a:r>
            <a:endParaRPr 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pPr lvl="1"/>
            <a:r>
              <a:rPr lang="en-US" dirty="0" err="1"/>
              <a:t>Definisi</a:t>
            </a:r>
            <a:r>
              <a:rPr lang="en-US" dirty="0"/>
              <a:t> ANN</a:t>
            </a:r>
          </a:p>
          <a:p>
            <a:pPr lvl="1"/>
            <a:r>
              <a:rPr lang="id-ID" dirty="0"/>
              <a:t>Model </a:t>
            </a:r>
            <a:r>
              <a:rPr lang="en-US" dirty="0" err="1"/>
              <a:t>Matematis</a:t>
            </a:r>
            <a:r>
              <a:rPr lang="en-US" dirty="0"/>
              <a:t> </a:t>
            </a:r>
            <a:r>
              <a:rPr lang="en-US" i="1" dirty="0"/>
              <a:t>Neuron</a:t>
            </a:r>
          </a:p>
          <a:p>
            <a:pPr lvl="1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endParaRPr lang="en-US" dirty="0"/>
          </a:p>
          <a:p>
            <a:pPr lvl="1"/>
            <a:r>
              <a:rPr lang="en-US" dirty="0" err="1"/>
              <a:t>Arsitektur</a:t>
            </a:r>
            <a:r>
              <a:rPr lang="en-US" dirty="0"/>
              <a:t> ANN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Belajar</a:t>
            </a:r>
            <a:r>
              <a:rPr lang="en-US" dirty="0"/>
              <a:t> (</a:t>
            </a:r>
            <a:r>
              <a:rPr lang="en-US" i="1" dirty="0"/>
              <a:t>Learning</a:t>
            </a:r>
            <a:r>
              <a:rPr lang="en-US" dirty="0"/>
              <a:t>)</a:t>
            </a:r>
          </a:p>
          <a:p>
            <a:r>
              <a:rPr lang="en-US" dirty="0"/>
              <a:t>Perceptron</a:t>
            </a:r>
          </a:p>
          <a:p>
            <a:r>
              <a:rPr lang="en-US" dirty="0"/>
              <a:t>ANN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Supervised Learning</a:t>
            </a:r>
          </a:p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ANN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533400" y="2133600"/>
          <a:ext cx="814863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0" name="Visio" r:id="rId4" imgW="4000327" imgH="2020453" progId="Visio.Drawing.11">
                  <p:embed/>
                </p:oleObj>
              </mc:Choice>
              <mc:Fallback>
                <p:oleObj name="Visio" r:id="rId4" imgW="4000327" imgH="20204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148638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Hard</a:t>
            </a:r>
            <a:r>
              <a:rPr lang="id-ID" dirty="0" smtClean="0"/>
              <a:t> </a:t>
            </a:r>
            <a:r>
              <a:rPr lang="id-ID" i="1" dirty="0" smtClean="0"/>
              <a:t>Limit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685800" y="2133600"/>
          <a:ext cx="7975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14" name="Visio" r:id="rId4" imgW="3987899" imgH="2020453" progId="Visio.Drawing.11">
                  <p:embed/>
                </p:oleObj>
              </mc:Choice>
              <mc:Fallback>
                <p:oleObj name="Visio" r:id="rId4" imgW="3987899" imgH="20204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7975600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Threshold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Symetric Hard</a:t>
            </a:r>
            <a:r>
              <a:rPr lang="id-ID" dirty="0" smtClean="0"/>
              <a:t> </a:t>
            </a:r>
            <a:r>
              <a:rPr lang="id-ID" i="1" dirty="0" smtClean="0"/>
              <a:t>Limit</a:t>
            </a:r>
            <a:endParaRPr lang="id-ID" dirty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457200" y="2209800"/>
          <a:ext cx="82708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38" name="Visio" r:id="rId4" imgW="4070574" imgH="2027741" progId="Visio.Drawing.11">
                  <p:embed/>
                </p:oleObj>
              </mc:Choice>
              <mc:Fallback>
                <p:oleObj name="Visio" r:id="rId4" imgW="4070574" imgH="20277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8270875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Bipolar Threshold</a:t>
            </a:r>
            <a:endParaRPr lang="id-ID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533400" y="2286000"/>
          <a:ext cx="81883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62" name="Visio" r:id="rId4" imgW="4076789" imgH="2050146" progId="Visio.Drawing.11">
                  <p:embed/>
                </p:oleObj>
              </mc:Choice>
              <mc:Fallback>
                <p:oleObj name="Visio" r:id="rId4" imgW="4076789" imgH="205014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8188325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Linear </a:t>
            </a:r>
            <a:r>
              <a:rPr lang="id-ID" dirty="0" smtClean="0"/>
              <a:t>(</a:t>
            </a:r>
            <a:r>
              <a:rPr lang="id-ID" i="1" dirty="0" smtClean="0"/>
              <a:t>Identity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533400" y="2286000"/>
          <a:ext cx="655320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86" name="Visio" r:id="rId4" imgW="3009296" imgH="1937583" progId="Visio.Drawing.11">
                  <p:embed/>
                </p:oleObj>
              </mc:Choice>
              <mc:Fallback>
                <p:oleObj name="Visio" r:id="rId4" imgW="3009296" imgH="19375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6553200" cy="421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Piecewise-linear</a:t>
            </a:r>
            <a:endParaRPr lang="id-ID" dirty="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457200" y="2286000"/>
          <a:ext cx="82867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10" name="Visio" r:id="rId4" imgW="5190482" imgH="2135714" progId="Visio.Drawing.11">
                  <p:embed/>
                </p:oleObj>
              </mc:Choice>
              <mc:Fallback>
                <p:oleObj name="Visio" r:id="rId4" imgW="5190482" imgH="21357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828675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Symetric</a:t>
            </a:r>
            <a:r>
              <a:rPr lang="id-ID" dirty="0" smtClean="0"/>
              <a:t> </a:t>
            </a:r>
            <a:r>
              <a:rPr lang="id-ID" i="1" dirty="0" smtClean="0"/>
              <a:t>Piecewise-linear</a:t>
            </a:r>
            <a:endParaRPr lang="id-ID" dirty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457200" y="2209800"/>
          <a:ext cx="809942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34" name="Visio" r:id="rId4" imgW="4814118" imgH="2495536" progId="Visio.Drawing.11">
                  <p:embed/>
                </p:oleObj>
              </mc:Choice>
              <mc:Fallback>
                <p:oleObj name="Visio" r:id="rId4" imgW="4814118" imgH="24955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8099425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Sigmoid</a:t>
            </a:r>
            <a:r>
              <a:rPr lang="en-US" i="1" dirty="0" smtClean="0"/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sigmoid </a:t>
            </a:r>
            <a:r>
              <a:rPr lang="en-US" i="1" dirty="0" err="1" smtClean="0"/>
              <a:t>biner</a:t>
            </a:r>
            <a:endParaRPr lang="id-ID" dirty="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533400" y="2209800"/>
          <a:ext cx="757713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58" name="Visio" r:id="rId4" imgW="3939266" imgH="2183223" progId="Visio.Drawing.11">
                  <p:embed/>
                </p:oleObj>
              </mc:Choice>
              <mc:Fallback>
                <p:oleObj name="Visio" r:id="rId4" imgW="3939266" imgH="218322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7577138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Sigmoid</a:t>
            </a:r>
            <a:r>
              <a:rPr lang="en-US" i="1" dirty="0" smtClean="0"/>
              <a:t> </a:t>
            </a:r>
            <a:r>
              <a:rPr lang="id-ID" i="1" dirty="0"/>
              <a:t>Symetric </a:t>
            </a:r>
            <a:r>
              <a:rPr lang="en-US" dirty="0"/>
              <a:t>(</a:t>
            </a:r>
            <a:r>
              <a:rPr lang="id-ID" i="1" dirty="0"/>
              <a:t>Bipolar</a:t>
            </a:r>
            <a:r>
              <a:rPr lang="en-US" dirty="0"/>
              <a:t>) </a:t>
            </a:r>
            <a:endParaRPr lang="id-ID" dirty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533400" y="2286000"/>
          <a:ext cx="67056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82" name="Visio" r:id="rId4" imgW="3964933" imgH="2489058" progId="Visio.Drawing.11">
                  <p:embed/>
                </p:oleObj>
              </mc:Choice>
              <mc:Fallback>
                <p:oleObj name="Visio" r:id="rId4" imgW="3964933" imgH="24890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6705600" cy="420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Radial Basis Function</a:t>
            </a:r>
            <a:r>
              <a:rPr lang="id-ID" dirty="0" smtClean="0"/>
              <a:t> (RBF)</a:t>
            </a:r>
            <a:endParaRPr lang="id-ID" dirty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457200" y="2209800"/>
          <a:ext cx="69802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06" name="Visio" r:id="rId4" imgW="3431592" imgH="2129236" progId="Visio.Drawing.11">
                  <p:embed/>
                </p:oleObj>
              </mc:Choice>
              <mc:Fallback>
                <p:oleObj name="Visio" r:id="rId4" imgW="3431592" imgH="21292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6980238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727575" y="6488113"/>
            <a:ext cx="4416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[Sumber: Digital Studio – Paris, Perancis]</a:t>
            </a:r>
            <a:endParaRPr lang="id-ID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0"/>
            <a:ext cx="5410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3733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FF00"/>
                </a:solidFill>
              </a:rPr>
              <a:t>10 - 100 Milyar neuron</a:t>
            </a:r>
          </a:p>
          <a:p>
            <a:r>
              <a:rPr lang="en-US" sz="2400" b="1">
                <a:solidFill>
                  <a:srgbClr val="FFFF00"/>
                </a:solidFill>
              </a:rPr>
              <a:t>10 - 100 Trilyun koneksi</a:t>
            </a:r>
            <a:endParaRPr lang="id-ID" sz="2400" b="1">
              <a:solidFill>
                <a:srgbClr val="FFFF00"/>
              </a:solidFill>
            </a:endParaRPr>
          </a:p>
          <a:p>
            <a:r>
              <a:rPr lang="en-US" sz="2400" b="1">
                <a:solidFill>
                  <a:srgbClr val="FFFF00"/>
                </a:solidFill>
              </a:rPr>
              <a:t>Store &amp; retrieve?</a:t>
            </a:r>
          </a:p>
          <a:p>
            <a:r>
              <a:rPr lang="en-US" sz="2400" b="1">
                <a:solidFill>
                  <a:srgbClr val="FFFF00"/>
                </a:solidFill>
              </a:rPr>
              <a:t>Unlimited capacity?</a:t>
            </a:r>
          </a:p>
          <a:p>
            <a:r>
              <a:rPr lang="en-US" sz="2400" b="1">
                <a:solidFill>
                  <a:srgbClr val="FFFF00"/>
                </a:solidFill>
              </a:rPr>
              <a:t>How we learn?</a:t>
            </a:r>
            <a:endParaRPr lang="id-ID" sz="2400" b="1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3352800" y="1219200"/>
            <a:ext cx="2133600" cy="1676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5829300" y="2857500"/>
            <a:ext cx="26670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7162800" y="2514600"/>
            <a:ext cx="2286000" cy="1066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00800" y="4267200"/>
            <a:ext cx="8382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3048000" y="2743200"/>
            <a:ext cx="8382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7315200" y="3810000"/>
            <a:ext cx="8382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Arsitektur ANN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Para ahli memodelkan sel syaraf otak manusia ke dalam berbagai arsitektur ANN (susunan </a:t>
            </a:r>
            <a:r>
              <a:rPr lang="id-ID" i="1" smtClean="0"/>
              <a:t>neuron</a:t>
            </a:r>
            <a:r>
              <a:rPr lang="id-ID" smtClean="0"/>
              <a:t>) yang berbeda-beda. </a:t>
            </a:r>
            <a:endParaRPr lang="en-US" smtClean="0"/>
          </a:p>
          <a:p>
            <a:pPr eaLnBrk="1" hangingPunct="1"/>
            <a:r>
              <a:rPr lang="id-ID" smtClean="0"/>
              <a:t>Masing-masing arsitektur menggunakan algoritma belajar khusus.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56673" name="Object 1"/>
          <p:cNvGraphicFramePr>
            <a:graphicFrameLocks noChangeAspect="1"/>
          </p:cNvGraphicFramePr>
          <p:nvPr/>
        </p:nvGraphicFramePr>
        <p:xfrm>
          <a:off x="304800" y="2209800"/>
          <a:ext cx="3733800" cy="420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0" name="Visio" r:id="rId4" imgW="2368391" imgH="2713196" progId="Visio.Drawing.11">
                  <p:embed/>
                </p:oleObj>
              </mc:Choice>
              <mc:Fallback>
                <p:oleObj name="Visio" r:id="rId4" imgW="2368391" imgH="27131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3733800" cy="420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i="1" dirty="0" smtClean="0"/>
              <a:t>Single-Layer </a:t>
            </a:r>
            <a:r>
              <a:rPr lang="en-US" sz="4400" i="1" dirty="0" err="1" smtClean="0"/>
              <a:t>Feedforward</a:t>
            </a:r>
            <a:r>
              <a:rPr lang="en-US" sz="4400" i="1" dirty="0" smtClean="0"/>
              <a:t> Networks</a:t>
            </a:r>
            <a:endParaRPr lang="id-ID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3429000"/>
            <a:ext cx="3919538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3200400" y="36576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724400" y="2514600"/>
            <a:ext cx="4114800" cy="3581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4338" name="Object 1"/>
          <p:cNvGraphicFramePr>
            <a:graphicFrameLocks noChangeAspect="1"/>
          </p:cNvGraphicFramePr>
          <p:nvPr/>
        </p:nvGraphicFramePr>
        <p:xfrm>
          <a:off x="2057400" y="2286000"/>
          <a:ext cx="5334000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54" name="Visio" r:id="rId4" imgW="5248842" imgH="4282766" progId="Visio.Drawing.11">
                  <p:embed/>
                </p:oleObj>
              </mc:Choice>
              <mc:Fallback>
                <p:oleObj name="Visio" r:id="rId4" imgW="5248842" imgH="42827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0"/>
                        <a:ext cx="5334000" cy="433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i="1" dirty="0" smtClean="0"/>
              <a:t>Multi-Layer </a:t>
            </a:r>
            <a:r>
              <a:rPr lang="en-US" sz="4400" i="1" dirty="0" err="1" smtClean="0"/>
              <a:t>Feedforward</a:t>
            </a:r>
            <a:r>
              <a:rPr lang="en-US" sz="4400" dirty="0" smtClean="0"/>
              <a:t> </a:t>
            </a:r>
            <a:r>
              <a:rPr lang="en-US" sz="4400" i="1" dirty="0" smtClean="0"/>
              <a:t>Networks</a:t>
            </a:r>
            <a:endParaRPr lang="id-ID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i="1" smtClean="0"/>
              <a:t>Recurrent Networks</a:t>
            </a:r>
            <a:endParaRPr lang="id-ID" dirty="0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133600"/>
            <a:ext cx="50292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i="1" dirty="0" smtClean="0"/>
              <a:t>Lattice</a:t>
            </a:r>
            <a:r>
              <a:rPr lang="en-US" dirty="0" smtClean="0"/>
              <a:t> </a:t>
            </a:r>
            <a:r>
              <a:rPr lang="en-US" i="1" dirty="0" smtClean="0"/>
              <a:t>Structure </a:t>
            </a:r>
            <a:r>
              <a:rPr lang="en-US" sz="3100" dirty="0" smtClean="0"/>
              <a:t>(</a:t>
            </a:r>
            <a:r>
              <a:rPr lang="en-US" sz="3100" dirty="0" err="1" smtClean="0"/>
              <a:t>satu</a:t>
            </a:r>
            <a:r>
              <a:rPr lang="en-US" sz="3100" dirty="0" smtClean="0"/>
              <a:t> </a:t>
            </a:r>
            <a:r>
              <a:rPr lang="en-US" sz="3100" dirty="0" err="1" smtClean="0"/>
              <a:t>dimensi</a:t>
            </a:r>
            <a:r>
              <a:rPr lang="en-US" sz="3100" dirty="0" smtClean="0"/>
              <a:t>, 3 </a:t>
            </a:r>
            <a:r>
              <a:rPr lang="en-US" sz="3100" i="1" dirty="0" smtClean="0"/>
              <a:t>neurons</a:t>
            </a:r>
            <a:r>
              <a:rPr lang="en-US" sz="3100" dirty="0" smtClean="0"/>
              <a:t>)</a:t>
            </a:r>
            <a:endParaRPr lang="id-ID" dirty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533400" y="2133600"/>
          <a:ext cx="788035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78" name="Visio" r:id="rId4" imgW="3474482" imgH="1471851" progId="Visio.Drawing.11">
                  <p:embed/>
                </p:oleObj>
              </mc:Choice>
              <mc:Fallback>
                <p:oleObj name="Visio" r:id="rId4" imgW="3474482" imgH="14718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880350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i="1" dirty="0" smtClean="0"/>
              <a:t>Lattice</a:t>
            </a:r>
            <a:r>
              <a:rPr lang="en-US" dirty="0" smtClean="0"/>
              <a:t> </a:t>
            </a:r>
            <a:r>
              <a:rPr lang="en-US" i="1" dirty="0" smtClean="0"/>
              <a:t>Structure </a:t>
            </a:r>
            <a:r>
              <a:rPr lang="en-US" sz="3100" dirty="0" smtClean="0"/>
              <a:t>(</a:t>
            </a:r>
            <a:r>
              <a:rPr lang="en-US" sz="3100" dirty="0" err="1" smtClean="0"/>
              <a:t>dua</a:t>
            </a:r>
            <a:r>
              <a:rPr lang="en-US" sz="3100" dirty="0" smtClean="0"/>
              <a:t> </a:t>
            </a:r>
            <a:r>
              <a:rPr lang="en-US" sz="3100" dirty="0" err="1" smtClean="0"/>
              <a:t>dimensi</a:t>
            </a:r>
            <a:r>
              <a:rPr lang="en-US" sz="3100" dirty="0" smtClean="0"/>
              <a:t>, 3x3 </a:t>
            </a:r>
            <a:r>
              <a:rPr lang="en-US" sz="3100" i="1" dirty="0" smtClean="0"/>
              <a:t>neurons</a:t>
            </a:r>
            <a:r>
              <a:rPr lang="en-US" sz="3100" dirty="0" smtClean="0"/>
              <a:t>)</a:t>
            </a:r>
            <a:endParaRPr lang="id-ID" dirty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6386" name="Object 1"/>
          <p:cNvGraphicFramePr>
            <a:graphicFrameLocks noChangeAspect="1"/>
          </p:cNvGraphicFramePr>
          <p:nvPr/>
        </p:nvGraphicFramePr>
        <p:xfrm>
          <a:off x="1600200" y="2133600"/>
          <a:ext cx="6019800" cy="44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02" name="Visio" r:id="rId4" imgW="3847624" imgH="2781538" progId="Visio.Drawing.11">
                  <p:embed/>
                </p:oleObj>
              </mc:Choice>
              <mc:Fallback>
                <p:oleObj name="Visio" r:id="rId4" imgW="3847624" imgH="27815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6019800" cy="442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(</a:t>
            </a:r>
            <a:r>
              <a:rPr lang="en-US" i="1" dirty="0" smtClean="0"/>
              <a:t>Learning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7410" name="Object 1"/>
          <p:cNvGraphicFramePr>
            <a:graphicFrameLocks noChangeAspect="1"/>
          </p:cNvGraphicFramePr>
          <p:nvPr/>
        </p:nvGraphicFramePr>
        <p:xfrm>
          <a:off x="76200" y="2438400"/>
          <a:ext cx="89312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6" name="Visio" r:id="rId4" imgW="3986927" imgH="1120378" progId="Visio.Drawing.11">
                  <p:embed/>
                </p:oleObj>
              </mc:Choice>
              <mc:Fallback>
                <p:oleObj name="Visio" r:id="rId4" imgW="3986927" imgH="112037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438400"/>
                        <a:ext cx="8931275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5486400" y="4724400"/>
            <a:ext cx="11430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Perceptron: Model</a:t>
            </a:r>
            <a:endParaRPr lang="id-ID" smtClean="0"/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0"/>
            <a:ext cx="5867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Perceptron</a:t>
            </a:r>
            <a:r>
              <a:rPr lang="en-US" dirty="0" smtClean="0"/>
              <a:t>: </a:t>
            </a:r>
            <a:r>
              <a:rPr lang="en-US" i="1" dirty="0" smtClean="0"/>
              <a:t>Signal-Flow Graph</a:t>
            </a:r>
            <a:endParaRPr lang="id-ID" i="1" dirty="0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86000"/>
            <a:ext cx="65690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6629400" y="4724400"/>
          <a:ext cx="1806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18" name="Equation" r:id="rId5" imgW="927100" imgH="431800" progId="Equation.3">
                  <p:embed/>
                </p:oleObj>
              </mc:Choice>
              <mc:Fallback>
                <p:oleObj name="Equation" r:id="rId5" imgW="927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724400"/>
                        <a:ext cx="18065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7008813" y="5791200"/>
          <a:ext cx="18303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19" name="Equation" r:id="rId7" imgW="927100" imgH="431800" progId="Equation.3">
                  <p:embed/>
                </p:oleObj>
              </mc:Choice>
              <mc:Fallback>
                <p:oleObj name="Equation" r:id="rId7" imgW="927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5791200"/>
                        <a:ext cx="1830387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0" y="606425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C00000"/>
                </a:solidFill>
              </a:rPr>
              <a:t>Decision boundary </a:t>
            </a:r>
            <a:r>
              <a:rPr lang="en-US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id-ID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419600" y="2285717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93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62494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</p:grpSp>
      <p:cxnSp>
        <p:nvCxnSpPr>
          <p:cNvPr id="35" name="Straight Connector 34"/>
          <p:cNvCxnSpPr/>
          <p:nvPr/>
        </p:nvCxnSpPr>
        <p:spPr>
          <a:xfrm rot="16200000" flipH="1">
            <a:off x="1752600" y="1524000"/>
            <a:ext cx="4343400" cy="34290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343400" y="5648325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>
                <a:solidFill>
                  <a:srgbClr val="33CC33"/>
                </a:solidFill>
              </a:rPr>
              <a:t>w</a:t>
            </a:r>
            <a:r>
              <a:rPr lang="en-US" sz="2800" baseline="-25000">
                <a:solidFill>
                  <a:srgbClr val="33CC33"/>
                </a:solidFill>
              </a:rPr>
              <a:t>1</a:t>
            </a:r>
            <a:r>
              <a:rPr lang="en-US" sz="2800" i="1">
                <a:solidFill>
                  <a:srgbClr val="33CC33"/>
                </a:solidFill>
              </a:rPr>
              <a:t>x</a:t>
            </a:r>
            <a:r>
              <a:rPr lang="en-US" sz="2800" baseline="-25000">
                <a:solidFill>
                  <a:srgbClr val="33CC33"/>
                </a:solidFill>
              </a:rPr>
              <a:t>1</a:t>
            </a:r>
            <a:r>
              <a:rPr lang="en-US" sz="2800" i="1">
                <a:solidFill>
                  <a:srgbClr val="33CC33"/>
                </a:solidFill>
              </a:rPr>
              <a:t> + w</a:t>
            </a:r>
            <a:r>
              <a:rPr lang="en-US" sz="2800" baseline="-25000">
                <a:solidFill>
                  <a:srgbClr val="33CC33"/>
                </a:solidFill>
              </a:rPr>
              <a:t>2</a:t>
            </a:r>
            <a:r>
              <a:rPr lang="en-US" sz="2800" i="1">
                <a:solidFill>
                  <a:srgbClr val="33CC33"/>
                </a:solidFill>
              </a:rPr>
              <a:t>x</a:t>
            </a:r>
            <a:r>
              <a:rPr lang="en-US" sz="2800" baseline="-25000">
                <a:solidFill>
                  <a:srgbClr val="33CC33"/>
                </a:solidFill>
              </a:rPr>
              <a:t>2 </a:t>
            </a:r>
            <a:r>
              <a:rPr lang="en-US" sz="2800" i="1">
                <a:solidFill>
                  <a:srgbClr val="33CC33"/>
                </a:solidFill>
              </a:rPr>
              <a:t>- </a:t>
            </a:r>
            <a:r>
              <a:rPr lang="el-GR" sz="2800" i="1">
                <a:solidFill>
                  <a:srgbClr val="33CC33"/>
                </a:solidFill>
              </a:rPr>
              <a:t>θ</a:t>
            </a:r>
            <a:r>
              <a:rPr lang="en-US" sz="2800" i="1">
                <a:solidFill>
                  <a:srgbClr val="33CC33"/>
                </a:solidFill>
              </a:rPr>
              <a:t>= </a:t>
            </a:r>
            <a:r>
              <a:rPr lang="en-US" sz="2800">
                <a:solidFill>
                  <a:srgbClr val="33CC33"/>
                </a:solidFill>
              </a:rPr>
              <a:t>0</a:t>
            </a:r>
            <a:endParaRPr lang="id-ID" sz="2800" baseline="-25000">
              <a:solidFill>
                <a:srgbClr val="33CC33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648200" y="6172200"/>
            <a:ext cx="3165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i="1"/>
              <a:t>Decision boundary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819400" y="8382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1066800" y="1524000"/>
            <a:ext cx="3886200" cy="3733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Perceptron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Neuron</a:t>
            </a:r>
            <a:r>
              <a:rPr lang="en-US" smtClean="0"/>
              <a:t>: Sel syaraf biologis</a:t>
            </a:r>
          </a:p>
          <a:p>
            <a:r>
              <a:rPr lang="en-US" b="1" smtClean="0">
                <a:sym typeface="Wingdings" pitchFamily="2" charset="2"/>
              </a:rPr>
              <a:t>Perceptron</a:t>
            </a:r>
            <a:r>
              <a:rPr lang="en-US" smtClean="0">
                <a:sym typeface="Wingdings" pitchFamily="2" charset="2"/>
              </a:rPr>
              <a:t>: </a:t>
            </a:r>
            <a:r>
              <a:rPr lang="en-US" smtClean="0"/>
              <a:t>Sel syaraf buatan</a:t>
            </a:r>
          </a:p>
          <a:p>
            <a:pPr lvl="1"/>
            <a:r>
              <a:rPr lang="en-US" smtClean="0"/>
              <a:t>Input function</a:t>
            </a:r>
          </a:p>
          <a:p>
            <a:pPr lvl="1"/>
            <a:r>
              <a:rPr lang="en-US" smtClean="0"/>
              <a:t>Activation function</a:t>
            </a:r>
          </a:p>
          <a:p>
            <a:pPr lvl="1"/>
            <a:r>
              <a:rPr lang="en-US" smtClean="0"/>
              <a:t>Output</a:t>
            </a:r>
          </a:p>
          <a:p>
            <a:pPr lvl="1"/>
            <a:endParaRPr lang="en-US" smtClean="0"/>
          </a:p>
          <a:p>
            <a:endParaRPr lang="en-US" smtClean="0">
              <a:sym typeface="Wingdings" pitchFamily="2" charset="2"/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685800"/>
          <a:ext cx="8458201" cy="5410200"/>
        </p:xfrm>
        <a:graphic>
          <a:graphicData uri="http://schemas.openxmlformats.org/drawingml/2006/table">
            <a:tbl>
              <a:tblPr/>
              <a:tblGrid>
                <a:gridCol w="1515561"/>
                <a:gridCol w="1343442"/>
                <a:gridCol w="1780594"/>
                <a:gridCol w="2101984"/>
                <a:gridCol w="1716620"/>
              </a:tblGrid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 dirty="0">
                          <a:latin typeface="Arial"/>
                          <a:ea typeface="Times New Roman"/>
                          <a:cs typeface="Times New Roman"/>
                        </a:rPr>
                        <a:t>Pelamar</a:t>
                      </a:r>
                      <a:endParaRPr lang="id-ID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IPK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Psikologi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Wawancara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Diterima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P4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P5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P6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P7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P8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P9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P10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P11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"/>
            <a:ext cx="83978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 rot="1973407">
            <a:off x="1671638" y="3128963"/>
            <a:ext cx="3795712" cy="149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" name="Flowchart: Punched Tape 4"/>
          <p:cNvSpPr/>
          <p:nvPr/>
        </p:nvSpPr>
        <p:spPr>
          <a:xfrm rot="1533938">
            <a:off x="1711325" y="3359150"/>
            <a:ext cx="5353050" cy="1670050"/>
          </a:xfrm>
          <a:prstGeom prst="flowChartPunchedTap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5181600" cy="60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43600" y="4572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Visualisasi 100 dimensi?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43600" y="9906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Bisa dengan Perceptron?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762000"/>
          <a:ext cx="8382000" cy="5638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12630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Pola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…</a:t>
                      </a:r>
                      <a:endParaRPr lang="id-ID" sz="3200" dirty="0" smtClean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100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..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O5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Definisikan masalah</a:t>
            </a:r>
            <a:endParaRPr lang="id-ID" smtClean="0"/>
          </a:p>
          <a:p>
            <a:pPr lvl="1" eaLnBrk="1" hangingPunct="1"/>
            <a:r>
              <a:rPr lang="en-US" smtClean="0"/>
              <a:t>M</a:t>
            </a:r>
            <a:r>
              <a:rPr lang="id-ID" smtClean="0"/>
              <a:t>atriks pola masukan (P) </a:t>
            </a:r>
            <a:endParaRPr lang="en-US" smtClean="0"/>
          </a:p>
          <a:p>
            <a:pPr lvl="1" eaLnBrk="1" hangingPunct="1"/>
            <a:r>
              <a:rPr lang="id-ID" smtClean="0"/>
              <a:t>matriks target (T)</a:t>
            </a:r>
            <a:endParaRPr lang="en-US" smtClean="0"/>
          </a:p>
          <a:p>
            <a:pPr eaLnBrk="1" hangingPunct="1"/>
            <a:r>
              <a:rPr lang="id-ID" b="1" smtClean="0"/>
              <a:t>Inisialisasi parameter jaringan</a:t>
            </a:r>
            <a:endParaRPr lang="en-US" b="1" smtClean="0"/>
          </a:p>
          <a:p>
            <a:pPr lvl="1" eaLnBrk="1" hangingPunct="1"/>
            <a:r>
              <a:rPr lang="en-US" smtClean="0"/>
              <a:t>A</a:t>
            </a:r>
            <a:r>
              <a:rPr lang="id-ID" smtClean="0"/>
              <a:t>rsitektur jaringan (misalkan I-H-O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i="1" smtClean="0"/>
              <a:t>Sy</a:t>
            </a:r>
            <a:r>
              <a:rPr lang="id-ID" i="1" smtClean="0"/>
              <a:t>napti</a:t>
            </a:r>
            <a:r>
              <a:rPr lang="en-US" i="1" smtClean="0"/>
              <a:t>c weights</a:t>
            </a:r>
            <a:r>
              <a:rPr lang="id-ID" i="1" smtClean="0"/>
              <a:t>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id-ID" smtClean="0"/>
              <a:t>acak</a:t>
            </a:r>
            <a:r>
              <a:rPr lang="en-US" smtClean="0"/>
              <a:t> (atau dengan metode tertentu)</a:t>
            </a:r>
          </a:p>
          <a:p>
            <a:pPr lvl="1" eaLnBrk="1" hangingPunct="1"/>
            <a:r>
              <a:rPr lang="en-US" i="1" smtClean="0"/>
              <a:t>L</a:t>
            </a:r>
            <a:r>
              <a:rPr lang="id-ID" i="1" smtClean="0"/>
              <a:t>earning</a:t>
            </a:r>
            <a:r>
              <a:rPr lang="id-ID" smtClean="0"/>
              <a:t> </a:t>
            </a:r>
            <a:r>
              <a:rPr lang="id-ID" i="1" smtClean="0"/>
              <a:t>rate </a:t>
            </a:r>
            <a:r>
              <a:rPr lang="id-ID" smtClean="0"/>
              <a:t>(</a:t>
            </a:r>
            <a:r>
              <a:rPr lang="id-ID" i="1" smtClean="0"/>
              <a:t>lr</a:t>
            </a:r>
            <a:r>
              <a:rPr lang="id-ID" smtClean="0"/>
              <a:t>)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laju belajar</a:t>
            </a:r>
            <a:endParaRPr lang="en-US" smtClean="0"/>
          </a:p>
          <a:p>
            <a:pPr lvl="1" eaLnBrk="1" hangingPunct="1"/>
            <a:r>
              <a:rPr lang="en-US" i="1" smtClean="0"/>
              <a:t>Th</a:t>
            </a:r>
            <a:r>
              <a:rPr lang="id-ID" i="1" smtClean="0"/>
              <a:t>reshold</a:t>
            </a:r>
            <a:r>
              <a:rPr lang="id-ID" smtClean="0"/>
              <a:t> </a:t>
            </a:r>
            <a:r>
              <a:rPr lang="en-US" smtClean="0"/>
              <a:t>MSE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id-ID" smtClean="0"/>
              <a:t>untuk menghentikan </a:t>
            </a:r>
            <a:r>
              <a:rPr lang="id-ID" i="1" smtClean="0"/>
              <a:t>learning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Multi-Layer Perceptron (MLP) </a:t>
            </a:r>
            <a:r>
              <a:rPr lang="en-US" sz="3600" dirty="0" err="1" smtClean="0"/>
              <a:t>tanpa</a:t>
            </a:r>
            <a:r>
              <a:rPr lang="en-US" sz="3600" dirty="0" smtClean="0"/>
              <a:t> bias</a:t>
            </a:r>
            <a:endParaRPr lang="id-ID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160890"/>
            <a:ext cx="5029200" cy="439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3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Multi-Layer Perceptron (MLP)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bias</a:t>
            </a:r>
            <a:endParaRPr lang="id-ID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160890"/>
            <a:ext cx="5029200" cy="439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3200400" y="2667000"/>
            <a:ext cx="1219200" cy="3853318"/>
            <a:chOff x="3200400" y="2667000"/>
            <a:chExt cx="1219200" cy="3853318"/>
          </a:xfrm>
        </p:grpSpPr>
        <p:sp>
          <p:nvSpPr>
            <p:cNvPr id="16" name="Rectangle 15"/>
            <p:cNvSpPr/>
            <p:nvPr/>
          </p:nvSpPr>
          <p:spPr>
            <a:xfrm>
              <a:off x="3200400" y="62484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00400" y="2667000"/>
              <a:ext cx="1219200" cy="3853318"/>
              <a:chOff x="3200400" y="2667000"/>
              <a:chExt cx="1219200" cy="385331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352800" y="2667000"/>
                <a:ext cx="1066800" cy="3581400"/>
                <a:chOff x="3352800" y="2667000"/>
                <a:chExt cx="1066800" cy="3581400"/>
              </a:xfrm>
            </p:grpSpPr>
            <p:cxnSp>
              <p:nvCxnSpPr>
                <p:cNvPr id="3" name="Straight Arrow Connector 2"/>
                <p:cNvCxnSpPr/>
                <p:nvPr/>
              </p:nvCxnSpPr>
              <p:spPr>
                <a:xfrm flipV="1">
                  <a:off x="3352800" y="3810000"/>
                  <a:ext cx="990600" cy="243840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352800" y="2667000"/>
                  <a:ext cx="1066800" cy="358140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3352800" y="5867400"/>
                  <a:ext cx="838200" cy="38100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3200400" y="62125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</a:t>
                </a:r>
                <a:endParaRPr lang="en-US" sz="1400" b="1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039574" y="2935010"/>
            <a:ext cx="838200" cy="3535266"/>
            <a:chOff x="5039574" y="2935010"/>
            <a:chExt cx="838200" cy="3535266"/>
          </a:xfrm>
        </p:grpSpPr>
        <p:sp>
          <p:nvSpPr>
            <p:cNvPr id="19" name="Rectangle 18"/>
            <p:cNvSpPr/>
            <p:nvPr/>
          </p:nvSpPr>
          <p:spPr>
            <a:xfrm>
              <a:off x="5039574" y="6212541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049694" y="2935010"/>
              <a:ext cx="828080" cy="3535266"/>
              <a:chOff x="5049694" y="2935010"/>
              <a:chExt cx="828080" cy="353526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174876" y="2935010"/>
                <a:ext cx="702898" cy="3277531"/>
                <a:chOff x="5174876" y="2935010"/>
                <a:chExt cx="702898" cy="3277531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5219700" y="5484140"/>
                  <a:ext cx="640976" cy="728401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9" idx="0"/>
                </p:cNvCxnSpPr>
                <p:nvPr/>
              </p:nvCxnSpPr>
              <p:spPr>
                <a:xfrm flipV="1">
                  <a:off x="5191974" y="4648200"/>
                  <a:ext cx="668702" cy="1564341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9" idx="0"/>
                </p:cNvCxnSpPr>
                <p:nvPr/>
              </p:nvCxnSpPr>
              <p:spPr>
                <a:xfrm flipV="1">
                  <a:off x="5191974" y="3709130"/>
                  <a:ext cx="685800" cy="2503411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5174876" y="2935010"/>
                  <a:ext cx="685800" cy="3277531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5049694" y="616249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</a:t>
                </a:r>
                <a:endParaRPr lang="en-US" sz="1400" b="1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3048000" y="20977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W1&amp;B1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78771" y="213062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W2 &amp; B2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248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 Surface</a:t>
            </a:r>
          </a:p>
        </p:txBody>
      </p:sp>
      <p:pic>
        <p:nvPicPr>
          <p:cNvPr id="12291" name="Picture 3" descr="weight-space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8913" y="1417637"/>
            <a:ext cx="6224587" cy="4525963"/>
          </a:xfrm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5867400"/>
            <a:ext cx="7696200" cy="923330"/>
          </a:xfrm>
          <a:prstGeom prst="rect">
            <a:avLst/>
          </a:prstGeom>
          <a:solidFill>
            <a:srgbClr val="FFFFCC"/>
          </a:solidFill>
          <a:ln w="9525">
            <a:solidFill>
              <a:srgbClr val="F0FDA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Figure above describes error </a:t>
            </a:r>
            <a:r>
              <a:rPr lang="en-US" sz="1800" dirty="0">
                <a:solidFill>
                  <a:srgbClr val="FF0000"/>
                </a:solidFill>
              </a:rPr>
              <a:t>as function of weights in multidimensional </a:t>
            </a:r>
            <a:r>
              <a:rPr lang="en-US" sz="1800" dirty="0" smtClean="0">
                <a:solidFill>
                  <a:srgbClr val="FF0000"/>
                </a:solidFill>
              </a:rPr>
              <a:t>space. Therefor, we use derivative of the function f(W) to find minimum error of the network. W refers to all weights in the network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295400" y="164623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error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96000" y="499903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40233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91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20487" name="Content Placeholder 2"/>
          <p:cNvSpPr>
            <a:spLocks noGrp="1"/>
          </p:cNvSpPr>
          <p:nvPr>
            <p:ph idx="1"/>
          </p:nvPr>
        </p:nvSpPr>
        <p:spPr>
          <a:xfrm>
            <a:off x="457200" y="1323911"/>
            <a:ext cx="8229600" cy="5000690"/>
          </a:xfrm>
        </p:spPr>
        <p:txBody>
          <a:bodyPr/>
          <a:lstStyle/>
          <a:p>
            <a:pPr eaLnBrk="1" hangingPunct="1"/>
            <a:r>
              <a:rPr lang="id-ID" b="1" dirty="0" smtClean="0"/>
              <a:t>Pelatihan Jaringan</a:t>
            </a:r>
            <a:endParaRPr lang="en-US" b="1" dirty="0" smtClean="0"/>
          </a:p>
          <a:p>
            <a:pPr lvl="1" eaLnBrk="1" hangingPunct="1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Maju</a:t>
            </a:r>
            <a:endParaRPr lang="en-US" dirty="0" smtClean="0"/>
          </a:p>
          <a:p>
            <a:pPr lvl="1" eaLnBrk="1" hangingPunct="1"/>
            <a:endParaRPr lang="en-US" b="1" dirty="0" smtClean="0"/>
          </a:p>
          <a:p>
            <a:pPr lvl="1" eaLnBrk="1" hangingPunct="1"/>
            <a:endParaRPr lang="en-US" b="1" dirty="0" smtClean="0"/>
          </a:p>
          <a:p>
            <a:pPr lvl="1" eaLnBrk="1" hangingPunct="1"/>
            <a:endParaRPr lang="en-US" b="1" dirty="0" smtClean="0"/>
          </a:p>
          <a:p>
            <a:pPr lvl="1" eaLnBrk="1" hangingPunct="1"/>
            <a:endParaRPr lang="en-US" b="1" dirty="0" smtClean="0"/>
          </a:p>
        </p:txBody>
      </p:sp>
      <p:sp>
        <p:nvSpPr>
          <p:cNvPr id="204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48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45568"/>
              </p:ext>
            </p:extLst>
          </p:nvPr>
        </p:nvGraphicFramePr>
        <p:xfrm>
          <a:off x="1016440" y="3852780"/>
          <a:ext cx="20828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30" name="Equation" r:id="rId4" imgW="888840" imgH="393480" progId="Equation.3">
                  <p:embed/>
                </p:oleObj>
              </mc:Choice>
              <mc:Fallback>
                <p:oleObj name="Equation" r:id="rId4" imgW="8888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440" y="3852780"/>
                        <a:ext cx="20828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42982"/>
              </p:ext>
            </p:extLst>
          </p:nvPr>
        </p:nvGraphicFramePr>
        <p:xfrm>
          <a:off x="5476875" y="3190875"/>
          <a:ext cx="26114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31" name="Equation" r:id="rId6" imgW="1168200" imgH="177480" progId="Equation.3">
                  <p:embed/>
                </p:oleObj>
              </mc:Choice>
              <mc:Fallback>
                <p:oleObj name="Equation" r:id="rId6" imgW="116820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190875"/>
                        <a:ext cx="261143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760"/>
              </p:ext>
            </p:extLst>
          </p:nvPr>
        </p:nvGraphicFramePr>
        <p:xfrm>
          <a:off x="5494506" y="5093452"/>
          <a:ext cx="1981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32" name="Equation" r:id="rId8" imgW="723586" imgH="165028" progId="Equation.3">
                  <p:embed/>
                </p:oleObj>
              </mc:Choice>
              <mc:Fallback>
                <p:oleObj name="Equation" r:id="rId8" imgW="723586" imgH="16502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506" y="5093452"/>
                        <a:ext cx="1981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4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68612"/>
              </p:ext>
            </p:extLst>
          </p:nvPr>
        </p:nvGraphicFramePr>
        <p:xfrm>
          <a:off x="5181600" y="5667364"/>
          <a:ext cx="1903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33" name="Equation" r:id="rId10" imgW="888840" imgH="431640" progId="Equation.3">
                  <p:embed/>
                </p:oleObj>
              </mc:Choice>
              <mc:Fallback>
                <p:oleObj name="Equation" r:id="rId10" imgW="8888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667364"/>
                        <a:ext cx="1903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83805"/>
              </p:ext>
            </p:extLst>
          </p:nvPr>
        </p:nvGraphicFramePr>
        <p:xfrm>
          <a:off x="1016440" y="3190010"/>
          <a:ext cx="2438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34" name="Equation" r:id="rId12" imgW="1041120" imgH="177480" progId="Equation.3">
                  <p:embed/>
                </p:oleObj>
              </mc:Choice>
              <mc:Fallback>
                <p:oleObj name="Equation" r:id="rId12" imgW="1041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440" y="3190010"/>
                        <a:ext cx="2438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394830"/>
              </p:ext>
            </p:extLst>
          </p:nvPr>
        </p:nvGraphicFramePr>
        <p:xfrm>
          <a:off x="5384969" y="3852779"/>
          <a:ext cx="22002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35" name="Equation" r:id="rId14" imgW="939600" imgH="393480" progId="Equation.3">
                  <p:embed/>
                </p:oleObj>
              </mc:Choice>
              <mc:Fallback>
                <p:oleObj name="Equation" r:id="rId14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969" y="3852779"/>
                        <a:ext cx="22002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4419600" y="2438400"/>
            <a:ext cx="0" cy="406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2514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hidden layer           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Pada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output layer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215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b="1" dirty="0" smtClean="0"/>
              <a:t>Pelatihan Jaringan</a:t>
            </a:r>
            <a:endParaRPr lang="en-US" b="1" dirty="0" smtClean="0"/>
          </a:p>
          <a:p>
            <a:pPr lvl="1" eaLnBrk="1" hangingPunct="1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endParaRPr lang="id-ID" dirty="0" smtClean="0"/>
          </a:p>
        </p:txBody>
      </p:sp>
      <p:sp>
        <p:nvSpPr>
          <p:cNvPr id="21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15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15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15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151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7077"/>
              </p:ext>
            </p:extLst>
          </p:nvPr>
        </p:nvGraphicFramePr>
        <p:xfrm>
          <a:off x="1017588" y="2998788"/>
          <a:ext cx="29194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62" name="Equation" r:id="rId4" imgW="1371600" imgH="203040" progId="Equation.3">
                  <p:embed/>
                </p:oleObj>
              </mc:Choice>
              <mc:Fallback>
                <p:oleObj name="Equation" r:id="rId4" imgW="13716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998788"/>
                        <a:ext cx="291941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789776"/>
              </p:ext>
            </p:extLst>
          </p:nvPr>
        </p:nvGraphicFramePr>
        <p:xfrm>
          <a:off x="5105400" y="2997200"/>
          <a:ext cx="36147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63" name="Equation" r:id="rId6" imgW="1803240" imgH="203040" progId="Equation.3">
                  <p:embed/>
                </p:oleObj>
              </mc:Choice>
              <mc:Fallback>
                <p:oleObj name="Equation" r:id="rId6" imgW="18032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97200"/>
                        <a:ext cx="36147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12606"/>
              </p:ext>
            </p:extLst>
          </p:nvPr>
        </p:nvGraphicFramePr>
        <p:xfrm>
          <a:off x="1211263" y="3838575"/>
          <a:ext cx="2439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64" name="Equation" r:id="rId8" imgW="1066680" imgH="177480" progId="Equation.3">
                  <p:embed/>
                </p:oleObj>
              </mc:Choice>
              <mc:Fallback>
                <p:oleObj name="Equation" r:id="rId8" imgW="10666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838575"/>
                        <a:ext cx="24399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06736"/>
              </p:ext>
            </p:extLst>
          </p:nvPr>
        </p:nvGraphicFramePr>
        <p:xfrm>
          <a:off x="5797550" y="3840163"/>
          <a:ext cx="2036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65" name="Equation" r:id="rId10" imgW="812520" imgH="177480" progId="Equation.3">
                  <p:embed/>
                </p:oleObj>
              </mc:Choice>
              <mc:Fallback>
                <p:oleObj name="Equation" r:id="rId10" imgW="8125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840163"/>
                        <a:ext cx="20367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31177"/>
              </p:ext>
            </p:extLst>
          </p:nvPr>
        </p:nvGraphicFramePr>
        <p:xfrm>
          <a:off x="1182688" y="4752975"/>
          <a:ext cx="2693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66" name="Equation" r:id="rId12" imgW="1180800" imgH="177480" progId="Equation.3">
                  <p:embed/>
                </p:oleObj>
              </mc:Choice>
              <mc:Fallback>
                <p:oleObj name="Equation" r:id="rId12" imgW="11808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752975"/>
                        <a:ext cx="26939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244146"/>
              </p:ext>
            </p:extLst>
          </p:nvPr>
        </p:nvGraphicFramePr>
        <p:xfrm>
          <a:off x="5757863" y="4754563"/>
          <a:ext cx="2117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67" name="Equation" r:id="rId14" imgW="863280" imgH="177480" progId="Equation.3">
                  <p:embed/>
                </p:oleObj>
              </mc:Choice>
              <mc:Fallback>
                <p:oleObj name="Equation" r:id="rId14" imgW="86328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4754563"/>
                        <a:ext cx="21177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792941" y="2997200"/>
            <a:ext cx="1676401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1199" y="2971800"/>
            <a:ext cx="1447801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V="1">
            <a:off x="2631142" y="2362200"/>
            <a:ext cx="2651760" cy="63500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</p:cNvCxnSpPr>
          <p:nvPr/>
        </p:nvCxnSpPr>
        <p:spPr>
          <a:xfrm flipH="1" flipV="1">
            <a:off x="6477000" y="2675930"/>
            <a:ext cx="38100" cy="29587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2935" y="1752600"/>
            <a:ext cx="364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Turunan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pertama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fungsi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aktivasi</a:t>
            </a:r>
            <a:r>
              <a:rPr lang="en-US" dirty="0" smtClean="0">
                <a:solidFill>
                  <a:srgbClr val="0070C0"/>
                </a:solidFill>
              </a:rPr>
              <a:t> sigmoid </a:t>
            </a:r>
            <a:r>
              <a:rPr lang="en-US" dirty="0" err="1" smtClean="0">
                <a:solidFill>
                  <a:srgbClr val="0070C0"/>
                </a:solidFill>
              </a:rPr>
              <a:t>biner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logistik</a:t>
            </a:r>
            <a:r>
              <a:rPr lang="en-US" dirty="0" smtClean="0">
                <a:solidFill>
                  <a:srgbClr val="0070C0"/>
                </a:solidFill>
              </a:rPr>
              <a:t>) yang </a:t>
            </a:r>
            <a:r>
              <a:rPr lang="en-US" dirty="0" err="1" smtClean="0">
                <a:solidFill>
                  <a:srgbClr val="0070C0"/>
                </a:solidFill>
              </a:rPr>
              <a:t>digunakan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oleh</a:t>
            </a:r>
            <a:r>
              <a:rPr lang="en-US" dirty="0" smtClean="0">
                <a:solidFill>
                  <a:srgbClr val="0070C0"/>
                </a:solidFill>
              </a:rPr>
              <a:t> neuron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457200" y="76200"/>
            <a:ext cx="5486400" cy="6705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553200" y="228600"/>
            <a:ext cx="1295400" cy="6172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29600" y="228600"/>
            <a:ext cx="914400" cy="617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225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Pelatihan Jaringan</a:t>
            </a:r>
            <a:endParaRPr lang="en-US" b="1" smtClean="0"/>
          </a:p>
          <a:p>
            <a:pPr lvl="1" eaLnBrk="1" hangingPunct="1"/>
            <a:r>
              <a:rPr lang="en-US" smtClean="0"/>
              <a:t>Perhitungan Mundur</a:t>
            </a:r>
            <a:endParaRPr lang="id-ID" smtClean="0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4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4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2530" name="Object 14"/>
          <p:cNvGraphicFramePr>
            <a:graphicFrameLocks noChangeAspect="1"/>
          </p:cNvGraphicFramePr>
          <p:nvPr/>
        </p:nvGraphicFramePr>
        <p:xfrm>
          <a:off x="1219200" y="3348038"/>
          <a:ext cx="29718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50" name="Equation" r:id="rId4" imgW="1002865" imgH="177723" progId="Equation.3">
                  <p:embed/>
                </p:oleObj>
              </mc:Choice>
              <mc:Fallback>
                <p:oleObj name="Equation" r:id="rId4" imgW="1002865" imgH="17772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48038"/>
                        <a:ext cx="297180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2531" name="Object 16"/>
          <p:cNvGraphicFramePr>
            <a:graphicFrameLocks noChangeAspect="1"/>
          </p:cNvGraphicFramePr>
          <p:nvPr/>
        </p:nvGraphicFramePr>
        <p:xfrm>
          <a:off x="5410200" y="3279775"/>
          <a:ext cx="2971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51" name="Equation" r:id="rId6" imgW="888614" imgH="177723" progId="Equation.3">
                  <p:embed/>
                </p:oleObj>
              </mc:Choice>
              <mc:Fallback>
                <p:oleObj name="Equation" r:id="rId6" imgW="888614" imgH="17772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9775"/>
                        <a:ext cx="29718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2532" name="Object 18"/>
          <p:cNvGraphicFramePr>
            <a:graphicFrameLocks noChangeAspect="1"/>
          </p:cNvGraphicFramePr>
          <p:nvPr/>
        </p:nvGraphicFramePr>
        <p:xfrm>
          <a:off x="1219200" y="4419600"/>
          <a:ext cx="3228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52" name="Equation" r:id="rId8" imgW="1091726" imgH="177723" progId="Equation.3">
                  <p:embed/>
                </p:oleObj>
              </mc:Choice>
              <mc:Fallback>
                <p:oleObj name="Equation" r:id="rId8" imgW="1091726" imgH="17772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3228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2533" name="Object 20"/>
          <p:cNvGraphicFramePr>
            <a:graphicFrameLocks noChangeAspect="1"/>
          </p:cNvGraphicFramePr>
          <p:nvPr/>
        </p:nvGraphicFramePr>
        <p:xfrm>
          <a:off x="5334000" y="4343400"/>
          <a:ext cx="3240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53" name="Equation" r:id="rId10" imgW="964781" imgH="177723" progId="Equation.3">
                  <p:embed/>
                </p:oleObj>
              </mc:Choice>
              <mc:Fallback>
                <p:oleObj name="Equation" r:id="rId10" imgW="964781" imgH="17772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32400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Turunan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/>
              <a:t> </a:t>
            </a:r>
            <a:r>
              <a:rPr lang="en-US" dirty="0" smtClean="0"/>
              <a:t>di: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en.wikipedia.org/wiki/Activation_function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di </a:t>
            </a:r>
            <a:r>
              <a:rPr lang="en-US" dirty="0" err="1" smtClean="0"/>
              <a:t>bagian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FF0000"/>
                </a:solidFill>
              </a:rPr>
              <a:t>Comparison of activation functions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632" t="11539" r="1776" b="24018"/>
          <a:stretch/>
        </p:blipFill>
        <p:spPr>
          <a:xfrm>
            <a:off x="914400" y="3810000"/>
            <a:ext cx="7132005" cy="2895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959100" y="2349500"/>
            <a:ext cx="2451100" cy="161290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63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Langkah-langkah di</a:t>
            </a:r>
            <a:r>
              <a:rPr lang="en-US" dirty="0" smtClean="0"/>
              <a:t> </a:t>
            </a:r>
            <a:r>
              <a:rPr lang="id-ID" dirty="0" smtClean="0"/>
              <a:t>atas adalah untuk satu kali siklus pelatihan (satu </a:t>
            </a:r>
            <a:r>
              <a:rPr lang="id-ID" i="1" dirty="0" smtClean="0"/>
              <a:t>epoch</a:t>
            </a:r>
            <a:r>
              <a:rPr lang="id-ID" dirty="0" smtClean="0"/>
              <a:t>). </a:t>
            </a:r>
            <a:endParaRPr lang="en-US" dirty="0" smtClean="0"/>
          </a:p>
          <a:p>
            <a:pPr eaLnBrk="1" hangingPunct="1"/>
            <a:r>
              <a:rPr lang="id-ID" dirty="0" smtClean="0"/>
              <a:t>Biasanya, pelatihan harus diulang-ulang lagi hingga jumlah siklus tertentu atau telah tercapai MSE yang diinginkan.</a:t>
            </a:r>
          </a:p>
          <a:p>
            <a:pPr eaLnBrk="1" hangingPunct="1"/>
            <a:r>
              <a:rPr lang="id-ID" dirty="0" smtClean="0"/>
              <a:t>Hasil akhir dari pelatihan jaringan adalah bobot-bobot </a:t>
            </a:r>
            <a:r>
              <a:rPr lang="id-ID" b="1" i="1" dirty="0" smtClean="0"/>
              <a:t>W</a:t>
            </a:r>
            <a:r>
              <a:rPr lang="id-ID" b="1" dirty="0" smtClean="0"/>
              <a:t>1, </a:t>
            </a:r>
            <a:r>
              <a:rPr lang="id-ID" b="1" i="1" dirty="0" smtClean="0"/>
              <a:t>W</a:t>
            </a:r>
            <a:r>
              <a:rPr lang="id-ID" b="1" dirty="0" smtClean="0"/>
              <a:t>2, </a:t>
            </a:r>
            <a:r>
              <a:rPr lang="id-ID" b="1" i="1" dirty="0" smtClean="0"/>
              <a:t>B</a:t>
            </a:r>
            <a:r>
              <a:rPr lang="id-ID" b="1" dirty="0" smtClean="0"/>
              <a:t>1 </a:t>
            </a:r>
            <a:r>
              <a:rPr lang="id-ID" dirty="0" smtClean="0"/>
              <a:t>dan </a:t>
            </a:r>
            <a:r>
              <a:rPr lang="id-ID" b="1" i="1" dirty="0" smtClean="0"/>
              <a:t>B</a:t>
            </a:r>
            <a:r>
              <a:rPr lang="id-ID" b="1" dirty="0" smtClean="0"/>
              <a:t>2</a:t>
            </a:r>
            <a:r>
              <a:rPr lang="id-ID" dirty="0" smtClean="0"/>
              <a:t>.</a:t>
            </a:r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2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5181600" cy="60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43600" y="4572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Visualisasi 100 dimensi?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43600" y="9906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Bisa dengan Perceptron?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2590800"/>
          <a:ext cx="5486400" cy="413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819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Pola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  <a:endParaRPr lang="id-ID" sz="2000" dirty="0" smtClean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E2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O5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E, F, G, O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19800" y="2590800"/>
          <a:ext cx="3048000" cy="413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609600"/>
                <a:gridCol w="533400"/>
                <a:gridCol w="838200"/>
              </a:tblGrid>
              <a:tr h="819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N1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N2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N3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N4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Kelas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905000"/>
            <a:ext cx="548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Matriks P </a:t>
            </a:r>
            <a:endParaRPr lang="id-ID" sz="32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9800" y="1905000"/>
            <a:ext cx="2971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Matriks T 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57200"/>
            <a:ext cx="6781800" cy="592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038600" y="0"/>
            <a:ext cx="914400" cy="5291138"/>
            <a:chOff x="4038600" y="0"/>
            <a:chExt cx="914400" cy="5291554"/>
          </a:xfrm>
        </p:grpSpPr>
        <p:sp>
          <p:nvSpPr>
            <p:cNvPr id="11" name="TextBox 10"/>
            <p:cNvSpPr txBox="1"/>
            <p:nvPr/>
          </p:nvSpPr>
          <p:spPr>
            <a:xfrm>
              <a:off x="4038600" y="544556"/>
              <a:ext cx="8382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0.71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1001792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-0.21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1535234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0.33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4800" y="190515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0.97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228618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-0.18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2819622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0" y="3657888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0.55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4800" y="4419947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-0.12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953389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0.75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4800" y="0"/>
              <a:ext cx="838200" cy="461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W1</a:t>
              </a:r>
              <a:endParaRPr lang="id-ID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248400" y="0"/>
            <a:ext cx="914400" cy="5227638"/>
            <a:chOff x="6248400" y="0"/>
            <a:chExt cx="914400" cy="5227022"/>
          </a:xfrm>
        </p:grpSpPr>
        <p:sp>
          <p:nvSpPr>
            <p:cNvPr id="71329" name="TextBox 23"/>
            <p:cNvSpPr txBox="1">
              <a:spLocks noChangeArrowheads="1"/>
            </p:cNvSpPr>
            <p:nvPr/>
          </p:nvSpPr>
          <p:spPr bwMode="auto">
            <a:xfrm>
              <a:off x="6248400" y="762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-0.52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0" name="TextBox 24"/>
            <p:cNvSpPr txBox="1">
              <a:spLocks noChangeArrowheads="1"/>
            </p:cNvSpPr>
            <p:nvPr/>
          </p:nvSpPr>
          <p:spPr bwMode="auto">
            <a:xfrm>
              <a:off x="6324600" y="1295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0.91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1" name="TextBox 25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0.29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2" name="TextBox 26"/>
            <p:cNvSpPr txBox="1">
              <a:spLocks noChangeArrowheads="1"/>
            </p:cNvSpPr>
            <p:nvPr/>
          </p:nvSpPr>
          <p:spPr bwMode="auto">
            <a:xfrm>
              <a:off x="6324600" y="2426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0.97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3" name="TextBox 27"/>
            <p:cNvSpPr txBox="1">
              <a:spLocks noChangeArrowheads="1"/>
            </p:cNvSpPr>
            <p:nvPr/>
          </p:nvSpPr>
          <p:spPr bwMode="auto">
            <a:xfrm>
              <a:off x="6324600" y="2807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4" name="TextBox 28"/>
            <p:cNvSpPr txBox="1">
              <a:spLocks noChangeArrowheads="1"/>
            </p:cNvSpPr>
            <p:nvPr/>
          </p:nvSpPr>
          <p:spPr bwMode="auto">
            <a:xfrm>
              <a:off x="6324600" y="33411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0.62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5" name="TextBox 29"/>
            <p:cNvSpPr txBox="1">
              <a:spLocks noChangeArrowheads="1"/>
            </p:cNvSpPr>
            <p:nvPr/>
          </p:nvSpPr>
          <p:spPr bwMode="auto">
            <a:xfrm>
              <a:off x="6324600" y="41793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0.55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6" name="TextBox 30"/>
            <p:cNvSpPr txBox="1">
              <a:spLocks noChangeArrowheads="1"/>
            </p:cNvSpPr>
            <p:nvPr/>
          </p:nvSpPr>
          <p:spPr bwMode="auto">
            <a:xfrm>
              <a:off x="6324600" y="4888468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7" name="TextBox 32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8" name="TextBox 33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0.68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9" name="TextBox 35"/>
            <p:cNvSpPr txBox="1">
              <a:spLocks noChangeArrowheads="1"/>
            </p:cNvSpPr>
            <p:nvPr/>
          </p:nvSpPr>
          <p:spPr bwMode="auto">
            <a:xfrm>
              <a:off x="6324600" y="0"/>
              <a:ext cx="838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400" b="1">
                  <a:solidFill>
                    <a:srgbClr val="0070C0"/>
                  </a:solidFill>
                </a:rPr>
                <a:t>W2</a:t>
              </a:r>
              <a:endParaRPr lang="id-ID" sz="2400" b="1">
                <a:solidFill>
                  <a:srgbClr val="0070C0"/>
                </a:solidFill>
              </a:endParaRP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1905000" y="2590800"/>
            <a:ext cx="3886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9" name="Right Arrow 58"/>
          <p:cNvSpPr/>
          <p:nvPr/>
        </p:nvSpPr>
        <p:spPr>
          <a:xfrm>
            <a:off x="6019800" y="2590800"/>
            <a:ext cx="1981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0" name="Right Arrow 59"/>
          <p:cNvSpPr/>
          <p:nvPr/>
        </p:nvSpPr>
        <p:spPr>
          <a:xfrm flipH="1">
            <a:off x="6019800" y="2590800"/>
            <a:ext cx="28956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248400" y="0"/>
            <a:ext cx="914400" cy="5227638"/>
            <a:chOff x="6248400" y="0"/>
            <a:chExt cx="914400" cy="5227022"/>
          </a:xfrm>
        </p:grpSpPr>
        <p:sp>
          <p:nvSpPr>
            <p:cNvPr id="71318" name="TextBox 61"/>
            <p:cNvSpPr txBox="1">
              <a:spLocks noChangeArrowheads="1"/>
            </p:cNvSpPr>
            <p:nvPr/>
          </p:nvSpPr>
          <p:spPr bwMode="auto">
            <a:xfrm>
              <a:off x="6248400" y="762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-0.21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19" name="TextBox 62"/>
            <p:cNvSpPr txBox="1">
              <a:spLocks noChangeArrowheads="1"/>
            </p:cNvSpPr>
            <p:nvPr/>
          </p:nvSpPr>
          <p:spPr bwMode="auto">
            <a:xfrm>
              <a:off x="6324600" y="1295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-0.53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0" name="TextBox 63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0.58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1" name="TextBox 64"/>
            <p:cNvSpPr txBox="1">
              <a:spLocks noChangeArrowheads="1"/>
            </p:cNvSpPr>
            <p:nvPr/>
          </p:nvSpPr>
          <p:spPr bwMode="auto">
            <a:xfrm>
              <a:off x="6324600" y="2426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2" name="TextBox 65"/>
            <p:cNvSpPr txBox="1">
              <a:spLocks noChangeArrowheads="1"/>
            </p:cNvSpPr>
            <p:nvPr/>
          </p:nvSpPr>
          <p:spPr bwMode="auto">
            <a:xfrm>
              <a:off x="6324600" y="2807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0.25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3" name="TextBox 66"/>
            <p:cNvSpPr txBox="1">
              <a:spLocks noChangeArrowheads="1"/>
            </p:cNvSpPr>
            <p:nvPr/>
          </p:nvSpPr>
          <p:spPr bwMode="auto">
            <a:xfrm>
              <a:off x="6324600" y="33411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4" name="TextBox 67"/>
            <p:cNvSpPr txBox="1">
              <a:spLocks noChangeArrowheads="1"/>
            </p:cNvSpPr>
            <p:nvPr/>
          </p:nvSpPr>
          <p:spPr bwMode="auto">
            <a:xfrm>
              <a:off x="6324600" y="41793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-0.93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5" name="TextBox 68"/>
            <p:cNvSpPr txBox="1">
              <a:spLocks noChangeArrowheads="1"/>
            </p:cNvSpPr>
            <p:nvPr/>
          </p:nvSpPr>
          <p:spPr bwMode="auto">
            <a:xfrm>
              <a:off x="6324600" y="4888468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0.45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6" name="TextBox 69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0.88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7" name="TextBox 70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0.87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8" name="TextBox 71"/>
            <p:cNvSpPr txBox="1">
              <a:spLocks noChangeArrowheads="1"/>
            </p:cNvSpPr>
            <p:nvPr/>
          </p:nvSpPr>
          <p:spPr bwMode="auto">
            <a:xfrm>
              <a:off x="6324600" y="0"/>
              <a:ext cx="838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400" b="1">
                  <a:solidFill>
                    <a:srgbClr val="0070C0"/>
                  </a:solidFill>
                </a:rPr>
                <a:t>W2</a:t>
              </a:r>
              <a:endParaRPr lang="id-ID" sz="2400" b="1">
                <a:solidFill>
                  <a:srgbClr val="0070C0"/>
                </a:solidFill>
              </a:endParaRPr>
            </a:p>
          </p:txBody>
        </p:sp>
      </p:grpSp>
      <p:sp>
        <p:nvSpPr>
          <p:cNvPr id="73" name="Right Arrow 72"/>
          <p:cNvSpPr/>
          <p:nvPr/>
        </p:nvSpPr>
        <p:spPr>
          <a:xfrm flipH="1">
            <a:off x="1905000" y="2590800"/>
            <a:ext cx="3886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4038600" y="0"/>
            <a:ext cx="914400" cy="5291138"/>
            <a:chOff x="4038600" y="0"/>
            <a:chExt cx="914400" cy="5291554"/>
          </a:xfrm>
        </p:grpSpPr>
        <p:sp>
          <p:nvSpPr>
            <p:cNvPr id="75" name="TextBox 74"/>
            <p:cNvSpPr txBox="1"/>
            <p:nvPr/>
          </p:nvSpPr>
          <p:spPr>
            <a:xfrm>
              <a:off x="4038600" y="544556"/>
              <a:ext cx="8382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-0.54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14800" y="1001792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0.15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14800" y="1535234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-0.49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14800" y="190515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0.68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8618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-0.24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14800" y="2819622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-0.95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3657888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-0.37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14800" y="4419947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0.89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14800" y="4953389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0.34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14800" y="0"/>
              <a:ext cx="838200" cy="461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W1</a:t>
              </a:r>
              <a:endParaRPr lang="id-ID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7589838" y="457200"/>
            <a:ext cx="715962" cy="4224338"/>
            <a:chOff x="7590020" y="457200"/>
            <a:chExt cx="715780" cy="4224754"/>
          </a:xfrm>
        </p:grpSpPr>
        <p:sp>
          <p:nvSpPr>
            <p:cNvPr id="71303" name="TextBox 42"/>
            <p:cNvSpPr txBox="1">
              <a:spLocks noChangeArrowheads="1"/>
            </p:cNvSpPr>
            <p:nvPr/>
          </p:nvSpPr>
          <p:spPr bwMode="auto">
            <a:xfrm>
              <a:off x="77724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0.9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4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0.1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5" name="TextBox 44"/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0.4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6" name="TextBox 45"/>
            <p:cNvSpPr txBox="1">
              <a:spLocks noChangeArrowheads="1"/>
            </p:cNvSpPr>
            <p:nvPr/>
          </p:nvSpPr>
          <p:spPr bwMode="auto">
            <a:xfrm>
              <a:off x="77724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0.3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7" name="TextBox 88"/>
            <p:cNvSpPr txBox="1">
              <a:spLocks noChangeArrowheads="1"/>
            </p:cNvSpPr>
            <p:nvPr/>
          </p:nvSpPr>
          <p:spPr bwMode="auto">
            <a:xfrm>
              <a:off x="759002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000" b="1">
                  <a:solidFill>
                    <a:srgbClr val="00B050"/>
                  </a:solidFill>
                </a:rPr>
                <a:t>A2</a:t>
              </a:r>
              <a:endParaRPr lang="id-ID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8077200" y="457200"/>
            <a:ext cx="762000" cy="4224338"/>
            <a:chOff x="8001000" y="457200"/>
            <a:chExt cx="762000" cy="4224754"/>
          </a:xfrm>
        </p:grpSpPr>
        <p:sp>
          <p:nvSpPr>
            <p:cNvPr id="71298" name="TextBox 48"/>
            <p:cNvSpPr txBox="1">
              <a:spLocks noChangeArrowheads="1"/>
            </p:cNvSpPr>
            <p:nvPr/>
          </p:nvSpPr>
          <p:spPr bwMode="auto">
            <a:xfrm>
              <a:off x="82296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1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299" name="TextBox 49"/>
            <p:cNvSpPr txBox="1">
              <a:spLocks noChangeArrowheads="1"/>
            </p:cNvSpPr>
            <p:nvPr/>
          </p:nvSpPr>
          <p:spPr bwMode="auto">
            <a:xfrm>
              <a:off x="82296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300" name="TextBox 50"/>
            <p:cNvSpPr txBox="1">
              <a:spLocks noChangeArrowheads="1"/>
            </p:cNvSpPr>
            <p:nvPr/>
          </p:nvSpPr>
          <p:spPr bwMode="auto">
            <a:xfrm>
              <a:off x="82296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301" name="TextBox 51"/>
            <p:cNvSpPr txBox="1">
              <a:spLocks noChangeArrowheads="1"/>
            </p:cNvSpPr>
            <p:nvPr/>
          </p:nvSpPr>
          <p:spPr bwMode="auto">
            <a:xfrm>
              <a:off x="82296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302" name="TextBox 89"/>
            <p:cNvSpPr txBox="1">
              <a:spLocks noChangeArrowheads="1"/>
            </p:cNvSpPr>
            <p:nvPr/>
          </p:nvSpPr>
          <p:spPr bwMode="auto">
            <a:xfrm>
              <a:off x="80010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7030A0"/>
                  </a:solidFill>
                </a:rPr>
                <a:t>T</a:t>
              </a:r>
              <a:endParaRPr lang="id-ID" sz="2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8610600" y="457200"/>
            <a:ext cx="685800" cy="4224338"/>
            <a:chOff x="8458200" y="457200"/>
            <a:chExt cx="838200" cy="4224754"/>
          </a:xfrm>
        </p:grpSpPr>
        <p:sp>
          <p:nvSpPr>
            <p:cNvPr id="71293" name="TextBox 53"/>
            <p:cNvSpPr txBox="1">
              <a:spLocks noChangeArrowheads="1"/>
            </p:cNvSpPr>
            <p:nvPr/>
          </p:nvSpPr>
          <p:spPr bwMode="auto">
            <a:xfrm>
              <a:off x="8458200" y="9144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  0.1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4" name="TextBox 54"/>
            <p:cNvSpPr txBox="1">
              <a:spLocks noChangeArrowheads="1"/>
            </p:cNvSpPr>
            <p:nvPr/>
          </p:nvSpPr>
          <p:spPr bwMode="auto">
            <a:xfrm>
              <a:off x="8458200" y="1905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-0.1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5" name="TextBox 55"/>
            <p:cNvSpPr txBox="1">
              <a:spLocks noChangeArrowheads="1"/>
            </p:cNvSpPr>
            <p:nvPr/>
          </p:nvSpPr>
          <p:spPr bwMode="auto">
            <a:xfrm>
              <a:off x="8458200" y="31242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-0.4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6" name="TextBox 56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-0.3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7" name="TextBox 90"/>
            <p:cNvSpPr txBox="1">
              <a:spLocks noChangeArrowheads="1"/>
            </p:cNvSpPr>
            <p:nvPr/>
          </p:nvSpPr>
          <p:spPr bwMode="auto">
            <a:xfrm>
              <a:off x="84582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E</a:t>
              </a:r>
              <a:endParaRPr lang="id-ID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71039" name="TextBox 94"/>
          <p:cNvSpPr txBox="1">
            <a:spLocks noChangeArrowheads="1"/>
          </p:cNvSpPr>
          <p:nvPr/>
        </p:nvSpPr>
        <p:spPr bwMode="auto">
          <a:xfrm>
            <a:off x="0" y="0"/>
            <a:ext cx="205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Training</a:t>
            </a:r>
            <a:endParaRPr lang="id-ID" sz="3200" b="1">
              <a:solidFill>
                <a:srgbClr val="A50021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05000" y="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W1 &amp; W2: Random</a:t>
            </a:r>
            <a:endParaRPr lang="id-ID" b="1">
              <a:solidFill>
                <a:srgbClr val="7030A0"/>
              </a:solidFill>
            </a:endParaRPr>
          </a:p>
        </p:txBody>
      </p: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5592763" y="457200"/>
            <a:ext cx="731837" cy="4910138"/>
            <a:chOff x="7573780" y="457200"/>
            <a:chExt cx="732020" cy="3945734"/>
          </a:xfrm>
        </p:grpSpPr>
        <p:sp>
          <p:nvSpPr>
            <p:cNvPr id="71289" name="TextBox 42"/>
            <p:cNvSpPr txBox="1">
              <a:spLocks noChangeArrowheads="1"/>
            </p:cNvSpPr>
            <p:nvPr/>
          </p:nvSpPr>
          <p:spPr bwMode="auto">
            <a:xfrm>
              <a:off x="7772400" y="824570"/>
              <a:ext cx="533400" cy="27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0.7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71290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27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0</a:t>
              </a:r>
              <a:r>
                <a:rPr lang="en-US" sz="1600" dirty="0" smtClean="0">
                  <a:solidFill>
                    <a:srgbClr val="00B050"/>
                  </a:solidFill>
                </a:rPr>
                <a:t>.3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71291" name="TextBox 45"/>
            <p:cNvSpPr txBox="1">
              <a:spLocks noChangeArrowheads="1"/>
            </p:cNvSpPr>
            <p:nvPr/>
          </p:nvSpPr>
          <p:spPr bwMode="auto">
            <a:xfrm>
              <a:off x="7772400" y="4130899"/>
              <a:ext cx="533400" cy="272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0.9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71292" name="TextBox 88"/>
            <p:cNvSpPr txBox="1">
              <a:spLocks noChangeArrowheads="1"/>
            </p:cNvSpPr>
            <p:nvPr/>
          </p:nvSpPr>
          <p:spPr bwMode="auto">
            <a:xfrm>
              <a:off x="757378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000" b="1">
                  <a:solidFill>
                    <a:srgbClr val="00B050"/>
                  </a:solidFill>
                </a:rPr>
                <a:t>A1</a:t>
              </a:r>
              <a:endParaRPr lang="id-ID" sz="2400" b="1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122238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0" y="1295400"/>
            <a:ext cx="2095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F2, G2, O2, …</a:t>
            </a:r>
          </a:p>
          <a:p>
            <a:r>
              <a:rPr lang="en-US" sz="2000" b="1"/>
              <a:t>dan seterusnya</a:t>
            </a:r>
          </a:p>
          <a:p>
            <a:r>
              <a:rPr lang="en-US" sz="2000" b="1"/>
              <a:t>hingga pola O5</a:t>
            </a:r>
            <a:endParaRPr lang="id-ID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73" grpId="0" animBg="1"/>
      <p:bldP spid="73" grpId="1" animBg="1"/>
      <p:bldP spid="96" grpId="0"/>
      <p:bldP spid="9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57200"/>
            <a:ext cx="6781800" cy="592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038600" y="0"/>
            <a:ext cx="914400" cy="5291138"/>
            <a:chOff x="4038600" y="0"/>
            <a:chExt cx="914400" cy="5291554"/>
          </a:xfrm>
        </p:grpSpPr>
        <p:sp>
          <p:nvSpPr>
            <p:cNvPr id="11" name="TextBox 10"/>
            <p:cNvSpPr txBox="1"/>
            <p:nvPr/>
          </p:nvSpPr>
          <p:spPr>
            <a:xfrm>
              <a:off x="4038600" y="544556"/>
              <a:ext cx="8382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0.01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1001792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-0.83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1535234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0.19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4800" y="190515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0.34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228618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0.22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2819622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0" y="3657888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0.60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4800" y="4419947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-0.53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953389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-0.38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4800" y="0"/>
              <a:ext cx="838200" cy="461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W1</a:t>
              </a:r>
              <a:endParaRPr lang="id-ID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248400" y="0"/>
            <a:ext cx="914400" cy="5227638"/>
            <a:chOff x="6248400" y="0"/>
            <a:chExt cx="914400" cy="5227022"/>
          </a:xfrm>
        </p:grpSpPr>
        <p:sp>
          <p:nvSpPr>
            <p:cNvPr id="71824" name="TextBox 23"/>
            <p:cNvSpPr txBox="1">
              <a:spLocks noChangeArrowheads="1"/>
            </p:cNvSpPr>
            <p:nvPr/>
          </p:nvSpPr>
          <p:spPr bwMode="auto">
            <a:xfrm>
              <a:off x="6248400" y="762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0.31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5" name="TextBox 24"/>
            <p:cNvSpPr txBox="1">
              <a:spLocks noChangeArrowheads="1"/>
            </p:cNvSpPr>
            <p:nvPr/>
          </p:nvSpPr>
          <p:spPr bwMode="auto">
            <a:xfrm>
              <a:off x="6324600" y="1295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-0.38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6" name="TextBox 25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7" name="TextBox 26"/>
            <p:cNvSpPr txBox="1">
              <a:spLocks noChangeArrowheads="1"/>
            </p:cNvSpPr>
            <p:nvPr/>
          </p:nvSpPr>
          <p:spPr bwMode="auto">
            <a:xfrm>
              <a:off x="6324600" y="2426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0.87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8" name="TextBox 27"/>
            <p:cNvSpPr txBox="1">
              <a:spLocks noChangeArrowheads="1"/>
            </p:cNvSpPr>
            <p:nvPr/>
          </p:nvSpPr>
          <p:spPr bwMode="auto">
            <a:xfrm>
              <a:off x="6324600" y="2807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9" name="TextBox 28"/>
            <p:cNvSpPr txBox="1">
              <a:spLocks noChangeArrowheads="1"/>
            </p:cNvSpPr>
            <p:nvPr/>
          </p:nvSpPr>
          <p:spPr bwMode="auto">
            <a:xfrm>
              <a:off x="6324600" y="33411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0.30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0" name="TextBox 29"/>
            <p:cNvSpPr txBox="1">
              <a:spLocks noChangeArrowheads="1"/>
            </p:cNvSpPr>
            <p:nvPr/>
          </p:nvSpPr>
          <p:spPr bwMode="auto">
            <a:xfrm>
              <a:off x="6324600" y="41793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0.03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1" name="TextBox 30"/>
            <p:cNvSpPr txBox="1">
              <a:spLocks noChangeArrowheads="1"/>
            </p:cNvSpPr>
            <p:nvPr/>
          </p:nvSpPr>
          <p:spPr bwMode="auto">
            <a:xfrm>
              <a:off x="6324600" y="4888468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-0.09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2" name="TextBox 32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0.98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3" name="TextBox 33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0.74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4" name="TextBox 35"/>
            <p:cNvSpPr txBox="1">
              <a:spLocks noChangeArrowheads="1"/>
            </p:cNvSpPr>
            <p:nvPr/>
          </p:nvSpPr>
          <p:spPr bwMode="auto">
            <a:xfrm>
              <a:off x="6324600" y="0"/>
              <a:ext cx="838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400" b="1">
                  <a:solidFill>
                    <a:srgbClr val="0070C0"/>
                  </a:solidFill>
                </a:rPr>
                <a:t>W2</a:t>
              </a:r>
              <a:endParaRPr lang="id-ID" sz="2400" b="1">
                <a:solidFill>
                  <a:srgbClr val="0070C0"/>
                </a:solidFill>
              </a:endParaRP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1905000" y="2590800"/>
            <a:ext cx="3886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9" name="Right Arrow 58"/>
          <p:cNvSpPr/>
          <p:nvPr/>
        </p:nvSpPr>
        <p:spPr>
          <a:xfrm>
            <a:off x="6019800" y="2590800"/>
            <a:ext cx="1981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7620000" y="457200"/>
            <a:ext cx="685800" cy="4224338"/>
            <a:chOff x="7620000" y="457200"/>
            <a:chExt cx="685800" cy="4224754"/>
          </a:xfrm>
        </p:grpSpPr>
        <p:sp>
          <p:nvSpPr>
            <p:cNvPr id="71819" name="TextBox 42"/>
            <p:cNvSpPr txBox="1">
              <a:spLocks noChangeArrowheads="1"/>
            </p:cNvSpPr>
            <p:nvPr/>
          </p:nvSpPr>
          <p:spPr bwMode="auto">
            <a:xfrm>
              <a:off x="77724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0.8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0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0.2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1" name="TextBox 44"/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0.1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2" name="TextBox 45"/>
            <p:cNvSpPr txBox="1">
              <a:spLocks noChangeArrowheads="1"/>
            </p:cNvSpPr>
            <p:nvPr/>
          </p:nvSpPr>
          <p:spPr bwMode="auto">
            <a:xfrm>
              <a:off x="77724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0.2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3" name="TextBox 88"/>
            <p:cNvSpPr txBox="1">
              <a:spLocks noChangeArrowheads="1"/>
            </p:cNvSpPr>
            <p:nvPr/>
          </p:nvSpPr>
          <p:spPr bwMode="auto">
            <a:xfrm>
              <a:off x="76200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00B050"/>
                  </a:solidFill>
                </a:rPr>
                <a:t>A2</a:t>
              </a:r>
              <a:endParaRPr lang="id-ID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8305800" y="457200"/>
            <a:ext cx="990600" cy="4224338"/>
            <a:chOff x="8001000" y="457200"/>
            <a:chExt cx="762000" cy="4224754"/>
          </a:xfrm>
        </p:grpSpPr>
        <p:sp>
          <p:nvSpPr>
            <p:cNvPr id="71814" name="TextBox 48"/>
            <p:cNvSpPr txBox="1">
              <a:spLocks noChangeArrowheads="1"/>
            </p:cNvSpPr>
            <p:nvPr/>
          </p:nvSpPr>
          <p:spPr bwMode="auto">
            <a:xfrm>
              <a:off x="82296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1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5" name="TextBox 49"/>
            <p:cNvSpPr txBox="1">
              <a:spLocks noChangeArrowheads="1"/>
            </p:cNvSpPr>
            <p:nvPr/>
          </p:nvSpPr>
          <p:spPr bwMode="auto">
            <a:xfrm>
              <a:off x="82296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6" name="TextBox 50"/>
            <p:cNvSpPr txBox="1">
              <a:spLocks noChangeArrowheads="1"/>
            </p:cNvSpPr>
            <p:nvPr/>
          </p:nvSpPr>
          <p:spPr bwMode="auto">
            <a:xfrm>
              <a:off x="82296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7" name="TextBox 51"/>
            <p:cNvSpPr txBox="1">
              <a:spLocks noChangeArrowheads="1"/>
            </p:cNvSpPr>
            <p:nvPr/>
          </p:nvSpPr>
          <p:spPr bwMode="auto">
            <a:xfrm>
              <a:off x="82296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8" name="TextBox 89"/>
            <p:cNvSpPr txBox="1">
              <a:spLocks noChangeArrowheads="1"/>
            </p:cNvSpPr>
            <p:nvPr/>
          </p:nvSpPr>
          <p:spPr bwMode="auto">
            <a:xfrm>
              <a:off x="80010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7030A0"/>
                  </a:solidFill>
                </a:rPr>
                <a:t>Kelas</a:t>
              </a:r>
              <a:endParaRPr lang="id-ID" sz="2400" b="1">
                <a:solidFill>
                  <a:srgbClr val="7030A0"/>
                </a:solidFill>
              </a:endParaRPr>
            </a:p>
          </p:txBody>
        </p:sp>
      </p:grpSp>
      <p:sp>
        <p:nvSpPr>
          <p:cNvPr id="71812" name="TextBox 73"/>
          <p:cNvSpPr txBox="1">
            <a:spLocks noChangeArrowheads="1"/>
          </p:cNvSpPr>
          <p:nvPr/>
        </p:nvSpPr>
        <p:spPr bwMode="auto">
          <a:xfrm>
            <a:off x="0" y="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Testing</a:t>
            </a:r>
            <a:endParaRPr lang="id-ID" sz="3200" b="1">
              <a:solidFill>
                <a:srgbClr val="A50021"/>
              </a:solidFill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905000" y="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W1 &amp; W2: Trained</a:t>
            </a:r>
            <a:endParaRPr lang="id-ID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8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Permasalahan pada MLP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ANN yang optimal?</a:t>
            </a:r>
          </a:p>
          <a:p>
            <a:pPr lvl="1" eaLnBrk="1" hangingPunct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i="1" dirty="0" smtClean="0"/>
              <a:t>hidden layer</a:t>
            </a:r>
          </a:p>
          <a:p>
            <a:pPr lvl="1" eaLnBrk="1" hangingPunct="1"/>
            <a:r>
              <a:rPr lang="en-US" dirty="0" err="1" smtClean="0"/>
              <a:t>Jumlah</a:t>
            </a:r>
            <a:r>
              <a:rPr lang="en-US" dirty="0" smtClean="0"/>
              <a:t> neuron </a:t>
            </a:r>
            <a:r>
              <a:rPr lang="en-US" dirty="0" err="1" smtClean="0"/>
              <a:t>pada</a:t>
            </a:r>
            <a:r>
              <a:rPr lang="en-US" dirty="0" smtClean="0"/>
              <a:t> hidden layer</a:t>
            </a:r>
          </a:p>
          <a:p>
            <a:pPr lvl="1" eaLnBrk="1" hangingPunct="1"/>
            <a:r>
              <a:rPr lang="en-US" dirty="0" err="1" smtClean="0"/>
              <a:t>Jumlah</a:t>
            </a:r>
            <a:r>
              <a:rPr lang="en-US" dirty="0" smtClean="0"/>
              <a:t> neuron </a:t>
            </a:r>
            <a:r>
              <a:rPr lang="en-US" dirty="0" err="1" smtClean="0"/>
              <a:t>pada</a:t>
            </a:r>
            <a:r>
              <a:rPr lang="en-US" dirty="0" smtClean="0"/>
              <a:t> output layer</a:t>
            </a:r>
          </a:p>
          <a:p>
            <a:pPr lvl="1" eaLnBrk="1" hangingPunct="1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yang optimal</a:t>
            </a:r>
          </a:p>
          <a:p>
            <a:pPr eaLnBrk="1" hangingPunct="1"/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i="1" dirty="0" smtClean="0"/>
              <a:t>Learning</a:t>
            </a:r>
            <a:r>
              <a:rPr lang="en-US" dirty="0" smtClean="0"/>
              <a:t> </a:t>
            </a:r>
            <a:r>
              <a:rPr lang="en-US" i="1" dirty="0" smtClean="0"/>
              <a:t>Rate </a:t>
            </a:r>
            <a:r>
              <a:rPr lang="en-US" dirty="0" smtClean="0"/>
              <a:t>yang ideal</a:t>
            </a:r>
            <a:r>
              <a:rPr lang="en-US" i="1" dirty="0" smtClean="0"/>
              <a:t>?</a:t>
            </a:r>
          </a:p>
          <a:p>
            <a:pPr eaLnBrk="1" hangingPunct="1"/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i="1" dirty="0" smtClean="0"/>
              <a:t>Learning</a:t>
            </a:r>
            <a:endParaRPr lang="id-ID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381000"/>
            <a:ext cx="18954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2325" y="381000"/>
            <a:ext cx="2047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6525" y="381000"/>
            <a:ext cx="2047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810000"/>
            <a:ext cx="17907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33750" y="3733800"/>
            <a:ext cx="21526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86525" y="3743325"/>
            <a:ext cx="1971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3554" name="Object 1"/>
          <p:cNvGraphicFramePr>
            <a:graphicFrameLocks noChangeAspect="1"/>
          </p:cNvGraphicFramePr>
          <p:nvPr/>
        </p:nvGraphicFramePr>
        <p:xfrm>
          <a:off x="1905000" y="3124200"/>
          <a:ext cx="52974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0" name="Equation" r:id="rId4" imgW="914400" imgH="279400" progId="Equation.3">
                  <p:embed/>
                </p:oleObj>
              </mc:Choice>
              <mc:Fallback>
                <p:oleObj name="Equation" r:id="rId4" imgW="9144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529748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Jumlah</a:t>
            </a:r>
            <a:r>
              <a:rPr lang="en-US" dirty="0" smtClean="0"/>
              <a:t> neuron </a:t>
            </a:r>
            <a:r>
              <a:rPr lang="en-US" dirty="0" err="1" smtClean="0"/>
              <a:t>pada</a:t>
            </a:r>
            <a:r>
              <a:rPr lang="en-US" dirty="0" smtClean="0"/>
              <a:t> hidden layer?</a:t>
            </a:r>
            <a:endParaRPr lang="id-ID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953125"/>
            <a:ext cx="8361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Perhatian</a:t>
            </a:r>
            <a:r>
              <a:rPr lang="en-US" sz="2800">
                <a:solidFill>
                  <a:srgbClr val="FF0000"/>
                </a:solidFill>
              </a:rPr>
              <a:t>: Rumus ini hanya perkiraan (tidak pasti).</a:t>
            </a:r>
            <a:endParaRPr lang="id-ID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/>
          </p:cNvSpPr>
          <p:nvPr/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Perceptron</a:t>
            </a:r>
            <a:endParaRPr lang="en-US" sz="4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4400" y="2565400"/>
            <a:ext cx="1381125" cy="582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0" name="TextBox 36"/>
          <p:cNvSpPr txBox="1">
            <a:spLocks noChangeArrowheads="1"/>
          </p:cNvSpPr>
          <p:nvPr/>
        </p:nvSpPr>
        <p:spPr bwMode="auto">
          <a:xfrm>
            <a:off x="990600" y="22098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</a:t>
            </a:r>
            <a:endParaRPr lang="id-ID" sz="320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2000" y="5105400"/>
            <a:ext cx="1457325" cy="430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2" name="TextBox 38"/>
          <p:cNvSpPr txBox="1">
            <a:spLocks noChangeArrowheads="1"/>
          </p:cNvSpPr>
          <p:nvPr/>
        </p:nvSpPr>
        <p:spPr bwMode="auto">
          <a:xfrm>
            <a:off x="914400" y="53340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</a:t>
            </a:r>
            <a:endParaRPr lang="id-ID" sz="3200"/>
          </a:p>
        </p:txBody>
      </p:sp>
      <p:sp>
        <p:nvSpPr>
          <p:cNvPr id="45063" name="TextBox 40"/>
          <p:cNvSpPr txBox="1">
            <a:spLocks noChangeArrowheads="1"/>
          </p:cNvSpPr>
          <p:nvPr/>
        </p:nvSpPr>
        <p:spPr bwMode="auto">
          <a:xfrm>
            <a:off x="0" y="21336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x1</a:t>
            </a:r>
            <a:endParaRPr lang="id-ID" sz="3200"/>
          </a:p>
        </p:txBody>
      </p:sp>
      <p:sp>
        <p:nvSpPr>
          <p:cNvPr id="45064" name="TextBox 41"/>
          <p:cNvSpPr txBox="1">
            <a:spLocks noChangeArrowheads="1"/>
          </p:cNvSpPr>
          <p:nvPr/>
        </p:nvSpPr>
        <p:spPr bwMode="auto">
          <a:xfrm>
            <a:off x="0" y="52578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xp</a:t>
            </a:r>
            <a:endParaRPr lang="id-ID" sz="32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15200" y="4038600"/>
            <a:ext cx="1447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7924800" y="3276600"/>
            <a:ext cx="7620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7924800" y="4038600"/>
            <a:ext cx="7620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658100" y="3086100"/>
            <a:ext cx="1219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7658100" y="4305300"/>
            <a:ext cx="1219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0088" y="3567113"/>
            <a:ext cx="9906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1" name="TextBox 40"/>
          <p:cNvSpPr txBox="1">
            <a:spLocks noChangeArrowheads="1"/>
          </p:cNvSpPr>
          <p:nvPr/>
        </p:nvSpPr>
        <p:spPr bwMode="auto">
          <a:xfrm>
            <a:off x="0" y="33020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x2</a:t>
            </a:r>
            <a:endParaRPr lang="id-ID" sz="3200"/>
          </a:p>
        </p:txBody>
      </p:sp>
      <p:sp>
        <p:nvSpPr>
          <p:cNvPr id="45072" name="TextBox 40"/>
          <p:cNvSpPr txBox="1">
            <a:spLocks noChangeArrowheads="1"/>
          </p:cNvSpPr>
          <p:nvPr/>
        </p:nvSpPr>
        <p:spPr bwMode="auto">
          <a:xfrm>
            <a:off x="0" y="3733800"/>
            <a:ext cx="838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.</a:t>
            </a:r>
          </a:p>
          <a:p>
            <a:pPr algn="ctr"/>
            <a:r>
              <a:rPr lang="en-US" sz="3200"/>
              <a:t>.</a:t>
            </a:r>
          </a:p>
          <a:p>
            <a:pPr algn="ctr"/>
            <a:r>
              <a:rPr lang="en-US" sz="3200"/>
              <a:t>.</a:t>
            </a:r>
            <a:endParaRPr lang="id-ID" sz="3200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676400" y="2514600"/>
            <a:ext cx="5638800" cy="3276600"/>
            <a:chOff x="1676400" y="2514600"/>
            <a:chExt cx="5638800" cy="3276600"/>
          </a:xfrm>
        </p:grpSpPr>
        <p:sp>
          <p:nvSpPr>
            <p:cNvPr id="7" name="Oval 6"/>
            <p:cNvSpPr/>
            <p:nvPr/>
          </p:nvSpPr>
          <p:spPr>
            <a:xfrm>
              <a:off x="1676400" y="2514600"/>
              <a:ext cx="5638800" cy="3276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1915319" y="4144169"/>
              <a:ext cx="3048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017169" y="4147344"/>
              <a:ext cx="3048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77" name="Rectangle 43"/>
            <p:cNvSpPr>
              <a:spLocks noChangeArrowheads="1"/>
            </p:cNvSpPr>
            <p:nvPr/>
          </p:nvSpPr>
          <p:spPr bwMode="auto">
            <a:xfrm>
              <a:off x="2362200" y="3447871"/>
              <a:ext cx="78448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7200" b="1">
                  <a:sym typeface="Symbol" pitchFamily="18" charset="2"/>
                </a:rPr>
                <a:t></a:t>
              </a:r>
              <a:endParaRPr lang="id-ID" sz="7200" b="1"/>
            </a:p>
          </p:txBody>
        </p: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4038600" y="3581400"/>
              <a:ext cx="838200" cy="1068388"/>
              <a:chOff x="6553200" y="1066800"/>
              <a:chExt cx="1524000" cy="1068388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7315200" y="1066800"/>
                <a:ext cx="7620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53200" y="2133600"/>
                <a:ext cx="7620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6782594" y="1600994"/>
                <a:ext cx="10652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079" name="Rectangle 54"/>
            <p:cNvSpPr>
              <a:spLocks noChangeArrowheads="1"/>
            </p:cNvSpPr>
            <p:nvPr/>
          </p:nvSpPr>
          <p:spPr bwMode="auto">
            <a:xfrm>
              <a:off x="5867400" y="3048000"/>
              <a:ext cx="784488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600">
                  <a:sym typeface="Symbol" pitchFamily="18" charset="2"/>
                </a:rPr>
                <a:t>y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09800"/>
            <a:ext cx="63214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ALVINN: MLP 960-4-30</a:t>
            </a:r>
            <a:endParaRPr lang="id-ID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6029325"/>
            <a:ext cx="4024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Jauh dari rumus di atas.</a:t>
            </a:r>
            <a:endParaRPr lang="id-ID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800" smtClean="0"/>
              <a:t>Jumlah neuron pada output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</a:t>
            </a:r>
            <a:r>
              <a:rPr lang="id-ID" b="1" smtClean="0"/>
              <a:t>eterministik</a:t>
            </a:r>
            <a:r>
              <a:rPr lang="en-US" smtClean="0"/>
              <a:t>:</a:t>
            </a:r>
            <a:r>
              <a:rPr lang="id-ID" smtClean="0"/>
              <a:t> mudah dihitung berdasarkan permasalahan yang dihadapi.</a:t>
            </a:r>
            <a:endParaRPr lang="en-US" smtClean="0"/>
          </a:p>
          <a:p>
            <a:pPr eaLnBrk="1" hangingPunct="1"/>
            <a:r>
              <a:rPr lang="en-US" smtClean="0"/>
              <a:t>Untuk p</a:t>
            </a:r>
            <a:r>
              <a:rPr lang="id-ID" smtClean="0"/>
              <a:t>engenalan karakter dengan </a:t>
            </a:r>
            <a:r>
              <a:rPr lang="id-ID" b="1" smtClean="0"/>
              <a:t>64 kelas</a:t>
            </a:r>
            <a:r>
              <a:rPr lang="en-US" smtClean="0"/>
              <a:t>:             </a:t>
            </a:r>
            <a:r>
              <a:rPr lang="id-ID" smtClean="0"/>
              <a:t> (‘a’, ‘b’, ..., ‘z’, ‘A’, ‘B’, ..., ‘Z’, ‘0’, ‘1’, ... ‘9’, ‘-‘, ‘+’)</a:t>
            </a:r>
            <a:r>
              <a:rPr lang="en-US" smtClean="0"/>
              <a:t>, perlu berapa output neuron?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4578" name="Object 1"/>
          <p:cNvGraphicFramePr>
            <a:graphicFrameLocks noChangeAspect="1"/>
          </p:cNvGraphicFramePr>
          <p:nvPr/>
        </p:nvGraphicFramePr>
        <p:xfrm>
          <a:off x="152400" y="533400"/>
          <a:ext cx="8716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62" name="Visio" r:id="rId4" imgW="7329790" imgH="2171616" progId="Visio.Drawing.11">
                  <p:embed/>
                </p:oleObj>
              </mc:Choice>
              <mc:Fallback>
                <p:oleObj name="Visio" r:id="rId4" imgW="7329790" imgH="217161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7169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152400" y="4038600"/>
          <a:ext cx="8716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63" name="Visio" r:id="rId6" imgW="7329790" imgH="2171616" progId="Visio.Drawing.11">
                  <p:embed/>
                </p:oleObj>
              </mc:Choice>
              <mc:Fallback>
                <p:oleObj name="Visio" r:id="rId6" imgW="7329790" imgH="217161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38600"/>
                        <a:ext cx="87169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52400" y="533400"/>
          <a:ext cx="8716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86" name="Visio" r:id="rId4" imgW="7329790" imgH="2171616" progId="Visio.Drawing.11">
                  <p:embed/>
                </p:oleObj>
              </mc:Choice>
              <mc:Fallback>
                <p:oleObj name="Visio" r:id="rId4" imgW="7329790" imgH="217161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7169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52400" y="4038600"/>
          <a:ext cx="8716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87" name="Visio" r:id="rId6" imgW="7329790" imgH="2171616" progId="Visio.Drawing.11">
                  <p:embed/>
                </p:oleObj>
              </mc:Choice>
              <mc:Fallback>
                <p:oleObj name="Visio" r:id="rId6" imgW="7329790" imgH="217161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38600"/>
                        <a:ext cx="87169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57200"/>
            <a:ext cx="6019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505200"/>
            <a:ext cx="60007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Security</a:t>
            </a:r>
            <a:r>
              <a:rPr lang="en-US" i="1" dirty="0" smtClean="0"/>
              <a:t> </a:t>
            </a:r>
            <a:r>
              <a:rPr lang="id-ID" i="1" dirty="0" smtClean="0"/>
              <a:t>S</a:t>
            </a:r>
            <a:r>
              <a:rPr lang="en-US" i="1" dirty="0" smtClean="0"/>
              <a:t>y</a:t>
            </a:r>
            <a:r>
              <a:rPr lang="id-ID" i="1" dirty="0" smtClean="0"/>
              <a:t>stem</a:t>
            </a:r>
            <a:r>
              <a:rPr lang="en-US" i="1" dirty="0" smtClean="0"/>
              <a:t>s</a:t>
            </a:r>
            <a:endParaRPr lang="id-ID" i="1" dirty="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6626" name="Object 1"/>
          <p:cNvGraphicFramePr>
            <a:graphicFrameLocks noChangeAspect="1"/>
          </p:cNvGraphicFramePr>
          <p:nvPr/>
        </p:nvGraphicFramePr>
        <p:xfrm>
          <a:off x="1676400" y="2286000"/>
          <a:ext cx="5791200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42" name="Visio" r:id="rId4" imgW="3038290" imgH="2171700" progId="Visio.Drawing.11">
                  <p:embed/>
                </p:oleObj>
              </mc:Choice>
              <mc:Fallback>
                <p:oleObj name="Visio" r:id="rId4" imgW="3038290" imgH="21717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791200" cy="413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90800"/>
            <a:ext cx="81661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5400" i="1" dirty="0" smtClean="0"/>
              <a:t>L</a:t>
            </a:r>
            <a:r>
              <a:rPr lang="id-ID" sz="5400" i="1" dirty="0" smtClean="0"/>
              <a:t>earning </a:t>
            </a:r>
            <a:r>
              <a:rPr lang="en-US" sz="5400" i="1" dirty="0" smtClean="0"/>
              <a:t>R</a:t>
            </a:r>
            <a:r>
              <a:rPr lang="id-ID" sz="5400" i="1" dirty="0" smtClean="0"/>
              <a:t>ate</a:t>
            </a:r>
            <a:r>
              <a:rPr lang="en-US" sz="5400" dirty="0" smtClean="0"/>
              <a:t>:</a:t>
            </a:r>
            <a:r>
              <a:rPr lang="id-ID" sz="5400" dirty="0" smtClean="0"/>
              <a:t> </a:t>
            </a:r>
            <a:r>
              <a:rPr lang="en-US" sz="5400" b="1" dirty="0" smtClean="0"/>
              <a:t>B</a:t>
            </a:r>
            <a:r>
              <a:rPr lang="id-ID" sz="5400" b="1" dirty="0" smtClean="0"/>
              <a:t>esar</a:t>
            </a:r>
            <a:endParaRPr lang="id-ID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419600" y="2285717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9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27680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2819400" y="8382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1066800" y="1905000"/>
            <a:ext cx="3886200" cy="3733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762000"/>
            <a:ext cx="4343400" cy="38100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90600" y="2057400"/>
            <a:ext cx="4343400" cy="35814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71800" y="685800"/>
            <a:ext cx="4343400" cy="35814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8200" y="1905000"/>
            <a:ext cx="4343400" cy="35814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75459"/>
              </p:ext>
            </p:extLst>
          </p:nvPr>
        </p:nvGraphicFramePr>
        <p:xfrm>
          <a:off x="5822576" y="5718459"/>
          <a:ext cx="3057777" cy="94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66" name="Equation" r:id="rId4" imgW="1295280" imgH="406080" progId="Equation.3">
                  <p:embed/>
                </p:oleObj>
              </mc:Choice>
              <mc:Fallback>
                <p:oleObj name="Equation" r:id="rId4" imgW="12952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576" y="5718459"/>
                        <a:ext cx="3057777" cy="9435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286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Pelatihan Jaringan</a:t>
            </a:r>
            <a:endParaRPr lang="en-US" b="1" smtClean="0"/>
          </a:p>
          <a:p>
            <a:pPr lvl="1" eaLnBrk="1" hangingPunct="1"/>
            <a:r>
              <a:rPr lang="en-US" smtClean="0"/>
              <a:t>Perhitungan Mundur</a:t>
            </a:r>
            <a:endParaRPr lang="id-ID" smtClean="0"/>
          </a:p>
        </p:txBody>
      </p:sp>
      <p:sp>
        <p:nvSpPr>
          <p:cNvPr id="28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8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8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219200" y="2971800"/>
          <a:ext cx="2514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30" name="Equation" r:id="rId4" imgW="1181100" imgH="228600" progId="Equation.3">
                  <p:embed/>
                </p:oleObj>
              </mc:Choice>
              <mc:Fallback>
                <p:oleObj name="Equation" r:id="rId4" imgW="1181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2514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581650" y="2971800"/>
          <a:ext cx="3333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31" name="Equation" r:id="rId6" imgW="1663700" imgH="228600" progId="Equation.3">
                  <p:embed/>
                </p:oleObj>
              </mc:Choice>
              <mc:Fallback>
                <p:oleObj name="Equation" r:id="rId6" imgW="1663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2971800"/>
                        <a:ext cx="3333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1398"/>
              </p:ext>
            </p:extLst>
          </p:nvPr>
        </p:nvGraphicFramePr>
        <p:xfrm>
          <a:off x="1584325" y="3838575"/>
          <a:ext cx="2438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32" name="Equation" r:id="rId8" imgW="1066680" imgH="177480" progId="Equation.3">
                  <p:embed/>
                </p:oleObj>
              </mc:Choice>
              <mc:Fallback>
                <p:oleObj name="Equation" r:id="rId8" imgW="10666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838575"/>
                        <a:ext cx="2438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52949"/>
              </p:ext>
            </p:extLst>
          </p:nvPr>
        </p:nvGraphicFramePr>
        <p:xfrm>
          <a:off x="6181725" y="3840163"/>
          <a:ext cx="2036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33" name="Equation" r:id="rId10" imgW="812520" imgH="177480" progId="Equation.3">
                  <p:embed/>
                </p:oleObj>
              </mc:Choice>
              <mc:Fallback>
                <p:oleObj name="Equation" r:id="rId10" imgW="8125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840163"/>
                        <a:ext cx="20367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845640"/>
              </p:ext>
            </p:extLst>
          </p:nvPr>
        </p:nvGraphicFramePr>
        <p:xfrm>
          <a:off x="1612900" y="4752975"/>
          <a:ext cx="2578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34" name="Equation" r:id="rId12" imgW="1130040" imgH="177480" progId="Equation.3">
                  <p:embed/>
                </p:oleObj>
              </mc:Choice>
              <mc:Fallback>
                <p:oleObj name="Equation" r:id="rId12" imgW="113004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752975"/>
                        <a:ext cx="25781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242261"/>
              </p:ext>
            </p:extLst>
          </p:nvPr>
        </p:nvGraphicFramePr>
        <p:xfrm>
          <a:off x="6140450" y="4754563"/>
          <a:ext cx="2120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35" name="Equation" r:id="rId14" imgW="863280" imgH="177480" progId="Equation.3">
                  <p:embed/>
                </p:oleObj>
              </mc:Choice>
              <mc:Fallback>
                <p:oleObj name="Equation" r:id="rId14" imgW="86328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754563"/>
                        <a:ext cx="21209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>
          <a:xfrm>
            <a:off x="2438400" y="3505200"/>
            <a:ext cx="6858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2514600" y="4495800"/>
            <a:ext cx="6858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5400" i="1" dirty="0" smtClean="0"/>
              <a:t>L</a:t>
            </a:r>
            <a:r>
              <a:rPr lang="id-ID" sz="5400" i="1" dirty="0" smtClean="0"/>
              <a:t>earning </a:t>
            </a:r>
            <a:r>
              <a:rPr lang="en-US" sz="5400" i="1" dirty="0" smtClean="0"/>
              <a:t>R</a:t>
            </a:r>
            <a:r>
              <a:rPr lang="id-ID" sz="5400" i="1" dirty="0" smtClean="0"/>
              <a:t>ate</a:t>
            </a:r>
            <a:r>
              <a:rPr lang="en-US" sz="5400" dirty="0" smtClean="0"/>
              <a:t>:</a:t>
            </a:r>
            <a:r>
              <a:rPr lang="id-ID" sz="5400" dirty="0" smtClean="0"/>
              <a:t> </a:t>
            </a:r>
            <a:r>
              <a:rPr lang="en-US" sz="5400" b="1" dirty="0" smtClean="0"/>
              <a:t>Kecil</a:t>
            </a:r>
            <a:endParaRPr lang="id-ID" sz="5400" dirty="0"/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90800"/>
            <a:ext cx="81835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Perceptron</a:t>
            </a:r>
            <a:endParaRPr lang="id-ID" i="1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Jika manusia punya 10 milyar neuron, apa yang bisa dilakukan? </a:t>
            </a:r>
          </a:p>
          <a:p>
            <a:r>
              <a:rPr lang="en-US" smtClean="0"/>
              <a:t>Sangat banyak hal bisa dilakukan</a:t>
            </a:r>
          </a:p>
          <a:p>
            <a:r>
              <a:rPr lang="en-US" smtClean="0"/>
              <a:t>Apalagi jika Multiple Intelligence </a:t>
            </a:r>
          </a:p>
          <a:p>
            <a:endParaRPr lang="en-US" sz="1400" smtClean="0"/>
          </a:p>
          <a:p>
            <a:r>
              <a:rPr lang="en-US" smtClean="0"/>
              <a:t>Perceptron = MODEL SEDERHANA dari neuron</a:t>
            </a:r>
          </a:p>
          <a:p>
            <a:r>
              <a:rPr lang="en-US" smtClean="0"/>
              <a:t>Apa yang bisa dilakukan oleh satu perceptron?</a:t>
            </a:r>
          </a:p>
          <a:p>
            <a:r>
              <a:rPr lang="en-US" b="1" smtClean="0">
                <a:solidFill>
                  <a:srgbClr val="00B050"/>
                </a:solidFill>
              </a:rPr>
              <a:t>Klasifikasi</a:t>
            </a:r>
          </a:p>
          <a:p>
            <a:r>
              <a:rPr lang="en-US" b="1" smtClean="0">
                <a:solidFill>
                  <a:srgbClr val="FFC000"/>
                </a:solidFill>
              </a:rPr>
              <a:t>Prediksi</a:t>
            </a:r>
          </a:p>
          <a:p>
            <a:r>
              <a:rPr lang="en-US" b="1" smtClean="0">
                <a:solidFill>
                  <a:srgbClr val="FF0000"/>
                </a:solidFill>
              </a:rPr>
              <a:t>Optimasi, …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1" name="Smiley Face 10"/>
          <p:cNvSpPr/>
          <p:nvPr/>
        </p:nvSpPr>
        <p:spPr>
          <a:xfrm>
            <a:off x="5867400" y="3200400"/>
            <a:ext cx="685800" cy="6096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381000" y="4905375"/>
            <a:ext cx="2590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419600" y="2285717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9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27680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2819400" y="694765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50" name="Object 4"/>
          <p:cNvGraphicFramePr>
            <a:graphicFrameLocks noChangeAspect="1"/>
          </p:cNvGraphicFramePr>
          <p:nvPr>
            <p:extLst/>
          </p:nvPr>
        </p:nvGraphicFramePr>
        <p:xfrm>
          <a:off x="5822576" y="5718459"/>
          <a:ext cx="3057777" cy="94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99" name="Equation" r:id="rId4" imgW="1295280" imgH="406080" progId="Equation.3">
                  <p:embed/>
                </p:oleObj>
              </mc:Choice>
              <mc:Fallback>
                <p:oleObj name="Equation" r:id="rId4" imgW="1295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576" y="5718459"/>
                        <a:ext cx="3057777" cy="9435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2743200" y="770965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07341" y="842682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67000" y="941294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67000" y="10668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40106" y="1178859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51847" y="1196789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478741" y="1358153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38400" y="1474694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38400" y="1636059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86000" y="1662953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209800" y="17526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9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i="1" dirty="0" smtClean="0"/>
              <a:t>Learning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57200" y="2362200"/>
          <a:ext cx="80010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14" name="Visio" r:id="rId4" imgW="4726849" imgH="2566798" progId="Visio.Drawing.11">
                  <p:embed/>
                </p:oleObj>
              </mc:Choice>
              <mc:Fallback>
                <p:oleObj name="Visio" r:id="rId4" imgW="4726849" imgH="256679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80010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25875" y="4724400"/>
            <a:ext cx="1295400" cy="1055688"/>
            <a:chOff x="5044440" y="2678668"/>
            <a:chExt cx="1295400" cy="1055132"/>
          </a:xfrm>
        </p:grpSpPr>
        <p:sp>
          <p:nvSpPr>
            <p:cNvPr id="8" name="Oval 7"/>
            <p:cNvSpPr/>
            <p:nvPr/>
          </p:nvSpPr>
          <p:spPr>
            <a:xfrm>
              <a:off x="5485765" y="3200681"/>
              <a:ext cx="381000" cy="53311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9704" name="TextBox 8"/>
            <p:cNvSpPr txBox="1">
              <a:spLocks noChangeArrowheads="1"/>
            </p:cNvSpPr>
            <p:nvPr/>
          </p:nvSpPr>
          <p:spPr bwMode="auto">
            <a:xfrm>
              <a:off x="5044440" y="2678668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Berhenti !</a:t>
              </a:r>
              <a:endParaRPr lang="id-ID" b="1">
                <a:solidFill>
                  <a:srgbClr val="0070C0"/>
                </a:solidFill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95600" y="3581400"/>
            <a:ext cx="3124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Total MSE proporsional paling rendah</a:t>
            </a:r>
            <a:endParaRPr lang="id-ID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419600" y="2285717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51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81952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</p:grpSp>
      <p:cxnSp>
        <p:nvCxnSpPr>
          <p:cNvPr id="35" name="Straight Connector 34"/>
          <p:cNvCxnSpPr/>
          <p:nvPr/>
        </p:nvCxnSpPr>
        <p:spPr>
          <a:xfrm rot="16200000" flipH="1">
            <a:off x="1866900" y="1409700"/>
            <a:ext cx="4343400" cy="36576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343400" y="5648325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>
                <a:solidFill>
                  <a:srgbClr val="33CC33"/>
                </a:solidFill>
              </a:rPr>
              <a:t>w</a:t>
            </a:r>
            <a:r>
              <a:rPr lang="en-US" sz="2800" baseline="-25000">
                <a:solidFill>
                  <a:srgbClr val="33CC33"/>
                </a:solidFill>
              </a:rPr>
              <a:t>1</a:t>
            </a:r>
            <a:r>
              <a:rPr lang="en-US" sz="2800" i="1">
                <a:solidFill>
                  <a:srgbClr val="33CC33"/>
                </a:solidFill>
              </a:rPr>
              <a:t>x</a:t>
            </a:r>
            <a:r>
              <a:rPr lang="en-US" sz="2800" baseline="-25000">
                <a:solidFill>
                  <a:srgbClr val="33CC33"/>
                </a:solidFill>
              </a:rPr>
              <a:t>1</a:t>
            </a:r>
            <a:r>
              <a:rPr lang="en-US" sz="2800" i="1">
                <a:solidFill>
                  <a:srgbClr val="33CC33"/>
                </a:solidFill>
              </a:rPr>
              <a:t> + w</a:t>
            </a:r>
            <a:r>
              <a:rPr lang="en-US" sz="2800" baseline="-25000">
                <a:solidFill>
                  <a:srgbClr val="33CC33"/>
                </a:solidFill>
              </a:rPr>
              <a:t>2</a:t>
            </a:r>
            <a:r>
              <a:rPr lang="en-US" sz="2800" i="1">
                <a:solidFill>
                  <a:srgbClr val="33CC33"/>
                </a:solidFill>
              </a:rPr>
              <a:t>x</a:t>
            </a:r>
            <a:r>
              <a:rPr lang="en-US" sz="2800" baseline="-25000">
                <a:solidFill>
                  <a:srgbClr val="33CC33"/>
                </a:solidFill>
              </a:rPr>
              <a:t>2 </a:t>
            </a:r>
            <a:r>
              <a:rPr lang="en-US" sz="2800" i="1">
                <a:solidFill>
                  <a:srgbClr val="33CC33"/>
                </a:solidFill>
              </a:rPr>
              <a:t>- </a:t>
            </a:r>
            <a:r>
              <a:rPr lang="el-GR" sz="2800" i="1">
                <a:solidFill>
                  <a:srgbClr val="33CC33"/>
                </a:solidFill>
              </a:rPr>
              <a:t>θ</a:t>
            </a:r>
            <a:r>
              <a:rPr lang="en-US" sz="2800" i="1">
                <a:solidFill>
                  <a:srgbClr val="33CC33"/>
                </a:solidFill>
              </a:rPr>
              <a:t>= </a:t>
            </a:r>
            <a:r>
              <a:rPr lang="en-US" sz="2800">
                <a:solidFill>
                  <a:srgbClr val="33CC33"/>
                </a:solidFill>
              </a:rPr>
              <a:t>0</a:t>
            </a:r>
            <a:endParaRPr lang="id-ID" sz="2800" baseline="-25000">
              <a:solidFill>
                <a:srgbClr val="33CC33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648200" y="6172200"/>
            <a:ext cx="3165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i="1"/>
              <a:t>Decision boundary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819400" y="8382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1066800" y="1524000"/>
            <a:ext cx="3886200" cy="3733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1485900" y="1638300"/>
            <a:ext cx="4343400" cy="36576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2171700" y="1104900"/>
            <a:ext cx="4267200" cy="3733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err="1" smtClean="0"/>
              <a:t>Overfit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Oversize</a:t>
            </a:r>
            <a:r>
              <a:rPr lang="en-US" dirty="0" smtClean="0"/>
              <a:t>, </a:t>
            </a:r>
            <a:r>
              <a:rPr lang="en-US" i="1" dirty="0" smtClean="0"/>
              <a:t>Flexible</a:t>
            </a:r>
            <a:endParaRPr lang="id-ID" i="1" dirty="0"/>
          </a:p>
        </p:txBody>
      </p:sp>
      <p:pic>
        <p:nvPicPr>
          <p:cNvPr id="392194" name="Picture 2" descr="D:\00 Suyanto\001 Kuliah 2009\CSCS3243 Kecerdasan Mesain dan Artifisial\Over fit sho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33600"/>
            <a:ext cx="17764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2195" name="Picture 3" descr="D:\00 Suyanto\001 Kuliah 2009\CSCS3243 Kecerdasan Mesain dan Artifisial\Oversize Sho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133600"/>
            <a:ext cx="1955800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2196" name="Picture 4" descr="D:\00 Suyanto\001 Kuliah 2009\CSCS3243 Kecerdasan Mesain dan Artifisial\Flexible Shoe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2133600"/>
            <a:ext cx="40735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09600" y="5638800"/>
            <a:ext cx="1600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2590800" y="5105400"/>
            <a:ext cx="16002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5943600" y="2590800"/>
            <a:ext cx="1600200" cy="1295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000" b="1" dirty="0" err="1" smtClean="0"/>
              <a:t>Studi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Kasus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endParaRPr lang="en-US" dirty="0" smtClean="0"/>
          </a:p>
          <a:p>
            <a:r>
              <a:rPr lang="en-US" dirty="0" err="1" smtClean="0"/>
              <a:t>Verifikasi</a:t>
            </a:r>
            <a:endParaRPr lang="en-US" dirty="0" smtClean="0"/>
          </a:p>
          <a:p>
            <a:r>
              <a:rPr lang="en-US" dirty="0" err="1" smtClean="0"/>
              <a:t>Validasi</a:t>
            </a:r>
            <a:endParaRPr lang="en-US" dirty="0" smtClean="0"/>
          </a:p>
          <a:p>
            <a:r>
              <a:rPr lang="en-US" dirty="0" err="1" smtClean="0"/>
              <a:t>Prediksi</a:t>
            </a:r>
            <a:endParaRPr lang="en-US" dirty="0" smtClean="0"/>
          </a:p>
          <a:p>
            <a:r>
              <a:rPr lang="en-US" dirty="0" err="1" smtClean="0"/>
              <a:t>Optimasi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000" b="1" dirty="0" err="1" smtClean="0"/>
              <a:t>Kasus</a:t>
            </a:r>
            <a:r>
              <a:rPr lang="en-US" sz="4000" b="1" dirty="0" smtClean="0"/>
              <a:t> 1</a:t>
            </a:r>
            <a:r>
              <a:rPr lang="en-US" sz="4000" dirty="0" smtClean="0"/>
              <a:t> </a:t>
            </a:r>
            <a:r>
              <a:rPr lang="en-US" sz="4000" dirty="0" err="1" smtClean="0"/>
              <a:t>Verifikasi</a:t>
            </a:r>
            <a:r>
              <a:rPr lang="en-US" sz="4000" dirty="0" smtClean="0"/>
              <a:t> </a:t>
            </a:r>
            <a:r>
              <a:rPr lang="en-US" sz="4000" dirty="0" err="1" smtClean="0"/>
              <a:t>tandatangan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</a:t>
            </a:r>
            <a:r>
              <a:rPr lang="en-US" dirty="0" err="1" smtClean="0"/>
              <a:t>atau</a:t>
            </a:r>
            <a:r>
              <a:rPr lang="en-US" dirty="0" smtClean="0"/>
              <a:t> ONLINE?</a:t>
            </a:r>
          </a:p>
          <a:p>
            <a:r>
              <a:rPr lang="en-US" dirty="0" smtClean="0"/>
              <a:t>Citra: 100 x 100 pixel grayscale</a:t>
            </a:r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juta</a:t>
            </a:r>
            <a:r>
              <a:rPr lang="en-US" dirty="0" smtClean="0"/>
              <a:t> </a:t>
            </a:r>
            <a:r>
              <a:rPr lang="en-US" dirty="0" err="1" smtClean="0"/>
              <a:t>tandatangan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Input &amp; Output?</a:t>
            </a:r>
          </a:p>
          <a:p>
            <a:r>
              <a:rPr lang="en-US" dirty="0" smtClean="0"/>
              <a:t>P </a:t>
            </a:r>
            <a:r>
              <a:rPr lang="en-US" dirty="0" err="1" smtClean="0"/>
              <a:t>dan</a:t>
            </a:r>
            <a:r>
              <a:rPr lang="en-US" dirty="0" smtClean="0"/>
              <a:t> T?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MLP?</a:t>
            </a:r>
          </a:p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i="1" dirty="0" smtClean="0"/>
              <a:t>preprocessing</a:t>
            </a:r>
            <a:r>
              <a:rPr lang="en-US" dirty="0" smtClean="0"/>
              <a:t>?</a:t>
            </a:r>
            <a:endParaRPr lang="id-ID" dirty="0" smtClean="0"/>
          </a:p>
        </p:txBody>
      </p:sp>
      <p:pic>
        <p:nvPicPr>
          <p:cNvPr id="698370" name="Picture 2" descr="E:\001 Kuliah 2009\KMA\biometric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057400"/>
            <a:ext cx="3657600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400" b="1" dirty="0" err="1" smtClean="0"/>
              <a:t>Kasus</a:t>
            </a:r>
            <a:r>
              <a:rPr lang="en-US" sz="4400" b="1" dirty="0" smtClean="0"/>
              <a:t> 2</a:t>
            </a:r>
            <a:r>
              <a:rPr lang="en-US" sz="4400" dirty="0" smtClean="0"/>
              <a:t>: </a:t>
            </a:r>
            <a:r>
              <a:rPr lang="en-US" sz="4400" dirty="0" err="1" smtClean="0"/>
              <a:t>Sistem</a:t>
            </a:r>
            <a:r>
              <a:rPr lang="en-US" sz="4400" dirty="0" smtClean="0"/>
              <a:t> </a:t>
            </a:r>
            <a:r>
              <a:rPr lang="en-US" sz="4400" dirty="0" err="1" smtClean="0"/>
              <a:t>keamanan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10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menempelkan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jari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diverifikasi</a:t>
            </a:r>
            <a:r>
              <a:rPr lang="en-US" dirty="0" smtClean="0"/>
              <a:t> </a:t>
            </a:r>
            <a:r>
              <a:rPr lang="en-US" dirty="0" err="1" smtClean="0"/>
              <a:t>sidik</a:t>
            </a:r>
            <a:r>
              <a:rPr lang="en-US" dirty="0" smtClean="0"/>
              <a:t> </a:t>
            </a:r>
            <a:r>
              <a:rPr lang="en-US" dirty="0" err="1" smtClean="0"/>
              <a:t>jarinya</a:t>
            </a:r>
            <a:endParaRPr lang="en-US" dirty="0" smtClean="0"/>
          </a:p>
          <a:p>
            <a:r>
              <a:rPr lang="en-US" dirty="0" smtClean="0"/>
              <a:t>Citra: 300 x 300 pixels</a:t>
            </a:r>
          </a:p>
          <a:p>
            <a:endParaRPr lang="en-US" dirty="0" smtClean="0"/>
          </a:p>
          <a:p>
            <a:r>
              <a:rPr lang="en-US" dirty="0" smtClean="0"/>
              <a:t>Input &amp; Output?</a:t>
            </a:r>
          </a:p>
          <a:p>
            <a:r>
              <a:rPr lang="en-US" dirty="0" smtClean="0"/>
              <a:t>P </a:t>
            </a:r>
            <a:r>
              <a:rPr lang="en-US" dirty="0" err="1" smtClean="0"/>
              <a:t>dan</a:t>
            </a:r>
            <a:r>
              <a:rPr lang="en-US" dirty="0" smtClean="0"/>
              <a:t> T?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MLP?</a:t>
            </a:r>
          </a:p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i="1" dirty="0" smtClean="0"/>
              <a:t>preprocessing</a:t>
            </a:r>
            <a:r>
              <a:rPr lang="en-US" dirty="0" smtClean="0"/>
              <a:t>?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2133600" y="5387975"/>
            <a:ext cx="5673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C00000"/>
                </a:solidFill>
                <a:latin typeface="Calibri" pitchFamily="34" charset="0"/>
              </a:rPr>
              <a:t>Untuk membangun model</a:t>
            </a:r>
            <a:endParaRPr lang="id-ID" sz="400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524000" y="4625975"/>
            <a:ext cx="7356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C00000"/>
                </a:solidFill>
                <a:latin typeface="Calibri" pitchFamily="34" charset="0"/>
              </a:rPr>
              <a:t>Data 6 tahun: Jan 2002 – Des 2007</a:t>
            </a:r>
            <a:endParaRPr lang="id-ID" sz="400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133600" y="5387975"/>
            <a:ext cx="5851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C00000"/>
                </a:solidFill>
                <a:latin typeface="Calibri" pitchFamily="34" charset="0"/>
              </a:rPr>
              <a:t>Untuk menguji ekstrapolasi</a:t>
            </a:r>
            <a:endParaRPr lang="id-ID" sz="400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1905000" y="4778375"/>
            <a:ext cx="62023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C00000"/>
                </a:solidFill>
                <a:latin typeface="Calibri" pitchFamily="34" charset="0"/>
              </a:rPr>
              <a:t>Data 1 tahun: Jan – Des 2008</a:t>
            </a:r>
            <a:endParaRPr lang="id-ID" sz="400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Pembangunan Model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b="1" dirty="0" err="1" smtClean="0"/>
              <a:t>Skenario</a:t>
            </a:r>
            <a:r>
              <a:rPr lang="en-CA" b="1" dirty="0" smtClean="0"/>
              <a:t> 1 </a:t>
            </a:r>
            <a:endParaRPr lang="id-ID" sz="2200" b="1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training	</a:t>
            </a:r>
            <a:r>
              <a:rPr lang="en-CA" dirty="0" smtClean="0"/>
              <a:t>: 24 </a:t>
            </a:r>
            <a:r>
              <a:rPr lang="en-CA" dirty="0" err="1" smtClean="0"/>
              <a:t>bulan</a:t>
            </a:r>
            <a:r>
              <a:rPr lang="en-CA" dirty="0" smtClean="0"/>
              <a:t> (2002 - 2003)</a:t>
            </a:r>
            <a:endParaRPr lang="id-ID" sz="22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validation</a:t>
            </a:r>
            <a:r>
              <a:rPr lang="en-CA" dirty="0" smtClean="0"/>
              <a:t> 	: 24 </a:t>
            </a:r>
            <a:r>
              <a:rPr lang="en-CA" dirty="0" err="1" smtClean="0"/>
              <a:t>bulan</a:t>
            </a:r>
            <a:r>
              <a:rPr lang="en-CA" dirty="0" smtClean="0"/>
              <a:t> (2004 - 2005)</a:t>
            </a:r>
            <a:endParaRPr lang="id-ID" sz="22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testing</a:t>
            </a:r>
            <a:r>
              <a:rPr lang="en-CA" dirty="0" smtClean="0"/>
              <a:t> 	: 24 </a:t>
            </a:r>
            <a:r>
              <a:rPr lang="en-CA" dirty="0" err="1" smtClean="0"/>
              <a:t>bulan</a:t>
            </a:r>
            <a:r>
              <a:rPr lang="en-CA" dirty="0" smtClean="0"/>
              <a:t> (2006 - 2007)</a:t>
            </a:r>
            <a:endParaRPr lang="id-ID" sz="22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b="1" dirty="0" err="1" smtClean="0"/>
              <a:t>Skenario</a:t>
            </a:r>
            <a:r>
              <a:rPr lang="en-CA" b="1" dirty="0" smtClean="0"/>
              <a:t> 2</a:t>
            </a:r>
            <a:endParaRPr lang="id-ID" sz="2200" b="1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training</a:t>
            </a:r>
            <a:r>
              <a:rPr lang="en-CA" dirty="0" smtClean="0"/>
              <a:t>	: 12 </a:t>
            </a:r>
            <a:r>
              <a:rPr lang="en-CA" dirty="0" err="1" smtClean="0"/>
              <a:t>bulan</a:t>
            </a:r>
            <a:r>
              <a:rPr lang="en-CA" dirty="0" smtClean="0"/>
              <a:t> (2002)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validation</a:t>
            </a:r>
            <a:r>
              <a:rPr lang="en-CA" dirty="0" smtClean="0"/>
              <a:t> 	: 12 </a:t>
            </a:r>
            <a:r>
              <a:rPr lang="en-CA" dirty="0" err="1" smtClean="0"/>
              <a:t>bulan</a:t>
            </a:r>
            <a:r>
              <a:rPr lang="en-CA" dirty="0" smtClean="0"/>
              <a:t> (2003)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testing</a:t>
            </a:r>
            <a:r>
              <a:rPr lang="en-CA" dirty="0" smtClean="0"/>
              <a:t> 	: 48 </a:t>
            </a:r>
            <a:r>
              <a:rPr lang="en-CA" dirty="0" err="1" smtClean="0"/>
              <a:t>bulan</a:t>
            </a:r>
            <a:r>
              <a:rPr lang="en-CA" dirty="0" smtClean="0"/>
              <a:t> (2004 - 2007)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b="1" dirty="0" err="1" smtClean="0"/>
              <a:t>Skenario</a:t>
            </a:r>
            <a:r>
              <a:rPr lang="en-CA" b="1" dirty="0" smtClean="0"/>
              <a:t> 3</a:t>
            </a:r>
            <a:endParaRPr lang="id-ID" sz="2200" b="1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training</a:t>
            </a:r>
            <a:r>
              <a:rPr lang="en-CA" dirty="0" smtClean="0"/>
              <a:t>	: 48 </a:t>
            </a:r>
            <a:r>
              <a:rPr lang="en-CA" dirty="0" err="1" smtClean="0"/>
              <a:t>bulan</a:t>
            </a:r>
            <a:r>
              <a:rPr lang="en-CA" dirty="0" smtClean="0"/>
              <a:t> (2002 - 2005)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validation</a:t>
            </a:r>
            <a:r>
              <a:rPr lang="en-CA" dirty="0" smtClean="0"/>
              <a:t> 	: 12 </a:t>
            </a:r>
            <a:r>
              <a:rPr lang="en-CA" dirty="0" err="1" smtClean="0"/>
              <a:t>bulan</a:t>
            </a:r>
            <a:r>
              <a:rPr lang="en-CA" dirty="0" smtClean="0"/>
              <a:t> (2006)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testing</a:t>
            </a:r>
            <a:r>
              <a:rPr lang="en-CA" dirty="0" smtClean="0"/>
              <a:t> 	: 12 </a:t>
            </a:r>
            <a:r>
              <a:rPr lang="en-CA" dirty="0" err="1" smtClean="0"/>
              <a:t>bulan</a:t>
            </a:r>
            <a:r>
              <a:rPr lang="en-CA" dirty="0" smtClean="0"/>
              <a:t> (2007)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AND</a:t>
            </a:r>
            <a:endParaRPr lang="id-ID" smtClean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609600" y="2438400"/>
            <a:ext cx="3581400" cy="29670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3400" y="1687513"/>
            <a:ext cx="4267200" cy="3794125"/>
            <a:chOff x="533400" y="1688068"/>
            <a:chExt cx="4267200" cy="3793867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307871" y="3661196"/>
              <a:ext cx="30541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914400" y="4881901"/>
              <a:ext cx="3276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066800" y="4731098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1066800" y="3435786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2590800" y="3435786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2590800" y="4731098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8170" name="TextBox 27"/>
            <p:cNvSpPr txBox="1">
              <a:spLocks noChangeArrowheads="1"/>
            </p:cNvSpPr>
            <p:nvPr/>
          </p:nvSpPr>
          <p:spPr bwMode="auto">
            <a:xfrm>
              <a:off x="609600" y="50364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0</a:t>
              </a:r>
              <a:endParaRPr lang="id-ID"/>
            </a:p>
          </p:txBody>
        </p:sp>
        <p:sp>
          <p:nvSpPr>
            <p:cNvPr id="48171" name="TextBox 28"/>
            <p:cNvSpPr txBox="1">
              <a:spLocks noChangeArrowheads="1"/>
            </p:cNvSpPr>
            <p:nvPr/>
          </p:nvSpPr>
          <p:spPr bwMode="auto">
            <a:xfrm>
              <a:off x="2452914" y="51126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48172" name="TextBox 29"/>
            <p:cNvSpPr txBox="1">
              <a:spLocks noChangeArrowheads="1"/>
            </p:cNvSpPr>
            <p:nvPr/>
          </p:nvSpPr>
          <p:spPr bwMode="auto">
            <a:xfrm>
              <a:off x="533400" y="3447871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48173" name="TextBox 17"/>
            <p:cNvSpPr txBox="1">
              <a:spLocks noChangeArrowheads="1"/>
            </p:cNvSpPr>
            <p:nvPr/>
          </p:nvSpPr>
          <p:spPr bwMode="auto">
            <a:xfrm>
              <a:off x="4191000" y="467868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x1</a:t>
              </a:r>
              <a:endParaRPr lang="id-ID"/>
            </a:p>
          </p:txBody>
        </p:sp>
        <p:sp>
          <p:nvSpPr>
            <p:cNvPr id="48174" name="TextBox 18"/>
            <p:cNvSpPr txBox="1">
              <a:spLocks noChangeArrowheads="1"/>
            </p:cNvSpPr>
            <p:nvPr/>
          </p:nvSpPr>
          <p:spPr bwMode="auto">
            <a:xfrm>
              <a:off x="914401" y="1688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x2</a:t>
              </a:r>
              <a:endParaRPr lang="id-ID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334000" y="12954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819400" y="5638800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x1 + x2 – 1,5 = 0</a:t>
            </a:r>
            <a:endParaRPr lang="id-ID" sz="240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743200" y="6172200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w1.x1 + w2.x2 – 1,5 = 0</a:t>
            </a:r>
            <a:endParaRPr lang="id-ID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400" dirty="0" err="1" smtClean="0"/>
              <a:t>Formulasi</a:t>
            </a:r>
            <a:r>
              <a:rPr lang="en-US" sz="4400" dirty="0" smtClean="0"/>
              <a:t> </a:t>
            </a:r>
            <a:r>
              <a:rPr lang="en-US" sz="4400" dirty="0" err="1" smtClean="0"/>
              <a:t>Masalah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&amp; Output?</a:t>
            </a:r>
          </a:p>
          <a:p>
            <a:r>
              <a:rPr lang="en-US" dirty="0" smtClean="0"/>
              <a:t>P </a:t>
            </a:r>
            <a:r>
              <a:rPr lang="en-US" dirty="0" err="1" smtClean="0"/>
              <a:t>dan</a:t>
            </a:r>
            <a:r>
              <a:rPr lang="en-US" dirty="0" smtClean="0"/>
              <a:t> T?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MLP?</a:t>
            </a:r>
          </a:p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i="1" dirty="0" smtClean="0"/>
              <a:t>preprocessing</a:t>
            </a:r>
            <a:r>
              <a:rPr lang="en-US" dirty="0" smtClean="0"/>
              <a:t>?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Transformasi</a:t>
            </a: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en-US" sz="3600" dirty="0" err="1" smtClean="0"/>
              <a:t>salah</a:t>
            </a:r>
            <a:r>
              <a:rPr lang="en-US" sz="3600" dirty="0" smtClean="0"/>
              <a:t> </a:t>
            </a:r>
            <a:r>
              <a:rPr lang="en-US" sz="3600" dirty="0" err="1" smtClean="0"/>
              <a:t>satunya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Normalisasi</a:t>
            </a:r>
            <a:r>
              <a:rPr lang="en-US" sz="3600" dirty="0" smtClean="0"/>
              <a:t>)</a:t>
            </a:r>
            <a:endParaRPr lang="id-ID" sz="3600" dirty="0" smtClean="0"/>
          </a:p>
        </p:txBody>
      </p:sp>
      <p:sp>
        <p:nvSpPr>
          <p:cNvPr id="3993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X</a:t>
            </a:r>
            <a:r>
              <a:rPr lang="en-US" i="1" smtClean="0"/>
              <a:t>n</a:t>
            </a:r>
            <a:r>
              <a:rPr lang="en-US" i="1" baseline="-25000" smtClean="0"/>
              <a:t>i</a:t>
            </a:r>
            <a:r>
              <a:rPr lang="en-US" baseline="-25000" smtClean="0"/>
              <a:t> 	</a:t>
            </a:r>
            <a:r>
              <a:rPr lang="en-US" smtClean="0"/>
              <a:t>= data aktual normalisasi ke-i</a:t>
            </a:r>
            <a:endParaRPr lang="id-ID" smtClean="0"/>
          </a:p>
          <a:p>
            <a:r>
              <a:rPr lang="en-US" smtClean="0"/>
              <a:t>X</a:t>
            </a:r>
            <a:r>
              <a:rPr lang="en-US" i="1" baseline="-25000" smtClean="0"/>
              <a:t>i	</a:t>
            </a:r>
            <a:r>
              <a:rPr lang="en-US" smtClean="0"/>
              <a:t>= data aktual dengan range data asli ke-i</a:t>
            </a:r>
            <a:endParaRPr lang="id-ID" smtClean="0"/>
          </a:p>
          <a:p>
            <a:r>
              <a:rPr lang="en-US" smtClean="0"/>
              <a:t>X 	= data aktual dengan range data asli</a:t>
            </a:r>
            <a:endParaRPr lang="id-ID" smtClean="0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>
              <a:latin typeface="Constantia" pitchFamily="18" charset="0"/>
            </a:endParaRPr>
          </a:p>
        </p:txBody>
      </p:sp>
      <p:pic>
        <p:nvPicPr>
          <p:cNvPr id="3994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786063"/>
            <a:ext cx="624840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Denormalisasi</a:t>
            </a:r>
            <a:endParaRPr lang="id-ID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</a:t>
            </a:r>
            <a:r>
              <a:rPr lang="en-US" baseline="-25000" smtClean="0"/>
              <a:t>i</a:t>
            </a:r>
            <a:r>
              <a:rPr lang="en-US" smtClean="0"/>
              <a:t>  = nilai prediksi dengan range nilai asli</a:t>
            </a:r>
            <a:endParaRPr lang="id-ID" smtClean="0"/>
          </a:p>
          <a:p>
            <a:r>
              <a:rPr lang="en-US" smtClean="0"/>
              <a:t>F’</a:t>
            </a:r>
            <a:r>
              <a:rPr lang="en-US" baseline="-25000" smtClean="0"/>
              <a:t>i</a:t>
            </a:r>
            <a:r>
              <a:rPr lang="en-US" smtClean="0"/>
              <a:t> = nilai prediksi dari hasil data yang dinormalisasi</a:t>
            </a:r>
            <a:endParaRPr lang="id-ID" smtClean="0"/>
          </a:p>
          <a:p>
            <a:r>
              <a:rPr lang="en-US" smtClean="0"/>
              <a:t>X  = data aktual</a:t>
            </a:r>
            <a:endParaRPr lang="id-ID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667000"/>
            <a:ext cx="79740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Pembangunan Model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b="1" dirty="0" err="1" smtClean="0"/>
              <a:t>Skenario</a:t>
            </a:r>
            <a:r>
              <a:rPr lang="en-CA" b="1" dirty="0" smtClean="0"/>
              <a:t> 1 </a:t>
            </a:r>
            <a:endParaRPr lang="id-ID" sz="2200" b="1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training	</a:t>
            </a:r>
            <a:r>
              <a:rPr lang="en-CA" dirty="0" smtClean="0"/>
              <a:t>: 24 </a:t>
            </a:r>
            <a:r>
              <a:rPr lang="en-CA" dirty="0" err="1" smtClean="0"/>
              <a:t>bulan</a:t>
            </a:r>
            <a:r>
              <a:rPr lang="en-CA" dirty="0" smtClean="0"/>
              <a:t> (2002 - 2003)</a:t>
            </a:r>
            <a:endParaRPr lang="id-ID" sz="22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validation</a:t>
            </a:r>
            <a:r>
              <a:rPr lang="en-CA" dirty="0" smtClean="0"/>
              <a:t> 	: 24 </a:t>
            </a:r>
            <a:r>
              <a:rPr lang="en-CA" dirty="0" err="1" smtClean="0"/>
              <a:t>bulan</a:t>
            </a:r>
            <a:r>
              <a:rPr lang="en-CA" dirty="0" smtClean="0"/>
              <a:t> (2004 - 2005)</a:t>
            </a:r>
            <a:endParaRPr lang="id-ID" sz="22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testing</a:t>
            </a:r>
            <a:r>
              <a:rPr lang="en-CA" dirty="0" smtClean="0"/>
              <a:t> 	: 24 </a:t>
            </a:r>
            <a:r>
              <a:rPr lang="en-CA" dirty="0" err="1" smtClean="0"/>
              <a:t>bulan</a:t>
            </a:r>
            <a:r>
              <a:rPr lang="en-CA" dirty="0" smtClean="0"/>
              <a:t> (2006 - 2007)</a:t>
            </a:r>
            <a:endParaRPr lang="id-ID" sz="22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b="1" dirty="0" err="1" smtClean="0"/>
              <a:t>Skenario</a:t>
            </a:r>
            <a:r>
              <a:rPr lang="en-CA" b="1" dirty="0" smtClean="0"/>
              <a:t> 2</a:t>
            </a:r>
            <a:endParaRPr lang="id-ID" sz="2200" b="1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training</a:t>
            </a:r>
            <a:r>
              <a:rPr lang="en-CA" dirty="0" smtClean="0"/>
              <a:t>	: 12 </a:t>
            </a:r>
            <a:r>
              <a:rPr lang="en-CA" dirty="0" err="1" smtClean="0"/>
              <a:t>bulan</a:t>
            </a:r>
            <a:r>
              <a:rPr lang="en-CA" dirty="0" smtClean="0"/>
              <a:t> (2002)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validation</a:t>
            </a:r>
            <a:r>
              <a:rPr lang="en-CA" dirty="0" smtClean="0"/>
              <a:t> 	: 12 </a:t>
            </a:r>
            <a:r>
              <a:rPr lang="en-CA" dirty="0" err="1" smtClean="0"/>
              <a:t>bulan</a:t>
            </a:r>
            <a:r>
              <a:rPr lang="en-CA" dirty="0" smtClean="0"/>
              <a:t> (2003)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testing</a:t>
            </a:r>
            <a:r>
              <a:rPr lang="en-CA" dirty="0" smtClean="0"/>
              <a:t> 	: 48 </a:t>
            </a:r>
            <a:r>
              <a:rPr lang="en-CA" dirty="0" err="1" smtClean="0"/>
              <a:t>bulan</a:t>
            </a:r>
            <a:r>
              <a:rPr lang="en-CA" dirty="0" smtClean="0"/>
              <a:t> (2004 - 2007)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b="1" dirty="0" err="1" smtClean="0"/>
              <a:t>Skenario</a:t>
            </a:r>
            <a:r>
              <a:rPr lang="en-CA" b="1" dirty="0" smtClean="0"/>
              <a:t> 3</a:t>
            </a:r>
            <a:endParaRPr lang="id-ID" sz="2200" b="1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training</a:t>
            </a:r>
            <a:r>
              <a:rPr lang="en-CA" dirty="0" smtClean="0"/>
              <a:t>	: 48 </a:t>
            </a:r>
            <a:r>
              <a:rPr lang="en-CA" dirty="0" err="1" smtClean="0"/>
              <a:t>bulan</a:t>
            </a:r>
            <a:r>
              <a:rPr lang="en-CA" dirty="0" smtClean="0"/>
              <a:t> (2002 - 2005)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validation</a:t>
            </a:r>
            <a:r>
              <a:rPr lang="en-CA" dirty="0" smtClean="0"/>
              <a:t> 	: 12 </a:t>
            </a:r>
            <a:r>
              <a:rPr lang="en-CA" dirty="0" err="1" smtClean="0"/>
              <a:t>bulan</a:t>
            </a:r>
            <a:r>
              <a:rPr lang="en-CA" dirty="0" smtClean="0"/>
              <a:t> (2006)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Data </a:t>
            </a:r>
            <a:r>
              <a:rPr lang="en-CA" i="1" dirty="0" smtClean="0"/>
              <a:t>testing</a:t>
            </a:r>
            <a:r>
              <a:rPr lang="en-CA" dirty="0" smtClean="0"/>
              <a:t> 	: 12 </a:t>
            </a:r>
            <a:r>
              <a:rPr lang="en-CA" dirty="0" err="1" smtClean="0"/>
              <a:t>bulan</a:t>
            </a:r>
            <a:r>
              <a:rPr lang="en-CA" dirty="0" smtClean="0"/>
              <a:t> (2007)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 noChangeArrowheads="1"/>
          </p:cNvPicPr>
          <p:nvPr/>
        </p:nvPicPr>
        <p:blipFill>
          <a:blip r:embed="rId3"/>
          <a:srcRect l="2267" t="38316" r="1031" b="117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914400" y="1066800"/>
            <a:ext cx="1962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alibri" pitchFamily="34" charset="0"/>
              </a:rPr>
              <a:t>Skenario 1</a:t>
            </a:r>
            <a:endParaRPr lang="id-ID" sz="3200">
              <a:latin typeface="Calibri" pitchFamily="34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914400" y="533400"/>
            <a:ext cx="2227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alibri" pitchFamily="34" charset="0"/>
              </a:rPr>
              <a:t>Ekstrapolasi</a:t>
            </a:r>
            <a:endParaRPr lang="id-ID" sz="3200">
              <a:latin typeface="Calibri" pitchFamily="34" charset="0"/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6781800" y="1303338"/>
            <a:ext cx="20050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Calibri" pitchFamily="34" charset="0"/>
              </a:rPr>
              <a:t>8 bulan</a:t>
            </a:r>
          </a:p>
          <a:p>
            <a:pPr algn="ctr"/>
            <a:r>
              <a:rPr lang="en-US" sz="2400" b="1">
                <a:solidFill>
                  <a:srgbClr val="00B050"/>
                </a:solidFill>
                <a:latin typeface="Calibri" pitchFamily="34" charset="0"/>
              </a:rPr>
              <a:t>Acc APE &lt; 1%  </a:t>
            </a:r>
            <a:endParaRPr lang="id-ID" sz="240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7124700" y="2552700"/>
            <a:ext cx="914400" cy="381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 noChangeAspect="1" noChangeArrowheads="1"/>
          </p:cNvPicPr>
          <p:nvPr/>
        </p:nvPicPr>
        <p:blipFill>
          <a:blip r:embed="rId3"/>
          <a:srcRect l="2814" t="37776" r="1523" b="102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14400" y="1066800"/>
            <a:ext cx="1962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" pitchFamily="34" charset="0"/>
              </a:rPr>
              <a:t>Skenario 2</a:t>
            </a:r>
            <a:endParaRPr lang="id-ID" sz="3200">
              <a:latin typeface="Calibri" pitchFamily="3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14400" y="533400"/>
            <a:ext cx="2227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" pitchFamily="34" charset="0"/>
              </a:rPr>
              <a:t>Ekstrapolasi</a:t>
            </a:r>
            <a:endParaRPr lang="id-ID" sz="3200">
              <a:latin typeface="Calibri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629400" y="2667000"/>
            <a:ext cx="1981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Calibri" pitchFamily="34" charset="0"/>
              </a:rPr>
              <a:t>5 bulan</a:t>
            </a:r>
          </a:p>
          <a:p>
            <a:pPr algn="ctr"/>
            <a:r>
              <a:rPr lang="en-US" sz="2400" b="1">
                <a:solidFill>
                  <a:srgbClr val="00B050"/>
                </a:solidFill>
                <a:latin typeface="Calibri" pitchFamily="34" charset="0"/>
              </a:rPr>
              <a:t>Acc APE &lt; 1%  </a:t>
            </a:r>
            <a:endParaRPr lang="id-ID" sz="240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7223125" y="1768475"/>
            <a:ext cx="1143000" cy="381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3"/>
          <a:srcRect l="2875" t="38007" r="1643" b="13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914400" y="1066800"/>
            <a:ext cx="1962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" pitchFamily="34" charset="0"/>
              </a:rPr>
              <a:t>Skenario 3</a:t>
            </a:r>
            <a:endParaRPr lang="id-ID" sz="3200">
              <a:latin typeface="Calibri" pitchFamily="34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914400" y="533400"/>
            <a:ext cx="2227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" pitchFamily="34" charset="0"/>
              </a:rPr>
              <a:t>Ekstrapolasi</a:t>
            </a:r>
            <a:endParaRPr lang="id-ID" sz="3200">
              <a:latin typeface="Calibri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6477000" y="1303338"/>
            <a:ext cx="2057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Calibri" pitchFamily="34" charset="0"/>
              </a:rPr>
              <a:t>8 bulan</a:t>
            </a:r>
          </a:p>
          <a:p>
            <a:pPr algn="ctr"/>
            <a:r>
              <a:rPr lang="en-US" sz="2400" b="1">
                <a:solidFill>
                  <a:srgbClr val="00B050"/>
                </a:solidFill>
                <a:latin typeface="Calibri" pitchFamily="34" charset="0"/>
              </a:rPr>
              <a:t>Acc. APE &lt; 1%  </a:t>
            </a:r>
            <a:endParaRPr lang="id-ID" sz="240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850063" y="2476500"/>
            <a:ext cx="914400" cy="381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000" b="1" dirty="0" err="1" smtClean="0"/>
              <a:t>Kasus</a:t>
            </a:r>
            <a:r>
              <a:rPr lang="en-US" sz="4000" b="1" dirty="0" smtClean="0"/>
              <a:t> 4</a:t>
            </a:r>
            <a:r>
              <a:rPr lang="en-US" sz="4000" dirty="0" smtClean="0"/>
              <a:t>: </a:t>
            </a:r>
            <a:r>
              <a:rPr lang="en-US" sz="4000" dirty="0" err="1" smtClean="0"/>
              <a:t>Deteksi</a:t>
            </a:r>
            <a:r>
              <a:rPr lang="en-US" sz="4000" dirty="0" smtClean="0"/>
              <a:t> </a:t>
            </a:r>
            <a:r>
              <a:rPr lang="en-US" sz="4000" dirty="0" err="1" smtClean="0"/>
              <a:t>Kecurangan</a:t>
            </a:r>
            <a:endParaRPr lang="en-US" sz="40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: 10 </a:t>
            </a:r>
            <a:r>
              <a:rPr lang="en-US" dirty="0" err="1" smtClean="0"/>
              <a:t>juta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: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5 </a:t>
            </a:r>
            <a:r>
              <a:rPr lang="en-US" dirty="0" err="1" smtClean="0"/>
              <a:t>tahun</a:t>
            </a:r>
            <a:endParaRPr lang="en-US" dirty="0" smtClean="0"/>
          </a:p>
          <a:p>
            <a:r>
              <a:rPr lang="en-US" dirty="0" err="1" smtClean="0"/>
              <a:t>Kecurangan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bulan-bulan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tunggakan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total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bulan-bulan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400" dirty="0" err="1" smtClean="0"/>
              <a:t>Formulasi</a:t>
            </a:r>
            <a:r>
              <a:rPr lang="en-US" sz="4400" dirty="0" smtClean="0"/>
              <a:t> </a:t>
            </a:r>
            <a:r>
              <a:rPr lang="en-US" sz="4400" dirty="0" err="1" smtClean="0"/>
              <a:t>Masalah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&amp; Output?</a:t>
            </a:r>
          </a:p>
          <a:p>
            <a:r>
              <a:rPr lang="en-US" dirty="0" smtClean="0"/>
              <a:t>P </a:t>
            </a:r>
            <a:r>
              <a:rPr lang="en-US" dirty="0" err="1" smtClean="0"/>
              <a:t>dan</a:t>
            </a:r>
            <a:r>
              <a:rPr lang="en-US" dirty="0" smtClean="0"/>
              <a:t> T?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MLP?</a:t>
            </a:r>
          </a:p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i="1" dirty="0" smtClean="0"/>
              <a:t>preprocessing</a:t>
            </a:r>
            <a:r>
              <a:rPr lang="en-US" dirty="0" smtClean="0"/>
              <a:t>?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 smtClean="0"/>
              <a:t>Kasus</a:t>
            </a:r>
            <a:r>
              <a:rPr lang="en-US" sz="5400" b="1" dirty="0" smtClean="0"/>
              <a:t> 5</a:t>
            </a:r>
            <a:r>
              <a:rPr lang="en-US" sz="5400" dirty="0" smtClean="0"/>
              <a:t>: </a:t>
            </a:r>
            <a:r>
              <a:rPr lang="en-US" sz="5400" dirty="0" err="1" smtClean="0"/>
              <a:t>Deteksi</a:t>
            </a:r>
            <a:r>
              <a:rPr lang="en-US" sz="5400" dirty="0" smtClean="0"/>
              <a:t> Churn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209800"/>
          <a:ext cx="8305799" cy="4419605"/>
        </p:xfrm>
        <a:graphic>
          <a:graphicData uri="http://schemas.openxmlformats.org/drawingml/2006/table">
            <a:tbl>
              <a:tblPr/>
              <a:tblGrid>
                <a:gridCol w="1021663"/>
                <a:gridCol w="1238558"/>
                <a:gridCol w="1460360"/>
                <a:gridCol w="973574"/>
                <a:gridCol w="1252298"/>
                <a:gridCol w="1530042"/>
                <a:gridCol w="829304"/>
              </a:tblGrid>
              <a:tr h="6712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Kota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Tipe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Tipe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Pembayaran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Tagihan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Bulanan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Jumlah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Panggilan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Panggilan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TidakNormal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Churn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Pemerintah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Cash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Besar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Sedikit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Kartu Kredit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Kartu Kredit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Kecil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Banyak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Surabaya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Cash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Kecil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Banyak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Ya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Surabaya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Cash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Kecil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Banyak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Ya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Surabaya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Kartu Kredit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Besar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Kartu Kredit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Kartu Kredit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Kartu Kredit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Kartu Kredit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Kartu Kredit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AND</a:t>
            </a:r>
            <a:endParaRPr lang="id-ID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9050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3048000" y="1143000"/>
          <a:ext cx="4648200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10" name="Visio" r:id="rId4" imgW="3987899" imgH="2020453" progId="Visio.Drawing.11">
                  <p:embed/>
                </p:oleObj>
              </mc:Choice>
              <mc:Fallback>
                <p:oleObj name="Visio" r:id="rId4" imgW="3987899" imgH="20204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4648200" cy="235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" name="TextBox 34"/>
          <p:cNvSpPr txBox="1">
            <a:spLocks noChangeArrowheads="1"/>
          </p:cNvSpPr>
          <p:nvPr/>
        </p:nvSpPr>
        <p:spPr bwMode="auto">
          <a:xfrm>
            <a:off x="4876800" y="601980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3200" i="1"/>
              <a:t>θ</a:t>
            </a:r>
            <a:r>
              <a:rPr lang="en-US" sz="3200"/>
              <a:t> = 1,5</a:t>
            </a:r>
            <a:endParaRPr lang="id-ID" sz="32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38400" y="4267200"/>
            <a:ext cx="1381125" cy="582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36"/>
          <p:cNvSpPr txBox="1">
            <a:spLocks noChangeArrowheads="1"/>
          </p:cNvSpPr>
          <p:nvPr/>
        </p:nvSpPr>
        <p:spPr bwMode="auto">
          <a:xfrm>
            <a:off x="2743200" y="38862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 = 1</a:t>
            </a:r>
            <a:endParaRPr lang="id-ID" sz="320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362200" y="5818188"/>
            <a:ext cx="1457325" cy="430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TextBox 38"/>
          <p:cNvSpPr txBox="1">
            <a:spLocks noChangeArrowheads="1"/>
          </p:cNvSpPr>
          <p:nvPr/>
        </p:nvSpPr>
        <p:spPr bwMode="auto">
          <a:xfrm>
            <a:off x="2667000" y="60452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 = 1</a:t>
            </a:r>
            <a:endParaRPr lang="id-ID" sz="32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96000" y="53340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40"/>
          <p:cNvSpPr txBox="1">
            <a:spLocks noChangeArrowheads="1"/>
          </p:cNvSpPr>
          <p:nvPr/>
        </p:nvSpPr>
        <p:spPr bwMode="auto">
          <a:xfrm>
            <a:off x="1600200" y="39878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x1</a:t>
            </a:r>
            <a:endParaRPr lang="id-ID" sz="3200"/>
          </a:p>
        </p:txBody>
      </p:sp>
      <p:sp>
        <p:nvSpPr>
          <p:cNvPr id="1062" name="TextBox 41"/>
          <p:cNvSpPr txBox="1">
            <a:spLocks noChangeArrowheads="1"/>
          </p:cNvSpPr>
          <p:nvPr/>
        </p:nvSpPr>
        <p:spPr bwMode="auto">
          <a:xfrm>
            <a:off x="1524000" y="59690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x2</a:t>
            </a:r>
            <a:endParaRPr lang="id-ID" sz="3200"/>
          </a:p>
        </p:txBody>
      </p:sp>
      <p:sp>
        <p:nvSpPr>
          <p:cNvPr id="1063" name="TextBox 42"/>
          <p:cNvSpPr txBox="1">
            <a:spLocks noChangeArrowheads="1"/>
          </p:cNvSpPr>
          <p:nvPr/>
        </p:nvSpPr>
        <p:spPr bwMode="auto">
          <a:xfrm>
            <a:off x="7086600" y="50292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y </a:t>
            </a:r>
            <a:endParaRPr lang="id-ID" sz="3200"/>
          </a:p>
        </p:txBody>
      </p:sp>
      <p:sp>
        <p:nvSpPr>
          <p:cNvPr id="52" name="Down Arrow 51"/>
          <p:cNvSpPr/>
          <p:nvPr/>
        </p:nvSpPr>
        <p:spPr>
          <a:xfrm rot="1689658">
            <a:off x="5865813" y="3738563"/>
            <a:ext cx="381000" cy="8810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7169150" y="2349500"/>
          <a:ext cx="1435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11" name="Equation" r:id="rId6" imgW="698400" imgH="444240" progId="Equation.3">
                  <p:embed/>
                </p:oleObj>
              </mc:Choice>
              <mc:Fallback>
                <p:oleObj name="Equation" r:id="rId6" imgW="6984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2349500"/>
                        <a:ext cx="14351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429000" y="4648200"/>
            <a:ext cx="2667000" cy="1371600"/>
            <a:chOff x="6172200" y="3810000"/>
            <a:chExt cx="2667000" cy="1371600"/>
          </a:xfrm>
        </p:grpSpPr>
        <p:sp>
          <p:nvSpPr>
            <p:cNvPr id="35" name="Oval 34"/>
            <p:cNvSpPr/>
            <p:nvPr/>
          </p:nvSpPr>
          <p:spPr>
            <a:xfrm>
              <a:off x="6172200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6368257" y="4491831"/>
              <a:ext cx="1276350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7362826" y="4492625"/>
              <a:ext cx="1274762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9" name="Rectangle 40"/>
            <p:cNvSpPr>
              <a:spLocks noChangeArrowheads="1"/>
            </p:cNvSpPr>
            <p:nvPr/>
          </p:nvSpPr>
          <p:spPr bwMode="auto">
            <a:xfrm>
              <a:off x="6400800" y="4114800"/>
              <a:ext cx="37104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4000" b="1">
                  <a:sym typeface="Symbol" pitchFamily="18" charset="2"/>
                </a:rPr>
                <a:t></a:t>
              </a:r>
              <a:endParaRPr lang="id-ID" sz="4000" b="1"/>
            </a:p>
          </p:txBody>
        </p: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7289457" y="4256567"/>
              <a:ext cx="396446" cy="447232"/>
              <a:chOff x="6553200" y="1066800"/>
              <a:chExt cx="1524000" cy="1068388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7317345" y="1065656"/>
                <a:ext cx="762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554519" y="2135102"/>
                <a:ext cx="7628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6782620" y="1600380"/>
                <a:ext cx="10694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1" name="Rectangle 42"/>
            <p:cNvSpPr>
              <a:spLocks noChangeArrowheads="1"/>
            </p:cNvSpPr>
            <p:nvPr/>
          </p:nvSpPr>
          <p:spPr bwMode="auto">
            <a:xfrm>
              <a:off x="8154430" y="3925866"/>
              <a:ext cx="371042" cy="874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5400">
                  <a:sym typeface="Symbol" pitchFamily="18" charset="2"/>
                </a:rPr>
                <a:t>y</a:t>
              </a:r>
              <a:endParaRPr lang="id-ID" sz="8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400" dirty="0" err="1" smtClean="0"/>
              <a:t>Formulasi</a:t>
            </a:r>
            <a:r>
              <a:rPr lang="en-US" sz="4400" dirty="0" smtClean="0"/>
              <a:t> </a:t>
            </a:r>
            <a:r>
              <a:rPr lang="en-US" sz="4400" dirty="0" err="1" smtClean="0"/>
              <a:t>Masalah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&amp; Output?</a:t>
            </a:r>
          </a:p>
          <a:p>
            <a:r>
              <a:rPr lang="en-US" dirty="0" smtClean="0"/>
              <a:t>P </a:t>
            </a:r>
            <a:r>
              <a:rPr lang="en-US" dirty="0" err="1" smtClean="0"/>
              <a:t>dan</a:t>
            </a:r>
            <a:r>
              <a:rPr lang="en-US" dirty="0" smtClean="0"/>
              <a:t> T?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MLP?</a:t>
            </a:r>
          </a:p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i="1" dirty="0" smtClean="0"/>
              <a:t>preprocessing</a:t>
            </a:r>
            <a:r>
              <a:rPr lang="en-US" dirty="0" smtClean="0"/>
              <a:t>?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MLP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: </a:t>
            </a:r>
            <a:r>
              <a:rPr lang="en-US" dirty="0" err="1" smtClean="0"/>
              <a:t>umumnya</a:t>
            </a:r>
            <a:r>
              <a:rPr lang="en-US" dirty="0" smtClean="0"/>
              <a:t> (0, 1) </a:t>
            </a:r>
            <a:r>
              <a:rPr lang="en-US" dirty="0" err="1" smtClean="0"/>
              <a:t>atau</a:t>
            </a:r>
            <a:r>
              <a:rPr lang="en-US" dirty="0" smtClean="0"/>
              <a:t> (-1, 1)</a:t>
            </a:r>
          </a:p>
          <a:p>
            <a:pPr lvl="1"/>
            <a:r>
              <a:rPr lang="en-US" dirty="0" smtClean="0"/>
              <a:t>Preprocessing</a:t>
            </a:r>
          </a:p>
          <a:p>
            <a:pPr lvl="1"/>
            <a:r>
              <a:rPr lang="en-US" dirty="0" err="1" smtClean="0"/>
              <a:t>Normalisasi</a:t>
            </a:r>
            <a:r>
              <a:rPr lang="en-US" dirty="0" smtClean="0"/>
              <a:t> Data Input</a:t>
            </a:r>
          </a:p>
          <a:p>
            <a:pPr lvl="1"/>
            <a:r>
              <a:rPr lang="en-US" dirty="0" err="1" smtClean="0"/>
              <a:t>Denormalisasi</a:t>
            </a:r>
            <a:r>
              <a:rPr lang="en-US" dirty="0" smtClean="0"/>
              <a:t> Data Output</a:t>
            </a:r>
          </a:p>
          <a:p>
            <a:r>
              <a:rPr lang="en-US" dirty="0" smtClean="0"/>
              <a:t>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neuron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(0 </a:t>
            </a:r>
            <a:r>
              <a:rPr lang="en-US" dirty="0" err="1" smtClean="0"/>
              <a:t>atau</a:t>
            </a:r>
            <a:r>
              <a:rPr lang="en-US" dirty="0" smtClean="0"/>
              <a:t> 1) </a:t>
            </a:r>
            <a:r>
              <a:rPr lang="en-US" dirty="0" err="1" smtClean="0"/>
              <a:t>maupun</a:t>
            </a:r>
            <a:r>
              <a:rPr lang="en-US" dirty="0" smtClean="0"/>
              <a:t> real </a:t>
            </a:r>
            <a:r>
              <a:rPr lang="en-US" dirty="0" err="1" smtClean="0"/>
              <a:t>dalam</a:t>
            </a:r>
            <a:r>
              <a:rPr lang="en-US" dirty="0" smtClean="0"/>
              <a:t> interval (0, 1) </a:t>
            </a:r>
            <a:r>
              <a:rPr lang="en-US" dirty="0" err="1" smtClean="0"/>
              <a:t>atau</a:t>
            </a:r>
            <a:r>
              <a:rPr lang="en-US" dirty="0" smtClean="0"/>
              <a:t> (-1, 1)</a:t>
            </a:r>
          </a:p>
          <a:p>
            <a:pPr lvl="1"/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setiap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dikodekan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biner</a:t>
            </a:r>
            <a:endParaRPr lang="en-US" dirty="0" smtClean="0"/>
          </a:p>
          <a:p>
            <a:pPr lvl="1"/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output </a:t>
            </a:r>
            <a:r>
              <a:rPr lang="en-US" dirty="0" err="1" smtClean="0">
                <a:sym typeface="Wingdings" pitchFamily="2" charset="2"/>
              </a:rPr>
              <a:t>didenormalisasi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/>
              <a:t>Optimasi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preprocessing yang </a:t>
            </a:r>
            <a:r>
              <a:rPr lang="en-US" dirty="0" err="1" smtClean="0">
                <a:sym typeface="Wingdings" pitchFamily="2" charset="2"/>
              </a:rPr>
              <a:t>agak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rumit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</a:t>
            </a:r>
            <a:endParaRPr lang="id-ID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endParaRPr lang="en-US" b="1" dirty="0" smtClean="0"/>
          </a:p>
          <a:p>
            <a:pPr lvl="1"/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 smtClean="0"/>
          </a:p>
          <a:p>
            <a:pPr lvl="1"/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i="1" dirty="0" smtClean="0"/>
              <a:t>noise</a:t>
            </a:r>
          </a:p>
          <a:p>
            <a:pPr lvl="1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hardaware</a:t>
            </a:r>
            <a:r>
              <a:rPr lang="en-US" dirty="0" smtClean="0"/>
              <a:t> (CHIP)</a:t>
            </a:r>
          </a:p>
          <a:p>
            <a:r>
              <a:rPr lang="en-US" b="1" dirty="0" err="1" smtClean="0"/>
              <a:t>Kekurangan</a:t>
            </a:r>
            <a:endParaRPr lang="en-US" b="1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training lama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 err="1" smtClean="0"/>
              <a:t>ulang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Penalarannya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dijelaskan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i="1" dirty="0" smtClean="0">
                <a:solidFill>
                  <a:srgbClr val="FF0000"/>
                </a:solidFill>
              </a:rPr>
              <a:t>Weights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id-ID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329982</TotalTime>
  <Words>1938</Words>
  <Application>Microsoft Office PowerPoint</Application>
  <PresentationFormat>On-screen Show (4:3)</PresentationFormat>
  <Paragraphs>977</Paragraphs>
  <Slides>92</Slides>
  <Notes>90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3" baseType="lpstr">
      <vt:lpstr>Arial</vt:lpstr>
      <vt:lpstr>Calibri</vt:lpstr>
      <vt:lpstr>Constantia</vt:lpstr>
      <vt:lpstr>Symbol</vt:lpstr>
      <vt:lpstr>Times New Roman</vt:lpstr>
      <vt:lpstr>Wingdings</vt:lpstr>
      <vt:lpstr>Wingdings 2</vt:lpstr>
      <vt:lpstr>Flow</vt:lpstr>
      <vt:lpstr>Office Theme</vt:lpstr>
      <vt:lpstr>Visio</vt:lpstr>
      <vt:lpstr>Equation</vt:lpstr>
      <vt:lpstr>Jaringan Syaraf Tiruan Multi-Layer Perceptron Backpropagation</vt:lpstr>
      <vt:lpstr>Outline</vt:lpstr>
      <vt:lpstr>PowerPoint Presentation</vt:lpstr>
      <vt:lpstr>Perceptron</vt:lpstr>
      <vt:lpstr>PowerPoint Presentation</vt:lpstr>
      <vt:lpstr>PowerPoint Presentation</vt:lpstr>
      <vt:lpstr>Perceptron</vt:lpstr>
      <vt:lpstr>AND</vt:lpstr>
      <vt:lpstr>AND</vt:lpstr>
      <vt:lpstr>OR</vt:lpstr>
      <vt:lpstr>OR</vt:lpstr>
      <vt:lpstr>XOR</vt:lpstr>
      <vt:lpstr>XOR</vt:lpstr>
      <vt:lpstr>3 elemen input  3 dimensi</vt:lpstr>
      <vt:lpstr> Perceptron Network</vt:lpstr>
      <vt:lpstr>Learning</vt:lpstr>
      <vt:lpstr>PowerPoint Presentation</vt:lpstr>
      <vt:lpstr>PowerPoint Presentation</vt:lpstr>
      <vt:lpstr>Activation Functions</vt:lpstr>
      <vt:lpstr>Hard Limit</vt:lpstr>
      <vt:lpstr>Threshold</vt:lpstr>
      <vt:lpstr>Symetric Hard Limit</vt:lpstr>
      <vt:lpstr>Bipolar Threshold</vt:lpstr>
      <vt:lpstr>Linear (Identity)</vt:lpstr>
      <vt:lpstr>Piecewise-linear</vt:lpstr>
      <vt:lpstr>Symetric Piecewise-linear</vt:lpstr>
      <vt:lpstr>Sigmoid atau sigmoid biner</vt:lpstr>
      <vt:lpstr>Sigmoid Symetric (Bipolar) </vt:lpstr>
      <vt:lpstr>Radial Basis Function (RBF)</vt:lpstr>
      <vt:lpstr>Arsitektur ANN</vt:lpstr>
      <vt:lpstr>Single-Layer Feedforward Networks</vt:lpstr>
      <vt:lpstr>Multi-Layer Feedforward Networks</vt:lpstr>
      <vt:lpstr>Recurrent Networks</vt:lpstr>
      <vt:lpstr>Lattice Structure (satu dimensi, 3 neurons)</vt:lpstr>
      <vt:lpstr>Lattice Structure (dua dimensi, 3x3 neurons)</vt:lpstr>
      <vt:lpstr>Proses Belajar (Learning)</vt:lpstr>
      <vt:lpstr>Perceptron: Model</vt:lpstr>
      <vt:lpstr>Perceptron: Signal-Flow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Algoritma Belajar Propagasi Balik</vt:lpstr>
      <vt:lpstr>Multi-Layer Perceptron (MLP) tanpa bias</vt:lpstr>
      <vt:lpstr>Multi-Layer Perceptron (MLP) dengan bias</vt:lpstr>
      <vt:lpstr>Error Surface</vt:lpstr>
      <vt:lpstr>Algoritma Belajar Propagasi Balik</vt:lpstr>
      <vt:lpstr>Algoritma Belajar Propagasi Balik</vt:lpstr>
      <vt:lpstr>Algoritma Belajar Propagasi Balik</vt:lpstr>
      <vt:lpstr>Turunan pertama fungsi aktivasi</vt:lpstr>
      <vt:lpstr>Algoritma Belajar Propagasi Balik</vt:lpstr>
      <vt:lpstr>PowerPoint Presentation</vt:lpstr>
      <vt:lpstr>Pengenalan Karakter E, F, G, O</vt:lpstr>
      <vt:lpstr>PowerPoint Presentation</vt:lpstr>
      <vt:lpstr>PowerPoint Presentation</vt:lpstr>
      <vt:lpstr>Permasalahan pada MLP</vt:lpstr>
      <vt:lpstr>PowerPoint Presentation</vt:lpstr>
      <vt:lpstr>Jumlah neuron pada hidden layer?</vt:lpstr>
      <vt:lpstr>ALVINN: MLP 960-4-30</vt:lpstr>
      <vt:lpstr>Jumlah neuron pada output layer</vt:lpstr>
      <vt:lpstr>PowerPoint Presentation</vt:lpstr>
      <vt:lpstr>PowerPoint Presentation</vt:lpstr>
      <vt:lpstr>PowerPoint Presentation</vt:lpstr>
      <vt:lpstr>Security Systems</vt:lpstr>
      <vt:lpstr>Learning Rate: Besar</vt:lpstr>
      <vt:lpstr>PowerPoint Presentation</vt:lpstr>
      <vt:lpstr>Algoritma Belajar Propagasi Balik</vt:lpstr>
      <vt:lpstr>Learning Rate: Kecil</vt:lpstr>
      <vt:lpstr>PowerPoint Presentation</vt:lpstr>
      <vt:lpstr>Kapan Menghentikan Learning?</vt:lpstr>
      <vt:lpstr>PowerPoint Presentation</vt:lpstr>
      <vt:lpstr>Overfit, Oversize, Flexible</vt:lpstr>
      <vt:lpstr>Studi Kasus</vt:lpstr>
      <vt:lpstr>Kasus 1 Verifikasi tandatangan</vt:lpstr>
      <vt:lpstr>Kasus 2: Sistem keamanan</vt:lpstr>
      <vt:lpstr>PowerPoint Presentation</vt:lpstr>
      <vt:lpstr>PowerPoint Presentation</vt:lpstr>
      <vt:lpstr>Pembangunan Model</vt:lpstr>
      <vt:lpstr>Formulasi Masalah</vt:lpstr>
      <vt:lpstr>Transformasi (salah satunya adalah Normalisasi)</vt:lpstr>
      <vt:lpstr>Denormalisasi</vt:lpstr>
      <vt:lpstr>Pembangunan Model</vt:lpstr>
      <vt:lpstr>PowerPoint Presentation</vt:lpstr>
      <vt:lpstr>PowerPoint Presentation</vt:lpstr>
      <vt:lpstr>PowerPoint Presentation</vt:lpstr>
      <vt:lpstr>Kasus 4: Deteksi Kecurangan</vt:lpstr>
      <vt:lpstr>Formulasi Masalah</vt:lpstr>
      <vt:lpstr>Kasus 5: Deteksi Churn</vt:lpstr>
      <vt:lpstr>Formulasi Masalah</vt:lpstr>
      <vt:lpstr>MLP</vt:lpstr>
      <vt:lpstr>MLP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 Komputasi Berbasis Evolusi dan Genetika</dc:title>
  <dc:creator>Toshiba</dc:creator>
  <cp:lastModifiedBy>Matuz</cp:lastModifiedBy>
  <cp:revision>532</cp:revision>
  <dcterms:created xsi:type="dcterms:W3CDTF">2006-08-16T00:00:00Z</dcterms:created>
  <dcterms:modified xsi:type="dcterms:W3CDTF">2017-10-08T07:03:43Z</dcterms:modified>
</cp:coreProperties>
</file>