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22" r:id="rId2"/>
  </p:sldMasterIdLst>
  <p:notesMasterIdLst>
    <p:notesMasterId r:id="rId107"/>
  </p:notesMasterIdLst>
  <p:sldIdLst>
    <p:sldId id="641" r:id="rId3"/>
    <p:sldId id="642" r:id="rId4"/>
    <p:sldId id="513" r:id="rId5"/>
    <p:sldId id="514" r:id="rId6"/>
    <p:sldId id="515" r:id="rId7"/>
    <p:sldId id="516" r:id="rId8"/>
    <p:sldId id="517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526" r:id="rId17"/>
    <p:sldId id="527" r:id="rId18"/>
    <p:sldId id="528" r:id="rId19"/>
    <p:sldId id="529" r:id="rId20"/>
    <p:sldId id="530" r:id="rId21"/>
    <p:sldId id="531" r:id="rId22"/>
    <p:sldId id="532" r:id="rId23"/>
    <p:sldId id="533" r:id="rId24"/>
    <p:sldId id="534" r:id="rId25"/>
    <p:sldId id="535" r:id="rId26"/>
    <p:sldId id="536" r:id="rId27"/>
    <p:sldId id="537" r:id="rId28"/>
    <p:sldId id="538" r:id="rId29"/>
    <p:sldId id="539" r:id="rId30"/>
    <p:sldId id="540" r:id="rId31"/>
    <p:sldId id="541" r:id="rId32"/>
    <p:sldId id="542" r:id="rId33"/>
    <p:sldId id="543" r:id="rId34"/>
    <p:sldId id="544" r:id="rId35"/>
    <p:sldId id="546" r:id="rId36"/>
    <p:sldId id="547" r:id="rId37"/>
    <p:sldId id="548" r:id="rId38"/>
    <p:sldId id="549" r:id="rId39"/>
    <p:sldId id="550" r:id="rId40"/>
    <p:sldId id="551" r:id="rId41"/>
    <p:sldId id="552" r:id="rId42"/>
    <p:sldId id="553" r:id="rId43"/>
    <p:sldId id="554" r:id="rId44"/>
    <p:sldId id="555" r:id="rId45"/>
    <p:sldId id="557" r:id="rId46"/>
    <p:sldId id="630" r:id="rId47"/>
    <p:sldId id="631" r:id="rId48"/>
    <p:sldId id="634" r:id="rId49"/>
    <p:sldId id="558" r:id="rId50"/>
    <p:sldId id="559" r:id="rId51"/>
    <p:sldId id="560" r:id="rId52"/>
    <p:sldId id="635" r:id="rId53"/>
    <p:sldId id="561" r:id="rId54"/>
    <p:sldId id="587" r:id="rId55"/>
    <p:sldId id="562" r:id="rId56"/>
    <p:sldId id="563" r:id="rId57"/>
    <p:sldId id="645" r:id="rId58"/>
    <p:sldId id="564" r:id="rId59"/>
    <p:sldId id="652" r:id="rId60"/>
    <p:sldId id="646" r:id="rId61"/>
    <p:sldId id="648" r:id="rId62"/>
    <p:sldId id="654" r:id="rId63"/>
    <p:sldId id="656" r:id="rId64"/>
    <p:sldId id="651" r:id="rId65"/>
    <p:sldId id="653" r:id="rId66"/>
    <p:sldId id="647" r:id="rId67"/>
    <p:sldId id="658" r:id="rId68"/>
    <p:sldId id="567" r:id="rId69"/>
    <p:sldId id="568" r:id="rId70"/>
    <p:sldId id="569" r:id="rId71"/>
    <p:sldId id="570" r:id="rId72"/>
    <p:sldId id="638" r:id="rId73"/>
    <p:sldId id="571" r:id="rId74"/>
    <p:sldId id="572" r:id="rId75"/>
    <p:sldId id="573" r:id="rId76"/>
    <p:sldId id="574" r:id="rId77"/>
    <p:sldId id="575" r:id="rId78"/>
    <p:sldId id="576" r:id="rId79"/>
    <p:sldId id="577" r:id="rId80"/>
    <p:sldId id="578" r:id="rId81"/>
    <p:sldId id="579" r:id="rId82"/>
    <p:sldId id="632" r:id="rId83"/>
    <p:sldId id="580" r:id="rId84"/>
    <p:sldId id="581" r:id="rId85"/>
    <p:sldId id="582" r:id="rId86"/>
    <p:sldId id="625" r:id="rId87"/>
    <p:sldId id="636" r:id="rId88"/>
    <p:sldId id="592" r:id="rId89"/>
    <p:sldId id="669" r:id="rId90"/>
    <p:sldId id="617" r:id="rId91"/>
    <p:sldId id="593" r:id="rId92"/>
    <p:sldId id="618" r:id="rId93"/>
    <p:sldId id="660" r:id="rId94"/>
    <p:sldId id="662" r:id="rId95"/>
    <p:sldId id="663" r:id="rId96"/>
    <p:sldId id="661" r:id="rId97"/>
    <p:sldId id="673" r:id="rId98"/>
    <p:sldId id="664" r:id="rId99"/>
    <p:sldId id="665" r:id="rId100"/>
    <p:sldId id="666" r:id="rId101"/>
    <p:sldId id="668" r:id="rId102"/>
    <p:sldId id="670" r:id="rId103"/>
    <p:sldId id="671" r:id="rId104"/>
    <p:sldId id="672" r:id="rId105"/>
    <p:sldId id="659" r:id="rId106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CC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73" autoAdjust="0"/>
    <p:restoredTop sz="76512" autoAdjust="0"/>
  </p:normalViewPr>
  <p:slideViewPr>
    <p:cSldViewPr>
      <p:cViewPr>
        <p:scale>
          <a:sx n="50" d="100"/>
          <a:sy n="50" d="100"/>
        </p:scale>
        <p:origin x="-1980" y="-5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58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viewProps" Target="viewProp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932548-EF53-4B32-BBA7-542B52D3C1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d-ID"/>
        </a:p>
      </dgm:t>
    </dgm:pt>
    <dgm:pt modelId="{D48AD03A-E563-4EA0-90BA-C891F13E2B6C}">
      <dgm:prSet/>
      <dgm:spPr/>
      <dgm:t>
        <a:bodyPr/>
        <a:lstStyle/>
        <a:p>
          <a:pPr rtl="0"/>
          <a:r>
            <a:rPr lang="en-US" dirty="0" err="1" smtClean="0"/>
            <a:t>Bagaimana</a:t>
          </a:r>
          <a:r>
            <a:rPr lang="en-US" dirty="0" smtClean="0"/>
            <a:t> </a:t>
          </a:r>
          <a:r>
            <a:rPr lang="en-US" dirty="0" err="1" smtClean="0"/>
            <a:t>menemukan</a:t>
          </a:r>
          <a:r>
            <a:rPr lang="en-US" dirty="0" smtClean="0"/>
            <a:t> weights yang </a:t>
          </a:r>
          <a:r>
            <a:rPr lang="en-US" dirty="0" err="1" smtClean="0"/>
            <a:t>tepat</a:t>
          </a:r>
          <a:r>
            <a:rPr lang="en-US" dirty="0" smtClean="0"/>
            <a:t>?</a:t>
          </a:r>
          <a:endParaRPr lang="id-ID" dirty="0"/>
        </a:p>
      </dgm:t>
    </dgm:pt>
    <dgm:pt modelId="{EDF8496A-A8E8-4B40-AF54-D8EFB79967F7}" type="parTrans" cxnId="{60FEEA35-C05B-4D13-A78D-E8DBFA868D7B}">
      <dgm:prSet/>
      <dgm:spPr/>
      <dgm:t>
        <a:bodyPr/>
        <a:lstStyle/>
        <a:p>
          <a:endParaRPr lang="id-ID"/>
        </a:p>
      </dgm:t>
    </dgm:pt>
    <dgm:pt modelId="{90ACD34C-3793-417F-BA83-029973DA68D5}" type="sibTrans" cxnId="{60FEEA35-C05B-4D13-A78D-E8DBFA868D7B}">
      <dgm:prSet/>
      <dgm:spPr/>
      <dgm:t>
        <a:bodyPr/>
        <a:lstStyle/>
        <a:p>
          <a:endParaRPr lang="id-ID"/>
        </a:p>
      </dgm:t>
    </dgm:pt>
    <dgm:pt modelId="{A1C4100A-42BC-43F1-B29A-3FF7B96E88EC}">
      <dgm:prSet/>
      <dgm:spPr/>
      <dgm:t>
        <a:bodyPr/>
        <a:lstStyle/>
        <a:p>
          <a:pPr rtl="0"/>
          <a:r>
            <a:rPr lang="en-US" dirty="0" err="1" smtClean="0"/>
            <a:t>Meminimumkan</a:t>
          </a:r>
          <a:r>
            <a:rPr lang="en-US" dirty="0" smtClean="0"/>
            <a:t> error</a:t>
          </a:r>
          <a:endParaRPr lang="id-ID" dirty="0"/>
        </a:p>
      </dgm:t>
    </dgm:pt>
    <dgm:pt modelId="{18A1C3B1-9822-43DC-AD83-CCDFCE24E965}" type="parTrans" cxnId="{2E017CCB-50FB-4693-8453-F36C3D9B56B9}">
      <dgm:prSet/>
      <dgm:spPr/>
      <dgm:t>
        <a:bodyPr/>
        <a:lstStyle/>
        <a:p>
          <a:endParaRPr lang="id-ID"/>
        </a:p>
      </dgm:t>
    </dgm:pt>
    <dgm:pt modelId="{C720193B-7174-4F6F-91B0-D81ACA9EDC27}" type="sibTrans" cxnId="{2E017CCB-50FB-4693-8453-F36C3D9B56B9}">
      <dgm:prSet/>
      <dgm:spPr/>
      <dgm:t>
        <a:bodyPr/>
        <a:lstStyle/>
        <a:p>
          <a:endParaRPr lang="id-ID"/>
        </a:p>
      </dgm:t>
    </dgm:pt>
    <dgm:pt modelId="{30EFC390-35A0-49F4-80C4-DE24D77E4444}" type="pres">
      <dgm:prSet presAssocID="{52932548-EF53-4B32-BBA7-542B52D3C1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F3EAC320-24A8-4EF9-A9B9-F2708F65C520}" type="pres">
      <dgm:prSet presAssocID="{D48AD03A-E563-4EA0-90BA-C891F13E2B6C}" presName="parentText" presStyleLbl="node1" presStyleIdx="0" presStyleCnt="2" custLinFactY="-30145" custLinFactNeighborX="122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CFBC4E3-43A7-4EB4-BFB7-7A060D8F5B50}" type="pres">
      <dgm:prSet presAssocID="{90ACD34C-3793-417F-BA83-029973DA68D5}" presName="spacer" presStyleCnt="0"/>
      <dgm:spPr/>
    </dgm:pt>
    <dgm:pt modelId="{BC6C35D6-930E-47F6-9FCD-5BC84EDBCE79}" type="pres">
      <dgm:prSet presAssocID="{A1C4100A-42BC-43F1-B29A-3FF7B96E88E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ED1732AF-3F1D-4C76-9A8C-50DC2EEE0BDF}" type="presOf" srcId="{52932548-EF53-4B32-BBA7-542B52D3C100}" destId="{30EFC390-35A0-49F4-80C4-DE24D77E4444}" srcOrd="0" destOrd="0" presId="urn:microsoft.com/office/officeart/2005/8/layout/vList2"/>
    <dgm:cxn modelId="{62096D66-D2AE-40AB-9913-CD6A4E861BA7}" type="presOf" srcId="{A1C4100A-42BC-43F1-B29A-3FF7B96E88EC}" destId="{BC6C35D6-930E-47F6-9FCD-5BC84EDBCE79}" srcOrd="0" destOrd="0" presId="urn:microsoft.com/office/officeart/2005/8/layout/vList2"/>
    <dgm:cxn modelId="{60FEEA35-C05B-4D13-A78D-E8DBFA868D7B}" srcId="{52932548-EF53-4B32-BBA7-542B52D3C100}" destId="{D48AD03A-E563-4EA0-90BA-C891F13E2B6C}" srcOrd="0" destOrd="0" parTransId="{EDF8496A-A8E8-4B40-AF54-D8EFB79967F7}" sibTransId="{90ACD34C-3793-417F-BA83-029973DA68D5}"/>
    <dgm:cxn modelId="{2E017CCB-50FB-4693-8453-F36C3D9B56B9}" srcId="{52932548-EF53-4B32-BBA7-542B52D3C100}" destId="{A1C4100A-42BC-43F1-B29A-3FF7B96E88EC}" srcOrd="1" destOrd="0" parTransId="{18A1C3B1-9822-43DC-AD83-CCDFCE24E965}" sibTransId="{C720193B-7174-4F6F-91B0-D81ACA9EDC27}"/>
    <dgm:cxn modelId="{2ABFF890-CCE6-4DE5-AE59-CDC9432DF0C4}" type="presOf" srcId="{D48AD03A-E563-4EA0-90BA-C891F13E2B6C}" destId="{F3EAC320-24A8-4EF9-A9B9-F2708F65C520}" srcOrd="0" destOrd="0" presId="urn:microsoft.com/office/officeart/2005/8/layout/vList2"/>
    <dgm:cxn modelId="{BF616CAB-466B-4BC9-8276-7E9D98E2D87D}" type="presParOf" srcId="{30EFC390-35A0-49F4-80C4-DE24D77E4444}" destId="{F3EAC320-24A8-4EF9-A9B9-F2708F65C520}" srcOrd="0" destOrd="0" presId="urn:microsoft.com/office/officeart/2005/8/layout/vList2"/>
    <dgm:cxn modelId="{B628D7F9-96D3-48DE-BA0A-A5F34162A4F4}" type="presParOf" srcId="{30EFC390-35A0-49F4-80C4-DE24D77E4444}" destId="{1CFBC4E3-43A7-4EB4-BFB7-7A060D8F5B50}" srcOrd="1" destOrd="0" presId="urn:microsoft.com/office/officeart/2005/8/layout/vList2"/>
    <dgm:cxn modelId="{2F3F8158-B742-4B30-AD54-581931949883}" type="presParOf" srcId="{30EFC390-35A0-49F4-80C4-DE24D77E4444}" destId="{BC6C35D6-930E-47F6-9FCD-5BC84EDBCE7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93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A30D2-45C9-4A9F-A012-4108F0A2C801}" type="datetimeFigureOut">
              <a:rPr lang="id-ID" smtClean="0"/>
              <a:pPr/>
              <a:t>22/02/2018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9D223-4535-4C48-BD6A-A22548153573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5046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09931" y="6971897"/>
            <a:ext cx="5679439" cy="384664"/>
          </a:xfrm>
          <a:prstGeom prst="rect">
            <a:avLst/>
          </a:prstGeom>
        </p:spPr>
        <p:txBody>
          <a:bodyPr lIns="99032" tIns="99032" rIns="99032" bIns="99032" anchor="ctr" anchorCtr="0">
            <a:spAutoFit/>
          </a:bodyPr>
          <a:lstStyle/>
          <a:p>
            <a:endParaRPr dirty="0"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12028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6556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2970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6195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6172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8123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1647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06820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3346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744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5498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8B2B6A9-74F8-470C-93C1-504BB0D55DD6}" type="slidenum">
              <a:rPr lang="id-ID" smtClean="0"/>
              <a:pPr/>
              <a:t>3</a:t>
            </a:fld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39213137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17531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4851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07410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74579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31769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80671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45928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28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53755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28915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30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74710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94172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31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94736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32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90999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33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01340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34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38723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35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26357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36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81020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37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27517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38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60529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39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51227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40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4285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52523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41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72029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42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02216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43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67494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44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46185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45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64386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46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44798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48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790410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49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77980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50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88480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52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5310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54860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53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803424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54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34057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55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808649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57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37683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58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80342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60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340570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61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808649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63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376835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67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82661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68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0009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140626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69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113156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70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93867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709931" y="6974307"/>
            <a:ext cx="5679439" cy="379844"/>
          </a:xfrm>
          <a:prstGeom prst="rect">
            <a:avLst/>
          </a:prstGeom>
        </p:spPr>
        <p:txBody>
          <a:bodyPr lIns="96645" tIns="96645" rIns="96645" bIns="96645" anchor="ctr" anchorCtr="0">
            <a:spAutoFit/>
          </a:bodyPr>
          <a:lstStyle/>
          <a:p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5755702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72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332285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73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274789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74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219565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75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532806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76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8451193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77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896801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78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0439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981750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79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038091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80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114624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81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016374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82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808959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83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873763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84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6474401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85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342090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86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219609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87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14860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88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1550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83181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89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101635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90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70332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91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523433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92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523433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93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523433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709931" y="6971897"/>
            <a:ext cx="5679439" cy="384664"/>
          </a:xfrm>
          <a:prstGeom prst="rect">
            <a:avLst/>
          </a:prstGeom>
        </p:spPr>
        <p:txBody>
          <a:bodyPr lIns="99032" tIns="99032" rIns="99032" bIns="99032" anchor="ctr" anchorCtr="0">
            <a:spAutoFit/>
          </a:bodyPr>
          <a:lstStyle/>
          <a:p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94406" y="767596"/>
            <a:ext cx="6310489" cy="383798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98971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9D223-4535-4C48-BD6A-A22548153573}" type="slidenum">
              <a:rPr lang="id-ID" smtClean="0"/>
              <a:pPr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9208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3DFDA-9F5C-4934-AC79-1C4879DC1BB1}" type="datetimeFigureOut">
              <a:rPr lang="en-US"/>
              <a:pPr>
                <a:defRPr/>
              </a:pPr>
              <a:t>2/22/2018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5C644-29D2-4325-9687-42080E15E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2B955-F00E-4810-AC01-C7E5BE2AB22D}" type="datetimeFigureOut">
              <a:rPr lang="en-US"/>
              <a:pPr>
                <a:defRPr/>
              </a:pPr>
              <a:t>2/22/2018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06658-2488-4A26-8DE4-A83D37A30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55C23-DEC0-4B82-864E-6191946D98B1}" type="datetimeFigureOut">
              <a:rPr lang="en-US"/>
              <a:pPr>
                <a:defRPr/>
              </a:pPr>
              <a:t>2/22/2018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21A00-107F-4C42-AC10-8EAE8F3260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5CD23-5665-4320-B340-206CF24620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92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5507500" y="0"/>
            <a:ext cx="3636500" cy="11816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 r="17784" b="11855"/>
          <a:stretch/>
        </p:blipFill>
        <p:spPr>
          <a:xfrm>
            <a:off x="43399" y="3251531"/>
            <a:ext cx="3848669" cy="309467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234688" y="1269251"/>
            <a:ext cx="7909315" cy="76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189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377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566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754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234688" y="2227435"/>
            <a:ext cx="7909315" cy="4297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1pPr>
            <a:lvl2pPr marL="593710" marR="0" indent="-60324" algn="l" rtl="0"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–"/>
              <a:defRPr/>
            </a:lvl2pPr>
            <a:lvl3pPr marL="822305" marR="0" indent="-73024" algn="l" rtl="0"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▪"/>
              <a:defRPr/>
            </a:lvl3pPr>
            <a:lvl4pPr marL="1050899" marR="0" indent="-85723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–"/>
              <a:defRPr/>
            </a:lvl4pPr>
            <a:lvl5pPr marL="1233457" marR="0" indent="-90484" algn="l" rtl="0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Font typeface="Verdana"/>
              <a:buChar char="▪"/>
              <a:defRPr/>
            </a:lvl5pPr>
            <a:lvl6pPr marL="2514537" marR="0" indent="-101597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/>
            </a:lvl6pPr>
            <a:lvl7pPr marL="2971726" marR="0" indent="-101597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/>
            </a:lvl7pPr>
            <a:lvl8pPr marL="3428914" marR="0" indent="-101597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/>
            </a:lvl8pPr>
            <a:lvl9pPr marL="3886103" marR="0" indent="-101597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1234688" y="2875093"/>
            <a:ext cx="7918021" cy="3780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dk1"/>
              </a:buClr>
              <a:buFont typeface="Verdan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810597" y="6451895"/>
            <a:ext cx="164306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189" marR="0" indent="0" algn="l" rtl="0">
              <a:spcBef>
                <a:spcPts val="0"/>
              </a:spcBef>
              <a:defRPr/>
            </a:lvl2pPr>
            <a:lvl3pPr marL="914377" marR="0" indent="0" algn="l" rtl="0">
              <a:spcBef>
                <a:spcPts val="0"/>
              </a:spcBef>
              <a:defRPr/>
            </a:lvl3pPr>
            <a:lvl4pPr marL="1371566" marR="0" indent="0" algn="l" rtl="0">
              <a:spcBef>
                <a:spcPts val="0"/>
              </a:spcBef>
              <a:defRPr/>
            </a:lvl4pPr>
            <a:lvl5pPr marL="1828754" marR="0" indent="0" algn="l" rtl="0">
              <a:spcBef>
                <a:spcPts val="0"/>
              </a:spcBef>
              <a:defRPr/>
            </a:lvl5pPr>
            <a:lvl6pPr marL="2285943" marR="0" indent="0" algn="l" rtl="0">
              <a:spcBef>
                <a:spcPts val="0"/>
              </a:spcBef>
              <a:defRPr/>
            </a:lvl6pPr>
            <a:lvl7pPr marL="2743131" marR="0" indent="0" algn="l" rtl="0">
              <a:spcBef>
                <a:spcPts val="0"/>
              </a:spcBef>
              <a:defRPr/>
            </a:lvl7pPr>
            <a:lvl8pPr marL="3200320" marR="0" indent="0" algn="l" rtl="0">
              <a:spcBef>
                <a:spcPts val="0"/>
              </a:spcBef>
              <a:defRPr/>
            </a:lvl8pPr>
            <a:lvl9pPr marL="3657509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389913" y="6451895"/>
            <a:ext cx="3587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189" marR="0" indent="0" algn="l" rtl="0">
              <a:spcBef>
                <a:spcPts val="0"/>
              </a:spcBef>
              <a:defRPr/>
            </a:lvl2pPr>
            <a:lvl3pPr marL="914377" marR="0" indent="0" algn="l" rtl="0">
              <a:spcBef>
                <a:spcPts val="0"/>
              </a:spcBef>
              <a:defRPr/>
            </a:lvl3pPr>
            <a:lvl4pPr marL="1371566" marR="0" indent="0" algn="l" rtl="0">
              <a:spcBef>
                <a:spcPts val="0"/>
              </a:spcBef>
              <a:defRPr/>
            </a:lvl4pPr>
            <a:lvl5pPr marL="1828754" marR="0" indent="0" algn="l" rtl="0">
              <a:spcBef>
                <a:spcPts val="0"/>
              </a:spcBef>
              <a:defRPr/>
            </a:lvl5pPr>
            <a:lvl6pPr marL="2285943" marR="0" indent="0" algn="l" rtl="0">
              <a:spcBef>
                <a:spcPts val="0"/>
              </a:spcBef>
              <a:defRPr/>
            </a:lvl6pPr>
            <a:lvl7pPr marL="2743131" marR="0" indent="0" algn="l" rtl="0">
              <a:spcBef>
                <a:spcPts val="0"/>
              </a:spcBef>
              <a:defRPr/>
            </a:lvl7pPr>
            <a:lvl8pPr marL="3200320" marR="0" indent="0" algn="l" rtl="0">
              <a:spcBef>
                <a:spcPts val="0"/>
              </a:spcBef>
              <a:defRPr/>
            </a:lvl8pPr>
            <a:lvl9pPr marL="3657509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25" name="Shape 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9710" y="216588"/>
            <a:ext cx="3264827" cy="6486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7838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65762" y="2009550"/>
            <a:ext cx="8326437" cy="40254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6066" indent="-140331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/>
            </a:lvl1pPr>
            <a:lvl2pPr marL="593710" indent="-60324" algn="l" rtl="0"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–"/>
              <a:defRPr/>
            </a:lvl2pPr>
            <a:lvl3pPr marL="822305" indent="-73024" algn="l" rtl="0"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▪"/>
              <a:defRPr/>
            </a:lvl3pPr>
            <a:lvl4pPr marL="1050899" indent="-85723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–"/>
              <a:defRPr/>
            </a:lvl4pPr>
            <a:lvl5pPr marL="1233457" indent="-90484" algn="l" rtl="0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Font typeface="Verdana"/>
              <a:buChar char="▪"/>
              <a:defRPr/>
            </a:lvl5pPr>
            <a:lvl6pPr marL="2514537" indent="-101597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/>
            </a:lvl6pPr>
            <a:lvl7pPr marL="2971726" indent="-101597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/>
            </a:lvl7pPr>
            <a:lvl8pPr marL="3428914" indent="-101597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/>
            </a:lvl8pPr>
            <a:lvl9pPr marL="3886103" indent="-101597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389913" y="6451895"/>
            <a:ext cx="3587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189" marR="0" indent="0" algn="l" rtl="0">
              <a:spcBef>
                <a:spcPts val="0"/>
              </a:spcBef>
              <a:defRPr/>
            </a:lvl2pPr>
            <a:lvl3pPr marL="914377" marR="0" indent="0" algn="l" rtl="0">
              <a:spcBef>
                <a:spcPts val="0"/>
              </a:spcBef>
              <a:defRPr/>
            </a:lvl3pPr>
            <a:lvl4pPr marL="1371566" marR="0" indent="0" algn="l" rtl="0">
              <a:spcBef>
                <a:spcPts val="0"/>
              </a:spcBef>
              <a:defRPr/>
            </a:lvl4pPr>
            <a:lvl5pPr marL="1828754" marR="0" indent="0" algn="l" rtl="0">
              <a:spcBef>
                <a:spcPts val="0"/>
              </a:spcBef>
              <a:defRPr/>
            </a:lvl5pPr>
            <a:lvl6pPr marL="2285943" marR="0" indent="0" algn="l" rtl="0">
              <a:spcBef>
                <a:spcPts val="0"/>
              </a:spcBef>
              <a:defRPr/>
            </a:lvl6pPr>
            <a:lvl7pPr marL="2743131" marR="0" indent="0" algn="l" rtl="0">
              <a:spcBef>
                <a:spcPts val="0"/>
              </a:spcBef>
              <a:defRPr/>
            </a:lvl7pPr>
            <a:lvl8pPr marL="3200320" marR="0" indent="0" algn="l" rtl="0">
              <a:spcBef>
                <a:spcPts val="0"/>
              </a:spcBef>
              <a:defRPr/>
            </a:lvl8pPr>
            <a:lvl9pPr marL="3657509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810597" y="6451895"/>
            <a:ext cx="164306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189" marR="0" indent="0" algn="l" rtl="0">
              <a:spcBef>
                <a:spcPts val="0"/>
              </a:spcBef>
              <a:defRPr/>
            </a:lvl2pPr>
            <a:lvl3pPr marL="914377" marR="0" indent="0" algn="l" rtl="0">
              <a:spcBef>
                <a:spcPts val="0"/>
              </a:spcBef>
              <a:defRPr/>
            </a:lvl3pPr>
            <a:lvl4pPr marL="1371566" marR="0" indent="0" algn="l" rtl="0">
              <a:spcBef>
                <a:spcPts val="0"/>
              </a:spcBef>
              <a:defRPr/>
            </a:lvl4pPr>
            <a:lvl5pPr marL="1828754" marR="0" indent="0" algn="l" rtl="0">
              <a:spcBef>
                <a:spcPts val="0"/>
              </a:spcBef>
              <a:defRPr/>
            </a:lvl5pPr>
            <a:lvl6pPr marL="2285943" marR="0" indent="0" algn="l" rtl="0">
              <a:spcBef>
                <a:spcPts val="0"/>
              </a:spcBef>
              <a:defRPr/>
            </a:lvl6pPr>
            <a:lvl7pPr marL="2743131" marR="0" indent="0" algn="l" rtl="0">
              <a:spcBef>
                <a:spcPts val="0"/>
              </a:spcBef>
              <a:defRPr/>
            </a:lvl7pPr>
            <a:lvl8pPr marL="3200320" marR="0" indent="0" algn="l" rtl="0">
              <a:spcBef>
                <a:spcPts val="0"/>
              </a:spcBef>
              <a:defRPr/>
            </a:lvl8pPr>
            <a:lvl9pPr marL="3657509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65126" y="1336426"/>
            <a:ext cx="8326437" cy="6412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189" algn="l" rtl="0">
              <a:spcBef>
                <a:spcPts val="0"/>
              </a:spcBef>
              <a:spcAft>
                <a:spcPts val="0"/>
              </a:spcAft>
              <a:defRPr/>
            </a:lvl6pPr>
            <a:lvl7pPr marL="914377" algn="l" rtl="0">
              <a:spcBef>
                <a:spcPts val="0"/>
              </a:spcBef>
              <a:spcAft>
                <a:spcPts val="0"/>
              </a:spcAft>
              <a:defRPr/>
            </a:lvl7pPr>
            <a:lvl8pPr marL="1371566" algn="l" rtl="0">
              <a:spcBef>
                <a:spcPts val="0"/>
              </a:spcBef>
              <a:spcAft>
                <a:spcPts val="0"/>
              </a:spcAft>
              <a:defRPr/>
            </a:lvl8pPr>
            <a:lvl9pPr marL="1828754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418164" y="6451610"/>
            <a:ext cx="331577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r" rtl="0">
              <a:spcBef>
                <a:spcPts val="0"/>
              </a:spcBef>
              <a:buClr>
                <a:schemeClr val="lt1"/>
              </a:buClr>
              <a:buFont typeface="Verdan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526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s Slid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434549" y="5087339"/>
            <a:ext cx="8326437" cy="9232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id-ID" sz="5400" b="1" i="0" u="none" strike="noStrike" cap="none" baseline="0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THANK </a:t>
            </a:r>
            <a:r>
              <a:rPr lang="id-ID" sz="5400" b="1" i="0" u="none" strike="noStrike" cap="none" baseline="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</a:p>
        </p:txBody>
      </p:sp>
      <p:sp>
        <p:nvSpPr>
          <p:cNvPr id="66" name="Shape 66"/>
          <p:cNvSpPr/>
          <p:nvPr/>
        </p:nvSpPr>
        <p:spPr>
          <a:xfrm>
            <a:off x="-486" y="4533170"/>
            <a:ext cx="9141923" cy="36929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7" name="Shape 67"/>
          <p:cNvPicPr preferRelativeResize="0"/>
          <p:nvPr/>
        </p:nvPicPr>
        <p:blipFill rotWithShape="1">
          <a:blip r:embed="rId2">
            <a:alphaModFix/>
          </a:blip>
          <a:srcRect t="17910" b="13980"/>
          <a:stretch/>
        </p:blipFill>
        <p:spPr>
          <a:xfrm>
            <a:off x="-2565" y="0"/>
            <a:ext cx="9144000" cy="4670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394" y="142945"/>
            <a:ext cx="3039183" cy="603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1827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13DFDA-9F5C-4934-AC79-1C4879DC1BB1}" type="datetimeFigureOut">
              <a:rPr lang="en-US" smtClean="0"/>
              <a:pPr>
                <a:defRPr/>
              </a:pPr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5C644-29D2-4325-9687-42080E15E81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B30C8B-E2BC-4EE6-A21C-4F8D6D3FC934}" type="datetimeFigureOut">
              <a:rPr lang="en-US" smtClean="0"/>
              <a:pPr>
                <a:defRPr/>
              </a:pPr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182F7D-754D-4171-9B91-7D6C4219D907}" type="datetimeFigureOut">
              <a:rPr lang="en-US" smtClean="0"/>
              <a:pPr>
                <a:defRPr/>
              </a:pPr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915D47-9FB9-4C3D-8312-C630070688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F0D34A-5595-44C6-A053-3F23BF473D72}" type="datetimeFigureOut">
              <a:rPr lang="en-US" smtClean="0"/>
              <a:pPr>
                <a:defRPr/>
              </a:pPr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84FCC0-BDEE-435B-8273-B96F551D18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30C8B-E2BC-4EE6-A21C-4F8D6D3FC934}" type="datetimeFigureOut">
              <a:rPr lang="en-US"/>
              <a:pPr>
                <a:defRPr/>
              </a:pPr>
              <a:t>2/22/2018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A94E5-A39D-46B1-A8BE-601D3A710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26ADA3-E908-46B9-9CE4-4A965B4A6BBB}" type="datetimeFigureOut">
              <a:rPr lang="en-US" smtClean="0"/>
              <a:pPr>
                <a:defRPr/>
              </a:pPr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52CDE2-B0F5-40DA-983F-AE541AE1B8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63B73A-DE8D-4E8C-A61E-943A03C47CAA}" type="datetimeFigureOut">
              <a:rPr lang="en-US" smtClean="0"/>
              <a:pPr>
                <a:defRPr/>
              </a:pPr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721A5-36D8-4C2F-A2B5-96132FA7B9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B67236-B60D-4E51-979D-F9BDCD12FB71}" type="datetimeFigureOut">
              <a:rPr lang="en-US" smtClean="0"/>
              <a:pPr>
                <a:defRPr/>
              </a:pPr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510C0-C023-46DB-8927-270F0F88F7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9DE7D0-4DCB-44DB-9A72-A2C815AD9CD5}" type="datetimeFigureOut">
              <a:rPr lang="en-US" smtClean="0"/>
              <a:pPr>
                <a:defRPr/>
              </a:pPr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489344-A47A-47E0-8248-6433CD4F27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68A71F-7E78-40CC-AEC4-BF59AF3D049B}" type="datetimeFigureOut">
              <a:rPr lang="en-US" smtClean="0"/>
              <a:pPr>
                <a:defRPr/>
              </a:pPr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1C99E4-6C66-43B3-8DED-FDFED141EB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2B955-F00E-4810-AC01-C7E5BE2AB22D}" type="datetimeFigureOut">
              <a:rPr lang="en-US" smtClean="0"/>
              <a:pPr>
                <a:defRPr/>
              </a:pPr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206658-2488-4A26-8DE4-A83D37A309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355C23-DEC0-4B82-864E-6191946D98B1}" type="datetimeFigureOut">
              <a:rPr lang="en-US" smtClean="0"/>
              <a:pPr>
                <a:defRPr/>
              </a:pPr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21A00-107F-4C42-AC10-8EAE8F3260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82F7D-754D-4171-9B91-7D6C4219D907}" type="datetimeFigureOut">
              <a:rPr lang="en-US"/>
              <a:pPr>
                <a:defRPr/>
              </a:pPr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15D47-9FB9-4C3D-8312-C63007068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0D34A-5595-44C6-A053-3F23BF473D72}" type="datetimeFigureOut">
              <a:rPr lang="en-US"/>
              <a:pPr>
                <a:defRPr/>
              </a:pPr>
              <a:t>2/22/2018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4FCC0-BDEE-435B-8273-B96F551D1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6ADA3-E908-46B9-9CE4-4A965B4A6BBB}" type="datetimeFigureOut">
              <a:rPr lang="en-US"/>
              <a:pPr>
                <a:defRPr/>
              </a:pPr>
              <a:t>2/22/2018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2CDE2-B0F5-40DA-983F-AE541AE1B8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3B73A-DE8D-4E8C-A61E-943A03C47CAA}" type="datetimeFigureOut">
              <a:rPr lang="en-US"/>
              <a:pPr>
                <a:defRPr/>
              </a:pPr>
              <a:t>2/22/2018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721A5-36D8-4C2F-A2B5-96132FA7B9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67236-B60D-4E51-979D-F9BDCD12FB71}" type="datetimeFigureOut">
              <a:rPr lang="en-US"/>
              <a:pPr>
                <a:defRPr/>
              </a:pPr>
              <a:t>2/22/2018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510C0-C023-46DB-8927-270F0F88F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DE7D0-4DCB-44DB-9A72-A2C815AD9CD5}" type="datetimeFigureOut">
              <a:rPr lang="en-US"/>
              <a:pPr>
                <a:defRPr/>
              </a:pPr>
              <a:t>2/22/2018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89344-A47A-47E0-8248-6433CD4F2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8A71F-7E78-40CC-AEC4-BF59AF3D049B}" type="datetimeFigureOut">
              <a:rPr lang="en-US"/>
              <a:pPr>
                <a:defRPr/>
              </a:pPr>
              <a:t>2/22/2018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C99E4-6C66-43B3-8DED-FDFED141EB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052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A00199-8C32-4841-8028-348DD1CE0462}" type="datetimeFigureOut">
              <a:rPr lang="en-US"/>
              <a:pPr>
                <a:defRPr/>
              </a:pPr>
              <a:t>2/22/2018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397348C-2278-4979-91F5-76EB2E301F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57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1" r:id="rId2"/>
    <p:sldLayoutId id="2147483720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21" r:id="rId9"/>
    <p:sldLayoutId id="2147483717" r:id="rId10"/>
    <p:sldLayoutId id="2147483718" r:id="rId11"/>
    <p:sldLayoutId id="2147483734" r:id="rId12"/>
    <p:sldLayoutId id="2147483735" r:id="rId13"/>
    <p:sldLayoutId id="2147483737" r:id="rId14"/>
    <p:sldLayoutId id="2147483738" r:id="rId15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A00199-8C32-4841-8028-348DD1CE0462}" type="datetimeFigureOut">
              <a:rPr lang="en-US" smtClean="0"/>
              <a:pPr>
                <a:defRPr/>
              </a:pPr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97348C-2278-4979-91F5-76EB2E301F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93.wmf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109.wmf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.png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17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19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notesSlide" Target="../notesSlides/notesSlide37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42.wmf"/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5" Type="http://schemas.openxmlformats.org/officeDocument/2006/relationships/image" Target="../media/image43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27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48.wmf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3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52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en.wikipedia.org/wiki/Activation_function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64.wmf"/><Relationship Id="rId4" Type="http://schemas.openxmlformats.org/officeDocument/2006/relationships/oleObject" Target="../embeddings/oleObject38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7" Type="http://schemas.openxmlformats.org/officeDocument/2006/relationships/image" Target="../media/image71.emf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70.emf"/><Relationship Id="rId4" Type="http://schemas.openxmlformats.org/officeDocument/2006/relationships/oleObject" Target="../embeddings/oleObject39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7" Type="http://schemas.openxmlformats.org/officeDocument/2006/relationships/image" Target="../media/image73.emf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72.emf"/><Relationship Id="rId4" Type="http://schemas.openxmlformats.org/officeDocument/2006/relationships/oleObject" Target="../embeddings/oleObject41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7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76.emf"/><Relationship Id="rId4" Type="http://schemas.openxmlformats.org/officeDocument/2006/relationships/oleObject" Target="../embeddings/oleObject43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78.wmf"/><Relationship Id="rId4" Type="http://schemas.openxmlformats.org/officeDocument/2006/relationships/oleObject" Target="../embeddings/oleObject44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83.wmf"/><Relationship Id="rId3" Type="http://schemas.openxmlformats.org/officeDocument/2006/relationships/notesSlide" Target="../notesSlides/notesSlide70.xml"/><Relationship Id="rId7" Type="http://schemas.openxmlformats.org/officeDocument/2006/relationships/image" Target="../media/image80.wmf"/><Relationship Id="rId12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82.wmf"/><Relationship Id="rId5" Type="http://schemas.openxmlformats.org/officeDocument/2006/relationships/image" Target="../media/image79.wmf"/><Relationship Id="rId15" Type="http://schemas.openxmlformats.org/officeDocument/2006/relationships/image" Target="../media/image84.w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81.wmf"/><Relationship Id="rId14" Type="http://schemas.openxmlformats.org/officeDocument/2006/relationships/oleObject" Target="../embeddings/oleObject50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78.wmf"/><Relationship Id="rId4" Type="http://schemas.openxmlformats.org/officeDocument/2006/relationships/oleObject" Target="../embeddings/oleObject51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86.emf"/><Relationship Id="rId4" Type="http://schemas.openxmlformats.org/officeDocument/2006/relationships/oleObject" Target="../embeddings/oleObject52.bin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9.jpeg"/><Relationship Id="rId4" Type="http://schemas.openxmlformats.org/officeDocument/2006/relationships/image" Target="../media/image88.jpe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notesSlide" Target="../notesSlides/notesSlide83.xml"/><Relationship Id="rId7" Type="http://schemas.openxmlformats.org/officeDocument/2006/relationships/image" Target="../media/image9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91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93.w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7" Type="http://schemas.openxmlformats.org/officeDocument/2006/relationships/image" Target="../media/image9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94.wmf"/><Relationship Id="rId4" Type="http://schemas.openxmlformats.org/officeDocument/2006/relationships/oleObject" Target="../embeddings/oleObject56.bin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emf"/><Relationship Id="rId1" Type="http://schemas.openxmlformats.org/officeDocument/2006/relationships/slideLayout" Target="../slideLayouts/slideLayout2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emf"/><Relationship Id="rId1" Type="http://schemas.openxmlformats.org/officeDocument/2006/relationships/slideLayout" Target="../slideLayouts/slideLayout2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02.emf"/><Relationship Id="rId4" Type="http://schemas.openxmlformats.org/officeDocument/2006/relationships/image" Target="../media/image101.e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image" Target="../media/image103.emf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06.emf"/><Relationship Id="rId4" Type="http://schemas.openxmlformats.org/officeDocument/2006/relationships/image" Target="../media/image105.e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95.wmf"/><Relationship Id="rId4" Type="http://schemas.openxmlformats.org/officeDocument/2006/relationships/oleObject" Target="../embeddings/oleObject5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088534" y="1369611"/>
            <a:ext cx="7909315" cy="9540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lnSpc>
                <a:spcPct val="100000"/>
              </a:lnSpc>
              <a:buSzPct val="25000"/>
            </a:pPr>
            <a:r>
              <a:rPr lang="id-ID" sz="2800" b="1" i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Machine Learning</a:t>
            </a:r>
            <a:r>
              <a:rPr lang="en-US" sz="2800" b="1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/>
            </a:r>
            <a:br>
              <a:rPr lang="en-US" sz="2800" b="1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</a:br>
            <a:r>
              <a:rPr lang="id-ID" sz="2800" b="1" dirty="0">
                <a:solidFill>
                  <a:schemeClr val="tx1"/>
                </a:solidFill>
              </a:rPr>
              <a:t>ANN: </a:t>
            </a:r>
            <a:r>
              <a:rPr lang="en-US" sz="2800" b="1" dirty="0" smtClean="0">
                <a:solidFill>
                  <a:schemeClr val="tx1"/>
                </a:solidFill>
              </a:rPr>
              <a:t>Multi-Layer Perceptron</a:t>
            </a:r>
            <a:r>
              <a:rPr lang="id-ID" sz="2800" b="1" dirty="0">
                <a:solidFill>
                  <a:schemeClr val="tx1"/>
                </a:solidFill>
              </a:rPr>
              <a:t> </a:t>
            </a:r>
            <a:r>
              <a:rPr lang="id-ID" sz="2800" b="1" dirty="0" smtClean="0">
                <a:solidFill>
                  <a:schemeClr val="tx1"/>
                </a:solidFill>
              </a:rPr>
              <a:t>&amp;</a:t>
            </a:r>
            <a:r>
              <a:rPr lang="en-US" sz="2800" b="1" dirty="0" smtClean="0">
                <a:solidFill>
                  <a:schemeClr val="tx1"/>
                </a:solidFill>
              </a:rPr>
              <a:t> P</a:t>
            </a:r>
            <a:r>
              <a:rPr lang="id-ID" sz="2800" b="1" dirty="0" smtClean="0">
                <a:solidFill>
                  <a:schemeClr val="tx1"/>
                </a:solidFill>
              </a:rPr>
              <a:t>robabilistic NN</a:t>
            </a:r>
            <a:endParaRPr lang="id-ID" sz="2800" b="1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234689" y="2632170"/>
            <a:ext cx="7909315" cy="3692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id-ID" sz="20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Semester Genap</a:t>
            </a:r>
            <a:r>
              <a:rPr lang="en-US" sz="20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id-ID" sz="20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201</a:t>
            </a:r>
            <a:r>
              <a:rPr lang="en-US" sz="20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r>
              <a:rPr lang="id-ID" sz="20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/201</a:t>
            </a:r>
            <a:r>
              <a:rPr lang="en-US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8</a:t>
            </a:r>
            <a:endParaRPr lang="id-ID" sz="2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3441050" y="3639588"/>
            <a:ext cx="5150001" cy="1323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-US" sz="16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</a:t>
            </a:r>
            <a:r>
              <a:rPr lang="en-US" sz="16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Suyanto</a:t>
            </a:r>
            <a:r>
              <a:rPr lang="en-US" sz="16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S.T., M.Sc.</a:t>
            </a:r>
          </a:p>
          <a:p>
            <a:pPr>
              <a:buSzPct val="25000"/>
            </a:pPr>
            <a:r>
              <a:rPr lang="en-US" sz="16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Web: </a:t>
            </a:r>
            <a:r>
              <a:rPr lang="en-US" sz="1600" dirty="0" smtClean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http</a:t>
            </a:r>
            <a:r>
              <a:rPr lang="en-US" sz="1600" dirty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://</a:t>
            </a:r>
            <a:r>
              <a:rPr lang="en-US" sz="1600" dirty="0" smtClean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suyanto.staff.telkomuniversity.ac.id</a:t>
            </a:r>
          </a:p>
          <a:p>
            <a:pPr>
              <a:buSzPct val="25000"/>
            </a:pPr>
            <a:r>
              <a:rPr lang="en-US" sz="16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Email: </a:t>
            </a:r>
            <a:r>
              <a:rPr lang="en-US" sz="1600" dirty="0" smtClean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suyanto@telkomuniversity.ac.id</a:t>
            </a:r>
            <a:r>
              <a:rPr lang="id-ID" sz="1600" dirty="0" smtClean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id-ID" sz="16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atau </a:t>
            </a:r>
            <a:r>
              <a:rPr lang="id-ID" sz="1600" dirty="0" smtClean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suyanto2008@gmail.com</a:t>
            </a:r>
            <a:endParaRPr lang="en-US" sz="1600" dirty="0" smtClean="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buSzPct val="25000"/>
            </a:pPr>
            <a:r>
              <a:rPr lang="en-US" sz="16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HP/WA: +62 812 84512345</a:t>
            </a:r>
            <a:endParaRPr lang="id-ID"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810597" y="6507448"/>
            <a:ext cx="1643062" cy="254004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ctr" anchorCtr="0">
            <a:spAutoFit/>
          </a:bodyPr>
          <a:lstStyle/>
          <a:p>
            <a:pPr>
              <a:buSzPct val="25000"/>
            </a:pPr>
            <a:r>
              <a:rPr lang="en-US" sz="1051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22-08-2017</a:t>
            </a:r>
            <a:endParaRPr lang="id-ID" sz="105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389913" y="6495971"/>
            <a:ext cx="358775" cy="276959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ctr" anchorCtr="0">
            <a:spAutoFit/>
          </a:bodyPr>
          <a:lstStyle/>
          <a:p>
            <a:pPr>
              <a:buSzPct val="25000"/>
            </a:pPr>
            <a:r>
              <a:rPr lang="id-ID" smtClean="0"/>
              <a:t> 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18539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OR</a:t>
            </a:r>
            <a:endParaRPr lang="id-ID" smtClean="0"/>
          </a:p>
        </p:txBody>
      </p:sp>
      <p:cxnSp>
        <p:nvCxnSpPr>
          <p:cNvPr id="25" name="Straight Connector 24"/>
          <p:cNvCxnSpPr/>
          <p:nvPr/>
        </p:nvCxnSpPr>
        <p:spPr>
          <a:xfrm rot="10800000">
            <a:off x="457200" y="3733800"/>
            <a:ext cx="2438400" cy="19812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33400" y="1687513"/>
            <a:ext cx="4267200" cy="3794125"/>
            <a:chOff x="533400" y="1688068"/>
            <a:chExt cx="4267200" cy="3793867"/>
          </a:xfrm>
        </p:grpSpPr>
        <p:cxnSp>
          <p:nvCxnSpPr>
            <p:cNvPr id="7" name="Straight Connector 6"/>
            <p:cNvCxnSpPr/>
            <p:nvPr/>
          </p:nvCxnSpPr>
          <p:spPr>
            <a:xfrm rot="5400000">
              <a:off x="-307871" y="3661196"/>
              <a:ext cx="30541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0800000">
              <a:off x="914400" y="4881901"/>
              <a:ext cx="32766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1066800" y="4731098"/>
              <a:ext cx="304800" cy="3047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5" name="Oval 14"/>
            <p:cNvSpPr/>
            <p:nvPr/>
          </p:nvSpPr>
          <p:spPr>
            <a:xfrm>
              <a:off x="1066800" y="3435786"/>
              <a:ext cx="304800" cy="30477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6" name="Oval 15"/>
            <p:cNvSpPr/>
            <p:nvPr/>
          </p:nvSpPr>
          <p:spPr>
            <a:xfrm>
              <a:off x="2590800" y="3435786"/>
              <a:ext cx="304800" cy="30477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7" name="Oval 16"/>
            <p:cNvSpPr/>
            <p:nvPr/>
          </p:nvSpPr>
          <p:spPr>
            <a:xfrm>
              <a:off x="2590800" y="4731098"/>
              <a:ext cx="304800" cy="30477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49190" name="TextBox 27"/>
            <p:cNvSpPr txBox="1">
              <a:spLocks noChangeArrowheads="1"/>
            </p:cNvSpPr>
            <p:nvPr/>
          </p:nvSpPr>
          <p:spPr bwMode="auto">
            <a:xfrm>
              <a:off x="609600" y="5036403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0</a:t>
              </a:r>
              <a:endParaRPr lang="id-ID"/>
            </a:p>
          </p:txBody>
        </p:sp>
        <p:sp>
          <p:nvSpPr>
            <p:cNvPr id="49191" name="TextBox 28"/>
            <p:cNvSpPr txBox="1">
              <a:spLocks noChangeArrowheads="1"/>
            </p:cNvSpPr>
            <p:nvPr/>
          </p:nvSpPr>
          <p:spPr bwMode="auto">
            <a:xfrm>
              <a:off x="2452914" y="5112603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1</a:t>
              </a:r>
              <a:endParaRPr lang="id-ID"/>
            </a:p>
          </p:txBody>
        </p:sp>
        <p:sp>
          <p:nvSpPr>
            <p:cNvPr id="49192" name="TextBox 29"/>
            <p:cNvSpPr txBox="1">
              <a:spLocks noChangeArrowheads="1"/>
            </p:cNvSpPr>
            <p:nvPr/>
          </p:nvSpPr>
          <p:spPr bwMode="auto">
            <a:xfrm>
              <a:off x="533400" y="3447871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1</a:t>
              </a:r>
              <a:endParaRPr lang="id-ID"/>
            </a:p>
          </p:txBody>
        </p:sp>
        <p:sp>
          <p:nvSpPr>
            <p:cNvPr id="49193" name="TextBox 17"/>
            <p:cNvSpPr txBox="1">
              <a:spLocks noChangeArrowheads="1"/>
            </p:cNvSpPr>
            <p:nvPr/>
          </p:nvSpPr>
          <p:spPr bwMode="auto">
            <a:xfrm>
              <a:off x="4191000" y="467868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x1</a:t>
              </a:r>
              <a:endParaRPr lang="id-ID"/>
            </a:p>
          </p:txBody>
        </p:sp>
        <p:sp>
          <p:nvSpPr>
            <p:cNvPr id="49194" name="TextBox 18"/>
            <p:cNvSpPr txBox="1">
              <a:spLocks noChangeArrowheads="1"/>
            </p:cNvSpPr>
            <p:nvPr/>
          </p:nvSpPr>
          <p:spPr bwMode="auto">
            <a:xfrm>
              <a:off x="914401" y="1688068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x2</a:t>
              </a:r>
              <a:endParaRPr lang="id-ID"/>
            </a:p>
          </p:txBody>
        </p:sp>
      </p:grp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5334000" y="1295400"/>
          <a:ext cx="243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x1</a:t>
                      </a:r>
                      <a:endParaRPr lang="id-ID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x2</a:t>
                      </a:r>
                      <a:endParaRPr lang="id-ID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endParaRPr lang="id-ID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1371600" y="5867400"/>
            <a:ext cx="3276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0070C0"/>
                </a:solidFill>
              </a:rPr>
              <a:t>x1 + x2 – 0,5 = 0</a:t>
            </a:r>
            <a:endParaRPr lang="id-ID" sz="24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PNN</a:t>
            </a:r>
            <a:endParaRPr lang="id-ID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424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404624"/>
              </p:ext>
            </p:extLst>
          </p:nvPr>
        </p:nvGraphicFramePr>
        <p:xfrm>
          <a:off x="457200" y="2057400"/>
          <a:ext cx="789463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885" r:id="rId3" imgW="2832100" imgH="406400" progId="Equation.3">
                  <p:embed/>
                </p:oleObj>
              </mc:Choice>
              <mc:Fallback>
                <p:oleObj r:id="rId3" imgW="2832100" imgH="40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057400"/>
                        <a:ext cx="789463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 bwMode="auto">
          <a:xfrm>
            <a:off x="457200" y="34290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id-ID" smtClean="0"/>
              <a:t>Naïve Bayes</a:t>
            </a:r>
            <a:endParaRPr lang="id-ID" dirty="0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857151"/>
              </p:ext>
            </p:extLst>
          </p:nvPr>
        </p:nvGraphicFramePr>
        <p:xfrm>
          <a:off x="457200" y="4953000"/>
          <a:ext cx="5860143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886" r:id="rId5" imgW="2438400" imgH="596900" progId="Equation.3">
                  <p:embed/>
                </p:oleObj>
              </mc:Choice>
              <mc:Fallback>
                <p:oleObj r:id="rId5" imgW="2438400" imgH="5969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953000"/>
                        <a:ext cx="5860143" cy="1447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0" y="600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800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dirty="0" smtClean="0">
                <a:solidFill>
                  <a:srgbClr val="FF0000"/>
                </a:solidFill>
              </a:rPr>
              <a:t>Hasil Pembelajaran </a:t>
            </a:r>
            <a:r>
              <a:rPr lang="id-ID" sz="2800" b="1" dirty="0">
                <a:solidFill>
                  <a:srgbClr val="FF0000"/>
                </a:solidFill>
              </a:rPr>
              <a:t>Naive </a:t>
            </a:r>
            <a:r>
              <a:rPr lang="id-ID" sz="2800" b="1" dirty="0" smtClean="0">
                <a:solidFill>
                  <a:srgbClr val="FF0000"/>
                </a:solidFill>
              </a:rPr>
              <a:t>Bayes?</a:t>
            </a:r>
            <a:endParaRPr lang="id-ID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237301"/>
              </p:ext>
            </p:extLst>
          </p:nvPr>
        </p:nvGraphicFramePr>
        <p:xfrm>
          <a:off x="452769" y="2322294"/>
          <a:ext cx="8332567" cy="381875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896459"/>
                <a:gridCol w="1333448"/>
                <a:gridCol w="1137875"/>
                <a:gridCol w="1137875"/>
                <a:gridCol w="2826910"/>
              </a:tblGrid>
              <a:tr h="287714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b="1" u="none" strike="noStrike" dirty="0" smtClean="0">
                          <a:effectLst/>
                        </a:rPr>
                        <a:t>Handphone</a:t>
                      </a:r>
                      <a:endParaRPr lang="id-ID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b="1" u="none" strike="noStrike" dirty="0">
                          <a:effectLst/>
                        </a:rPr>
                        <a:t>Baterai</a:t>
                      </a:r>
                      <a:endParaRPr lang="id-ID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b="1" u="none" strike="noStrike" dirty="0">
                          <a:effectLst/>
                        </a:rPr>
                        <a:t>Kamera</a:t>
                      </a:r>
                      <a:endParaRPr lang="id-ID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b="1" u="none" strike="noStrike" smtClean="0">
                          <a:effectLst/>
                        </a:rPr>
                        <a:t>Harga</a:t>
                      </a:r>
                      <a:endParaRPr lang="id-ID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b="1" spc="-30" dirty="0" smtClean="0">
                          <a:effectLst/>
                        </a:rPr>
                        <a:t>Layak (Direkomendasikan)</a:t>
                      </a:r>
                      <a:endParaRPr lang="id-ID" sz="3600" b="1" spc="-3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144" marR="7144" marT="9525" marB="0" anchor="ctr">
                    <a:solidFill>
                      <a:srgbClr val="92D050"/>
                    </a:solidFill>
                  </a:tcPr>
                </a:tc>
              </a:tr>
              <a:tr h="287714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 smtClean="0">
                          <a:effectLst/>
                        </a:rPr>
                        <a:t>H1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 dirty="0">
                          <a:effectLst/>
                        </a:rPr>
                        <a:t>26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>
                          <a:effectLst/>
                        </a:rPr>
                        <a:t>8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>
                          <a:effectLst/>
                        </a:rPr>
                        <a:t>1,2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 dirty="0">
                          <a:effectLst/>
                        </a:rPr>
                        <a:t>Ya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</a:tr>
              <a:tr h="287714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 smtClean="0">
                          <a:effectLst/>
                        </a:rPr>
                        <a:t>H2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>
                          <a:effectLst/>
                        </a:rPr>
                        <a:t>27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>
                          <a:effectLst/>
                        </a:rPr>
                        <a:t>13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>
                          <a:effectLst/>
                        </a:rPr>
                        <a:t>15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>
                          <a:effectLst/>
                        </a:rPr>
                        <a:t>Ya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</a:tr>
              <a:tr h="287714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 smtClean="0">
                          <a:effectLst/>
                        </a:rPr>
                        <a:t>H3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>
                          <a:effectLst/>
                        </a:rPr>
                        <a:t>28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>
                          <a:effectLst/>
                        </a:rPr>
                        <a:t>5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>
                          <a:effectLst/>
                        </a:rPr>
                        <a:t>6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>
                          <a:effectLst/>
                        </a:rPr>
                        <a:t>Ya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</a:tr>
              <a:tr h="287714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 smtClean="0">
                          <a:effectLst/>
                        </a:rPr>
                        <a:t>H5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>
                          <a:effectLst/>
                        </a:rPr>
                        <a:t>23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>
                          <a:effectLst/>
                        </a:rPr>
                        <a:t>10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>
                          <a:effectLst/>
                        </a:rPr>
                        <a:t>1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>
                          <a:effectLst/>
                        </a:rPr>
                        <a:t>Ya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</a:tr>
              <a:tr h="287714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 smtClean="0">
                          <a:effectLst/>
                        </a:rPr>
                        <a:t>H6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>
                          <a:effectLst/>
                        </a:rPr>
                        <a:t>20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 dirty="0">
                          <a:effectLst/>
                        </a:rPr>
                        <a:t>7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>
                          <a:effectLst/>
                        </a:rPr>
                        <a:t>3,5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>
                          <a:effectLst/>
                        </a:rPr>
                        <a:t>Ya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</a:tr>
              <a:tr h="287714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 smtClean="0">
                          <a:effectLst/>
                        </a:rPr>
                        <a:t>H7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>
                          <a:effectLst/>
                        </a:rPr>
                        <a:t>22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>
                          <a:effectLst/>
                        </a:rPr>
                        <a:t>7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>
                          <a:effectLst/>
                        </a:rPr>
                        <a:t>10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>
                          <a:effectLst/>
                        </a:rPr>
                        <a:t>Ya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</a:tr>
              <a:tr h="287714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 smtClean="0">
                          <a:effectLst/>
                        </a:rPr>
                        <a:t>H8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>
                          <a:effectLst/>
                        </a:rPr>
                        <a:t>24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>
                          <a:effectLst/>
                        </a:rPr>
                        <a:t>8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 dirty="0">
                          <a:effectLst/>
                        </a:rPr>
                        <a:t>2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>
                          <a:effectLst/>
                        </a:rPr>
                        <a:t>Ya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</a:tr>
              <a:tr h="287714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 smtClean="0">
                          <a:effectLst/>
                        </a:rPr>
                        <a:t>H10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>
                          <a:effectLst/>
                        </a:rPr>
                        <a:t>16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 dirty="0">
                          <a:effectLst/>
                        </a:rPr>
                        <a:t>13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>
                          <a:effectLst/>
                        </a:rPr>
                        <a:t>0,8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>
                          <a:effectLst/>
                        </a:rPr>
                        <a:t>Ya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</a:tr>
              <a:tr h="342517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b="1" u="none" strike="noStrike" dirty="0">
                          <a:effectLst/>
                        </a:rPr>
                        <a:t>Rata-rata C</a:t>
                      </a:r>
                      <a:r>
                        <a:rPr lang="id-ID" sz="2000" b="1" u="none" strike="noStrike" baseline="-25000" dirty="0">
                          <a:effectLst/>
                        </a:rPr>
                        <a:t>1</a:t>
                      </a:r>
                      <a:endParaRPr lang="id-ID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b="1" u="none" strike="noStrike" dirty="0">
                          <a:effectLst/>
                        </a:rPr>
                        <a:t>23.2500</a:t>
                      </a:r>
                      <a:endParaRPr lang="id-ID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b="1" u="none" strike="noStrike">
                          <a:effectLst/>
                        </a:rPr>
                        <a:t>8.8750</a:t>
                      </a:r>
                      <a:endParaRPr lang="id-ID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b="1" u="none" strike="noStrike" dirty="0">
                          <a:effectLst/>
                        </a:rPr>
                        <a:t>6.8000</a:t>
                      </a:r>
                      <a:endParaRPr lang="id-ID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2000" u="none" strike="noStrike" dirty="0">
                          <a:effectLst/>
                        </a:rPr>
                        <a:t> 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144" marR="7144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2517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b="1" u="none" strike="noStrike" dirty="0" smtClean="0">
                          <a:effectLst/>
                        </a:rPr>
                        <a:t>STD </a:t>
                      </a:r>
                      <a:r>
                        <a:rPr lang="id-ID" sz="2000" b="1" u="none" strike="noStrike" dirty="0">
                          <a:effectLst/>
                        </a:rPr>
                        <a:t>C</a:t>
                      </a:r>
                      <a:r>
                        <a:rPr lang="id-ID" sz="2000" b="1" u="none" strike="noStrike" baseline="-25000" dirty="0">
                          <a:effectLst/>
                        </a:rPr>
                        <a:t>1</a:t>
                      </a:r>
                      <a:endParaRPr lang="id-ID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b="1" u="none" strike="noStrike" dirty="0">
                          <a:effectLst/>
                        </a:rPr>
                        <a:t>3.9551</a:t>
                      </a:r>
                      <a:endParaRPr lang="id-ID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b="1" u="none" strike="noStrike" dirty="0">
                          <a:effectLst/>
                        </a:rPr>
                        <a:t>2.9001</a:t>
                      </a:r>
                      <a:endParaRPr lang="id-ID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b="1" u="none" strike="noStrike" dirty="0">
                          <a:effectLst/>
                        </a:rPr>
                        <a:t>5.8052</a:t>
                      </a:r>
                      <a:endParaRPr lang="id-ID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2000" u="none" strike="noStrike" dirty="0">
                          <a:effectLst/>
                        </a:rPr>
                        <a:t> 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144" marR="7144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2246586" y="5410200"/>
            <a:ext cx="3831021" cy="8198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175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dirty="0" smtClean="0">
                <a:solidFill>
                  <a:srgbClr val="FF0000"/>
                </a:solidFill>
              </a:rPr>
              <a:t>Hasil Pembelajaran </a:t>
            </a:r>
            <a:r>
              <a:rPr lang="id-ID" sz="2800" b="1" dirty="0">
                <a:solidFill>
                  <a:srgbClr val="FF0000"/>
                </a:solidFill>
              </a:rPr>
              <a:t>Naive </a:t>
            </a:r>
            <a:r>
              <a:rPr lang="id-ID" sz="2800" b="1" dirty="0" smtClean="0">
                <a:solidFill>
                  <a:srgbClr val="FF0000"/>
                </a:solidFill>
              </a:rPr>
              <a:t>Bayes?</a:t>
            </a:r>
            <a:endParaRPr lang="id-ID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099424"/>
              </p:ext>
            </p:extLst>
          </p:nvPr>
        </p:nvGraphicFramePr>
        <p:xfrm>
          <a:off x="440943" y="2270122"/>
          <a:ext cx="8356218" cy="3365787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901842"/>
                <a:gridCol w="1337233"/>
                <a:gridCol w="1141105"/>
                <a:gridCol w="1141105"/>
                <a:gridCol w="2834933"/>
              </a:tblGrid>
              <a:tr h="327727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b="1" u="none" strike="noStrike" dirty="0" smtClean="0">
                          <a:effectLst/>
                        </a:rPr>
                        <a:t>Handphone</a:t>
                      </a:r>
                      <a:endParaRPr lang="id-ID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b="1" u="none" strike="noStrike">
                          <a:effectLst/>
                        </a:rPr>
                        <a:t>Baterai</a:t>
                      </a:r>
                      <a:endParaRPr lang="id-ID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b="1" u="none" strike="noStrike">
                          <a:effectLst/>
                        </a:rPr>
                        <a:t>Kamera</a:t>
                      </a:r>
                      <a:endParaRPr lang="id-ID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b="1" u="none" strike="noStrike" smtClean="0">
                          <a:effectLst/>
                        </a:rPr>
                        <a:t>Harga</a:t>
                      </a:r>
                      <a:endParaRPr lang="id-ID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b="1" spc="-30" dirty="0" smtClean="0">
                          <a:effectLst/>
                        </a:rPr>
                        <a:t>Layak (Direkomendasikan)</a:t>
                      </a:r>
                      <a:endParaRPr lang="id-ID" sz="3600" b="1" spc="-3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144" marR="7144" marT="9525" marB="0" anchor="ctr">
                    <a:solidFill>
                      <a:srgbClr val="92D050"/>
                    </a:solidFill>
                  </a:tcPr>
                </a:tc>
              </a:tr>
              <a:tr h="327727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 smtClean="0">
                          <a:effectLst/>
                        </a:rPr>
                        <a:t>H4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>
                          <a:effectLst/>
                        </a:rPr>
                        <a:t>25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>
                          <a:effectLst/>
                        </a:rPr>
                        <a:t>2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>
                          <a:effectLst/>
                        </a:rPr>
                        <a:t>5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 dirty="0">
                          <a:effectLst/>
                        </a:rPr>
                        <a:t>Tidak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</a:tr>
              <a:tr h="327727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 smtClean="0">
                          <a:effectLst/>
                        </a:rPr>
                        <a:t>H9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>
                          <a:effectLst/>
                        </a:rPr>
                        <a:t>21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>
                          <a:effectLst/>
                        </a:rPr>
                        <a:t>3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>
                          <a:effectLst/>
                        </a:rPr>
                        <a:t>4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>
                          <a:effectLst/>
                        </a:rPr>
                        <a:t>Tidak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</a:tr>
              <a:tr h="327727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 smtClean="0">
                          <a:effectLst/>
                        </a:rPr>
                        <a:t>H11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 dirty="0">
                          <a:effectLst/>
                        </a:rPr>
                        <a:t>12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>
                          <a:effectLst/>
                        </a:rPr>
                        <a:t>10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>
                          <a:effectLst/>
                        </a:rPr>
                        <a:t>12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>
                          <a:effectLst/>
                        </a:rPr>
                        <a:t>Tidak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</a:tr>
              <a:tr h="327727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 smtClean="0">
                          <a:effectLst/>
                        </a:rPr>
                        <a:t>H12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>
                          <a:effectLst/>
                        </a:rPr>
                        <a:t>14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>
                          <a:effectLst/>
                        </a:rPr>
                        <a:t>5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>
                          <a:effectLst/>
                        </a:rPr>
                        <a:t>5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>
                          <a:effectLst/>
                        </a:rPr>
                        <a:t>Tidak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</a:tr>
              <a:tr h="327727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 smtClean="0">
                          <a:effectLst/>
                        </a:rPr>
                        <a:t>H13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>
                          <a:effectLst/>
                        </a:rPr>
                        <a:t>18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>
                          <a:effectLst/>
                        </a:rPr>
                        <a:t>5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>
                          <a:effectLst/>
                        </a:rPr>
                        <a:t>3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>
                          <a:effectLst/>
                        </a:rPr>
                        <a:t>Tidak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</a:tr>
              <a:tr h="327727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 smtClean="0">
                          <a:effectLst/>
                        </a:rPr>
                        <a:t>H14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>
                          <a:effectLst/>
                        </a:rPr>
                        <a:t>15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>
                          <a:effectLst/>
                        </a:rPr>
                        <a:t>3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>
                          <a:effectLst/>
                        </a:rPr>
                        <a:t>14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u="none" strike="noStrike">
                          <a:effectLst/>
                        </a:rPr>
                        <a:t>Tidak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/>
                </a:tc>
              </a:tr>
              <a:tr h="390150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b="1" u="none" strike="noStrike" dirty="0">
                          <a:effectLst/>
                        </a:rPr>
                        <a:t>Rata-rata C</a:t>
                      </a:r>
                      <a:r>
                        <a:rPr lang="id-ID" sz="2000" b="1" u="none" strike="noStrike" baseline="-25000" dirty="0">
                          <a:effectLst/>
                        </a:rPr>
                        <a:t>2</a:t>
                      </a:r>
                      <a:endParaRPr lang="id-ID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b="1" u="none" strike="noStrike" dirty="0">
                          <a:effectLst/>
                        </a:rPr>
                        <a:t>17.5000</a:t>
                      </a:r>
                      <a:endParaRPr lang="id-ID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b="1" u="none" strike="noStrike">
                          <a:effectLst/>
                        </a:rPr>
                        <a:t>4.6667</a:t>
                      </a:r>
                      <a:endParaRPr lang="id-ID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b="1" u="none" strike="noStrike">
                          <a:effectLst/>
                        </a:rPr>
                        <a:t>7.1667</a:t>
                      </a:r>
                      <a:endParaRPr lang="id-ID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2000" b="1" u="none" strike="noStrike" dirty="0">
                          <a:effectLst/>
                        </a:rPr>
                        <a:t> </a:t>
                      </a:r>
                      <a:endParaRPr lang="id-ID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144" marR="7144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90150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b="1" u="none" strike="noStrike">
                          <a:effectLst/>
                        </a:rPr>
                        <a:t>STD C</a:t>
                      </a:r>
                      <a:r>
                        <a:rPr lang="id-ID" sz="2000" b="1" u="none" strike="noStrike" baseline="-25000">
                          <a:effectLst/>
                        </a:rPr>
                        <a:t>2</a:t>
                      </a:r>
                      <a:endParaRPr lang="id-ID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b="1" u="none" strike="noStrike" dirty="0">
                          <a:effectLst/>
                        </a:rPr>
                        <a:t>4.8477</a:t>
                      </a:r>
                      <a:endParaRPr lang="id-ID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b="1" u="none" strike="noStrike" dirty="0">
                          <a:effectLst/>
                        </a:rPr>
                        <a:t>2.8752</a:t>
                      </a:r>
                      <a:endParaRPr lang="id-ID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000" b="1" u="none" strike="noStrike" dirty="0">
                          <a:effectLst/>
                        </a:rPr>
                        <a:t>4.6224</a:t>
                      </a:r>
                      <a:endParaRPr lang="id-ID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2000" b="1" u="none" strike="noStrike" dirty="0">
                          <a:effectLst/>
                        </a:rPr>
                        <a:t> </a:t>
                      </a:r>
                      <a:endParaRPr lang="id-ID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144" marR="7144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246586" y="4832132"/>
            <a:ext cx="3831021" cy="8198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397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606570"/>
              </p:ext>
            </p:extLst>
          </p:nvPr>
        </p:nvGraphicFramePr>
        <p:xfrm>
          <a:off x="566926" y="1040960"/>
          <a:ext cx="7970110" cy="35052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567128"/>
                <a:gridCol w="1104656"/>
                <a:gridCol w="1241638"/>
                <a:gridCol w="1775744"/>
                <a:gridCol w="2280944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id-ID" sz="2000" spc="-30" smtClean="0">
                          <a:effectLst/>
                        </a:rPr>
                        <a:t>H15</a:t>
                      </a:r>
                      <a:endParaRPr lang="id-ID" sz="3600" spc="-3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id-ID" sz="2000" spc="-30" dirty="0" smtClean="0">
                          <a:effectLst/>
                        </a:rPr>
                        <a:t>28</a:t>
                      </a:r>
                      <a:endParaRPr lang="id-ID" sz="3600" spc="-3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id-ID" sz="2000" spc="-30" dirty="0" smtClean="0">
                          <a:effectLst/>
                        </a:rPr>
                        <a:t>4</a:t>
                      </a:r>
                      <a:endParaRPr lang="id-ID" sz="3600" spc="-3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id-ID" sz="2000" spc="-30" dirty="0" smtClean="0">
                          <a:effectLst/>
                        </a:rPr>
                        <a:t>2</a:t>
                      </a:r>
                      <a:endParaRPr lang="id-ID" sz="3600" spc="-3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id-ID" sz="2000" spc="-30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id-ID" sz="3600" spc="-3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091816"/>
              </p:ext>
            </p:extLst>
          </p:nvPr>
        </p:nvGraphicFramePr>
        <p:xfrm>
          <a:off x="562981" y="1051466"/>
          <a:ext cx="7970110" cy="35052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567128"/>
                <a:gridCol w="1104656"/>
                <a:gridCol w="1241638"/>
                <a:gridCol w="1775744"/>
                <a:gridCol w="2280944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id-ID" sz="2000" spc="-30" smtClean="0">
                          <a:effectLst/>
                        </a:rPr>
                        <a:t>H15</a:t>
                      </a:r>
                      <a:endParaRPr lang="id-ID" sz="3600" spc="-3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35" marR="51435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id-ID" sz="2000" spc="-30" dirty="0" smtClean="0">
                          <a:effectLst/>
                        </a:rPr>
                        <a:t>28</a:t>
                      </a:r>
                      <a:endParaRPr lang="id-ID" sz="3600" spc="-3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35" marR="51435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id-ID" sz="2000" spc="-30" dirty="0" smtClean="0">
                          <a:effectLst/>
                        </a:rPr>
                        <a:t>4</a:t>
                      </a:r>
                      <a:endParaRPr lang="id-ID" sz="3600" spc="-3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35" marR="51435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id-ID" sz="2000" spc="-30" dirty="0" smtClean="0">
                          <a:effectLst/>
                        </a:rPr>
                        <a:t>2</a:t>
                      </a:r>
                      <a:endParaRPr lang="id-ID" sz="3600" spc="-3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35" marR="51435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id-ID" sz="2000" spc="-30" dirty="0" smtClean="0">
                          <a:solidFill>
                            <a:srgbClr val="FF0000"/>
                          </a:solidFill>
                          <a:effectLst/>
                        </a:rPr>
                        <a:t>Ya</a:t>
                      </a:r>
                      <a:endParaRPr lang="id-ID" sz="3600" spc="-3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35" marR="51435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75164"/>
              </p:ext>
            </p:extLst>
          </p:nvPr>
        </p:nvGraphicFramePr>
        <p:xfrm>
          <a:off x="199679" y="1970707"/>
          <a:ext cx="4159681" cy="3804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908" name="Equation" r:id="rId3" imgW="3327400" imgH="2806700" progId="Equation.3">
                  <p:embed/>
                </p:oleObj>
              </mc:Choice>
              <mc:Fallback>
                <p:oleObj name="Equation" r:id="rId3" imgW="3327400" imgH="280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679" y="1970707"/>
                        <a:ext cx="4159681" cy="38047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152400" y="306666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687002"/>
              </p:ext>
            </p:extLst>
          </p:nvPr>
        </p:nvGraphicFramePr>
        <p:xfrm>
          <a:off x="4506299" y="1965451"/>
          <a:ext cx="4409101" cy="3776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909" name="Equation" r:id="rId5" imgW="3441700" imgH="2806700" progId="Equation.3">
                  <p:embed/>
                </p:oleObj>
              </mc:Choice>
              <mc:Fallback>
                <p:oleObj name="Equation" r:id="rId5" imgW="3441700" imgH="280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6299" y="1965451"/>
                        <a:ext cx="4409101" cy="37766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3"/>
          <p:cNvSpPr>
            <a:spLocks noChangeArrowheads="1"/>
          </p:cNvSpPr>
          <p:nvPr/>
        </p:nvSpPr>
        <p:spPr bwMode="auto">
          <a:xfrm>
            <a:off x="266700" y="321906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8" name="Rounded Rectangle 7"/>
          <p:cNvSpPr/>
          <p:nvPr/>
        </p:nvSpPr>
        <p:spPr>
          <a:xfrm>
            <a:off x="1524000" y="5470651"/>
            <a:ext cx="1265183" cy="3205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955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1660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OR</a:t>
            </a:r>
            <a:endParaRPr lang="id-ID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1828800"/>
          <a:ext cx="243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x1</a:t>
                      </a:r>
                      <a:endParaRPr lang="id-ID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x2</a:t>
                      </a:r>
                      <a:endParaRPr lang="id-ID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endParaRPr lang="id-ID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79" name="TextBox 34"/>
          <p:cNvSpPr txBox="1">
            <a:spLocks noChangeArrowheads="1"/>
          </p:cNvSpPr>
          <p:nvPr/>
        </p:nvSpPr>
        <p:spPr bwMode="auto">
          <a:xfrm>
            <a:off x="5029200" y="5943600"/>
            <a:ext cx="1676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l-GR" sz="3200" i="1"/>
              <a:t>θ</a:t>
            </a:r>
            <a:r>
              <a:rPr lang="en-US" sz="3200"/>
              <a:t> = 0,5</a:t>
            </a:r>
            <a:endParaRPr lang="id-ID" sz="320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438400" y="4267200"/>
            <a:ext cx="1381125" cy="5826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1" name="TextBox 36"/>
          <p:cNvSpPr txBox="1">
            <a:spLocks noChangeArrowheads="1"/>
          </p:cNvSpPr>
          <p:nvPr/>
        </p:nvSpPr>
        <p:spPr bwMode="auto">
          <a:xfrm>
            <a:off x="2743200" y="3886200"/>
            <a:ext cx="1219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w = 1</a:t>
            </a:r>
            <a:endParaRPr lang="id-ID" sz="320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362200" y="5818188"/>
            <a:ext cx="1457325" cy="4302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3" name="TextBox 38"/>
          <p:cNvSpPr txBox="1">
            <a:spLocks noChangeArrowheads="1"/>
          </p:cNvSpPr>
          <p:nvPr/>
        </p:nvSpPr>
        <p:spPr bwMode="auto">
          <a:xfrm>
            <a:off x="2667000" y="6045200"/>
            <a:ext cx="1219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w = 1</a:t>
            </a:r>
            <a:endParaRPr lang="id-ID" sz="320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096000" y="5334000"/>
            <a:ext cx="914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5" name="TextBox 40"/>
          <p:cNvSpPr txBox="1">
            <a:spLocks noChangeArrowheads="1"/>
          </p:cNvSpPr>
          <p:nvPr/>
        </p:nvSpPr>
        <p:spPr bwMode="auto">
          <a:xfrm>
            <a:off x="1600200" y="3987800"/>
            <a:ext cx="838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x1</a:t>
            </a:r>
            <a:endParaRPr lang="id-ID" sz="3200"/>
          </a:p>
        </p:txBody>
      </p:sp>
      <p:sp>
        <p:nvSpPr>
          <p:cNvPr id="2086" name="TextBox 41"/>
          <p:cNvSpPr txBox="1">
            <a:spLocks noChangeArrowheads="1"/>
          </p:cNvSpPr>
          <p:nvPr/>
        </p:nvSpPr>
        <p:spPr bwMode="auto">
          <a:xfrm>
            <a:off x="1524000" y="5969000"/>
            <a:ext cx="838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x2</a:t>
            </a:r>
            <a:endParaRPr lang="id-ID" sz="3200"/>
          </a:p>
        </p:txBody>
      </p:sp>
      <p:sp>
        <p:nvSpPr>
          <p:cNvPr id="2087" name="TextBox 42"/>
          <p:cNvSpPr txBox="1">
            <a:spLocks noChangeArrowheads="1"/>
          </p:cNvSpPr>
          <p:nvPr/>
        </p:nvSpPr>
        <p:spPr bwMode="auto">
          <a:xfrm>
            <a:off x="7086600" y="5029200"/>
            <a:ext cx="609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y </a:t>
            </a:r>
            <a:endParaRPr lang="id-ID" sz="3200"/>
          </a:p>
        </p:txBody>
      </p:sp>
      <p:graphicFrame>
        <p:nvGraphicFramePr>
          <p:cNvPr id="2050" name="Object 1"/>
          <p:cNvGraphicFramePr>
            <a:graphicFrameLocks noChangeAspect="1"/>
          </p:cNvGraphicFramePr>
          <p:nvPr/>
        </p:nvGraphicFramePr>
        <p:xfrm>
          <a:off x="3048000" y="1143000"/>
          <a:ext cx="4648200" cy="235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264" name="Visio" r:id="rId4" imgW="3987899" imgH="2020453" progId="Visio.Drawing.11">
                  <p:embed/>
                </p:oleObj>
              </mc:Choice>
              <mc:Fallback>
                <p:oleObj name="Visio" r:id="rId4" imgW="3987899" imgH="202045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143000"/>
                        <a:ext cx="4648200" cy="2354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Down Arrow 15"/>
          <p:cNvSpPr/>
          <p:nvPr/>
        </p:nvSpPr>
        <p:spPr>
          <a:xfrm rot="1689658">
            <a:off x="5865813" y="3738563"/>
            <a:ext cx="381000" cy="8810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graphicFrame>
        <p:nvGraphicFramePr>
          <p:cNvPr id="176131" name="Object 3"/>
          <p:cNvGraphicFramePr>
            <a:graphicFrameLocks noChangeAspect="1"/>
          </p:cNvGraphicFramePr>
          <p:nvPr/>
        </p:nvGraphicFramePr>
        <p:xfrm>
          <a:off x="7169150" y="2349500"/>
          <a:ext cx="14351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265" name="Equation" r:id="rId6" imgW="698400" imgH="444240" progId="Equation.3">
                  <p:embed/>
                </p:oleObj>
              </mc:Choice>
              <mc:Fallback>
                <p:oleObj name="Equation" r:id="rId6" imgW="69840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150" y="2349500"/>
                        <a:ext cx="143510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429000" y="4648200"/>
            <a:ext cx="2667000" cy="1371600"/>
            <a:chOff x="6172200" y="3810000"/>
            <a:chExt cx="2667000" cy="1371600"/>
          </a:xfrm>
        </p:grpSpPr>
        <p:sp>
          <p:nvSpPr>
            <p:cNvPr id="19" name="Oval 18"/>
            <p:cNvSpPr/>
            <p:nvPr/>
          </p:nvSpPr>
          <p:spPr>
            <a:xfrm>
              <a:off x="6172200" y="3810000"/>
              <a:ext cx="2667000" cy="13716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cxnSp>
          <p:nvCxnSpPr>
            <p:cNvPr id="20" name="Straight Connector 19"/>
            <p:cNvCxnSpPr/>
            <p:nvPr/>
          </p:nvCxnSpPr>
          <p:spPr>
            <a:xfrm rot="5400000">
              <a:off x="6368257" y="4491831"/>
              <a:ext cx="1276350" cy="158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7362826" y="4492625"/>
              <a:ext cx="1274762" cy="158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3" name="Rectangle 21"/>
            <p:cNvSpPr>
              <a:spLocks noChangeArrowheads="1"/>
            </p:cNvSpPr>
            <p:nvPr/>
          </p:nvSpPr>
          <p:spPr bwMode="auto">
            <a:xfrm>
              <a:off x="6400800" y="4114800"/>
              <a:ext cx="371042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d-ID" sz="4000" b="1">
                  <a:sym typeface="Symbol" pitchFamily="18" charset="2"/>
                </a:rPr>
                <a:t></a:t>
              </a:r>
              <a:endParaRPr lang="id-ID" sz="4000" b="1"/>
            </a:p>
          </p:txBody>
        </p:sp>
        <p:grpSp>
          <p:nvGrpSpPr>
            <p:cNvPr id="3" name="Group 53"/>
            <p:cNvGrpSpPr>
              <a:grpSpLocks/>
            </p:cNvGrpSpPr>
            <p:nvPr/>
          </p:nvGrpSpPr>
          <p:grpSpPr bwMode="auto">
            <a:xfrm>
              <a:off x="7289457" y="4256739"/>
              <a:ext cx="396446" cy="447404"/>
              <a:chOff x="6553200" y="1066800"/>
              <a:chExt cx="1524000" cy="1068388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7317345" y="1065245"/>
                <a:ext cx="76282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6554519" y="2134281"/>
                <a:ext cx="76282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5400000">
                <a:off x="6782826" y="1599764"/>
                <a:ext cx="106903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5" name="Rectangle 23"/>
            <p:cNvSpPr>
              <a:spLocks noChangeArrowheads="1"/>
            </p:cNvSpPr>
            <p:nvPr/>
          </p:nvSpPr>
          <p:spPr bwMode="auto">
            <a:xfrm>
              <a:off x="8154430" y="3925866"/>
              <a:ext cx="371042" cy="874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5400">
                  <a:sym typeface="Symbol" pitchFamily="18" charset="2"/>
                </a:rPr>
                <a:t>y</a:t>
              </a:r>
              <a:endParaRPr lang="id-ID" sz="8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XOR</a:t>
            </a:r>
            <a:endParaRPr lang="id-ID" smtClean="0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33400" y="1687513"/>
            <a:ext cx="4267200" cy="3794125"/>
            <a:chOff x="533400" y="1688068"/>
            <a:chExt cx="4267200" cy="3793867"/>
          </a:xfrm>
        </p:grpSpPr>
        <p:cxnSp>
          <p:nvCxnSpPr>
            <p:cNvPr id="7" name="Straight Connector 6"/>
            <p:cNvCxnSpPr/>
            <p:nvPr/>
          </p:nvCxnSpPr>
          <p:spPr>
            <a:xfrm rot="5400000">
              <a:off x="-307871" y="3661196"/>
              <a:ext cx="30541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0800000">
              <a:off x="914400" y="4881901"/>
              <a:ext cx="32766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1066800" y="4731098"/>
              <a:ext cx="304800" cy="3047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5" name="Oval 14"/>
            <p:cNvSpPr/>
            <p:nvPr/>
          </p:nvSpPr>
          <p:spPr>
            <a:xfrm>
              <a:off x="1066800" y="3435786"/>
              <a:ext cx="304800" cy="30477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6" name="Oval 15"/>
            <p:cNvSpPr/>
            <p:nvPr/>
          </p:nvSpPr>
          <p:spPr>
            <a:xfrm>
              <a:off x="2590800" y="3435786"/>
              <a:ext cx="304800" cy="3047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7" name="Oval 16"/>
            <p:cNvSpPr/>
            <p:nvPr/>
          </p:nvSpPr>
          <p:spPr>
            <a:xfrm>
              <a:off x="2590800" y="4731098"/>
              <a:ext cx="304800" cy="30477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50216" name="TextBox 27"/>
            <p:cNvSpPr txBox="1">
              <a:spLocks noChangeArrowheads="1"/>
            </p:cNvSpPr>
            <p:nvPr/>
          </p:nvSpPr>
          <p:spPr bwMode="auto">
            <a:xfrm>
              <a:off x="609600" y="5036403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0</a:t>
              </a:r>
              <a:endParaRPr lang="id-ID"/>
            </a:p>
          </p:txBody>
        </p:sp>
        <p:sp>
          <p:nvSpPr>
            <p:cNvPr id="50217" name="TextBox 28"/>
            <p:cNvSpPr txBox="1">
              <a:spLocks noChangeArrowheads="1"/>
            </p:cNvSpPr>
            <p:nvPr/>
          </p:nvSpPr>
          <p:spPr bwMode="auto">
            <a:xfrm>
              <a:off x="2452914" y="5112603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1</a:t>
              </a:r>
              <a:endParaRPr lang="id-ID"/>
            </a:p>
          </p:txBody>
        </p:sp>
        <p:sp>
          <p:nvSpPr>
            <p:cNvPr id="50218" name="TextBox 29"/>
            <p:cNvSpPr txBox="1">
              <a:spLocks noChangeArrowheads="1"/>
            </p:cNvSpPr>
            <p:nvPr/>
          </p:nvSpPr>
          <p:spPr bwMode="auto">
            <a:xfrm>
              <a:off x="533400" y="3447871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1</a:t>
              </a:r>
              <a:endParaRPr lang="id-ID"/>
            </a:p>
          </p:txBody>
        </p:sp>
        <p:sp>
          <p:nvSpPr>
            <p:cNvPr id="50219" name="TextBox 17"/>
            <p:cNvSpPr txBox="1">
              <a:spLocks noChangeArrowheads="1"/>
            </p:cNvSpPr>
            <p:nvPr/>
          </p:nvSpPr>
          <p:spPr bwMode="auto">
            <a:xfrm>
              <a:off x="4191000" y="467868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x1</a:t>
              </a:r>
              <a:endParaRPr lang="id-ID"/>
            </a:p>
          </p:txBody>
        </p:sp>
        <p:sp>
          <p:nvSpPr>
            <p:cNvPr id="50220" name="TextBox 18"/>
            <p:cNvSpPr txBox="1">
              <a:spLocks noChangeArrowheads="1"/>
            </p:cNvSpPr>
            <p:nvPr/>
          </p:nvSpPr>
          <p:spPr bwMode="auto">
            <a:xfrm>
              <a:off x="914401" y="1688068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x2</a:t>
              </a:r>
              <a:endParaRPr lang="id-ID"/>
            </a:p>
          </p:txBody>
        </p:sp>
      </p:grp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5334000" y="1295400"/>
          <a:ext cx="243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x1</a:t>
                      </a:r>
                      <a:endParaRPr lang="id-ID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x2</a:t>
                      </a:r>
                      <a:endParaRPr lang="id-ID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endParaRPr lang="id-ID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 flipV="1">
            <a:off x="1066800" y="3200400"/>
            <a:ext cx="2895600" cy="25146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04800" y="2514600"/>
            <a:ext cx="2895600" cy="25146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0" y="5791200"/>
            <a:ext cx="2743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0070C0"/>
                </a:solidFill>
              </a:rPr>
              <a:t>x1 - x2 - 0,5 = 0</a:t>
            </a:r>
            <a:endParaRPr lang="id-ID" sz="240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81200" y="1981200"/>
            <a:ext cx="2667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0070C0"/>
                </a:solidFill>
              </a:rPr>
              <a:t>x1 - x2 + 0,5 = 0</a:t>
            </a:r>
            <a:endParaRPr lang="id-ID" sz="24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XOR</a:t>
            </a:r>
            <a:endParaRPr lang="id-ID" smtClean="0"/>
          </a:p>
        </p:txBody>
      </p:sp>
      <p:sp>
        <p:nvSpPr>
          <p:cNvPr id="51203" name="TextBox 34"/>
          <p:cNvSpPr txBox="1">
            <a:spLocks noChangeArrowheads="1"/>
          </p:cNvSpPr>
          <p:nvPr/>
        </p:nvSpPr>
        <p:spPr bwMode="auto">
          <a:xfrm>
            <a:off x="3352800" y="2590800"/>
            <a:ext cx="152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l-GR" sz="2400" i="1"/>
              <a:t>θ</a:t>
            </a:r>
            <a:r>
              <a:rPr lang="en-US" sz="2400"/>
              <a:t> = 0,5</a:t>
            </a:r>
            <a:endParaRPr lang="id-ID" sz="2400"/>
          </a:p>
        </p:txBody>
      </p:sp>
      <p:cxnSp>
        <p:nvCxnSpPr>
          <p:cNvPr id="36" name="Straight Arrow Connector 35"/>
          <p:cNvCxnSpPr>
            <a:stCxn id="51207" idx="3"/>
          </p:cNvCxnSpPr>
          <p:nvPr/>
        </p:nvCxnSpPr>
        <p:spPr>
          <a:xfrm>
            <a:off x="838200" y="3521075"/>
            <a:ext cx="2438400" cy="47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05" name="TextBox 36"/>
          <p:cNvSpPr txBox="1">
            <a:spLocks noChangeArrowheads="1"/>
          </p:cNvSpPr>
          <p:nvPr/>
        </p:nvSpPr>
        <p:spPr bwMode="auto">
          <a:xfrm>
            <a:off x="1066800" y="3048000"/>
            <a:ext cx="1219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w = -1</a:t>
            </a:r>
            <a:endParaRPr lang="id-ID" sz="2400"/>
          </a:p>
        </p:txBody>
      </p:sp>
      <p:cxnSp>
        <p:nvCxnSpPr>
          <p:cNvPr id="40" name="Straight Arrow Connector 39"/>
          <p:cNvCxnSpPr>
            <a:stCxn id="51211" idx="3"/>
          </p:cNvCxnSpPr>
          <p:nvPr/>
        </p:nvCxnSpPr>
        <p:spPr>
          <a:xfrm flipV="1">
            <a:off x="838200" y="3848100"/>
            <a:ext cx="2662238" cy="17922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07" name="TextBox 40"/>
          <p:cNvSpPr txBox="1">
            <a:spLocks noChangeArrowheads="1"/>
          </p:cNvSpPr>
          <p:nvPr/>
        </p:nvSpPr>
        <p:spPr bwMode="auto">
          <a:xfrm>
            <a:off x="0" y="3290888"/>
            <a:ext cx="838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x1</a:t>
            </a:r>
            <a:endParaRPr lang="id-ID" sz="2400"/>
          </a:p>
        </p:txBody>
      </p:sp>
      <p:sp>
        <p:nvSpPr>
          <p:cNvPr id="51208" name="TextBox 42"/>
          <p:cNvSpPr txBox="1">
            <a:spLocks noChangeArrowheads="1"/>
          </p:cNvSpPr>
          <p:nvPr/>
        </p:nvSpPr>
        <p:spPr bwMode="auto">
          <a:xfrm>
            <a:off x="8458200" y="4211638"/>
            <a:ext cx="609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y </a:t>
            </a:r>
            <a:endParaRPr lang="id-ID" sz="3200"/>
          </a:p>
        </p:txBody>
      </p:sp>
      <p:cxnSp>
        <p:nvCxnSpPr>
          <p:cNvPr id="54" name="Straight Arrow Connector 53"/>
          <p:cNvCxnSpPr>
            <a:stCxn id="51211" idx="3"/>
          </p:cNvCxnSpPr>
          <p:nvPr/>
        </p:nvCxnSpPr>
        <p:spPr>
          <a:xfrm>
            <a:off x="838200" y="5640388"/>
            <a:ext cx="2438400" cy="31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10" name="TextBox 54"/>
          <p:cNvSpPr txBox="1">
            <a:spLocks noChangeArrowheads="1"/>
          </p:cNvSpPr>
          <p:nvPr/>
        </p:nvSpPr>
        <p:spPr bwMode="auto">
          <a:xfrm>
            <a:off x="1066800" y="5643563"/>
            <a:ext cx="1219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w = -1</a:t>
            </a:r>
            <a:endParaRPr lang="id-ID" sz="2400"/>
          </a:p>
        </p:txBody>
      </p:sp>
      <p:sp>
        <p:nvSpPr>
          <p:cNvPr id="51211" name="TextBox 55"/>
          <p:cNvSpPr txBox="1">
            <a:spLocks noChangeArrowheads="1"/>
          </p:cNvSpPr>
          <p:nvPr/>
        </p:nvSpPr>
        <p:spPr bwMode="auto">
          <a:xfrm>
            <a:off x="0" y="5408613"/>
            <a:ext cx="838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x2</a:t>
            </a:r>
            <a:endParaRPr lang="id-ID" sz="2400"/>
          </a:p>
        </p:txBody>
      </p:sp>
      <p:cxnSp>
        <p:nvCxnSpPr>
          <p:cNvPr id="59" name="Straight Arrow Connector 58"/>
          <p:cNvCxnSpPr>
            <a:stCxn id="51207" idx="3"/>
          </p:cNvCxnSpPr>
          <p:nvPr/>
        </p:nvCxnSpPr>
        <p:spPr>
          <a:xfrm>
            <a:off x="838200" y="3521075"/>
            <a:ext cx="2662238" cy="17986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13" name="TextBox 62"/>
          <p:cNvSpPr txBox="1">
            <a:spLocks noChangeArrowheads="1"/>
          </p:cNvSpPr>
          <p:nvPr/>
        </p:nvSpPr>
        <p:spPr bwMode="auto">
          <a:xfrm>
            <a:off x="1219200" y="3814763"/>
            <a:ext cx="990600" cy="461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w = 1</a:t>
            </a:r>
            <a:endParaRPr lang="id-ID" sz="2400"/>
          </a:p>
        </p:txBody>
      </p:sp>
      <p:sp>
        <p:nvSpPr>
          <p:cNvPr id="51214" name="TextBox 63"/>
          <p:cNvSpPr txBox="1">
            <a:spLocks noChangeArrowheads="1"/>
          </p:cNvSpPr>
          <p:nvPr/>
        </p:nvSpPr>
        <p:spPr bwMode="auto">
          <a:xfrm>
            <a:off x="1219200" y="4805363"/>
            <a:ext cx="990600" cy="461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w = 1</a:t>
            </a:r>
            <a:endParaRPr lang="id-ID" sz="2400"/>
          </a:p>
        </p:txBody>
      </p:sp>
      <p:sp>
        <p:nvSpPr>
          <p:cNvPr id="51215" name="TextBox 68"/>
          <p:cNvSpPr txBox="1">
            <a:spLocks noChangeArrowheads="1"/>
          </p:cNvSpPr>
          <p:nvPr/>
        </p:nvSpPr>
        <p:spPr bwMode="auto">
          <a:xfrm>
            <a:off x="6553200" y="5033963"/>
            <a:ext cx="152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l-GR" sz="2400" i="1"/>
              <a:t>θ</a:t>
            </a:r>
            <a:r>
              <a:rPr lang="en-US" sz="2400"/>
              <a:t> = 0,5</a:t>
            </a:r>
            <a:endParaRPr lang="id-ID" sz="240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4800600" y="3525838"/>
            <a:ext cx="1671638" cy="6508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4800600" y="4824413"/>
            <a:ext cx="1671638" cy="8207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18" name="TextBox 83"/>
          <p:cNvSpPr txBox="1">
            <a:spLocks noChangeArrowheads="1"/>
          </p:cNvSpPr>
          <p:nvPr/>
        </p:nvSpPr>
        <p:spPr bwMode="auto">
          <a:xfrm>
            <a:off x="5334000" y="3352800"/>
            <a:ext cx="990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w = 1</a:t>
            </a:r>
            <a:endParaRPr lang="id-ID" sz="2400"/>
          </a:p>
        </p:txBody>
      </p:sp>
      <p:sp>
        <p:nvSpPr>
          <p:cNvPr id="51219" name="TextBox 84"/>
          <p:cNvSpPr txBox="1">
            <a:spLocks noChangeArrowheads="1"/>
          </p:cNvSpPr>
          <p:nvPr/>
        </p:nvSpPr>
        <p:spPr bwMode="auto">
          <a:xfrm>
            <a:off x="5334000" y="5338763"/>
            <a:ext cx="990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w = 1</a:t>
            </a:r>
            <a:endParaRPr lang="id-ID" sz="2400"/>
          </a:p>
        </p:txBody>
      </p:sp>
      <p:cxnSp>
        <p:nvCxnSpPr>
          <p:cNvPr id="86" name="Straight Arrow Connector 85"/>
          <p:cNvCxnSpPr>
            <a:endCxn id="51208" idx="1"/>
          </p:cNvCxnSpPr>
          <p:nvPr/>
        </p:nvCxnSpPr>
        <p:spPr>
          <a:xfrm>
            <a:off x="7772400" y="4500563"/>
            <a:ext cx="685800" cy="31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3276600" y="3052763"/>
            <a:ext cx="1524000" cy="914400"/>
            <a:chOff x="6172201" y="3810000"/>
            <a:chExt cx="2667000" cy="1371600"/>
          </a:xfrm>
        </p:grpSpPr>
        <p:sp>
          <p:nvSpPr>
            <p:cNvPr id="41" name="Oval 40"/>
            <p:cNvSpPr/>
            <p:nvPr/>
          </p:nvSpPr>
          <p:spPr>
            <a:xfrm>
              <a:off x="6172201" y="3810000"/>
              <a:ext cx="2667000" cy="13716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cxnSp>
          <p:nvCxnSpPr>
            <p:cNvPr id="42" name="Straight Connector 41"/>
            <p:cNvCxnSpPr/>
            <p:nvPr/>
          </p:nvCxnSpPr>
          <p:spPr>
            <a:xfrm rot="5400000">
              <a:off x="6368653" y="4492229"/>
              <a:ext cx="127397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7362032" y="4493418"/>
              <a:ext cx="127635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72" name="Rectangle 43"/>
            <p:cNvSpPr>
              <a:spLocks noChangeArrowheads="1"/>
            </p:cNvSpPr>
            <p:nvPr/>
          </p:nvSpPr>
          <p:spPr bwMode="auto">
            <a:xfrm>
              <a:off x="6254752" y="4060371"/>
              <a:ext cx="371042" cy="784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d-ID" sz="2800" b="1">
                  <a:sym typeface="Symbol" pitchFamily="18" charset="2"/>
                </a:rPr>
                <a:t></a:t>
              </a:r>
              <a:endParaRPr lang="id-ID" sz="2800" b="1"/>
            </a:p>
          </p:txBody>
        </p:sp>
        <p:grpSp>
          <p:nvGrpSpPr>
            <p:cNvPr id="3" name="Group 53"/>
            <p:cNvGrpSpPr>
              <a:grpSpLocks/>
            </p:cNvGrpSpPr>
            <p:nvPr/>
          </p:nvGrpSpPr>
          <p:grpSpPr bwMode="auto">
            <a:xfrm>
              <a:off x="7289457" y="4256739"/>
              <a:ext cx="396446" cy="447404"/>
              <a:chOff x="6553200" y="1066800"/>
              <a:chExt cx="1524000" cy="106838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320397" y="1069035"/>
                <a:ext cx="75825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551471" y="2132383"/>
                <a:ext cx="76892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>
                <a:off x="6783388" y="1595369"/>
                <a:ext cx="1063348" cy="1067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274" name="Rectangle 45"/>
            <p:cNvSpPr>
              <a:spLocks noChangeArrowheads="1"/>
            </p:cNvSpPr>
            <p:nvPr/>
          </p:nvSpPr>
          <p:spPr bwMode="auto">
            <a:xfrm>
              <a:off x="8039101" y="3869204"/>
              <a:ext cx="371042" cy="969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600">
                  <a:sym typeface="Symbol" pitchFamily="18" charset="2"/>
                </a:rPr>
                <a:t>y</a:t>
              </a:r>
              <a:endParaRPr lang="id-ID" sz="6000"/>
            </a:p>
          </p:txBody>
        </p:sp>
      </p:grpSp>
      <p:sp>
        <p:nvSpPr>
          <p:cNvPr id="51222" name="TextBox 52"/>
          <p:cNvSpPr txBox="1">
            <a:spLocks noChangeArrowheads="1"/>
          </p:cNvSpPr>
          <p:nvPr/>
        </p:nvSpPr>
        <p:spPr bwMode="auto">
          <a:xfrm>
            <a:off x="3276600" y="6096000"/>
            <a:ext cx="152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l-GR" sz="2400" i="1"/>
              <a:t>θ</a:t>
            </a:r>
            <a:r>
              <a:rPr lang="en-US" sz="2400"/>
              <a:t> = 0,5</a:t>
            </a:r>
            <a:endParaRPr lang="id-ID" sz="2400"/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3276600" y="5186363"/>
            <a:ext cx="1524000" cy="914400"/>
            <a:chOff x="6172201" y="3810000"/>
            <a:chExt cx="2667000" cy="1371600"/>
          </a:xfrm>
        </p:grpSpPr>
        <p:sp>
          <p:nvSpPr>
            <p:cNvPr id="53" name="Oval 52"/>
            <p:cNvSpPr/>
            <p:nvPr/>
          </p:nvSpPr>
          <p:spPr>
            <a:xfrm>
              <a:off x="6172201" y="3810000"/>
              <a:ext cx="2667000" cy="13716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cxnSp>
          <p:nvCxnSpPr>
            <p:cNvPr id="55" name="Straight Connector 54"/>
            <p:cNvCxnSpPr/>
            <p:nvPr/>
          </p:nvCxnSpPr>
          <p:spPr>
            <a:xfrm rot="5400000">
              <a:off x="6368653" y="4492229"/>
              <a:ext cx="127397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7362032" y="4493418"/>
              <a:ext cx="127635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63" name="Rectangle 56"/>
            <p:cNvSpPr>
              <a:spLocks noChangeArrowheads="1"/>
            </p:cNvSpPr>
            <p:nvPr/>
          </p:nvSpPr>
          <p:spPr bwMode="auto">
            <a:xfrm>
              <a:off x="6254752" y="4060371"/>
              <a:ext cx="371042" cy="784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d-ID" sz="2800" b="1">
                  <a:sym typeface="Symbol" pitchFamily="18" charset="2"/>
                </a:rPr>
                <a:t></a:t>
              </a:r>
              <a:endParaRPr lang="id-ID" sz="2800" b="1"/>
            </a:p>
          </p:txBody>
        </p:sp>
        <p:grpSp>
          <p:nvGrpSpPr>
            <p:cNvPr id="5" name="Group 53"/>
            <p:cNvGrpSpPr>
              <a:grpSpLocks/>
            </p:cNvGrpSpPr>
            <p:nvPr/>
          </p:nvGrpSpPr>
          <p:grpSpPr bwMode="auto">
            <a:xfrm>
              <a:off x="7289457" y="4256739"/>
              <a:ext cx="396446" cy="447404"/>
              <a:chOff x="6553200" y="1066800"/>
              <a:chExt cx="1524000" cy="1068388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7320397" y="1069035"/>
                <a:ext cx="75825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551471" y="2132383"/>
                <a:ext cx="76892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>
                <a:off x="6783388" y="1595369"/>
                <a:ext cx="1063348" cy="1067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265" name="Rectangle 59"/>
            <p:cNvSpPr>
              <a:spLocks noChangeArrowheads="1"/>
            </p:cNvSpPr>
            <p:nvPr/>
          </p:nvSpPr>
          <p:spPr bwMode="auto">
            <a:xfrm>
              <a:off x="8039101" y="3869204"/>
              <a:ext cx="371042" cy="969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600">
                  <a:sym typeface="Symbol" pitchFamily="18" charset="2"/>
                </a:rPr>
                <a:t>y</a:t>
              </a:r>
              <a:endParaRPr lang="id-ID" sz="6000"/>
            </a:p>
          </p:txBody>
        </p:sp>
      </p:grpSp>
      <p:grpSp>
        <p:nvGrpSpPr>
          <p:cNvPr id="6" name="Group 63"/>
          <p:cNvGrpSpPr>
            <a:grpSpLocks/>
          </p:cNvGrpSpPr>
          <p:nvPr/>
        </p:nvGrpSpPr>
        <p:grpSpPr bwMode="auto">
          <a:xfrm>
            <a:off x="6248400" y="4043363"/>
            <a:ext cx="1524000" cy="914400"/>
            <a:chOff x="6172201" y="3810000"/>
            <a:chExt cx="2667000" cy="1371600"/>
          </a:xfrm>
        </p:grpSpPr>
        <p:sp>
          <p:nvSpPr>
            <p:cNvPr id="65" name="Oval 64"/>
            <p:cNvSpPr/>
            <p:nvPr/>
          </p:nvSpPr>
          <p:spPr>
            <a:xfrm>
              <a:off x="6172201" y="3810000"/>
              <a:ext cx="2667000" cy="13716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cxnSp>
          <p:nvCxnSpPr>
            <p:cNvPr id="66" name="Straight Connector 65"/>
            <p:cNvCxnSpPr/>
            <p:nvPr/>
          </p:nvCxnSpPr>
          <p:spPr>
            <a:xfrm rot="5400000">
              <a:off x="6368653" y="4492229"/>
              <a:ext cx="127397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7362032" y="4493418"/>
              <a:ext cx="127635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54" name="Rectangle 68"/>
            <p:cNvSpPr>
              <a:spLocks noChangeArrowheads="1"/>
            </p:cNvSpPr>
            <p:nvPr/>
          </p:nvSpPr>
          <p:spPr bwMode="auto">
            <a:xfrm>
              <a:off x="6254752" y="4060371"/>
              <a:ext cx="371042" cy="784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d-ID" sz="2800" b="1">
                  <a:sym typeface="Symbol" pitchFamily="18" charset="2"/>
                </a:rPr>
                <a:t></a:t>
              </a:r>
              <a:endParaRPr lang="id-ID" sz="2800" b="1"/>
            </a:p>
          </p:txBody>
        </p:sp>
        <p:grpSp>
          <p:nvGrpSpPr>
            <p:cNvPr id="7" name="Group 53"/>
            <p:cNvGrpSpPr>
              <a:grpSpLocks/>
            </p:cNvGrpSpPr>
            <p:nvPr/>
          </p:nvGrpSpPr>
          <p:grpSpPr bwMode="auto">
            <a:xfrm>
              <a:off x="7289457" y="4256739"/>
              <a:ext cx="396446" cy="447404"/>
              <a:chOff x="6553200" y="1066800"/>
              <a:chExt cx="1524000" cy="1068388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>
                <a:off x="7320397" y="1069035"/>
                <a:ext cx="75825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551471" y="2132383"/>
                <a:ext cx="76892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6783388" y="1595369"/>
                <a:ext cx="1063348" cy="1067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256" name="Rectangle 71"/>
            <p:cNvSpPr>
              <a:spLocks noChangeArrowheads="1"/>
            </p:cNvSpPr>
            <p:nvPr/>
          </p:nvSpPr>
          <p:spPr bwMode="auto">
            <a:xfrm>
              <a:off x="8039101" y="3869204"/>
              <a:ext cx="371042" cy="969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600">
                  <a:sym typeface="Symbol" pitchFamily="18" charset="2"/>
                </a:rPr>
                <a:t>y</a:t>
              </a:r>
              <a:endParaRPr lang="id-ID" sz="6000"/>
            </a:p>
          </p:txBody>
        </p:sp>
      </p:grpSp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6172200" y="1041400"/>
          <a:ext cx="243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x1</a:t>
                      </a:r>
                      <a:endParaRPr lang="id-ID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x2</a:t>
                      </a:r>
                      <a:endParaRPr lang="id-ID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endParaRPr lang="id-ID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C:\02 IT Telkom\001 Kuliah 2009\CS4773 SC\Perceptron\Hasil Penelusuran Gambar Google untuk http--www_cs_nott_ac_uk-~gxk-courses-g5aiai-006neuralnetworks-images-perceptron001_jpg_files\neural-networks_files\linsep0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057400"/>
            <a:ext cx="81661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 </a:t>
            </a:r>
            <a:r>
              <a:rPr lang="en-US" dirty="0" err="1" smtClean="0"/>
              <a:t>elemen</a:t>
            </a:r>
            <a:r>
              <a:rPr lang="en-US" dirty="0" smtClean="0"/>
              <a:t> input </a:t>
            </a:r>
            <a:r>
              <a:rPr lang="en-US" dirty="0" smtClean="0">
                <a:sym typeface="Wingdings" pitchFamily="2" charset="2"/>
              </a:rPr>
              <a:t> 3 </a:t>
            </a:r>
            <a:r>
              <a:rPr lang="en-US" dirty="0" err="1" smtClean="0"/>
              <a:t>dimensi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id-ID" dirty="0" smtClean="0"/>
              <a:t/>
            </a:r>
            <a:br>
              <a:rPr lang="id-ID" dirty="0" smtClean="0"/>
            </a:br>
            <a:r>
              <a:rPr lang="en-US" dirty="0" err="1" smtClean="0"/>
              <a:t>Perceptron</a:t>
            </a:r>
            <a:r>
              <a:rPr lang="en-US" dirty="0" smtClean="0"/>
              <a:t> Network</a:t>
            </a:r>
            <a:endParaRPr lang="id-ID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691313" y="2438400"/>
            <a:ext cx="1524000" cy="914400"/>
            <a:chOff x="6172201" y="3810000"/>
            <a:chExt cx="2667000" cy="1371600"/>
          </a:xfrm>
        </p:grpSpPr>
        <p:sp>
          <p:nvSpPr>
            <p:cNvPr id="5" name="Oval 4"/>
            <p:cNvSpPr/>
            <p:nvPr/>
          </p:nvSpPr>
          <p:spPr>
            <a:xfrm>
              <a:off x="6172201" y="3810000"/>
              <a:ext cx="2667000" cy="13716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5400000">
              <a:off x="6368655" y="4492229"/>
              <a:ext cx="127396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7362032" y="4493420"/>
              <a:ext cx="12763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294" name="Rectangle 7"/>
            <p:cNvSpPr>
              <a:spLocks noChangeArrowheads="1"/>
            </p:cNvSpPr>
            <p:nvPr/>
          </p:nvSpPr>
          <p:spPr bwMode="auto">
            <a:xfrm>
              <a:off x="6254752" y="4060371"/>
              <a:ext cx="371042" cy="784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d-ID" sz="2800" b="1">
                  <a:sym typeface="Symbol" pitchFamily="18" charset="2"/>
                </a:rPr>
                <a:t></a:t>
              </a:r>
              <a:endParaRPr lang="id-ID" sz="2800" b="1"/>
            </a:p>
          </p:txBody>
        </p:sp>
        <p:grpSp>
          <p:nvGrpSpPr>
            <p:cNvPr id="4" name="Group 53"/>
            <p:cNvGrpSpPr>
              <a:grpSpLocks/>
            </p:cNvGrpSpPr>
            <p:nvPr/>
          </p:nvGrpSpPr>
          <p:grpSpPr bwMode="auto">
            <a:xfrm>
              <a:off x="7289457" y="4256739"/>
              <a:ext cx="396446" cy="447404"/>
              <a:chOff x="6553200" y="1066800"/>
              <a:chExt cx="1524000" cy="1068388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7320397" y="1069035"/>
                <a:ext cx="75824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551471" y="2132387"/>
                <a:ext cx="76892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>
                <a:off x="6783376" y="1595371"/>
                <a:ext cx="1063352" cy="1068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296" name="Rectangle 9"/>
            <p:cNvSpPr>
              <a:spLocks noChangeArrowheads="1"/>
            </p:cNvSpPr>
            <p:nvPr/>
          </p:nvSpPr>
          <p:spPr bwMode="auto">
            <a:xfrm>
              <a:off x="8039101" y="3869204"/>
              <a:ext cx="371042" cy="969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600">
                  <a:sym typeface="Symbol" pitchFamily="18" charset="2"/>
                </a:rPr>
                <a:t>y</a:t>
              </a:r>
              <a:endParaRPr lang="id-ID" sz="6000"/>
            </a:p>
          </p:txBody>
        </p:sp>
      </p:grp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6691313" y="3886200"/>
            <a:ext cx="1524000" cy="914400"/>
            <a:chOff x="6172201" y="3810000"/>
            <a:chExt cx="2667000" cy="1371600"/>
          </a:xfrm>
        </p:grpSpPr>
        <p:sp>
          <p:nvSpPr>
            <p:cNvPr id="15" name="Oval 14"/>
            <p:cNvSpPr/>
            <p:nvPr/>
          </p:nvSpPr>
          <p:spPr>
            <a:xfrm>
              <a:off x="6172201" y="3810000"/>
              <a:ext cx="2667000" cy="13716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5400000">
              <a:off x="6368655" y="4492229"/>
              <a:ext cx="127396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7362032" y="4493420"/>
              <a:ext cx="12763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285" name="Rectangle 17"/>
            <p:cNvSpPr>
              <a:spLocks noChangeArrowheads="1"/>
            </p:cNvSpPr>
            <p:nvPr/>
          </p:nvSpPr>
          <p:spPr bwMode="auto">
            <a:xfrm>
              <a:off x="6254752" y="4060371"/>
              <a:ext cx="371042" cy="784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d-ID" sz="2800" b="1">
                  <a:sym typeface="Symbol" pitchFamily="18" charset="2"/>
                </a:rPr>
                <a:t></a:t>
              </a:r>
              <a:endParaRPr lang="id-ID" sz="2800" b="1"/>
            </a:p>
          </p:txBody>
        </p:sp>
        <p:grpSp>
          <p:nvGrpSpPr>
            <p:cNvPr id="9" name="Group 53"/>
            <p:cNvGrpSpPr>
              <a:grpSpLocks/>
            </p:cNvGrpSpPr>
            <p:nvPr/>
          </p:nvGrpSpPr>
          <p:grpSpPr bwMode="auto">
            <a:xfrm>
              <a:off x="7289457" y="4256739"/>
              <a:ext cx="396446" cy="447404"/>
              <a:chOff x="6553200" y="1066800"/>
              <a:chExt cx="1524000" cy="1068388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7320397" y="1069035"/>
                <a:ext cx="75824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551471" y="2132387"/>
                <a:ext cx="76892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>
                <a:off x="6783376" y="1595371"/>
                <a:ext cx="1063352" cy="1068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287" name="Rectangle 19"/>
            <p:cNvSpPr>
              <a:spLocks noChangeArrowheads="1"/>
            </p:cNvSpPr>
            <p:nvPr/>
          </p:nvSpPr>
          <p:spPr bwMode="auto">
            <a:xfrm>
              <a:off x="8039101" y="3869204"/>
              <a:ext cx="371042" cy="969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600">
                  <a:sym typeface="Symbol" pitchFamily="18" charset="2"/>
                </a:rPr>
                <a:t>y</a:t>
              </a:r>
              <a:endParaRPr lang="id-ID" sz="6000"/>
            </a:p>
          </p:txBody>
        </p:sp>
      </p:grpSp>
      <p:grpSp>
        <p:nvGrpSpPr>
          <p:cNvPr id="10" name="Group 23"/>
          <p:cNvGrpSpPr>
            <a:grpSpLocks/>
          </p:cNvGrpSpPr>
          <p:nvPr/>
        </p:nvGrpSpPr>
        <p:grpSpPr bwMode="auto">
          <a:xfrm>
            <a:off x="6691313" y="5486400"/>
            <a:ext cx="1524000" cy="914400"/>
            <a:chOff x="6172201" y="3810000"/>
            <a:chExt cx="2667000" cy="1371600"/>
          </a:xfrm>
        </p:grpSpPr>
        <p:sp>
          <p:nvSpPr>
            <p:cNvPr id="25" name="Oval 24"/>
            <p:cNvSpPr/>
            <p:nvPr/>
          </p:nvSpPr>
          <p:spPr>
            <a:xfrm>
              <a:off x="6172201" y="3810000"/>
              <a:ext cx="2667000" cy="13716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cxnSp>
          <p:nvCxnSpPr>
            <p:cNvPr id="26" name="Straight Connector 25"/>
            <p:cNvCxnSpPr/>
            <p:nvPr/>
          </p:nvCxnSpPr>
          <p:spPr>
            <a:xfrm rot="5400000">
              <a:off x="6368655" y="4492229"/>
              <a:ext cx="127396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7362032" y="4493420"/>
              <a:ext cx="12763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276" name="Rectangle 27"/>
            <p:cNvSpPr>
              <a:spLocks noChangeArrowheads="1"/>
            </p:cNvSpPr>
            <p:nvPr/>
          </p:nvSpPr>
          <p:spPr bwMode="auto">
            <a:xfrm>
              <a:off x="6254752" y="4060371"/>
              <a:ext cx="371042" cy="784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d-ID" sz="2800" b="1">
                  <a:sym typeface="Symbol" pitchFamily="18" charset="2"/>
                </a:rPr>
                <a:t></a:t>
              </a:r>
              <a:endParaRPr lang="id-ID" sz="2800" b="1"/>
            </a:p>
          </p:txBody>
        </p:sp>
        <p:grpSp>
          <p:nvGrpSpPr>
            <p:cNvPr id="14" name="Group 53"/>
            <p:cNvGrpSpPr>
              <a:grpSpLocks/>
            </p:cNvGrpSpPr>
            <p:nvPr/>
          </p:nvGrpSpPr>
          <p:grpSpPr bwMode="auto">
            <a:xfrm>
              <a:off x="7289457" y="4256739"/>
              <a:ext cx="396446" cy="447404"/>
              <a:chOff x="6553200" y="1066800"/>
              <a:chExt cx="1524000" cy="1068388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7320397" y="1069035"/>
                <a:ext cx="75824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6551471" y="2132387"/>
                <a:ext cx="76892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rot="5400000">
                <a:off x="6783376" y="1595371"/>
                <a:ext cx="1063352" cy="1068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278" name="Rectangle 29"/>
            <p:cNvSpPr>
              <a:spLocks noChangeArrowheads="1"/>
            </p:cNvSpPr>
            <p:nvPr/>
          </p:nvSpPr>
          <p:spPr bwMode="auto">
            <a:xfrm>
              <a:off x="8039101" y="3869204"/>
              <a:ext cx="371042" cy="969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600">
                  <a:sym typeface="Symbol" pitchFamily="18" charset="2"/>
                </a:rPr>
                <a:t>y</a:t>
              </a:r>
              <a:endParaRPr lang="id-ID" sz="600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>
            <a:off x="4710113" y="2895600"/>
            <a:ext cx="1981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55" name="TextBox 36"/>
          <p:cNvSpPr txBox="1">
            <a:spLocks noChangeArrowheads="1"/>
          </p:cNvSpPr>
          <p:nvPr/>
        </p:nvSpPr>
        <p:spPr bwMode="auto">
          <a:xfrm>
            <a:off x="5167313" y="2286000"/>
            <a:ext cx="1219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w</a:t>
            </a:r>
            <a:endParaRPr lang="id-ID" sz="3200"/>
          </a:p>
        </p:txBody>
      </p:sp>
      <p:cxnSp>
        <p:nvCxnSpPr>
          <p:cNvPr id="36" name="Straight Arrow Connector 35"/>
          <p:cNvCxnSpPr>
            <a:stCxn id="53259" idx="3"/>
          </p:cNvCxnSpPr>
          <p:nvPr/>
        </p:nvCxnSpPr>
        <p:spPr>
          <a:xfrm>
            <a:off x="4633913" y="5880100"/>
            <a:ext cx="2057400" cy="635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57" name="TextBox 38"/>
          <p:cNvSpPr txBox="1">
            <a:spLocks noChangeArrowheads="1"/>
          </p:cNvSpPr>
          <p:nvPr/>
        </p:nvSpPr>
        <p:spPr bwMode="auto">
          <a:xfrm>
            <a:off x="5014913" y="5943600"/>
            <a:ext cx="1219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w</a:t>
            </a:r>
            <a:endParaRPr lang="id-ID" sz="3200"/>
          </a:p>
        </p:txBody>
      </p:sp>
      <p:sp>
        <p:nvSpPr>
          <p:cNvPr id="53258" name="TextBox 40"/>
          <p:cNvSpPr txBox="1">
            <a:spLocks noChangeArrowheads="1"/>
          </p:cNvSpPr>
          <p:nvPr/>
        </p:nvSpPr>
        <p:spPr bwMode="auto">
          <a:xfrm>
            <a:off x="3795713" y="2463800"/>
            <a:ext cx="838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x1</a:t>
            </a:r>
            <a:endParaRPr lang="id-ID" sz="3200"/>
          </a:p>
        </p:txBody>
      </p:sp>
      <p:sp>
        <p:nvSpPr>
          <p:cNvPr id="53259" name="TextBox 41"/>
          <p:cNvSpPr txBox="1">
            <a:spLocks noChangeArrowheads="1"/>
          </p:cNvSpPr>
          <p:nvPr/>
        </p:nvSpPr>
        <p:spPr bwMode="auto">
          <a:xfrm>
            <a:off x="3795713" y="5588000"/>
            <a:ext cx="838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xp</a:t>
            </a:r>
            <a:endParaRPr lang="id-ID" sz="320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633913" y="4267200"/>
            <a:ext cx="2105025" cy="476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61" name="TextBox 40"/>
          <p:cNvSpPr txBox="1">
            <a:spLocks noChangeArrowheads="1"/>
          </p:cNvSpPr>
          <p:nvPr/>
        </p:nvSpPr>
        <p:spPr bwMode="auto">
          <a:xfrm>
            <a:off x="3795713" y="3632200"/>
            <a:ext cx="838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x2</a:t>
            </a:r>
            <a:endParaRPr lang="id-ID" sz="3200"/>
          </a:p>
        </p:txBody>
      </p:sp>
      <p:sp>
        <p:nvSpPr>
          <p:cNvPr id="53262" name="TextBox 40"/>
          <p:cNvSpPr txBox="1">
            <a:spLocks noChangeArrowheads="1"/>
          </p:cNvSpPr>
          <p:nvPr/>
        </p:nvSpPr>
        <p:spPr bwMode="auto">
          <a:xfrm>
            <a:off x="3795713" y="4064000"/>
            <a:ext cx="838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.</a:t>
            </a:r>
          </a:p>
          <a:p>
            <a:pPr algn="ctr"/>
            <a:r>
              <a:rPr lang="en-US" sz="3200"/>
              <a:t>.</a:t>
            </a:r>
          </a:p>
          <a:p>
            <a:pPr algn="ctr"/>
            <a:r>
              <a:rPr lang="en-US" sz="3200"/>
              <a:t>.</a:t>
            </a:r>
            <a:endParaRPr lang="id-ID" sz="320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4633913" y="3171825"/>
            <a:ext cx="2181225" cy="10953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633913" y="4267200"/>
            <a:ext cx="2209800" cy="13858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6200000" flipH="1">
            <a:off x="4557713" y="3048000"/>
            <a:ext cx="2667000" cy="2362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259" idx="3"/>
          </p:cNvCxnSpPr>
          <p:nvPr/>
        </p:nvCxnSpPr>
        <p:spPr>
          <a:xfrm flipV="1">
            <a:off x="4633913" y="4572000"/>
            <a:ext cx="2181225" cy="1308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259" idx="3"/>
          </p:cNvCxnSpPr>
          <p:nvPr/>
        </p:nvCxnSpPr>
        <p:spPr>
          <a:xfrm flipV="1">
            <a:off x="4633913" y="3276600"/>
            <a:ext cx="2409825" cy="26035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710113" y="2895600"/>
            <a:ext cx="2133600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229600" y="5942013"/>
            <a:ext cx="685800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27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514600"/>
            <a:ext cx="3657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9" name="Straight Arrow Connector 68"/>
          <p:cNvCxnSpPr/>
          <p:nvPr/>
        </p:nvCxnSpPr>
        <p:spPr>
          <a:xfrm>
            <a:off x="8229600" y="4343400"/>
            <a:ext cx="6858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8229600" y="2895600"/>
            <a:ext cx="6858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</a:t>
            </a:r>
            <a:endParaRPr lang="id-ID" smtClean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</p:nvPr>
        </p:nvGraphicFramePr>
        <p:xfrm>
          <a:off x="457200" y="2667000"/>
          <a:ext cx="62484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838200" y="150813"/>
            <a:ext cx="7620000" cy="6402387"/>
            <a:chOff x="914400" y="0"/>
            <a:chExt cx="7620000" cy="6401594"/>
          </a:xfrm>
        </p:grpSpPr>
        <p:sp>
          <p:nvSpPr>
            <p:cNvPr id="3" name="Oval 2"/>
            <p:cNvSpPr/>
            <p:nvPr/>
          </p:nvSpPr>
          <p:spPr>
            <a:xfrm>
              <a:off x="5029200" y="2057145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4" name="Oval 3"/>
            <p:cNvSpPr/>
            <p:nvPr/>
          </p:nvSpPr>
          <p:spPr>
            <a:xfrm>
              <a:off x="5715000" y="1904764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5" name="Oval 4"/>
            <p:cNvSpPr/>
            <p:nvPr/>
          </p:nvSpPr>
          <p:spPr>
            <a:xfrm>
              <a:off x="6172200" y="3580956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6" name="Oval 5"/>
            <p:cNvSpPr/>
            <p:nvPr/>
          </p:nvSpPr>
          <p:spPr>
            <a:xfrm>
              <a:off x="6096000" y="2514289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7" name="Oval 6"/>
            <p:cNvSpPr/>
            <p:nvPr/>
          </p:nvSpPr>
          <p:spPr>
            <a:xfrm>
              <a:off x="5257800" y="3504766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8" name="Oval 7"/>
            <p:cNvSpPr/>
            <p:nvPr/>
          </p:nvSpPr>
          <p:spPr>
            <a:xfrm>
              <a:off x="4419600" y="2285717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9" name="Oval 8"/>
            <p:cNvSpPr/>
            <p:nvPr/>
          </p:nvSpPr>
          <p:spPr>
            <a:xfrm>
              <a:off x="5257800" y="1523811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0" name="Oval 9"/>
            <p:cNvSpPr/>
            <p:nvPr/>
          </p:nvSpPr>
          <p:spPr>
            <a:xfrm>
              <a:off x="5715000" y="3047622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1" name="Oval 10"/>
            <p:cNvSpPr/>
            <p:nvPr/>
          </p:nvSpPr>
          <p:spPr>
            <a:xfrm>
              <a:off x="5029200" y="2895241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2" name="Oval 11"/>
            <p:cNvSpPr/>
            <p:nvPr/>
          </p:nvSpPr>
          <p:spPr>
            <a:xfrm>
              <a:off x="5410200" y="2590479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dirty="0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2286000" y="4038100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2743200" y="3961909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3429000" y="4190481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3124200" y="2971432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1752600" y="3580956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3200400" y="3580956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438400" y="3276194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1676400" y="4190481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743200" y="4571434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914400" y="3504766"/>
              <a:ext cx="70104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1332267" y="3542861"/>
              <a:ext cx="5715879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324" name="TextBox 28"/>
            <p:cNvSpPr txBox="1">
              <a:spLocks noChangeArrowheads="1"/>
            </p:cNvSpPr>
            <p:nvPr/>
          </p:nvSpPr>
          <p:spPr bwMode="auto">
            <a:xfrm>
              <a:off x="8001000" y="3276600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i="1"/>
                <a:t>x</a:t>
              </a:r>
              <a:r>
                <a:rPr lang="en-US" sz="2800" baseline="-25000"/>
                <a:t>1</a:t>
              </a:r>
              <a:endParaRPr lang="id-ID" sz="2800" baseline="-25000"/>
            </a:p>
          </p:txBody>
        </p:sp>
        <p:sp>
          <p:nvSpPr>
            <p:cNvPr id="55325" name="TextBox 29"/>
            <p:cNvSpPr txBox="1">
              <a:spLocks noChangeArrowheads="1"/>
            </p:cNvSpPr>
            <p:nvPr/>
          </p:nvSpPr>
          <p:spPr bwMode="auto">
            <a:xfrm>
              <a:off x="3886200" y="0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i="1"/>
                <a:t>x</a:t>
              </a:r>
              <a:r>
                <a:rPr lang="en-US" sz="2800" baseline="-25000"/>
                <a:t>2</a:t>
              </a:r>
              <a:endParaRPr lang="id-ID" sz="2800" baseline="-25000"/>
            </a:p>
          </p:txBody>
        </p:sp>
      </p:grpSp>
      <p:cxnSp>
        <p:nvCxnSpPr>
          <p:cNvPr id="35" name="Straight Connector 34"/>
          <p:cNvCxnSpPr/>
          <p:nvPr/>
        </p:nvCxnSpPr>
        <p:spPr>
          <a:xfrm rot="16200000" flipH="1">
            <a:off x="1752600" y="1524000"/>
            <a:ext cx="4343400" cy="3429000"/>
          </a:xfrm>
          <a:prstGeom prst="line">
            <a:avLst/>
          </a:prstGeom>
          <a:ln w="3810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343400" y="5648325"/>
            <a:ext cx="3581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i="1">
                <a:solidFill>
                  <a:srgbClr val="33CC33"/>
                </a:solidFill>
              </a:rPr>
              <a:t>w</a:t>
            </a:r>
            <a:r>
              <a:rPr lang="en-US" sz="2800" b="1" baseline="-25000">
                <a:solidFill>
                  <a:srgbClr val="33CC33"/>
                </a:solidFill>
              </a:rPr>
              <a:t>1</a:t>
            </a:r>
            <a:r>
              <a:rPr lang="en-US" sz="2800" b="1" i="1">
                <a:solidFill>
                  <a:srgbClr val="33CC33"/>
                </a:solidFill>
              </a:rPr>
              <a:t>x</a:t>
            </a:r>
            <a:r>
              <a:rPr lang="en-US" sz="2800" b="1" baseline="-25000">
                <a:solidFill>
                  <a:srgbClr val="33CC33"/>
                </a:solidFill>
              </a:rPr>
              <a:t>1</a:t>
            </a:r>
            <a:r>
              <a:rPr lang="en-US" sz="2800" b="1" i="1">
                <a:solidFill>
                  <a:srgbClr val="33CC33"/>
                </a:solidFill>
              </a:rPr>
              <a:t> + w</a:t>
            </a:r>
            <a:r>
              <a:rPr lang="en-US" sz="2800" b="1" baseline="-25000">
                <a:solidFill>
                  <a:srgbClr val="33CC33"/>
                </a:solidFill>
              </a:rPr>
              <a:t>2</a:t>
            </a:r>
            <a:r>
              <a:rPr lang="en-US" sz="2800" b="1" i="1">
                <a:solidFill>
                  <a:srgbClr val="33CC33"/>
                </a:solidFill>
              </a:rPr>
              <a:t>x</a:t>
            </a:r>
            <a:r>
              <a:rPr lang="en-US" sz="2800" b="1" baseline="-25000">
                <a:solidFill>
                  <a:srgbClr val="33CC33"/>
                </a:solidFill>
              </a:rPr>
              <a:t>2 </a:t>
            </a:r>
            <a:r>
              <a:rPr lang="en-US" sz="2800" b="1" i="1">
                <a:solidFill>
                  <a:srgbClr val="33CC33"/>
                </a:solidFill>
              </a:rPr>
              <a:t>- </a:t>
            </a:r>
            <a:r>
              <a:rPr lang="el-GR" sz="2800" b="1" i="1">
                <a:solidFill>
                  <a:srgbClr val="33CC33"/>
                </a:solidFill>
              </a:rPr>
              <a:t>θ</a:t>
            </a:r>
            <a:r>
              <a:rPr lang="en-US" sz="2800" b="1" i="1">
                <a:solidFill>
                  <a:srgbClr val="33CC33"/>
                </a:solidFill>
              </a:rPr>
              <a:t>= </a:t>
            </a:r>
            <a:r>
              <a:rPr lang="en-US" sz="2800" b="1">
                <a:solidFill>
                  <a:srgbClr val="33CC33"/>
                </a:solidFill>
              </a:rPr>
              <a:t>0</a:t>
            </a:r>
            <a:endParaRPr lang="id-ID" sz="2800" b="1" baseline="-25000">
              <a:solidFill>
                <a:srgbClr val="33CC33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2819400" y="838200"/>
            <a:ext cx="4648200" cy="36576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6200000" flipH="1">
            <a:off x="1066800" y="1524000"/>
            <a:ext cx="3886200" cy="37338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838200" y="150813"/>
            <a:ext cx="7620000" cy="6402387"/>
            <a:chOff x="914400" y="0"/>
            <a:chExt cx="7620000" cy="6401594"/>
          </a:xfrm>
        </p:grpSpPr>
        <p:sp>
          <p:nvSpPr>
            <p:cNvPr id="3" name="Oval 2"/>
            <p:cNvSpPr/>
            <p:nvPr/>
          </p:nvSpPr>
          <p:spPr>
            <a:xfrm>
              <a:off x="5029200" y="2057145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4" name="Oval 3"/>
            <p:cNvSpPr/>
            <p:nvPr/>
          </p:nvSpPr>
          <p:spPr>
            <a:xfrm>
              <a:off x="5715000" y="1904764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5" name="Oval 4"/>
            <p:cNvSpPr/>
            <p:nvPr/>
          </p:nvSpPr>
          <p:spPr>
            <a:xfrm>
              <a:off x="6172200" y="3580956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6" name="Oval 5"/>
            <p:cNvSpPr/>
            <p:nvPr/>
          </p:nvSpPr>
          <p:spPr>
            <a:xfrm>
              <a:off x="6096000" y="2514289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7" name="Oval 6"/>
            <p:cNvSpPr/>
            <p:nvPr/>
          </p:nvSpPr>
          <p:spPr>
            <a:xfrm>
              <a:off x="5257800" y="3504766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8" name="Oval 7"/>
            <p:cNvSpPr/>
            <p:nvPr/>
          </p:nvSpPr>
          <p:spPr>
            <a:xfrm>
              <a:off x="1828800" y="2896828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9" name="Oval 8"/>
            <p:cNvSpPr/>
            <p:nvPr/>
          </p:nvSpPr>
          <p:spPr>
            <a:xfrm>
              <a:off x="5257800" y="1523811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0" name="Oval 9"/>
            <p:cNvSpPr/>
            <p:nvPr/>
          </p:nvSpPr>
          <p:spPr>
            <a:xfrm>
              <a:off x="5715000" y="3047622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1" name="Oval 10"/>
            <p:cNvSpPr/>
            <p:nvPr/>
          </p:nvSpPr>
          <p:spPr>
            <a:xfrm>
              <a:off x="5029200" y="2895241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2" name="Oval 11"/>
            <p:cNvSpPr/>
            <p:nvPr/>
          </p:nvSpPr>
          <p:spPr>
            <a:xfrm>
              <a:off x="5410200" y="2590479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dirty="0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2286000" y="4038100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2743200" y="3961909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3429000" y="4190481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3124200" y="2971432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1752600" y="3580956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3200400" y="3580956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438400" y="3276194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1676400" y="4190481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743200" y="4571434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914400" y="3504766"/>
              <a:ext cx="70104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1332267" y="3542861"/>
              <a:ext cx="5715879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48" name="TextBox 28"/>
            <p:cNvSpPr txBox="1">
              <a:spLocks noChangeArrowheads="1"/>
            </p:cNvSpPr>
            <p:nvPr/>
          </p:nvSpPr>
          <p:spPr bwMode="auto">
            <a:xfrm>
              <a:off x="8001000" y="3276600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i="1"/>
                <a:t>x</a:t>
              </a:r>
              <a:r>
                <a:rPr lang="en-US" sz="2800" baseline="-25000"/>
                <a:t>1</a:t>
              </a:r>
              <a:endParaRPr lang="id-ID" sz="2800" baseline="-25000"/>
            </a:p>
          </p:txBody>
        </p:sp>
        <p:sp>
          <p:nvSpPr>
            <p:cNvPr id="56349" name="TextBox 29"/>
            <p:cNvSpPr txBox="1">
              <a:spLocks noChangeArrowheads="1"/>
            </p:cNvSpPr>
            <p:nvPr/>
          </p:nvSpPr>
          <p:spPr bwMode="auto">
            <a:xfrm>
              <a:off x="3886200" y="0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i="1"/>
                <a:t>x</a:t>
              </a:r>
              <a:r>
                <a:rPr lang="en-US" sz="2800" baseline="-25000"/>
                <a:t>2</a:t>
              </a:r>
              <a:endParaRPr lang="id-ID" sz="2800" baseline="-25000"/>
            </a:p>
          </p:txBody>
        </p:sp>
        <p:sp>
          <p:nvSpPr>
            <p:cNvPr id="30" name="Oval 29"/>
            <p:cNvSpPr/>
            <p:nvPr/>
          </p:nvSpPr>
          <p:spPr>
            <a:xfrm>
              <a:off x="3276600" y="5258736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33" name="Oval 32"/>
            <p:cNvSpPr/>
            <p:nvPr/>
          </p:nvSpPr>
          <p:spPr>
            <a:xfrm>
              <a:off x="3733800" y="4877783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34" name="Oval 33"/>
            <p:cNvSpPr/>
            <p:nvPr/>
          </p:nvSpPr>
          <p:spPr>
            <a:xfrm>
              <a:off x="2590800" y="2363494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</p:grpSp>
      <p:cxnSp>
        <p:nvCxnSpPr>
          <p:cNvPr id="35" name="Straight Connector 34"/>
          <p:cNvCxnSpPr/>
          <p:nvPr/>
        </p:nvCxnSpPr>
        <p:spPr>
          <a:xfrm rot="16200000" flipH="1">
            <a:off x="1828800" y="1524000"/>
            <a:ext cx="4343400" cy="3429000"/>
          </a:xfrm>
          <a:prstGeom prst="line">
            <a:avLst/>
          </a:prstGeom>
          <a:ln w="3810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0800000" flipV="1">
            <a:off x="685800" y="914400"/>
            <a:ext cx="4800600" cy="3581400"/>
          </a:xfrm>
          <a:prstGeom prst="line">
            <a:avLst/>
          </a:prstGeom>
          <a:ln w="3810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 flipV="1">
            <a:off x="1476375" y="3276600"/>
            <a:ext cx="5334000" cy="2743200"/>
          </a:xfrm>
          <a:prstGeom prst="line">
            <a:avLst/>
          </a:prstGeom>
          <a:ln w="3810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28600" y="3429000"/>
            <a:ext cx="2971800" cy="2895600"/>
          </a:xfrm>
          <a:prstGeom prst="line">
            <a:avLst/>
          </a:prstGeom>
          <a:ln w="3810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Activation Functions</a:t>
            </a:r>
            <a:endParaRPr lang="id-ID" smtClean="0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i="1" smtClean="0"/>
              <a:t>Hard</a:t>
            </a:r>
            <a:r>
              <a:rPr lang="id-ID" smtClean="0"/>
              <a:t> </a:t>
            </a:r>
            <a:r>
              <a:rPr lang="id-ID" i="1" smtClean="0"/>
              <a:t>Limit</a:t>
            </a:r>
            <a:endParaRPr lang="en-US" i="1" smtClean="0"/>
          </a:p>
          <a:p>
            <a:r>
              <a:rPr lang="id-ID" i="1" smtClean="0"/>
              <a:t>Threshold</a:t>
            </a:r>
            <a:endParaRPr lang="en-US" i="1" smtClean="0"/>
          </a:p>
          <a:p>
            <a:r>
              <a:rPr lang="id-ID" i="1" smtClean="0"/>
              <a:t>Linear </a:t>
            </a:r>
            <a:r>
              <a:rPr lang="id-ID" smtClean="0"/>
              <a:t>(</a:t>
            </a:r>
            <a:r>
              <a:rPr lang="id-ID" i="1" smtClean="0"/>
              <a:t>Identity</a:t>
            </a:r>
            <a:r>
              <a:rPr lang="id-ID" smtClean="0"/>
              <a:t>)</a:t>
            </a:r>
            <a:endParaRPr lang="en-US" smtClean="0"/>
          </a:p>
          <a:p>
            <a:r>
              <a:rPr lang="id-ID" i="1" smtClean="0"/>
              <a:t>Sigmoid</a:t>
            </a:r>
            <a:endParaRPr lang="en-US" i="1" smtClean="0"/>
          </a:p>
          <a:p>
            <a:r>
              <a:rPr lang="id-ID" i="1" smtClean="0"/>
              <a:t>Radial Basis Function</a:t>
            </a:r>
            <a:r>
              <a:rPr lang="id-ID" smtClean="0"/>
              <a:t> (RBF)</a:t>
            </a:r>
            <a:endParaRPr lang="en-US" smtClean="0"/>
          </a:p>
          <a:p>
            <a:r>
              <a:rPr lang="en-US" smtClean="0"/>
              <a:t>…</a:t>
            </a:r>
            <a:endParaRPr lang="id-ID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418" name="Picture 2" descr="D:\Foto\2012-02-04\DSC0503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95282"/>
            <a:ext cx="9163349" cy="849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338887" y="1000133"/>
            <a:ext cx="1981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2800" dirty="0" err="1">
                <a:solidFill>
                  <a:srgbClr val="FFFF00"/>
                </a:solidFill>
              </a:rPr>
              <a:t>Berjalan</a:t>
            </a:r>
            <a:r>
              <a:rPr lang="en-US" sz="2800" dirty="0">
                <a:solidFill>
                  <a:srgbClr val="FFFF00"/>
                </a:solidFill>
              </a:rPr>
              <a:t>?</a:t>
            </a:r>
            <a:endParaRPr lang="id-ID" sz="28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881687" y="2209808"/>
            <a:ext cx="2438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2800" dirty="0" err="1" smtClean="0">
                <a:solidFill>
                  <a:srgbClr val="FFFF00"/>
                </a:solidFill>
              </a:rPr>
              <a:t>Bahasa</a:t>
            </a:r>
            <a:r>
              <a:rPr lang="en-US" sz="2800" dirty="0">
                <a:solidFill>
                  <a:srgbClr val="FFFF00"/>
                </a:solidFill>
              </a:rPr>
              <a:t>?</a:t>
            </a:r>
            <a:endParaRPr lang="id-ID" sz="28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110287" y="1614488"/>
            <a:ext cx="2209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2800" dirty="0" err="1">
                <a:solidFill>
                  <a:srgbClr val="FFFF00"/>
                </a:solidFill>
              </a:rPr>
              <a:t>Arah</a:t>
            </a:r>
            <a:r>
              <a:rPr lang="en-US" sz="2800" dirty="0">
                <a:solidFill>
                  <a:srgbClr val="FFFF00"/>
                </a:solidFill>
              </a:rPr>
              <a:t>?</a:t>
            </a:r>
            <a:endParaRPr lang="id-ID" sz="2800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881687" y="381008"/>
            <a:ext cx="2438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2800">
                <a:solidFill>
                  <a:srgbClr val="FFFF00"/>
                </a:solidFill>
              </a:rPr>
              <a:t>Menangis?</a:t>
            </a:r>
            <a:endParaRPr lang="id-ID" sz="280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881687" y="2819408"/>
            <a:ext cx="2438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2800" dirty="0" err="1">
                <a:solidFill>
                  <a:srgbClr val="FFFF00"/>
                </a:solidFill>
              </a:rPr>
              <a:t>Logika</a:t>
            </a:r>
            <a:r>
              <a:rPr lang="en-US" sz="2800" dirty="0">
                <a:solidFill>
                  <a:srgbClr val="FFFF00"/>
                </a:solidFill>
              </a:rPr>
              <a:t>?</a:t>
            </a:r>
            <a:endParaRPr lang="id-ID" sz="28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657600" y="4305300"/>
            <a:ext cx="464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</a:rPr>
              <a:t>Multiple Intelligence !!!</a:t>
            </a:r>
            <a:endParaRPr lang="id-ID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881687" y="3429001"/>
            <a:ext cx="2438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2800" dirty="0" err="1" smtClean="0">
                <a:solidFill>
                  <a:srgbClr val="FFFF00"/>
                </a:solidFill>
              </a:rPr>
              <a:t>Seni</a:t>
            </a:r>
            <a:r>
              <a:rPr lang="en-US" sz="2800" dirty="0" smtClean="0">
                <a:solidFill>
                  <a:srgbClr val="FFFF00"/>
                </a:solidFill>
              </a:rPr>
              <a:t>?</a:t>
            </a:r>
            <a:endParaRPr lang="id-ID" sz="2800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04798" y="5615226"/>
            <a:ext cx="861060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id-ID" sz="1600" b="1" dirty="0" smtClean="0">
                <a:solidFill>
                  <a:srgbClr val="FFFF00"/>
                </a:solidFill>
              </a:rPr>
              <a:t>Learning paling simpel: </a:t>
            </a:r>
            <a:r>
              <a:rPr lang="id-ID" sz="1600" b="1" dirty="0" smtClean="0">
                <a:solidFill>
                  <a:srgbClr val="FF0000"/>
                </a:solidFill>
              </a:rPr>
              <a:t>membedakan dua kelas</a:t>
            </a:r>
            <a:r>
              <a:rPr lang="id-ID" sz="1600" b="1" dirty="0" smtClean="0">
                <a:solidFill>
                  <a:srgbClr val="FFFF00"/>
                </a:solidFill>
              </a:rPr>
              <a:t>. Jika bayi baru lahir menangis, dia akan segera ditolong ibunya. Jika balita rewel, dia dimasukkan mesin cuci oleh ibunya. Di usia dua tahun, dia sudah bisa berjalan, menentukan arah. Usia 5 tahun dia sudah mahir berbahasa </a:t>
            </a:r>
            <a:r>
              <a:rPr lang="id-ID" sz="1600" b="1" dirty="0">
                <a:solidFill>
                  <a:srgbClr val="FFFF00"/>
                </a:solidFill>
              </a:rPr>
              <a:t>bahkan </a:t>
            </a:r>
            <a:r>
              <a:rPr lang="id-ID" sz="1600" b="1" dirty="0" smtClean="0">
                <a:solidFill>
                  <a:srgbClr val="FFFF00"/>
                </a:solidFill>
              </a:rPr>
              <a:t>bisa mengatakan kalimat </a:t>
            </a:r>
            <a:r>
              <a:rPr lang="id-ID" sz="1600" b="1" dirty="0">
                <a:solidFill>
                  <a:srgbClr val="FFFF00"/>
                </a:solidFill>
              </a:rPr>
              <a:t>majemuk yang kompleks</a:t>
            </a:r>
            <a:r>
              <a:rPr lang="id-ID" sz="1600" b="1" dirty="0" smtClean="0">
                <a:solidFill>
                  <a:srgbClr val="FFFF00"/>
                </a:solidFill>
              </a:rPr>
              <a:t>, padahal tidak pernah diajari tata bahasa (</a:t>
            </a:r>
            <a:r>
              <a:rPr lang="id-ID" sz="1600" b="1" i="1" dirty="0" smtClean="0">
                <a:solidFill>
                  <a:srgbClr val="FFFF00"/>
                </a:solidFill>
              </a:rPr>
              <a:t>grammar</a:t>
            </a:r>
            <a:r>
              <a:rPr lang="id-ID" sz="1600" b="1" dirty="0" smtClean="0">
                <a:solidFill>
                  <a:srgbClr val="FFFF00"/>
                </a:solidFill>
              </a:rPr>
              <a:t>). </a:t>
            </a:r>
            <a:r>
              <a:rPr lang="id-ID" sz="1600" b="1" dirty="0" smtClean="0">
                <a:solidFill>
                  <a:srgbClr val="FF0000"/>
                </a:solidFill>
              </a:rPr>
              <a:t>Bagaimana manusia belajar? </a:t>
            </a:r>
            <a:endParaRPr lang="id-ID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55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3074" name="Object 1"/>
          <p:cNvGraphicFramePr>
            <a:graphicFrameLocks noChangeAspect="1"/>
          </p:cNvGraphicFramePr>
          <p:nvPr/>
        </p:nvGraphicFramePr>
        <p:xfrm>
          <a:off x="533400" y="2133600"/>
          <a:ext cx="8148638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05" name="Visio" r:id="rId4" imgW="4000327" imgH="2020453" progId="Visio.Drawing.11">
                  <p:embed/>
                </p:oleObj>
              </mc:Choice>
              <mc:Fallback>
                <p:oleObj name="Visio" r:id="rId4" imgW="4000327" imgH="202045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133600"/>
                        <a:ext cx="8148638" cy="411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d-ID" i="1" dirty="0" smtClean="0"/>
              <a:t>Hard</a:t>
            </a:r>
            <a:r>
              <a:rPr lang="id-ID" dirty="0" smtClean="0"/>
              <a:t> </a:t>
            </a:r>
            <a:r>
              <a:rPr lang="id-ID" i="1" dirty="0" smtClean="0"/>
              <a:t>Limit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4098" name="Object 1"/>
          <p:cNvGraphicFramePr>
            <a:graphicFrameLocks noChangeAspect="1"/>
          </p:cNvGraphicFramePr>
          <p:nvPr/>
        </p:nvGraphicFramePr>
        <p:xfrm>
          <a:off x="685800" y="2133600"/>
          <a:ext cx="79756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129" name="Visio" r:id="rId4" imgW="3987899" imgH="2020453" progId="Visio.Drawing.11">
                  <p:embed/>
                </p:oleObj>
              </mc:Choice>
              <mc:Fallback>
                <p:oleObj name="Visio" r:id="rId4" imgW="3987899" imgH="202045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33600"/>
                        <a:ext cx="7975600" cy="403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d-ID" i="1" dirty="0" smtClean="0"/>
              <a:t>Threshold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d-ID" i="1" dirty="0" smtClean="0"/>
              <a:t>Symetric Hard</a:t>
            </a:r>
            <a:r>
              <a:rPr lang="id-ID" dirty="0" smtClean="0"/>
              <a:t> </a:t>
            </a:r>
            <a:r>
              <a:rPr lang="id-ID" i="1" dirty="0" smtClean="0"/>
              <a:t>Limit</a:t>
            </a:r>
            <a:endParaRPr lang="id-ID" dirty="0"/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5122" name="Object 1"/>
          <p:cNvGraphicFramePr>
            <a:graphicFrameLocks noChangeAspect="1"/>
          </p:cNvGraphicFramePr>
          <p:nvPr/>
        </p:nvGraphicFramePr>
        <p:xfrm>
          <a:off x="457200" y="2209800"/>
          <a:ext cx="827087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153" name="Visio" r:id="rId4" imgW="4070574" imgH="2027741" progId="Visio.Drawing.11">
                  <p:embed/>
                </p:oleObj>
              </mc:Choice>
              <mc:Fallback>
                <p:oleObj name="Visio" r:id="rId4" imgW="4070574" imgH="202774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09800"/>
                        <a:ext cx="8270875" cy="411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d-ID" i="1" dirty="0" smtClean="0"/>
              <a:t>Bipolar Threshold</a:t>
            </a:r>
            <a:endParaRPr lang="id-ID" dirty="0"/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6146" name="Object 1"/>
          <p:cNvGraphicFramePr>
            <a:graphicFrameLocks noChangeAspect="1"/>
          </p:cNvGraphicFramePr>
          <p:nvPr/>
        </p:nvGraphicFramePr>
        <p:xfrm>
          <a:off x="533400" y="2286000"/>
          <a:ext cx="818832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177" name="Visio" r:id="rId4" imgW="4076789" imgH="2050146" progId="Visio.Drawing.11">
                  <p:embed/>
                </p:oleObj>
              </mc:Choice>
              <mc:Fallback>
                <p:oleObj name="Visio" r:id="rId4" imgW="4076789" imgH="205014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86000"/>
                        <a:ext cx="8188325" cy="411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d-ID" i="1" dirty="0" smtClean="0"/>
              <a:t>Linear </a:t>
            </a:r>
            <a:r>
              <a:rPr lang="id-ID" dirty="0" smtClean="0"/>
              <a:t>(</a:t>
            </a:r>
            <a:r>
              <a:rPr lang="id-ID" i="1" dirty="0" smtClean="0"/>
              <a:t>Identity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7170" name="Object 1"/>
          <p:cNvGraphicFramePr>
            <a:graphicFrameLocks noChangeAspect="1"/>
          </p:cNvGraphicFramePr>
          <p:nvPr/>
        </p:nvGraphicFramePr>
        <p:xfrm>
          <a:off x="533400" y="2286000"/>
          <a:ext cx="6553200" cy="421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201" name="Visio" r:id="rId4" imgW="3009296" imgH="1937583" progId="Visio.Drawing.11">
                  <p:embed/>
                </p:oleObj>
              </mc:Choice>
              <mc:Fallback>
                <p:oleObj name="Visio" r:id="rId4" imgW="3009296" imgH="193758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86000"/>
                        <a:ext cx="6553200" cy="421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d-ID" i="1" dirty="0" smtClean="0"/>
              <a:t>Piecewise-linear</a:t>
            </a:r>
            <a:endParaRPr lang="id-ID" dirty="0"/>
          </a:p>
        </p:txBody>
      </p:sp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8194" name="Object 1"/>
          <p:cNvGraphicFramePr>
            <a:graphicFrameLocks noChangeAspect="1"/>
          </p:cNvGraphicFramePr>
          <p:nvPr/>
        </p:nvGraphicFramePr>
        <p:xfrm>
          <a:off x="457200" y="2286000"/>
          <a:ext cx="828675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225" name="Visio" r:id="rId4" imgW="5190482" imgH="2135714" progId="Visio.Drawing.11">
                  <p:embed/>
                </p:oleObj>
              </mc:Choice>
              <mc:Fallback>
                <p:oleObj name="Visio" r:id="rId4" imgW="5190482" imgH="213571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0"/>
                        <a:ext cx="8286750" cy="342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d-ID" i="1" dirty="0" smtClean="0"/>
              <a:t>Symetric</a:t>
            </a:r>
            <a:r>
              <a:rPr lang="id-ID" dirty="0" smtClean="0"/>
              <a:t> </a:t>
            </a:r>
            <a:r>
              <a:rPr lang="id-ID" i="1" dirty="0" smtClean="0"/>
              <a:t>Piecewise-linear</a:t>
            </a:r>
            <a:endParaRPr lang="id-ID" dirty="0"/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9218" name="Object 1"/>
          <p:cNvGraphicFramePr>
            <a:graphicFrameLocks noChangeAspect="1"/>
          </p:cNvGraphicFramePr>
          <p:nvPr/>
        </p:nvGraphicFramePr>
        <p:xfrm>
          <a:off x="457200" y="2209800"/>
          <a:ext cx="8099425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249" name="Visio" r:id="rId4" imgW="4814118" imgH="2495536" progId="Visio.Drawing.11">
                  <p:embed/>
                </p:oleObj>
              </mc:Choice>
              <mc:Fallback>
                <p:oleObj name="Visio" r:id="rId4" imgW="4814118" imgH="249553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09800"/>
                        <a:ext cx="8099425" cy="419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d-ID" i="1" dirty="0" smtClean="0"/>
              <a:t>Sigmoid</a:t>
            </a:r>
            <a:r>
              <a:rPr lang="en-US" i="1" dirty="0" smtClean="0"/>
              <a:t> </a:t>
            </a:r>
            <a:r>
              <a:rPr lang="en-US" i="1" dirty="0" err="1" smtClean="0"/>
              <a:t>atau</a:t>
            </a:r>
            <a:r>
              <a:rPr lang="en-US" i="1" dirty="0" smtClean="0"/>
              <a:t> sigmoid </a:t>
            </a:r>
            <a:r>
              <a:rPr lang="en-US" i="1" dirty="0" err="1" smtClean="0"/>
              <a:t>biner</a:t>
            </a:r>
            <a:endParaRPr lang="id-ID" dirty="0"/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0242" name="Object 1"/>
          <p:cNvGraphicFramePr>
            <a:graphicFrameLocks noChangeAspect="1"/>
          </p:cNvGraphicFramePr>
          <p:nvPr/>
        </p:nvGraphicFramePr>
        <p:xfrm>
          <a:off x="533400" y="2209800"/>
          <a:ext cx="7577138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273" name="Visio" r:id="rId4" imgW="3939266" imgH="2183223" progId="Visio.Drawing.11">
                  <p:embed/>
                </p:oleObj>
              </mc:Choice>
              <mc:Fallback>
                <p:oleObj name="Visio" r:id="rId4" imgW="3939266" imgH="218322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09800"/>
                        <a:ext cx="7577138" cy="419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d-ID" i="1" dirty="0" smtClean="0"/>
              <a:t>Sigmoid</a:t>
            </a:r>
            <a:r>
              <a:rPr lang="en-US" i="1" dirty="0" smtClean="0"/>
              <a:t> </a:t>
            </a:r>
            <a:r>
              <a:rPr lang="id-ID" i="1" dirty="0"/>
              <a:t>Symetric </a:t>
            </a:r>
            <a:r>
              <a:rPr lang="en-US" dirty="0"/>
              <a:t>(</a:t>
            </a:r>
            <a:r>
              <a:rPr lang="id-ID" i="1" dirty="0"/>
              <a:t>Bipolar</a:t>
            </a:r>
            <a:r>
              <a:rPr lang="en-US" dirty="0"/>
              <a:t>) </a:t>
            </a:r>
            <a:endParaRPr lang="id-ID" dirty="0"/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1266" name="Object 1"/>
          <p:cNvGraphicFramePr>
            <a:graphicFrameLocks noChangeAspect="1"/>
          </p:cNvGraphicFramePr>
          <p:nvPr/>
        </p:nvGraphicFramePr>
        <p:xfrm>
          <a:off x="533400" y="2286000"/>
          <a:ext cx="6705600" cy="420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297" name="Visio" r:id="rId4" imgW="3964933" imgH="2489058" progId="Visio.Drawing.11">
                  <p:embed/>
                </p:oleObj>
              </mc:Choice>
              <mc:Fallback>
                <p:oleObj name="Visio" r:id="rId4" imgW="3964933" imgH="248905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86000"/>
                        <a:ext cx="6705600" cy="420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d-ID" i="1" dirty="0" smtClean="0"/>
              <a:t>Radial Basis Function</a:t>
            </a:r>
            <a:r>
              <a:rPr lang="id-ID" dirty="0" smtClean="0"/>
              <a:t> (RBF)</a:t>
            </a:r>
            <a:endParaRPr lang="id-ID" dirty="0"/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2290" name="Object 1"/>
          <p:cNvGraphicFramePr>
            <a:graphicFrameLocks noChangeAspect="1"/>
          </p:cNvGraphicFramePr>
          <p:nvPr/>
        </p:nvGraphicFramePr>
        <p:xfrm>
          <a:off x="457200" y="2209800"/>
          <a:ext cx="6980238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321" name="Visio" r:id="rId4" imgW="3431592" imgH="2129236" progId="Visio.Drawing.11">
                  <p:embed/>
                </p:oleObj>
              </mc:Choice>
              <mc:Fallback>
                <p:oleObj name="Visio" r:id="rId4" imgW="3431592" imgH="212923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09800"/>
                        <a:ext cx="6980238" cy="434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71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4727575" y="6488113"/>
            <a:ext cx="4416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[Sumber: Digital Studio – Paris, Perancis]</a:t>
            </a:r>
            <a:endParaRPr lang="id-ID">
              <a:solidFill>
                <a:srgbClr val="FFFF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3800" y="0"/>
            <a:ext cx="5410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37338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FF00"/>
                </a:solidFill>
              </a:rPr>
              <a:t>10 - 100 Milyar neuron</a:t>
            </a:r>
          </a:p>
          <a:p>
            <a:r>
              <a:rPr lang="en-US" sz="2400" b="1">
                <a:solidFill>
                  <a:srgbClr val="FFFF00"/>
                </a:solidFill>
              </a:rPr>
              <a:t>10 - 100 Trilyun koneksi</a:t>
            </a:r>
            <a:endParaRPr lang="id-ID" sz="2400" b="1">
              <a:solidFill>
                <a:srgbClr val="FFFF00"/>
              </a:solidFill>
            </a:endParaRPr>
          </a:p>
          <a:p>
            <a:r>
              <a:rPr lang="en-US" sz="2400" b="1">
                <a:solidFill>
                  <a:srgbClr val="FFFF00"/>
                </a:solidFill>
              </a:rPr>
              <a:t>Store &amp; retrieve?</a:t>
            </a:r>
          </a:p>
          <a:p>
            <a:r>
              <a:rPr lang="en-US" sz="2400" b="1">
                <a:solidFill>
                  <a:srgbClr val="FFFF00"/>
                </a:solidFill>
              </a:rPr>
              <a:t>Unlimited capacity?</a:t>
            </a:r>
          </a:p>
          <a:p>
            <a:r>
              <a:rPr lang="en-US" sz="2400" b="1">
                <a:solidFill>
                  <a:srgbClr val="FFFF00"/>
                </a:solidFill>
              </a:rPr>
              <a:t>How we learn?</a:t>
            </a:r>
            <a:endParaRPr lang="id-ID" sz="2400" b="1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>
            <a:stCxn id="14" idx="7"/>
          </p:cNvCxnSpPr>
          <p:nvPr/>
        </p:nvCxnSpPr>
        <p:spPr>
          <a:xfrm flipV="1">
            <a:off x="2391848" y="990600"/>
            <a:ext cx="2865952" cy="143442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7"/>
          </p:cNvCxnSpPr>
          <p:nvPr/>
        </p:nvCxnSpPr>
        <p:spPr>
          <a:xfrm flipV="1">
            <a:off x="3306248" y="1917700"/>
            <a:ext cx="3132652" cy="172141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8" idx="7"/>
          </p:cNvCxnSpPr>
          <p:nvPr/>
        </p:nvCxnSpPr>
        <p:spPr>
          <a:xfrm flipV="1">
            <a:off x="3458648" y="1905000"/>
            <a:ext cx="5380552" cy="302951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590800" y="3505200"/>
            <a:ext cx="8382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4" name="Oval 13"/>
          <p:cNvSpPr/>
          <p:nvPr/>
        </p:nvSpPr>
        <p:spPr>
          <a:xfrm>
            <a:off x="1676400" y="2291118"/>
            <a:ext cx="8382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8" name="Oval 17"/>
          <p:cNvSpPr/>
          <p:nvPr/>
        </p:nvSpPr>
        <p:spPr>
          <a:xfrm>
            <a:off x="2743200" y="4800600"/>
            <a:ext cx="8382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Arsitektur ANN</a:t>
            </a:r>
            <a:endParaRPr lang="id-ID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d-ID" smtClean="0"/>
              <a:t>Para ahli memodelkan sel syaraf otak manusia ke dalam berbagai arsitektur ANN (susunan </a:t>
            </a:r>
            <a:r>
              <a:rPr lang="id-ID" i="1" smtClean="0"/>
              <a:t>neuron</a:t>
            </a:r>
            <a:r>
              <a:rPr lang="id-ID" smtClean="0"/>
              <a:t>) yang berbeda-beda. </a:t>
            </a:r>
            <a:endParaRPr lang="en-US" smtClean="0"/>
          </a:p>
          <a:p>
            <a:pPr eaLnBrk="1" hangingPunct="1"/>
            <a:r>
              <a:rPr lang="id-ID" smtClean="0"/>
              <a:t>Masing-masing arsitektur menggunakan algoritma belajar khusus.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56673" name="Object 1"/>
          <p:cNvGraphicFramePr>
            <a:graphicFrameLocks noChangeAspect="1"/>
          </p:cNvGraphicFramePr>
          <p:nvPr/>
        </p:nvGraphicFramePr>
        <p:xfrm>
          <a:off x="304800" y="2209800"/>
          <a:ext cx="3733800" cy="420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45" name="Visio" r:id="rId4" imgW="2368391" imgH="2713196" progId="Visio.Drawing.11">
                  <p:embed/>
                </p:oleObj>
              </mc:Choice>
              <mc:Fallback>
                <p:oleObj name="Visio" r:id="rId4" imgW="2368391" imgH="271319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09800"/>
                        <a:ext cx="3733800" cy="420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i="1" dirty="0" smtClean="0"/>
              <a:t>Single-Layer </a:t>
            </a:r>
            <a:r>
              <a:rPr lang="en-US" sz="4400" i="1" dirty="0" err="1" smtClean="0"/>
              <a:t>Feedforward</a:t>
            </a:r>
            <a:r>
              <a:rPr lang="en-US" sz="4400" i="1" dirty="0" smtClean="0"/>
              <a:t> Networks</a:t>
            </a:r>
            <a:endParaRPr lang="id-ID" sz="4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00600" y="3429000"/>
            <a:ext cx="3919538" cy="210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3200400" y="3657600"/>
            <a:ext cx="1524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724400" y="2514600"/>
            <a:ext cx="4114800" cy="3581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4338" name="Object 1"/>
          <p:cNvGraphicFramePr>
            <a:graphicFrameLocks noChangeAspect="1"/>
          </p:cNvGraphicFramePr>
          <p:nvPr/>
        </p:nvGraphicFramePr>
        <p:xfrm>
          <a:off x="2057400" y="2286000"/>
          <a:ext cx="5334000" cy="433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69" name="Visio" r:id="rId4" imgW="5248842" imgH="4282766" progId="Visio.Drawing.11">
                  <p:embed/>
                </p:oleObj>
              </mc:Choice>
              <mc:Fallback>
                <p:oleObj name="Visio" r:id="rId4" imgW="5248842" imgH="428276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286000"/>
                        <a:ext cx="5334000" cy="433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i="1" dirty="0" smtClean="0"/>
              <a:t>Multi-Layer </a:t>
            </a:r>
            <a:r>
              <a:rPr lang="en-US" sz="4400" i="1" dirty="0" err="1" smtClean="0"/>
              <a:t>Feedforward</a:t>
            </a:r>
            <a:r>
              <a:rPr lang="en-US" sz="4400" dirty="0" smtClean="0"/>
              <a:t> </a:t>
            </a:r>
            <a:r>
              <a:rPr lang="en-US" sz="4400" i="1" dirty="0" smtClean="0"/>
              <a:t>Networks</a:t>
            </a:r>
            <a:endParaRPr lang="id-ID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i="1" smtClean="0"/>
              <a:t>Recurrent Networks</a:t>
            </a:r>
            <a:endParaRPr lang="id-ID" dirty="0"/>
          </a:p>
        </p:txBody>
      </p:sp>
      <p:pic>
        <p:nvPicPr>
          <p:cNvPr id="5939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2133600"/>
            <a:ext cx="5029200" cy="441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i="1" dirty="0" smtClean="0"/>
              <a:t>Lattice</a:t>
            </a:r>
            <a:r>
              <a:rPr lang="en-US" dirty="0" smtClean="0"/>
              <a:t> </a:t>
            </a:r>
            <a:r>
              <a:rPr lang="en-US" i="1" dirty="0" smtClean="0"/>
              <a:t>Structure </a:t>
            </a:r>
            <a:r>
              <a:rPr lang="en-US" sz="3100" dirty="0" smtClean="0"/>
              <a:t>(</a:t>
            </a:r>
            <a:r>
              <a:rPr lang="en-US" sz="3100" dirty="0" err="1" smtClean="0"/>
              <a:t>satu</a:t>
            </a:r>
            <a:r>
              <a:rPr lang="en-US" sz="3100" dirty="0" smtClean="0"/>
              <a:t> </a:t>
            </a:r>
            <a:r>
              <a:rPr lang="en-US" sz="3100" dirty="0" err="1" smtClean="0"/>
              <a:t>dimensi</a:t>
            </a:r>
            <a:r>
              <a:rPr lang="en-US" sz="3100" dirty="0" smtClean="0"/>
              <a:t>, 3 </a:t>
            </a:r>
            <a:r>
              <a:rPr lang="en-US" sz="3100" i="1" dirty="0" smtClean="0"/>
              <a:t>neurons</a:t>
            </a:r>
            <a:r>
              <a:rPr lang="en-US" sz="3100" dirty="0" smtClean="0"/>
              <a:t>)</a:t>
            </a:r>
            <a:endParaRPr lang="id-ID" dirty="0"/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5362" name="Object 1"/>
          <p:cNvGraphicFramePr>
            <a:graphicFrameLocks noChangeAspect="1"/>
          </p:cNvGraphicFramePr>
          <p:nvPr/>
        </p:nvGraphicFramePr>
        <p:xfrm>
          <a:off x="533400" y="2133600"/>
          <a:ext cx="7880350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393" name="Visio" r:id="rId4" imgW="3474482" imgH="1471851" progId="Visio.Drawing.11">
                  <p:embed/>
                </p:oleObj>
              </mc:Choice>
              <mc:Fallback>
                <p:oleObj name="Visio" r:id="rId4" imgW="3474482" imgH="147185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133600"/>
                        <a:ext cx="7880350" cy="350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i="1" dirty="0" smtClean="0"/>
              <a:t>Lattice</a:t>
            </a:r>
            <a:r>
              <a:rPr lang="en-US" dirty="0" smtClean="0"/>
              <a:t> </a:t>
            </a:r>
            <a:r>
              <a:rPr lang="en-US" i="1" dirty="0" smtClean="0"/>
              <a:t>Structure </a:t>
            </a:r>
            <a:r>
              <a:rPr lang="en-US" sz="3100" dirty="0" smtClean="0"/>
              <a:t>(</a:t>
            </a:r>
            <a:r>
              <a:rPr lang="en-US" sz="3100" dirty="0" err="1" smtClean="0"/>
              <a:t>dua</a:t>
            </a:r>
            <a:r>
              <a:rPr lang="en-US" sz="3100" dirty="0" smtClean="0"/>
              <a:t> </a:t>
            </a:r>
            <a:r>
              <a:rPr lang="en-US" sz="3100" dirty="0" err="1" smtClean="0"/>
              <a:t>dimensi</a:t>
            </a:r>
            <a:r>
              <a:rPr lang="en-US" sz="3100" dirty="0" smtClean="0"/>
              <a:t>, 3x3 </a:t>
            </a:r>
            <a:r>
              <a:rPr lang="en-US" sz="3100" i="1" dirty="0" smtClean="0"/>
              <a:t>neurons</a:t>
            </a:r>
            <a:r>
              <a:rPr lang="en-US" sz="3100" dirty="0" smtClean="0"/>
              <a:t>)</a:t>
            </a:r>
            <a:endParaRPr lang="id-ID" dirty="0"/>
          </a:p>
        </p:txBody>
      </p:sp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6386" name="Object 1"/>
          <p:cNvGraphicFramePr>
            <a:graphicFrameLocks noChangeAspect="1"/>
          </p:cNvGraphicFramePr>
          <p:nvPr/>
        </p:nvGraphicFramePr>
        <p:xfrm>
          <a:off x="1600200" y="2133600"/>
          <a:ext cx="6019800" cy="442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417" name="Visio" r:id="rId4" imgW="3847624" imgH="2781538" progId="Visio.Drawing.11">
                  <p:embed/>
                </p:oleObj>
              </mc:Choice>
              <mc:Fallback>
                <p:oleObj name="Visio" r:id="rId4" imgW="3847624" imgH="278153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133600"/>
                        <a:ext cx="6019800" cy="442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(</a:t>
            </a:r>
            <a:r>
              <a:rPr lang="en-US" i="1" dirty="0" smtClean="0"/>
              <a:t>Learning</a:t>
            </a:r>
            <a:r>
              <a:rPr lang="en-US" dirty="0" smtClean="0"/>
              <a:t>)</a:t>
            </a:r>
            <a:endParaRPr lang="id-ID" dirty="0"/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7410" name="Object 1"/>
          <p:cNvGraphicFramePr>
            <a:graphicFrameLocks noChangeAspect="1"/>
          </p:cNvGraphicFramePr>
          <p:nvPr/>
        </p:nvGraphicFramePr>
        <p:xfrm>
          <a:off x="76200" y="2438400"/>
          <a:ext cx="8931275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441" name="Visio" r:id="rId4" imgW="3986927" imgH="1120378" progId="Visio.Drawing.11">
                  <p:embed/>
                </p:oleObj>
              </mc:Choice>
              <mc:Fallback>
                <p:oleObj name="Visio" r:id="rId4" imgW="3986927" imgH="112037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438400"/>
                        <a:ext cx="8931275" cy="350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5486400" y="4724400"/>
            <a:ext cx="11430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Perceptron: Model</a:t>
            </a:r>
            <a:endParaRPr lang="id-ID" smtClean="0"/>
          </a:p>
        </p:txBody>
      </p:sp>
      <p:pic>
        <p:nvPicPr>
          <p:cNvPr id="6144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286000"/>
            <a:ext cx="58674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Perceptron</a:t>
            </a:r>
            <a:r>
              <a:rPr lang="en-US" dirty="0" smtClean="0"/>
              <a:t>: </a:t>
            </a:r>
            <a:r>
              <a:rPr lang="en-US" i="1" dirty="0" smtClean="0"/>
              <a:t>Signal-Flow Graph</a:t>
            </a:r>
            <a:endParaRPr lang="id-ID" i="1" dirty="0"/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2286000"/>
            <a:ext cx="65690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76131" name="Object 3"/>
          <p:cNvGraphicFramePr>
            <a:graphicFrameLocks noChangeAspect="1"/>
          </p:cNvGraphicFramePr>
          <p:nvPr/>
        </p:nvGraphicFramePr>
        <p:xfrm>
          <a:off x="6629400" y="4724400"/>
          <a:ext cx="18065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648" name="Equation" r:id="rId5" imgW="927100" imgH="431800" progId="Equation.3">
                  <p:embed/>
                </p:oleObj>
              </mc:Choice>
              <mc:Fallback>
                <p:oleObj name="Equation" r:id="rId5" imgW="9271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724400"/>
                        <a:ext cx="180657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76133" name="Object 5"/>
          <p:cNvGraphicFramePr>
            <a:graphicFrameLocks noChangeAspect="1"/>
          </p:cNvGraphicFramePr>
          <p:nvPr/>
        </p:nvGraphicFramePr>
        <p:xfrm>
          <a:off x="7008813" y="5791200"/>
          <a:ext cx="1830387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649" name="Equation" r:id="rId7" imgW="927100" imgH="431800" progId="Equation.3">
                  <p:embed/>
                </p:oleObj>
              </mc:Choice>
              <mc:Fallback>
                <p:oleObj name="Equation" r:id="rId7" imgW="9271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8813" y="5791200"/>
                        <a:ext cx="1830387" cy="849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0" y="6064250"/>
            <a:ext cx="2438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solidFill>
                  <a:srgbClr val="C00000"/>
                </a:solidFill>
              </a:rPr>
              <a:t>Decision boundary </a:t>
            </a:r>
            <a:r>
              <a:rPr lang="en-US">
                <a:solidFill>
                  <a:srgbClr val="C00000"/>
                </a:solidFill>
                <a:sym typeface="Wingdings" pitchFamily="2" charset="2"/>
              </a:rPr>
              <a:t></a:t>
            </a:r>
            <a:endParaRPr lang="id-ID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838200" y="150813"/>
            <a:ext cx="7620000" cy="6402387"/>
            <a:chOff x="914400" y="0"/>
            <a:chExt cx="7620000" cy="6401594"/>
          </a:xfrm>
        </p:grpSpPr>
        <p:sp>
          <p:nvSpPr>
            <p:cNvPr id="3" name="Oval 2"/>
            <p:cNvSpPr/>
            <p:nvPr/>
          </p:nvSpPr>
          <p:spPr>
            <a:xfrm>
              <a:off x="5029200" y="2057145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4" name="Oval 3"/>
            <p:cNvSpPr/>
            <p:nvPr/>
          </p:nvSpPr>
          <p:spPr>
            <a:xfrm>
              <a:off x="5715000" y="1904764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5" name="Oval 4"/>
            <p:cNvSpPr/>
            <p:nvPr/>
          </p:nvSpPr>
          <p:spPr>
            <a:xfrm>
              <a:off x="6172200" y="3580956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6" name="Oval 5"/>
            <p:cNvSpPr/>
            <p:nvPr/>
          </p:nvSpPr>
          <p:spPr>
            <a:xfrm>
              <a:off x="6096000" y="2514289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7" name="Oval 6"/>
            <p:cNvSpPr/>
            <p:nvPr/>
          </p:nvSpPr>
          <p:spPr>
            <a:xfrm>
              <a:off x="5257800" y="3504766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8" name="Oval 7"/>
            <p:cNvSpPr/>
            <p:nvPr/>
          </p:nvSpPr>
          <p:spPr>
            <a:xfrm>
              <a:off x="4419600" y="2285717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9" name="Oval 8"/>
            <p:cNvSpPr/>
            <p:nvPr/>
          </p:nvSpPr>
          <p:spPr>
            <a:xfrm>
              <a:off x="5257800" y="1523811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0" name="Oval 9"/>
            <p:cNvSpPr/>
            <p:nvPr/>
          </p:nvSpPr>
          <p:spPr>
            <a:xfrm>
              <a:off x="5715000" y="3047622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1" name="Oval 10"/>
            <p:cNvSpPr/>
            <p:nvPr/>
          </p:nvSpPr>
          <p:spPr>
            <a:xfrm>
              <a:off x="5029200" y="2895241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2" name="Oval 11"/>
            <p:cNvSpPr/>
            <p:nvPr/>
          </p:nvSpPr>
          <p:spPr>
            <a:xfrm>
              <a:off x="5410200" y="2590479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dirty="0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2286000" y="4038100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2743200" y="3961909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3429000" y="4190481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3124200" y="2971432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1752600" y="3580956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3200400" y="3580956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438400" y="3276194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1676400" y="4190481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743200" y="4571434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914400" y="3504766"/>
              <a:ext cx="70104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1332267" y="3542861"/>
              <a:ext cx="5715879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493" name="TextBox 28"/>
            <p:cNvSpPr txBox="1">
              <a:spLocks noChangeArrowheads="1"/>
            </p:cNvSpPr>
            <p:nvPr/>
          </p:nvSpPr>
          <p:spPr bwMode="auto">
            <a:xfrm>
              <a:off x="8001000" y="3276600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i="1"/>
                <a:t>x</a:t>
              </a:r>
              <a:r>
                <a:rPr lang="en-US" sz="2800" baseline="-25000"/>
                <a:t>1</a:t>
              </a:r>
              <a:endParaRPr lang="id-ID" sz="2800" baseline="-25000"/>
            </a:p>
          </p:txBody>
        </p:sp>
        <p:sp>
          <p:nvSpPr>
            <p:cNvPr id="62494" name="TextBox 29"/>
            <p:cNvSpPr txBox="1">
              <a:spLocks noChangeArrowheads="1"/>
            </p:cNvSpPr>
            <p:nvPr/>
          </p:nvSpPr>
          <p:spPr bwMode="auto">
            <a:xfrm>
              <a:off x="3886200" y="0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i="1"/>
                <a:t>x</a:t>
              </a:r>
              <a:r>
                <a:rPr lang="en-US" sz="2800" baseline="-25000"/>
                <a:t>2</a:t>
              </a:r>
              <a:endParaRPr lang="id-ID" sz="2800" baseline="-25000"/>
            </a:p>
          </p:txBody>
        </p:sp>
      </p:grpSp>
      <p:cxnSp>
        <p:nvCxnSpPr>
          <p:cNvPr id="35" name="Straight Connector 34"/>
          <p:cNvCxnSpPr/>
          <p:nvPr/>
        </p:nvCxnSpPr>
        <p:spPr>
          <a:xfrm rot="16200000" flipH="1">
            <a:off x="1752600" y="1524000"/>
            <a:ext cx="4343400" cy="3429000"/>
          </a:xfrm>
          <a:prstGeom prst="line">
            <a:avLst/>
          </a:prstGeom>
          <a:ln w="3810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343400" y="5648325"/>
            <a:ext cx="3581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i="1">
                <a:solidFill>
                  <a:srgbClr val="33CC33"/>
                </a:solidFill>
              </a:rPr>
              <a:t>w</a:t>
            </a:r>
            <a:r>
              <a:rPr lang="en-US" sz="2800" baseline="-25000">
                <a:solidFill>
                  <a:srgbClr val="33CC33"/>
                </a:solidFill>
              </a:rPr>
              <a:t>1</a:t>
            </a:r>
            <a:r>
              <a:rPr lang="en-US" sz="2800" i="1">
                <a:solidFill>
                  <a:srgbClr val="33CC33"/>
                </a:solidFill>
              </a:rPr>
              <a:t>x</a:t>
            </a:r>
            <a:r>
              <a:rPr lang="en-US" sz="2800" baseline="-25000">
                <a:solidFill>
                  <a:srgbClr val="33CC33"/>
                </a:solidFill>
              </a:rPr>
              <a:t>1</a:t>
            </a:r>
            <a:r>
              <a:rPr lang="en-US" sz="2800" i="1">
                <a:solidFill>
                  <a:srgbClr val="33CC33"/>
                </a:solidFill>
              </a:rPr>
              <a:t> + w</a:t>
            </a:r>
            <a:r>
              <a:rPr lang="en-US" sz="2800" baseline="-25000">
                <a:solidFill>
                  <a:srgbClr val="33CC33"/>
                </a:solidFill>
              </a:rPr>
              <a:t>2</a:t>
            </a:r>
            <a:r>
              <a:rPr lang="en-US" sz="2800" i="1">
                <a:solidFill>
                  <a:srgbClr val="33CC33"/>
                </a:solidFill>
              </a:rPr>
              <a:t>x</a:t>
            </a:r>
            <a:r>
              <a:rPr lang="en-US" sz="2800" baseline="-25000">
                <a:solidFill>
                  <a:srgbClr val="33CC33"/>
                </a:solidFill>
              </a:rPr>
              <a:t>2 </a:t>
            </a:r>
            <a:r>
              <a:rPr lang="en-US" sz="2800" i="1">
                <a:solidFill>
                  <a:srgbClr val="33CC33"/>
                </a:solidFill>
              </a:rPr>
              <a:t>- </a:t>
            </a:r>
            <a:r>
              <a:rPr lang="el-GR" sz="2800" i="1">
                <a:solidFill>
                  <a:srgbClr val="33CC33"/>
                </a:solidFill>
              </a:rPr>
              <a:t>θ</a:t>
            </a:r>
            <a:r>
              <a:rPr lang="en-US" sz="2800" i="1">
                <a:solidFill>
                  <a:srgbClr val="33CC33"/>
                </a:solidFill>
              </a:rPr>
              <a:t>= </a:t>
            </a:r>
            <a:r>
              <a:rPr lang="en-US" sz="2800">
                <a:solidFill>
                  <a:srgbClr val="33CC33"/>
                </a:solidFill>
              </a:rPr>
              <a:t>0</a:t>
            </a:r>
            <a:endParaRPr lang="id-ID" sz="2800" baseline="-25000">
              <a:solidFill>
                <a:srgbClr val="33CC33"/>
              </a:solidFill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648200" y="6172200"/>
            <a:ext cx="3165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i="1"/>
              <a:t>Decision boundary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2819400" y="838200"/>
            <a:ext cx="4648200" cy="36576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6200000" flipH="1">
            <a:off x="1066800" y="1524000"/>
            <a:ext cx="3886200" cy="37338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Perceptron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Neuron</a:t>
            </a:r>
            <a:r>
              <a:rPr lang="en-US" smtClean="0"/>
              <a:t>: Sel syaraf biologis</a:t>
            </a:r>
          </a:p>
          <a:p>
            <a:r>
              <a:rPr lang="en-US" b="1" smtClean="0">
                <a:sym typeface="Wingdings" pitchFamily="2" charset="2"/>
              </a:rPr>
              <a:t>Perceptron</a:t>
            </a:r>
            <a:r>
              <a:rPr lang="en-US" smtClean="0">
                <a:sym typeface="Wingdings" pitchFamily="2" charset="2"/>
              </a:rPr>
              <a:t>: </a:t>
            </a:r>
            <a:r>
              <a:rPr lang="en-US" smtClean="0"/>
              <a:t>Sel syaraf buatan</a:t>
            </a:r>
          </a:p>
          <a:p>
            <a:pPr lvl="1"/>
            <a:r>
              <a:rPr lang="en-US" smtClean="0"/>
              <a:t>Input function</a:t>
            </a:r>
          </a:p>
          <a:p>
            <a:pPr lvl="1"/>
            <a:r>
              <a:rPr lang="en-US" smtClean="0"/>
              <a:t>Activation function</a:t>
            </a:r>
          </a:p>
          <a:p>
            <a:pPr lvl="1"/>
            <a:r>
              <a:rPr lang="en-US" smtClean="0"/>
              <a:t>Output</a:t>
            </a:r>
          </a:p>
          <a:p>
            <a:pPr lvl="1"/>
            <a:endParaRPr lang="en-US" smtClean="0"/>
          </a:p>
          <a:p>
            <a:endParaRPr lang="en-US" smtClean="0">
              <a:sym typeface="Wingdings" pitchFamily="2" charset="2"/>
            </a:endParaRP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81000" y="685800"/>
          <a:ext cx="8458201" cy="5410200"/>
        </p:xfrm>
        <a:graphic>
          <a:graphicData uri="http://schemas.openxmlformats.org/drawingml/2006/table">
            <a:tbl>
              <a:tblPr/>
              <a:tblGrid>
                <a:gridCol w="1515561"/>
                <a:gridCol w="1343442"/>
                <a:gridCol w="1780594"/>
                <a:gridCol w="2101984"/>
                <a:gridCol w="1716620"/>
              </a:tblGrid>
              <a:tr h="450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1" dirty="0">
                          <a:latin typeface="Arial"/>
                          <a:ea typeface="Times New Roman"/>
                          <a:cs typeface="Times New Roman"/>
                        </a:rPr>
                        <a:t>Pelamar</a:t>
                      </a:r>
                      <a:endParaRPr lang="id-ID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1">
                          <a:latin typeface="Arial"/>
                          <a:ea typeface="Times New Roman"/>
                          <a:cs typeface="Times New Roman"/>
                        </a:rPr>
                        <a:t>IPK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1">
                          <a:latin typeface="Arial"/>
                          <a:ea typeface="Times New Roman"/>
                          <a:cs typeface="Times New Roman"/>
                        </a:rPr>
                        <a:t>Psikologi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1">
                          <a:latin typeface="Arial"/>
                          <a:ea typeface="Times New Roman"/>
                          <a:cs typeface="Times New Roman"/>
                        </a:rPr>
                        <a:t>Wawancara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1">
                          <a:latin typeface="Arial"/>
                          <a:ea typeface="Times New Roman"/>
                          <a:cs typeface="Times New Roman"/>
                        </a:rPr>
                        <a:t>Diterima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P1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3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3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P2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3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P3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3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P4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3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P5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3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P6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P7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P8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P9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3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P10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P11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dirty="0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id-ID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dirty="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57200"/>
            <a:ext cx="83978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 rot="1973407">
            <a:off x="1671638" y="3128963"/>
            <a:ext cx="3795712" cy="1493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5" name="Flowchart: Punched Tape 4"/>
          <p:cNvSpPr/>
          <p:nvPr/>
        </p:nvSpPr>
        <p:spPr>
          <a:xfrm rot="1533938">
            <a:off x="1711325" y="3359150"/>
            <a:ext cx="5353050" cy="1670050"/>
          </a:xfrm>
          <a:prstGeom prst="flowChartPunchedTape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1000"/>
            <a:ext cx="5181600" cy="601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943600" y="457200"/>
            <a:ext cx="2819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Visualisasi 100 dimensi?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943600" y="990600"/>
            <a:ext cx="2819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Bisa dengan Perceptron?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04800" y="762000"/>
          <a:ext cx="8382000" cy="5638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750"/>
                <a:gridCol w="1047750"/>
                <a:gridCol w="1047750"/>
                <a:gridCol w="1047750"/>
                <a:gridCol w="1047750"/>
                <a:gridCol w="1047750"/>
                <a:gridCol w="1047750"/>
                <a:gridCol w="1047750"/>
              </a:tblGrid>
              <a:tr h="126303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/>
                        <a:t>Pola</a:t>
                      </a:r>
                      <a:endParaRPr lang="id-ID" sz="3200" dirty="0"/>
                    </a:p>
                  </a:txBody>
                  <a:tcPr marL="0" marR="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Pix</a:t>
                      </a:r>
                    </a:p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Pix</a:t>
                      </a:r>
                    </a:p>
                    <a:p>
                      <a:pPr algn="ctr"/>
                      <a:r>
                        <a:rPr lang="en-US" sz="3200" dirty="0" smtClean="0"/>
                        <a:t>2</a:t>
                      </a:r>
                      <a:endParaRPr lang="id-ID" sz="3200" dirty="0"/>
                    </a:p>
                  </a:txBody>
                  <a:tcPr marL="0" marR="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Pix</a:t>
                      </a:r>
                    </a:p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id-ID" sz="3200" dirty="0"/>
                    </a:p>
                  </a:txBody>
                  <a:tcPr marL="0" marR="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Pix</a:t>
                      </a:r>
                    </a:p>
                    <a:p>
                      <a:pPr algn="ctr"/>
                      <a:r>
                        <a:rPr lang="en-US" sz="3200" dirty="0" smtClean="0"/>
                        <a:t>4</a:t>
                      </a:r>
                      <a:endParaRPr lang="id-ID" sz="3200" dirty="0"/>
                    </a:p>
                  </a:txBody>
                  <a:tcPr marL="0" marR="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Pix</a:t>
                      </a:r>
                    </a:p>
                    <a:p>
                      <a:pPr algn="ctr"/>
                      <a:r>
                        <a:rPr lang="en-US" sz="3200" dirty="0" smtClean="0"/>
                        <a:t>5</a:t>
                      </a:r>
                      <a:endParaRPr lang="id-ID" sz="3200" dirty="0"/>
                    </a:p>
                  </a:txBody>
                  <a:tcPr marL="0" marR="0" marT="46800" marB="468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…</a:t>
                      </a:r>
                      <a:endParaRPr lang="id-ID" sz="3200" dirty="0" smtClean="0"/>
                    </a:p>
                  </a:txBody>
                  <a:tcPr marL="0" marR="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Pix</a:t>
                      </a:r>
                    </a:p>
                    <a:p>
                      <a:pPr algn="ctr"/>
                      <a:r>
                        <a:rPr lang="en-US" sz="3200" dirty="0" smtClean="0"/>
                        <a:t>100</a:t>
                      </a:r>
                      <a:endParaRPr lang="id-ID" sz="3200" dirty="0"/>
                    </a:p>
                  </a:txBody>
                  <a:tcPr marL="0" marR="0" marT="46800" marB="46800" anchor="ctr"/>
                </a:tc>
              </a:tr>
              <a:tr h="7292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E1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…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id-ID" sz="3200" dirty="0"/>
                    </a:p>
                  </a:txBody>
                  <a:tcPr marL="0" marR="0" marT="46800" marB="46800"/>
                </a:tc>
              </a:tr>
              <a:tr h="7292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…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id-ID" sz="3200" dirty="0"/>
                    </a:p>
                  </a:txBody>
                  <a:tcPr marL="0" marR="0" marT="46800" marB="46800"/>
                </a:tc>
              </a:tr>
              <a:tr h="7292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G1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…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</a:tr>
              <a:tr h="7292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O1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…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</a:tr>
              <a:tr h="7292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..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id-ID" sz="320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id-ID" sz="320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id-ID" sz="3200"/>
                    </a:p>
                  </a:txBody>
                  <a:tcPr marL="0" marR="0" marT="46800" marB="46800"/>
                </a:tc>
              </a:tr>
              <a:tr h="7292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O5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…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d-ID" dirty="0" smtClean="0"/>
              <a:t>Algoritma </a:t>
            </a:r>
            <a:r>
              <a:rPr lang="en-US" dirty="0" err="1" smtClean="0"/>
              <a:t>Belajar</a:t>
            </a:r>
            <a:r>
              <a:rPr lang="id-ID" dirty="0" smtClean="0"/>
              <a:t> </a:t>
            </a:r>
            <a:r>
              <a:rPr lang="id-ID" b="1" dirty="0" smtClean="0"/>
              <a:t>Propagasi Balik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d-ID" b="1" smtClean="0"/>
              <a:t>Definisikan masalah</a:t>
            </a:r>
            <a:endParaRPr lang="id-ID" smtClean="0"/>
          </a:p>
          <a:p>
            <a:pPr lvl="1" eaLnBrk="1" hangingPunct="1"/>
            <a:r>
              <a:rPr lang="en-US" smtClean="0"/>
              <a:t>M</a:t>
            </a:r>
            <a:r>
              <a:rPr lang="id-ID" smtClean="0"/>
              <a:t>atriks pola masukan (P) </a:t>
            </a:r>
            <a:endParaRPr lang="en-US" smtClean="0"/>
          </a:p>
          <a:p>
            <a:pPr lvl="1" eaLnBrk="1" hangingPunct="1"/>
            <a:r>
              <a:rPr lang="id-ID" smtClean="0"/>
              <a:t>matriks target (T)</a:t>
            </a:r>
            <a:endParaRPr lang="en-US" smtClean="0"/>
          </a:p>
          <a:p>
            <a:pPr eaLnBrk="1" hangingPunct="1"/>
            <a:r>
              <a:rPr lang="id-ID" b="1" smtClean="0"/>
              <a:t>Inisialisasi parameter jaringan</a:t>
            </a:r>
            <a:endParaRPr lang="en-US" b="1" smtClean="0"/>
          </a:p>
          <a:p>
            <a:pPr lvl="1" eaLnBrk="1" hangingPunct="1"/>
            <a:r>
              <a:rPr lang="en-US" smtClean="0"/>
              <a:t>A</a:t>
            </a:r>
            <a:r>
              <a:rPr lang="id-ID" smtClean="0"/>
              <a:t>rsitektur jaringan (misalkan I-H-O</a:t>
            </a:r>
            <a:r>
              <a:rPr lang="en-US" smtClean="0"/>
              <a:t>)</a:t>
            </a:r>
          </a:p>
          <a:p>
            <a:pPr lvl="1" eaLnBrk="1" hangingPunct="1"/>
            <a:r>
              <a:rPr lang="en-US" i="1" smtClean="0"/>
              <a:t>Sy</a:t>
            </a:r>
            <a:r>
              <a:rPr lang="id-ID" i="1" smtClean="0"/>
              <a:t>napti</a:t>
            </a:r>
            <a:r>
              <a:rPr lang="en-US" i="1" smtClean="0"/>
              <a:t>c weights</a:t>
            </a:r>
            <a:r>
              <a:rPr lang="id-ID" i="1" smtClean="0"/>
              <a:t> 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id-ID" smtClean="0"/>
              <a:t>acak</a:t>
            </a:r>
            <a:r>
              <a:rPr lang="en-US" smtClean="0"/>
              <a:t> (atau dengan metode tertentu)</a:t>
            </a:r>
          </a:p>
          <a:p>
            <a:pPr lvl="1" eaLnBrk="1" hangingPunct="1"/>
            <a:r>
              <a:rPr lang="en-US" i="1" smtClean="0"/>
              <a:t>L</a:t>
            </a:r>
            <a:r>
              <a:rPr lang="id-ID" i="1" smtClean="0"/>
              <a:t>earning</a:t>
            </a:r>
            <a:r>
              <a:rPr lang="id-ID" smtClean="0"/>
              <a:t> </a:t>
            </a:r>
            <a:r>
              <a:rPr lang="id-ID" i="1" smtClean="0"/>
              <a:t>rate </a:t>
            </a:r>
            <a:r>
              <a:rPr lang="id-ID" smtClean="0"/>
              <a:t>(</a:t>
            </a:r>
            <a:r>
              <a:rPr lang="id-ID" i="1" smtClean="0"/>
              <a:t>lr</a:t>
            </a:r>
            <a:r>
              <a:rPr lang="id-ID" smtClean="0"/>
              <a:t>)</a:t>
            </a:r>
            <a:r>
              <a:rPr lang="en-US" smtClean="0"/>
              <a:t> </a:t>
            </a:r>
            <a:r>
              <a:rPr lang="en-US" smtClean="0">
                <a:sym typeface="Wingdings" pitchFamily="2" charset="2"/>
              </a:rPr>
              <a:t> laju belajar</a:t>
            </a:r>
            <a:endParaRPr lang="en-US" smtClean="0"/>
          </a:p>
          <a:p>
            <a:pPr lvl="1" eaLnBrk="1" hangingPunct="1"/>
            <a:r>
              <a:rPr lang="en-US" i="1" smtClean="0"/>
              <a:t>Th</a:t>
            </a:r>
            <a:r>
              <a:rPr lang="id-ID" i="1" smtClean="0"/>
              <a:t>reshold</a:t>
            </a:r>
            <a:r>
              <a:rPr lang="id-ID" smtClean="0"/>
              <a:t> </a:t>
            </a:r>
            <a:r>
              <a:rPr lang="en-US" smtClean="0"/>
              <a:t>MSE 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id-ID" smtClean="0"/>
              <a:t>untuk menghentikan </a:t>
            </a:r>
            <a:r>
              <a:rPr lang="id-ID" i="1" smtClean="0"/>
              <a:t>learning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 smtClean="0"/>
              <a:t>Multi-Layer Perceptron (MLP) </a:t>
            </a:r>
            <a:r>
              <a:rPr lang="en-US" sz="3600" dirty="0" err="1" smtClean="0"/>
              <a:t>tanpa</a:t>
            </a:r>
            <a:r>
              <a:rPr lang="en-US" sz="3600" dirty="0" smtClean="0"/>
              <a:t> bias</a:t>
            </a:r>
            <a:endParaRPr lang="id-ID" sz="3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160890"/>
            <a:ext cx="5029200" cy="4392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437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 smtClean="0"/>
              <a:t>Multi-Layer Perceptron (MLP)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bias</a:t>
            </a:r>
            <a:endParaRPr lang="id-ID" sz="3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160890"/>
            <a:ext cx="5029200" cy="4392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6"/>
          <p:cNvGrpSpPr/>
          <p:nvPr/>
        </p:nvGrpSpPr>
        <p:grpSpPr>
          <a:xfrm>
            <a:off x="3200400" y="2667000"/>
            <a:ext cx="1219200" cy="3853318"/>
            <a:chOff x="3200400" y="2667000"/>
            <a:chExt cx="1219200" cy="3853318"/>
          </a:xfrm>
        </p:grpSpPr>
        <p:sp>
          <p:nvSpPr>
            <p:cNvPr id="16" name="Rectangle 15"/>
            <p:cNvSpPr/>
            <p:nvPr/>
          </p:nvSpPr>
          <p:spPr>
            <a:xfrm>
              <a:off x="3200400" y="6248400"/>
              <a:ext cx="304800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200400" y="2667000"/>
              <a:ext cx="1219200" cy="3853318"/>
              <a:chOff x="3200400" y="2667000"/>
              <a:chExt cx="1219200" cy="3853318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3352800" y="2667000"/>
                <a:ext cx="1066800" cy="3581400"/>
                <a:chOff x="3352800" y="2667000"/>
                <a:chExt cx="1066800" cy="3581400"/>
              </a:xfrm>
            </p:grpSpPr>
            <p:cxnSp>
              <p:nvCxnSpPr>
                <p:cNvPr id="3" name="Straight Arrow Connector 2"/>
                <p:cNvCxnSpPr/>
                <p:nvPr/>
              </p:nvCxnSpPr>
              <p:spPr>
                <a:xfrm flipV="1">
                  <a:off x="3352800" y="3810000"/>
                  <a:ext cx="990600" cy="2438400"/>
                </a:xfrm>
                <a:prstGeom prst="straightConnector1">
                  <a:avLst/>
                </a:prstGeom>
                <a:ln w="127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3352800" y="2667000"/>
                  <a:ext cx="1066800" cy="3581400"/>
                </a:xfrm>
                <a:prstGeom prst="straightConnector1">
                  <a:avLst/>
                </a:prstGeom>
                <a:ln w="127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 flipV="1">
                  <a:off x="3352800" y="5867400"/>
                  <a:ext cx="838200" cy="381000"/>
                </a:xfrm>
                <a:prstGeom prst="straightConnector1">
                  <a:avLst/>
                </a:prstGeom>
                <a:ln w="127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/>
              <p:cNvSpPr txBox="1"/>
              <p:nvPr/>
            </p:nvSpPr>
            <p:spPr>
              <a:xfrm>
                <a:off x="3200400" y="621254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1</a:t>
                </a:r>
                <a:endParaRPr lang="en-US" sz="1400" b="1" dirty="0"/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5039574" y="2935010"/>
            <a:ext cx="838200" cy="3535266"/>
            <a:chOff x="5039574" y="2935010"/>
            <a:chExt cx="838200" cy="3535266"/>
          </a:xfrm>
        </p:grpSpPr>
        <p:sp>
          <p:nvSpPr>
            <p:cNvPr id="19" name="Rectangle 18"/>
            <p:cNvSpPr/>
            <p:nvPr/>
          </p:nvSpPr>
          <p:spPr>
            <a:xfrm>
              <a:off x="5039574" y="6212541"/>
              <a:ext cx="304800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049694" y="2935010"/>
              <a:ext cx="828080" cy="3535266"/>
              <a:chOff x="5049694" y="2935010"/>
              <a:chExt cx="828080" cy="353526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174876" y="2935010"/>
                <a:ext cx="702898" cy="3277531"/>
                <a:chOff x="5174876" y="2935010"/>
                <a:chExt cx="702898" cy="3277531"/>
              </a:xfrm>
            </p:grpSpPr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5219700" y="5484140"/>
                  <a:ext cx="640976" cy="728401"/>
                </a:xfrm>
                <a:prstGeom prst="straightConnector1">
                  <a:avLst/>
                </a:prstGeom>
                <a:ln w="127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stCxn id="19" idx="0"/>
                </p:cNvCxnSpPr>
                <p:nvPr/>
              </p:nvCxnSpPr>
              <p:spPr>
                <a:xfrm flipV="1">
                  <a:off x="5191974" y="4648200"/>
                  <a:ext cx="668702" cy="1564341"/>
                </a:xfrm>
                <a:prstGeom prst="straightConnector1">
                  <a:avLst/>
                </a:prstGeom>
                <a:ln w="127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stCxn id="19" idx="0"/>
                </p:cNvCxnSpPr>
                <p:nvPr/>
              </p:nvCxnSpPr>
              <p:spPr>
                <a:xfrm flipV="1">
                  <a:off x="5191974" y="3709130"/>
                  <a:ext cx="685800" cy="2503411"/>
                </a:xfrm>
                <a:prstGeom prst="straightConnector1">
                  <a:avLst/>
                </a:prstGeom>
                <a:ln w="127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5174876" y="2935010"/>
                  <a:ext cx="685800" cy="3277531"/>
                </a:xfrm>
                <a:prstGeom prst="straightConnector1">
                  <a:avLst/>
                </a:prstGeom>
                <a:ln w="127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/>
              <p:cNvSpPr txBox="1"/>
              <p:nvPr/>
            </p:nvSpPr>
            <p:spPr>
              <a:xfrm>
                <a:off x="5049694" y="6162499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1</a:t>
                </a:r>
                <a:endParaRPr lang="en-US" sz="1400" b="1" dirty="0"/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3048000" y="2097741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W1&amp;B1</a:t>
            </a:r>
            <a:endParaRPr 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878771" y="2130623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W2 &amp; B2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2480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Error Surface</a:t>
            </a:r>
          </a:p>
        </p:txBody>
      </p:sp>
      <p:pic>
        <p:nvPicPr>
          <p:cNvPr id="12291" name="Picture 3" descr="weight-space"/>
          <p:cNvPicPr>
            <a:picLocks noGrp="1" noChangeAspect="1" noChangeArrowheads="1"/>
          </p:cNvPicPr>
          <p:nvPr>
            <p:ph type="chart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58913" y="1417637"/>
            <a:ext cx="6224587" cy="4525963"/>
          </a:xfrm>
        </p:spPr>
      </p:pic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04800" y="5867400"/>
            <a:ext cx="7696200" cy="923330"/>
          </a:xfrm>
          <a:prstGeom prst="rect">
            <a:avLst/>
          </a:prstGeom>
          <a:solidFill>
            <a:srgbClr val="FFFFCC"/>
          </a:solidFill>
          <a:ln w="9525">
            <a:solidFill>
              <a:srgbClr val="F0FDA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Figure above describes error </a:t>
            </a:r>
            <a:r>
              <a:rPr lang="en-US" sz="1800" dirty="0">
                <a:solidFill>
                  <a:srgbClr val="FF0000"/>
                </a:solidFill>
              </a:rPr>
              <a:t>as function of weights in multidimensional </a:t>
            </a:r>
            <a:r>
              <a:rPr lang="en-US" sz="1800" dirty="0" smtClean="0">
                <a:solidFill>
                  <a:srgbClr val="FF0000"/>
                </a:solidFill>
              </a:rPr>
              <a:t>space. Therefor, we use derivative of the function f(W) to find minimum error of the network. W refers to all weights in the network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295400" y="164623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/>
              <a:t>error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6096000" y="4999037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/>
              <a:t>weights</a:t>
            </a:r>
          </a:p>
        </p:txBody>
      </p:sp>
    </p:spTree>
    <p:extLst>
      <p:ext uri="{BB962C8B-B14F-4D97-AF65-F5344CB8AC3E}">
        <p14:creationId xmlns:p14="http://schemas.microsoft.com/office/powerpoint/2010/main" val="402332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91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d-ID" dirty="0" smtClean="0"/>
              <a:t>Algoritma </a:t>
            </a:r>
            <a:r>
              <a:rPr lang="en-US" dirty="0" err="1" smtClean="0"/>
              <a:t>Belajar</a:t>
            </a:r>
            <a:r>
              <a:rPr lang="id-ID" dirty="0" smtClean="0"/>
              <a:t> </a:t>
            </a:r>
            <a:r>
              <a:rPr lang="id-ID" b="1" dirty="0" smtClean="0"/>
              <a:t>Propagasi Balik</a:t>
            </a:r>
            <a:endParaRPr lang="id-ID" b="1" dirty="0"/>
          </a:p>
        </p:txBody>
      </p:sp>
      <p:sp>
        <p:nvSpPr>
          <p:cNvPr id="20487" name="Content Placeholder 2"/>
          <p:cNvSpPr>
            <a:spLocks noGrp="1"/>
          </p:cNvSpPr>
          <p:nvPr>
            <p:ph idx="1"/>
          </p:nvPr>
        </p:nvSpPr>
        <p:spPr>
          <a:xfrm>
            <a:off x="457200" y="1323911"/>
            <a:ext cx="8229600" cy="5000690"/>
          </a:xfrm>
        </p:spPr>
        <p:txBody>
          <a:bodyPr/>
          <a:lstStyle/>
          <a:p>
            <a:pPr eaLnBrk="1" hangingPunct="1"/>
            <a:r>
              <a:rPr lang="id-ID" b="1" dirty="0" smtClean="0"/>
              <a:t>Pelatihan Jaringan</a:t>
            </a:r>
            <a:endParaRPr lang="en-US" b="1" dirty="0" smtClean="0"/>
          </a:p>
          <a:p>
            <a:pPr lvl="1" eaLnBrk="1" hangingPunct="1"/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Maju</a:t>
            </a:r>
            <a:endParaRPr lang="en-US" dirty="0" smtClean="0"/>
          </a:p>
          <a:p>
            <a:pPr lvl="1" eaLnBrk="1" hangingPunct="1"/>
            <a:endParaRPr lang="en-US" b="1" dirty="0" smtClean="0"/>
          </a:p>
          <a:p>
            <a:pPr lvl="1" eaLnBrk="1" hangingPunct="1"/>
            <a:endParaRPr lang="en-US" b="1" dirty="0" smtClean="0"/>
          </a:p>
          <a:p>
            <a:pPr lvl="1" eaLnBrk="1" hangingPunct="1"/>
            <a:endParaRPr lang="en-US" b="1" dirty="0" smtClean="0"/>
          </a:p>
          <a:p>
            <a:pPr lvl="1" eaLnBrk="1" hangingPunct="1"/>
            <a:endParaRPr lang="en-US" b="1" dirty="0" smtClean="0"/>
          </a:p>
        </p:txBody>
      </p:sp>
      <p:sp>
        <p:nvSpPr>
          <p:cNvPr id="2048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048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445568"/>
              </p:ext>
            </p:extLst>
          </p:nvPr>
        </p:nvGraphicFramePr>
        <p:xfrm>
          <a:off x="1016440" y="3852780"/>
          <a:ext cx="208280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72" name="Equation" r:id="rId4" imgW="888840" imgH="393480" progId="Equation.3">
                  <p:embed/>
                </p:oleObj>
              </mc:Choice>
              <mc:Fallback>
                <p:oleObj name="Equation" r:id="rId4" imgW="88884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440" y="3852780"/>
                        <a:ext cx="2082800" cy="915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442982"/>
              </p:ext>
            </p:extLst>
          </p:nvPr>
        </p:nvGraphicFramePr>
        <p:xfrm>
          <a:off x="5476875" y="3190875"/>
          <a:ext cx="261143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73" name="Equation" r:id="rId6" imgW="1168200" imgH="177480" progId="Equation.3">
                  <p:embed/>
                </p:oleObj>
              </mc:Choice>
              <mc:Fallback>
                <p:oleObj name="Equation" r:id="rId6" imgW="116820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75" y="3190875"/>
                        <a:ext cx="2611438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048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7760"/>
              </p:ext>
            </p:extLst>
          </p:nvPr>
        </p:nvGraphicFramePr>
        <p:xfrm>
          <a:off x="5494506" y="5093452"/>
          <a:ext cx="19812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74" name="Equation" r:id="rId8" imgW="723586" imgH="165028" progId="Equation.3">
                  <p:embed/>
                </p:oleObj>
              </mc:Choice>
              <mc:Fallback>
                <p:oleObj name="Equation" r:id="rId8" imgW="723586" imgH="16502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4506" y="5093452"/>
                        <a:ext cx="19812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048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368612"/>
              </p:ext>
            </p:extLst>
          </p:nvPr>
        </p:nvGraphicFramePr>
        <p:xfrm>
          <a:off x="5181600" y="5667364"/>
          <a:ext cx="19034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75" name="Equation" r:id="rId10" imgW="888840" imgH="431640" progId="Equation.3">
                  <p:embed/>
                </p:oleObj>
              </mc:Choice>
              <mc:Fallback>
                <p:oleObj name="Equation" r:id="rId10" imgW="88884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667364"/>
                        <a:ext cx="19034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783805"/>
              </p:ext>
            </p:extLst>
          </p:nvPr>
        </p:nvGraphicFramePr>
        <p:xfrm>
          <a:off x="1016440" y="3190010"/>
          <a:ext cx="24384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76" name="Equation" r:id="rId12" imgW="1041120" imgH="177480" progId="Equation.3">
                  <p:embed/>
                </p:oleObj>
              </mc:Choice>
              <mc:Fallback>
                <p:oleObj name="Equation" r:id="rId12" imgW="10411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440" y="3190010"/>
                        <a:ext cx="2438400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394830"/>
              </p:ext>
            </p:extLst>
          </p:nvPr>
        </p:nvGraphicFramePr>
        <p:xfrm>
          <a:off x="5384969" y="3852779"/>
          <a:ext cx="220027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77" name="Equation" r:id="rId14" imgW="939600" imgH="393480" progId="Equation.3">
                  <p:embed/>
                </p:oleObj>
              </mc:Choice>
              <mc:Fallback>
                <p:oleObj name="Equation" r:id="rId14" imgW="939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969" y="3852779"/>
                        <a:ext cx="2200275" cy="91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4419600" y="2438400"/>
            <a:ext cx="0" cy="4067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25146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Pada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hidden layer                             </a:t>
            </a:r>
            <a:r>
              <a:rPr lang="en-US" b="1" dirty="0" err="1" smtClean="0">
                <a:solidFill>
                  <a:srgbClr val="FF0000"/>
                </a:solidFill>
              </a:rPr>
              <a:t>Pada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output layer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d-ID" dirty="0" smtClean="0"/>
              <a:t>Algoritma </a:t>
            </a:r>
            <a:r>
              <a:rPr lang="en-US" dirty="0" err="1" smtClean="0"/>
              <a:t>Belajar</a:t>
            </a:r>
            <a:r>
              <a:rPr lang="id-ID" dirty="0" smtClean="0"/>
              <a:t> </a:t>
            </a:r>
            <a:r>
              <a:rPr lang="id-ID" b="1" dirty="0" smtClean="0"/>
              <a:t>Propagasi Balik</a:t>
            </a:r>
            <a:endParaRPr lang="id-ID" b="1" dirty="0"/>
          </a:p>
        </p:txBody>
      </p:sp>
      <p:sp>
        <p:nvSpPr>
          <p:cNvPr id="2151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d-ID" b="1" dirty="0" smtClean="0"/>
              <a:t>Pelatihan Jaringan</a:t>
            </a:r>
            <a:endParaRPr lang="en-US" b="1" dirty="0" smtClean="0"/>
          </a:p>
          <a:p>
            <a:pPr lvl="1" eaLnBrk="1" hangingPunct="1"/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Mundur</a:t>
            </a:r>
            <a:endParaRPr lang="id-ID" dirty="0" smtClean="0"/>
          </a:p>
        </p:txBody>
      </p:sp>
      <p:sp>
        <p:nvSpPr>
          <p:cNvPr id="215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215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215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2151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2151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87077"/>
              </p:ext>
            </p:extLst>
          </p:nvPr>
        </p:nvGraphicFramePr>
        <p:xfrm>
          <a:off x="1017588" y="2998788"/>
          <a:ext cx="2919412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932" name="Equation" r:id="rId4" imgW="1371600" imgH="203040" progId="Equation.3">
                  <p:embed/>
                </p:oleObj>
              </mc:Choice>
              <mc:Fallback>
                <p:oleObj name="Equation" r:id="rId4" imgW="137160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2998788"/>
                        <a:ext cx="2919412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789776"/>
              </p:ext>
            </p:extLst>
          </p:nvPr>
        </p:nvGraphicFramePr>
        <p:xfrm>
          <a:off x="5105400" y="2997200"/>
          <a:ext cx="36147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933" name="Equation" r:id="rId6" imgW="1803240" imgH="203040" progId="Equation.3">
                  <p:embed/>
                </p:oleObj>
              </mc:Choice>
              <mc:Fallback>
                <p:oleObj name="Equation" r:id="rId6" imgW="180324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997200"/>
                        <a:ext cx="3614738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212606"/>
              </p:ext>
            </p:extLst>
          </p:nvPr>
        </p:nvGraphicFramePr>
        <p:xfrm>
          <a:off x="1211263" y="3838575"/>
          <a:ext cx="24399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934" name="Equation" r:id="rId8" imgW="1066680" imgH="177480" progId="Equation.3">
                  <p:embed/>
                </p:oleObj>
              </mc:Choice>
              <mc:Fallback>
                <p:oleObj name="Equation" r:id="rId8" imgW="106668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3838575"/>
                        <a:ext cx="2439987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606736"/>
              </p:ext>
            </p:extLst>
          </p:nvPr>
        </p:nvGraphicFramePr>
        <p:xfrm>
          <a:off x="5797550" y="3840163"/>
          <a:ext cx="20367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935" name="Equation" r:id="rId10" imgW="812520" imgH="177480" progId="Equation.3">
                  <p:embed/>
                </p:oleObj>
              </mc:Choice>
              <mc:Fallback>
                <p:oleObj name="Equation" r:id="rId10" imgW="81252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7550" y="3840163"/>
                        <a:ext cx="2036763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831177"/>
              </p:ext>
            </p:extLst>
          </p:nvPr>
        </p:nvGraphicFramePr>
        <p:xfrm>
          <a:off x="1182688" y="4752975"/>
          <a:ext cx="26939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936" name="Equation" r:id="rId12" imgW="1180800" imgH="177480" progId="Equation.3">
                  <p:embed/>
                </p:oleObj>
              </mc:Choice>
              <mc:Fallback>
                <p:oleObj name="Equation" r:id="rId12" imgW="1180800" imgH="177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4752975"/>
                        <a:ext cx="2693987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15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244146"/>
              </p:ext>
            </p:extLst>
          </p:nvPr>
        </p:nvGraphicFramePr>
        <p:xfrm>
          <a:off x="5757863" y="4754563"/>
          <a:ext cx="21177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937" name="Equation" r:id="rId14" imgW="863280" imgH="177480" progId="Equation.3">
                  <p:embed/>
                </p:oleObj>
              </mc:Choice>
              <mc:Fallback>
                <p:oleObj name="Equation" r:id="rId14" imgW="863280" imgH="177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863" y="4754563"/>
                        <a:ext cx="21177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1792941" y="2997200"/>
            <a:ext cx="1676401" cy="40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91199" y="2971800"/>
            <a:ext cx="1447801" cy="40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3" idx="0"/>
          </p:cNvCxnSpPr>
          <p:nvPr/>
        </p:nvCxnSpPr>
        <p:spPr>
          <a:xfrm flipV="1">
            <a:off x="2631142" y="2362200"/>
            <a:ext cx="2651760" cy="63500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</p:cNvCxnSpPr>
          <p:nvPr/>
        </p:nvCxnSpPr>
        <p:spPr>
          <a:xfrm flipH="1" flipV="1">
            <a:off x="6477000" y="2675930"/>
            <a:ext cx="38100" cy="29587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52935" y="1752600"/>
            <a:ext cx="3648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Turunan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pertama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fungsi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aktivasi</a:t>
            </a:r>
            <a:r>
              <a:rPr lang="en-US" dirty="0" smtClean="0">
                <a:solidFill>
                  <a:srgbClr val="0070C0"/>
                </a:solidFill>
              </a:rPr>
              <a:t> sigmoid </a:t>
            </a:r>
            <a:r>
              <a:rPr lang="en-US" dirty="0" err="1" smtClean="0">
                <a:solidFill>
                  <a:srgbClr val="0070C0"/>
                </a:solidFill>
              </a:rPr>
              <a:t>biner</a:t>
            </a:r>
            <a:r>
              <a:rPr lang="en-US" dirty="0" smtClean="0">
                <a:solidFill>
                  <a:srgbClr val="0070C0"/>
                </a:solidFill>
              </a:rPr>
              <a:t> (</a:t>
            </a:r>
            <a:r>
              <a:rPr lang="en-US" dirty="0" err="1" smtClean="0">
                <a:solidFill>
                  <a:srgbClr val="0070C0"/>
                </a:solidFill>
              </a:rPr>
              <a:t>logistik</a:t>
            </a:r>
            <a:r>
              <a:rPr lang="en-US" dirty="0" smtClean="0">
                <a:solidFill>
                  <a:srgbClr val="0070C0"/>
                </a:solidFill>
              </a:rPr>
              <a:t>) yang </a:t>
            </a:r>
            <a:r>
              <a:rPr lang="en-US" dirty="0" err="1" smtClean="0">
                <a:solidFill>
                  <a:srgbClr val="0070C0"/>
                </a:solidFill>
              </a:rPr>
              <a:t>digunakan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oleh</a:t>
            </a:r>
            <a:r>
              <a:rPr lang="en-US" dirty="0" smtClean="0">
                <a:solidFill>
                  <a:srgbClr val="0070C0"/>
                </a:solidFill>
              </a:rPr>
              <a:t> neuron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96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457200" y="76200"/>
            <a:ext cx="5486400" cy="6705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4" name="Oval 3"/>
          <p:cNvSpPr/>
          <p:nvPr/>
        </p:nvSpPr>
        <p:spPr>
          <a:xfrm>
            <a:off x="6553200" y="228600"/>
            <a:ext cx="1295400" cy="61722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8229600" y="228600"/>
            <a:ext cx="914400" cy="6172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d-ID" dirty="0" smtClean="0"/>
              <a:t>Algoritma </a:t>
            </a:r>
            <a:r>
              <a:rPr lang="en-US" dirty="0" err="1" smtClean="0"/>
              <a:t>Belajar</a:t>
            </a:r>
            <a:r>
              <a:rPr lang="id-ID" dirty="0" smtClean="0"/>
              <a:t> </a:t>
            </a:r>
            <a:r>
              <a:rPr lang="id-ID" b="1" dirty="0" smtClean="0"/>
              <a:t>Propagasi Balik</a:t>
            </a:r>
            <a:endParaRPr lang="id-ID" b="1" dirty="0"/>
          </a:p>
        </p:txBody>
      </p:sp>
      <p:sp>
        <p:nvSpPr>
          <p:cNvPr id="225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d-ID" b="1" smtClean="0"/>
              <a:t>Pelatihan Jaringan</a:t>
            </a:r>
            <a:endParaRPr lang="en-US" b="1" smtClean="0"/>
          </a:p>
          <a:p>
            <a:pPr lvl="1" eaLnBrk="1" hangingPunct="1"/>
            <a:r>
              <a:rPr lang="en-US" smtClean="0"/>
              <a:t>Perhitungan Mundur</a:t>
            </a:r>
            <a:endParaRPr lang="id-ID" smtClean="0"/>
          </a:p>
        </p:txBody>
      </p:sp>
      <p:sp>
        <p:nvSpPr>
          <p:cNvPr id="225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225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225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225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2254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2254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2254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2254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22544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2530" name="Object 14"/>
          <p:cNvGraphicFramePr>
            <a:graphicFrameLocks noChangeAspect="1"/>
          </p:cNvGraphicFramePr>
          <p:nvPr/>
        </p:nvGraphicFramePr>
        <p:xfrm>
          <a:off x="1219200" y="3348038"/>
          <a:ext cx="29718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114" name="Equation" r:id="rId4" imgW="1002865" imgH="177723" progId="Equation.3">
                  <p:embed/>
                </p:oleObj>
              </mc:Choice>
              <mc:Fallback>
                <p:oleObj name="Equation" r:id="rId4" imgW="1002865" imgH="17772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348038"/>
                        <a:ext cx="2971800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2531" name="Object 16"/>
          <p:cNvGraphicFramePr>
            <a:graphicFrameLocks noChangeAspect="1"/>
          </p:cNvGraphicFramePr>
          <p:nvPr/>
        </p:nvGraphicFramePr>
        <p:xfrm>
          <a:off x="5410200" y="3279775"/>
          <a:ext cx="29718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115" name="Equation" r:id="rId6" imgW="888614" imgH="177723" progId="Equation.3">
                  <p:embed/>
                </p:oleObj>
              </mc:Choice>
              <mc:Fallback>
                <p:oleObj name="Equation" r:id="rId6" imgW="888614" imgH="17772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279775"/>
                        <a:ext cx="2971800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2532" name="Object 18"/>
          <p:cNvGraphicFramePr>
            <a:graphicFrameLocks noChangeAspect="1"/>
          </p:cNvGraphicFramePr>
          <p:nvPr/>
        </p:nvGraphicFramePr>
        <p:xfrm>
          <a:off x="1219200" y="4419600"/>
          <a:ext cx="32289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116" name="Equation" r:id="rId8" imgW="1091726" imgH="177723" progId="Equation.3">
                  <p:embed/>
                </p:oleObj>
              </mc:Choice>
              <mc:Fallback>
                <p:oleObj name="Equation" r:id="rId8" imgW="1091726" imgH="17772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419600"/>
                        <a:ext cx="32289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2533" name="Object 20"/>
          <p:cNvGraphicFramePr>
            <a:graphicFrameLocks noChangeAspect="1"/>
          </p:cNvGraphicFramePr>
          <p:nvPr/>
        </p:nvGraphicFramePr>
        <p:xfrm>
          <a:off x="5334000" y="4343400"/>
          <a:ext cx="32400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117" name="Equation" r:id="rId10" imgW="964781" imgH="177723" progId="Equation.3">
                  <p:embed/>
                </p:oleObj>
              </mc:Choice>
              <mc:Fallback>
                <p:oleObj name="Equation" r:id="rId10" imgW="964781" imgH="177723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343400"/>
                        <a:ext cx="324008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Turunan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aktivasi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Turunan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 smtClean="0"/>
              <a:t>aktivasi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/>
              <a:t> </a:t>
            </a:r>
            <a:r>
              <a:rPr lang="en-US" dirty="0" smtClean="0"/>
              <a:t>di: 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en.wikipedia.org/wiki/Activation_function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di </a:t>
            </a:r>
            <a:r>
              <a:rPr lang="en-US" dirty="0" err="1" smtClean="0"/>
              <a:t>bagian</a:t>
            </a:r>
            <a:r>
              <a:rPr lang="en-US" dirty="0" smtClean="0"/>
              <a:t>: </a:t>
            </a:r>
            <a:r>
              <a:rPr lang="en-US" b="1" dirty="0">
                <a:solidFill>
                  <a:srgbClr val="FF0000"/>
                </a:solidFill>
              </a:rPr>
              <a:t>Comparison of activation functions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3632" t="11539" r="1776" b="24018"/>
          <a:stretch/>
        </p:blipFill>
        <p:spPr>
          <a:xfrm>
            <a:off x="914400" y="3810000"/>
            <a:ext cx="7132005" cy="28956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959100" y="2349500"/>
            <a:ext cx="2451100" cy="161290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76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d-ID" dirty="0" smtClean="0"/>
              <a:t>Algoritma </a:t>
            </a:r>
            <a:r>
              <a:rPr lang="en-US" dirty="0" err="1" smtClean="0"/>
              <a:t>Belajar</a:t>
            </a:r>
            <a:r>
              <a:rPr lang="id-ID" dirty="0" smtClean="0"/>
              <a:t> </a:t>
            </a:r>
            <a:r>
              <a:rPr lang="id-ID" b="1" dirty="0" smtClean="0"/>
              <a:t>Propagasi Balik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d-ID" dirty="0" smtClean="0"/>
              <a:t>Langkah-langkah di</a:t>
            </a:r>
            <a:r>
              <a:rPr lang="en-US" dirty="0" smtClean="0"/>
              <a:t> </a:t>
            </a:r>
            <a:r>
              <a:rPr lang="id-ID" dirty="0" smtClean="0"/>
              <a:t>atas adalah untuk satu kali siklus pelatihan (satu </a:t>
            </a:r>
            <a:r>
              <a:rPr lang="id-ID" i="1" dirty="0" smtClean="0"/>
              <a:t>epoch</a:t>
            </a:r>
            <a:r>
              <a:rPr lang="id-ID" dirty="0" smtClean="0"/>
              <a:t>). </a:t>
            </a:r>
            <a:endParaRPr lang="en-US" dirty="0" smtClean="0"/>
          </a:p>
          <a:p>
            <a:pPr eaLnBrk="1" hangingPunct="1"/>
            <a:r>
              <a:rPr lang="id-ID" dirty="0" smtClean="0"/>
              <a:t>Biasanya, pelatihan harus diulang-ulang lagi hingga jumlah siklus tertentu atau telah tercapai MSE yang diinginkan.</a:t>
            </a:r>
          </a:p>
          <a:p>
            <a:pPr eaLnBrk="1" hangingPunct="1"/>
            <a:r>
              <a:rPr lang="id-ID" dirty="0" smtClean="0"/>
              <a:t>Hasil akhir dari pelatihan jaringan adalah bobot-bobot </a:t>
            </a:r>
            <a:r>
              <a:rPr lang="id-ID" b="1" i="1" dirty="0" smtClean="0"/>
              <a:t>W</a:t>
            </a:r>
            <a:r>
              <a:rPr lang="id-ID" b="1" dirty="0" smtClean="0"/>
              <a:t>1, </a:t>
            </a:r>
            <a:r>
              <a:rPr lang="id-ID" b="1" i="1" dirty="0" smtClean="0"/>
              <a:t>W</a:t>
            </a:r>
            <a:r>
              <a:rPr lang="id-ID" b="1" dirty="0" smtClean="0"/>
              <a:t>2, </a:t>
            </a:r>
            <a:r>
              <a:rPr lang="id-ID" b="1" i="1" dirty="0" smtClean="0"/>
              <a:t>B</a:t>
            </a:r>
            <a:r>
              <a:rPr lang="id-ID" b="1" dirty="0" smtClean="0"/>
              <a:t>1 </a:t>
            </a:r>
            <a:r>
              <a:rPr lang="id-ID" dirty="0" smtClean="0"/>
              <a:t>dan </a:t>
            </a:r>
            <a:r>
              <a:rPr lang="id-ID" b="1" i="1" dirty="0" smtClean="0"/>
              <a:t>B</a:t>
            </a:r>
            <a:r>
              <a:rPr lang="id-ID" b="1" dirty="0" smtClean="0"/>
              <a:t>2</a:t>
            </a:r>
            <a:r>
              <a:rPr lang="id-ID" dirty="0" smtClean="0"/>
              <a:t>.</a:t>
            </a:r>
          </a:p>
        </p:txBody>
      </p:sp>
      <p:sp>
        <p:nvSpPr>
          <p:cNvPr id="686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686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686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6861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686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6861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68620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6862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6862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6862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1000"/>
            <a:ext cx="5181600" cy="601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943600" y="304800"/>
            <a:ext cx="2819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err="1">
                <a:solidFill>
                  <a:srgbClr val="7030A0"/>
                </a:solidFill>
              </a:rPr>
              <a:t>Bisa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id-ID" sz="2000" dirty="0" smtClean="0">
                <a:solidFill>
                  <a:srgbClr val="7030A0"/>
                </a:solidFill>
              </a:rPr>
              <a:t>diklasifikasikan menggunakan sebuah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id-ID" sz="2000" b="1" dirty="0" smtClean="0">
                <a:solidFill>
                  <a:srgbClr val="7030A0"/>
                </a:solidFill>
              </a:rPr>
              <a:t>p</a:t>
            </a:r>
            <a:r>
              <a:rPr lang="en-US" sz="2000" b="1" dirty="0" err="1" smtClean="0">
                <a:solidFill>
                  <a:srgbClr val="7030A0"/>
                </a:solidFill>
              </a:rPr>
              <a:t>erceptron</a:t>
            </a:r>
            <a:r>
              <a:rPr lang="en-US" sz="2000" dirty="0">
                <a:solidFill>
                  <a:srgbClr val="7030A0"/>
                </a:solidFill>
              </a:rPr>
              <a:t>?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20854" y="1495961"/>
            <a:ext cx="2819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2000" b="1" dirty="0" smtClean="0">
                <a:solidFill>
                  <a:srgbClr val="FF0000"/>
                </a:solidFill>
              </a:rPr>
              <a:t>Tidak b</a:t>
            </a:r>
            <a:r>
              <a:rPr lang="en-US" sz="2000" b="1" dirty="0" err="1" smtClean="0">
                <a:solidFill>
                  <a:srgbClr val="FF0000"/>
                </a:solidFill>
              </a:rPr>
              <a:t>isa</a:t>
            </a:r>
            <a:r>
              <a:rPr lang="id-ID" sz="2000" dirty="0" smtClean="0">
                <a:solidFill>
                  <a:srgbClr val="FF0000"/>
                </a:solidFill>
              </a:rPr>
              <a:t>. </a:t>
            </a:r>
            <a:r>
              <a:rPr lang="en-US" sz="2000" dirty="0" smtClean="0">
                <a:solidFill>
                  <a:srgbClr val="FF0000"/>
                </a:solidFill>
              </a:rPr>
              <a:t>S</a:t>
            </a:r>
            <a:r>
              <a:rPr lang="id-ID" sz="2000" dirty="0" smtClean="0">
                <a:solidFill>
                  <a:srgbClr val="FF0000"/>
                </a:solidFill>
              </a:rPr>
              <a:t>ebuah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id-ID" sz="2000" dirty="0" smtClean="0">
                <a:solidFill>
                  <a:srgbClr val="FF0000"/>
                </a:solidFill>
              </a:rPr>
              <a:t>p</a:t>
            </a:r>
            <a:r>
              <a:rPr lang="en-US" sz="2000" dirty="0" err="1" smtClean="0">
                <a:solidFill>
                  <a:srgbClr val="FF0000"/>
                </a:solidFill>
              </a:rPr>
              <a:t>erceptron</a:t>
            </a:r>
            <a:r>
              <a:rPr lang="id-ID" sz="2000" dirty="0" smtClean="0">
                <a:solidFill>
                  <a:srgbClr val="FF0000"/>
                </a:solidFill>
              </a:rPr>
              <a:t> hanya bisa mengklasifikasikan </a:t>
            </a:r>
            <a:r>
              <a:rPr lang="id-ID" sz="2000" b="1" dirty="0" smtClean="0">
                <a:solidFill>
                  <a:srgbClr val="FF0000"/>
                </a:solidFill>
              </a:rPr>
              <a:t>maksimum dua kelas</a:t>
            </a:r>
            <a:r>
              <a:rPr lang="id-ID" sz="2000" dirty="0" smtClean="0">
                <a:solidFill>
                  <a:srgbClr val="FF0000"/>
                </a:solidFill>
              </a:rPr>
              <a:t>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04800" y="2590800"/>
          <a:ext cx="5486400" cy="4130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8192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Pola</a:t>
                      </a:r>
                      <a:endParaRPr lang="id-ID" sz="2000" dirty="0"/>
                    </a:p>
                  </a:txBody>
                  <a:tcPr marL="0" marR="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Pix</a:t>
                      </a:r>
                    </a:p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Pix</a:t>
                      </a:r>
                    </a:p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id-ID" sz="2000" dirty="0"/>
                    </a:p>
                  </a:txBody>
                  <a:tcPr marL="0" marR="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Pix</a:t>
                      </a:r>
                    </a:p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id-ID" sz="2000" dirty="0"/>
                    </a:p>
                  </a:txBody>
                  <a:tcPr marL="0" marR="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Pix</a:t>
                      </a:r>
                    </a:p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id-ID" sz="2000" dirty="0"/>
                    </a:p>
                  </a:txBody>
                  <a:tcPr marL="0" marR="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Pix</a:t>
                      </a:r>
                    </a:p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id-ID" sz="2000" dirty="0"/>
                    </a:p>
                  </a:txBody>
                  <a:tcPr marL="0" marR="0" marT="46800" marB="468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…</a:t>
                      </a:r>
                      <a:endParaRPr lang="id-ID" sz="2000" dirty="0" smtClean="0"/>
                    </a:p>
                  </a:txBody>
                  <a:tcPr marL="0" marR="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Pix</a:t>
                      </a:r>
                    </a:p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id-ID" sz="2000" dirty="0"/>
                    </a:p>
                  </a:txBody>
                  <a:tcPr marL="0" marR="0" marT="46800" marB="46800" anchor="ctr"/>
                </a:tc>
              </a:tr>
              <a:tr h="473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</a:tr>
              <a:tr h="473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</a:tr>
              <a:tr h="473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</a:tr>
              <a:tr h="473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</a:tr>
              <a:tr h="473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E2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</a:tr>
              <a:tr h="473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…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…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…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…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…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…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id-ID" sz="2000" dirty="0"/>
                    </a:p>
                  </a:txBody>
                  <a:tcPr marL="0" marR="0" marT="46800" marB="46800"/>
                </a:tc>
              </a:tr>
              <a:tr h="473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O5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305800" cy="11430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E, F, G, O</a:t>
            </a: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19800" y="2590800"/>
          <a:ext cx="3048000" cy="4130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609600"/>
                <a:gridCol w="533400"/>
                <a:gridCol w="838200"/>
              </a:tblGrid>
              <a:tr h="8192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N1</a:t>
                      </a:r>
                      <a:endParaRPr lang="id-ID" sz="2000" dirty="0"/>
                    </a:p>
                  </a:txBody>
                  <a:tcPr marL="0" marR="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N2</a:t>
                      </a:r>
                      <a:endParaRPr lang="id-ID" sz="2000" dirty="0"/>
                    </a:p>
                  </a:txBody>
                  <a:tcPr marL="0" marR="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N3</a:t>
                      </a:r>
                      <a:endParaRPr lang="id-ID" sz="2000" dirty="0"/>
                    </a:p>
                  </a:txBody>
                  <a:tcPr marL="0" marR="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N4</a:t>
                      </a:r>
                      <a:endParaRPr lang="id-ID" sz="2000" dirty="0"/>
                    </a:p>
                  </a:txBody>
                  <a:tcPr marL="0" marR="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Kelas</a:t>
                      </a:r>
                      <a:endParaRPr lang="id-ID" sz="2000" dirty="0"/>
                    </a:p>
                  </a:txBody>
                  <a:tcPr marL="0" marR="0" marT="46800" marB="46800" anchor="ctr"/>
                </a:tc>
              </a:tr>
              <a:tr h="473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</a:t>
                      </a:r>
                      <a:endParaRPr lang="id-ID" sz="2000" dirty="0"/>
                    </a:p>
                  </a:txBody>
                  <a:tcPr marL="0" marR="0" marT="46800" marB="46800"/>
                </a:tc>
              </a:tr>
              <a:tr h="473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endParaRPr lang="id-ID" sz="2000" dirty="0"/>
                    </a:p>
                  </a:txBody>
                  <a:tcPr marL="0" marR="0" marT="46800" marB="46800"/>
                </a:tc>
              </a:tr>
              <a:tr h="473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</a:t>
                      </a:r>
                      <a:endParaRPr lang="id-ID" sz="2000" dirty="0"/>
                    </a:p>
                  </a:txBody>
                  <a:tcPr marL="0" marR="0" marT="46800" marB="46800"/>
                </a:tc>
              </a:tr>
              <a:tr h="473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id-ID" sz="2000" dirty="0"/>
                    </a:p>
                  </a:txBody>
                  <a:tcPr marL="0" marR="0" marT="46800" marB="46800"/>
                </a:tc>
              </a:tr>
              <a:tr h="473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</a:t>
                      </a:r>
                      <a:endParaRPr lang="id-ID" sz="2000" dirty="0"/>
                    </a:p>
                  </a:txBody>
                  <a:tcPr marL="0" marR="0" marT="46800" marB="46800"/>
                </a:tc>
              </a:tr>
              <a:tr h="473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…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…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…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id-ID" sz="2000" dirty="0"/>
                    </a:p>
                  </a:txBody>
                  <a:tcPr marL="0" marR="0" marT="46800" marB="46800"/>
                </a:tc>
              </a:tr>
              <a:tr h="473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id-ID" sz="2000" dirty="0"/>
                    </a:p>
                  </a:txBody>
                  <a:tcPr marL="0" marR="0" marT="46800" marB="46800"/>
                </a:tc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905000"/>
            <a:ext cx="5486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Matriks P </a:t>
            </a:r>
            <a:endParaRPr lang="id-ID" sz="32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19800" y="1905000"/>
            <a:ext cx="2971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Matriks T </a:t>
            </a:r>
            <a:endParaRPr lang="id-ID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457200"/>
            <a:ext cx="6781800" cy="592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7000" y="762000"/>
          <a:ext cx="1625600" cy="4572000"/>
        </p:xfrm>
        <a:graphic>
          <a:graphicData uri="http://schemas.openxmlformats.org/drawingml/2006/table">
            <a:tbl>
              <a:tblPr/>
              <a:tblGrid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</a:tblGrid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id-ID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r>
                        <a:rPr lang="en-US" sz="900" dirty="0"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900" dirty="0">
                          <a:latin typeface="Calibri"/>
                          <a:ea typeface="Times New Roman"/>
                          <a:cs typeface="Times New Roman"/>
                        </a:rPr>
                      </a:br>
                      <a:endParaRPr lang="id-ID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4038600" y="0"/>
            <a:ext cx="914400" cy="5291138"/>
            <a:chOff x="4038600" y="0"/>
            <a:chExt cx="914400" cy="5291554"/>
          </a:xfrm>
        </p:grpSpPr>
        <p:sp>
          <p:nvSpPr>
            <p:cNvPr id="11" name="TextBox 10"/>
            <p:cNvSpPr txBox="1"/>
            <p:nvPr/>
          </p:nvSpPr>
          <p:spPr>
            <a:xfrm>
              <a:off x="4038600" y="544556"/>
              <a:ext cx="838200" cy="3397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0.71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14800" y="1001792"/>
              <a:ext cx="762000" cy="3397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-0.21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14800" y="1535234"/>
              <a:ext cx="762000" cy="3397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0.33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14800" y="1905150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0.97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14800" y="2286180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-0.18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14800" y="2819622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0.62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14800" y="3657888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0.55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14800" y="4419947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-0.12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14800" y="4953389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0.75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114800" y="0"/>
              <a:ext cx="838200" cy="461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W1</a:t>
              </a:r>
              <a:endParaRPr lang="id-ID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6248400" y="0"/>
            <a:ext cx="914400" cy="5227638"/>
            <a:chOff x="6248400" y="0"/>
            <a:chExt cx="914400" cy="5227022"/>
          </a:xfrm>
        </p:grpSpPr>
        <p:sp>
          <p:nvSpPr>
            <p:cNvPr id="71329" name="TextBox 23"/>
            <p:cNvSpPr txBox="1">
              <a:spLocks noChangeArrowheads="1"/>
            </p:cNvSpPr>
            <p:nvPr/>
          </p:nvSpPr>
          <p:spPr bwMode="auto">
            <a:xfrm>
              <a:off x="6248400" y="762000"/>
              <a:ext cx="838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-0.52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30" name="TextBox 24"/>
            <p:cNvSpPr txBox="1">
              <a:spLocks noChangeArrowheads="1"/>
            </p:cNvSpPr>
            <p:nvPr/>
          </p:nvSpPr>
          <p:spPr bwMode="auto">
            <a:xfrm>
              <a:off x="6324600" y="1295400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0.91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31" name="TextBox 25"/>
            <p:cNvSpPr txBox="1">
              <a:spLocks noChangeArrowheads="1"/>
            </p:cNvSpPr>
            <p:nvPr/>
          </p:nvSpPr>
          <p:spPr bwMode="auto">
            <a:xfrm>
              <a:off x="6324600" y="1981200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0.29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32" name="TextBox 26"/>
            <p:cNvSpPr txBox="1">
              <a:spLocks noChangeArrowheads="1"/>
            </p:cNvSpPr>
            <p:nvPr/>
          </p:nvSpPr>
          <p:spPr bwMode="auto">
            <a:xfrm>
              <a:off x="6324600" y="2426732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0.97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33" name="TextBox 27"/>
            <p:cNvSpPr txBox="1">
              <a:spLocks noChangeArrowheads="1"/>
            </p:cNvSpPr>
            <p:nvPr/>
          </p:nvSpPr>
          <p:spPr bwMode="auto">
            <a:xfrm>
              <a:off x="6324600" y="2807732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-0.18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34" name="TextBox 28"/>
            <p:cNvSpPr txBox="1">
              <a:spLocks noChangeArrowheads="1"/>
            </p:cNvSpPr>
            <p:nvPr/>
          </p:nvSpPr>
          <p:spPr bwMode="auto">
            <a:xfrm>
              <a:off x="6324600" y="3341132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0.62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35" name="TextBox 29"/>
            <p:cNvSpPr txBox="1">
              <a:spLocks noChangeArrowheads="1"/>
            </p:cNvSpPr>
            <p:nvPr/>
          </p:nvSpPr>
          <p:spPr bwMode="auto">
            <a:xfrm>
              <a:off x="6324600" y="4179332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0.55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36" name="TextBox 30"/>
            <p:cNvSpPr txBox="1">
              <a:spLocks noChangeArrowheads="1"/>
            </p:cNvSpPr>
            <p:nvPr/>
          </p:nvSpPr>
          <p:spPr bwMode="auto">
            <a:xfrm>
              <a:off x="6324600" y="4888468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-0.12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37" name="TextBox 32"/>
            <p:cNvSpPr txBox="1">
              <a:spLocks noChangeArrowheads="1"/>
            </p:cNvSpPr>
            <p:nvPr/>
          </p:nvSpPr>
          <p:spPr bwMode="auto">
            <a:xfrm>
              <a:off x="6324600" y="3810000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-0.12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38" name="TextBox 33"/>
            <p:cNvSpPr txBox="1">
              <a:spLocks noChangeArrowheads="1"/>
            </p:cNvSpPr>
            <p:nvPr/>
          </p:nvSpPr>
          <p:spPr bwMode="auto">
            <a:xfrm>
              <a:off x="6324600" y="1676400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0.68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39" name="TextBox 35"/>
            <p:cNvSpPr txBox="1">
              <a:spLocks noChangeArrowheads="1"/>
            </p:cNvSpPr>
            <p:nvPr/>
          </p:nvSpPr>
          <p:spPr bwMode="auto">
            <a:xfrm>
              <a:off x="6324600" y="0"/>
              <a:ext cx="8382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2400" b="1">
                  <a:solidFill>
                    <a:srgbClr val="0070C0"/>
                  </a:solidFill>
                </a:rPr>
                <a:t>W2</a:t>
              </a:r>
              <a:endParaRPr lang="id-ID" sz="2400" b="1">
                <a:solidFill>
                  <a:srgbClr val="0070C0"/>
                </a:solidFill>
              </a:endParaRPr>
            </a:p>
          </p:txBody>
        </p:sp>
      </p:grpSp>
      <p:sp>
        <p:nvSpPr>
          <p:cNvPr id="58" name="Right Arrow 57"/>
          <p:cNvSpPr/>
          <p:nvPr/>
        </p:nvSpPr>
        <p:spPr>
          <a:xfrm>
            <a:off x="1905000" y="2590800"/>
            <a:ext cx="3886200" cy="609600"/>
          </a:xfrm>
          <a:prstGeom prst="right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59" name="Right Arrow 58"/>
          <p:cNvSpPr/>
          <p:nvPr/>
        </p:nvSpPr>
        <p:spPr>
          <a:xfrm>
            <a:off x="6019800" y="2590800"/>
            <a:ext cx="1981200" cy="609600"/>
          </a:xfrm>
          <a:prstGeom prst="right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60" name="Right Arrow 59"/>
          <p:cNvSpPr/>
          <p:nvPr/>
        </p:nvSpPr>
        <p:spPr>
          <a:xfrm flipH="1">
            <a:off x="6019800" y="2590800"/>
            <a:ext cx="2895600" cy="609600"/>
          </a:xfrm>
          <a:prstGeom prst="right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6248400" y="0"/>
            <a:ext cx="914400" cy="5227638"/>
            <a:chOff x="6248400" y="0"/>
            <a:chExt cx="914400" cy="5227022"/>
          </a:xfrm>
        </p:grpSpPr>
        <p:sp>
          <p:nvSpPr>
            <p:cNvPr id="71318" name="TextBox 61"/>
            <p:cNvSpPr txBox="1">
              <a:spLocks noChangeArrowheads="1"/>
            </p:cNvSpPr>
            <p:nvPr/>
          </p:nvSpPr>
          <p:spPr bwMode="auto">
            <a:xfrm>
              <a:off x="6248400" y="762000"/>
              <a:ext cx="838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-0.21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19" name="TextBox 62"/>
            <p:cNvSpPr txBox="1">
              <a:spLocks noChangeArrowheads="1"/>
            </p:cNvSpPr>
            <p:nvPr/>
          </p:nvSpPr>
          <p:spPr bwMode="auto">
            <a:xfrm>
              <a:off x="6324600" y="1295400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-0.53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20" name="TextBox 63"/>
            <p:cNvSpPr txBox="1">
              <a:spLocks noChangeArrowheads="1"/>
            </p:cNvSpPr>
            <p:nvPr/>
          </p:nvSpPr>
          <p:spPr bwMode="auto">
            <a:xfrm>
              <a:off x="6324600" y="1981200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0.58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21" name="TextBox 64"/>
            <p:cNvSpPr txBox="1">
              <a:spLocks noChangeArrowheads="1"/>
            </p:cNvSpPr>
            <p:nvPr/>
          </p:nvSpPr>
          <p:spPr bwMode="auto">
            <a:xfrm>
              <a:off x="6324600" y="2426732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0.32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22" name="TextBox 65"/>
            <p:cNvSpPr txBox="1">
              <a:spLocks noChangeArrowheads="1"/>
            </p:cNvSpPr>
            <p:nvPr/>
          </p:nvSpPr>
          <p:spPr bwMode="auto">
            <a:xfrm>
              <a:off x="6324600" y="2807732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0.25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23" name="TextBox 66"/>
            <p:cNvSpPr txBox="1">
              <a:spLocks noChangeArrowheads="1"/>
            </p:cNvSpPr>
            <p:nvPr/>
          </p:nvSpPr>
          <p:spPr bwMode="auto">
            <a:xfrm>
              <a:off x="6324600" y="3341132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-0.17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24" name="TextBox 67"/>
            <p:cNvSpPr txBox="1">
              <a:spLocks noChangeArrowheads="1"/>
            </p:cNvSpPr>
            <p:nvPr/>
          </p:nvSpPr>
          <p:spPr bwMode="auto">
            <a:xfrm>
              <a:off x="6324600" y="4179332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-0.93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25" name="TextBox 68"/>
            <p:cNvSpPr txBox="1">
              <a:spLocks noChangeArrowheads="1"/>
            </p:cNvSpPr>
            <p:nvPr/>
          </p:nvSpPr>
          <p:spPr bwMode="auto">
            <a:xfrm>
              <a:off x="6324600" y="4888468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0.45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26" name="TextBox 69"/>
            <p:cNvSpPr txBox="1">
              <a:spLocks noChangeArrowheads="1"/>
            </p:cNvSpPr>
            <p:nvPr/>
          </p:nvSpPr>
          <p:spPr bwMode="auto">
            <a:xfrm>
              <a:off x="6324600" y="3810000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0.88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27" name="TextBox 70"/>
            <p:cNvSpPr txBox="1">
              <a:spLocks noChangeArrowheads="1"/>
            </p:cNvSpPr>
            <p:nvPr/>
          </p:nvSpPr>
          <p:spPr bwMode="auto">
            <a:xfrm>
              <a:off x="6324600" y="1676400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0.87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28" name="TextBox 71"/>
            <p:cNvSpPr txBox="1">
              <a:spLocks noChangeArrowheads="1"/>
            </p:cNvSpPr>
            <p:nvPr/>
          </p:nvSpPr>
          <p:spPr bwMode="auto">
            <a:xfrm>
              <a:off x="6324600" y="0"/>
              <a:ext cx="8382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2400" b="1">
                  <a:solidFill>
                    <a:srgbClr val="0070C0"/>
                  </a:solidFill>
                </a:rPr>
                <a:t>W2</a:t>
              </a:r>
              <a:endParaRPr lang="id-ID" sz="2400" b="1">
                <a:solidFill>
                  <a:srgbClr val="0070C0"/>
                </a:solidFill>
              </a:endParaRPr>
            </a:p>
          </p:txBody>
        </p:sp>
      </p:grpSp>
      <p:sp>
        <p:nvSpPr>
          <p:cNvPr id="73" name="Right Arrow 72"/>
          <p:cNvSpPr/>
          <p:nvPr/>
        </p:nvSpPr>
        <p:spPr>
          <a:xfrm flipH="1">
            <a:off x="1905000" y="2590800"/>
            <a:ext cx="3886200" cy="609600"/>
          </a:xfrm>
          <a:prstGeom prst="right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4038600" y="0"/>
            <a:ext cx="914400" cy="5291138"/>
            <a:chOff x="4038600" y="0"/>
            <a:chExt cx="914400" cy="5291554"/>
          </a:xfrm>
        </p:grpSpPr>
        <p:sp>
          <p:nvSpPr>
            <p:cNvPr id="75" name="TextBox 74"/>
            <p:cNvSpPr txBox="1"/>
            <p:nvPr/>
          </p:nvSpPr>
          <p:spPr>
            <a:xfrm>
              <a:off x="4038600" y="544556"/>
              <a:ext cx="838200" cy="3397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-0.54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114800" y="1001792"/>
              <a:ext cx="762000" cy="3397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0.15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114800" y="1535234"/>
              <a:ext cx="762000" cy="3397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-0.49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114800" y="1905150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0.68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14800" y="2286180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-0.24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114800" y="2819622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-0.95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14800" y="3657888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-0.37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114800" y="4419947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0.89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14800" y="4953389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0.34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114800" y="0"/>
              <a:ext cx="838200" cy="461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W1</a:t>
              </a:r>
              <a:endParaRPr lang="id-ID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aphicFrame>
        <p:nvGraphicFramePr>
          <p:cNvPr id="86" name="Table 85"/>
          <p:cNvGraphicFramePr>
            <a:graphicFrameLocks noGrp="1"/>
          </p:cNvGraphicFramePr>
          <p:nvPr/>
        </p:nvGraphicFramePr>
        <p:xfrm>
          <a:off x="127000" y="762000"/>
          <a:ext cx="1625600" cy="4572000"/>
        </p:xfrm>
        <a:graphic>
          <a:graphicData uri="http://schemas.openxmlformats.org/drawingml/2006/table">
            <a:tbl>
              <a:tblPr/>
              <a:tblGrid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</a:tblGrid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id-ID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r>
                        <a:rPr lang="en-US" sz="900" dirty="0"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900" dirty="0">
                          <a:latin typeface="Calibri"/>
                          <a:ea typeface="Times New Roman"/>
                          <a:cs typeface="Times New Roman"/>
                        </a:rPr>
                      </a:br>
                      <a:endParaRPr lang="id-ID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127000" y="762000"/>
          <a:ext cx="1625600" cy="4572000"/>
        </p:xfrm>
        <a:graphic>
          <a:graphicData uri="http://schemas.openxmlformats.org/drawingml/2006/table">
            <a:tbl>
              <a:tblPr/>
              <a:tblGrid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</a:tblGrid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900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endParaRPr lang="id-ID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" name="Group 91"/>
          <p:cNvGrpSpPr>
            <a:grpSpLocks/>
          </p:cNvGrpSpPr>
          <p:nvPr/>
        </p:nvGrpSpPr>
        <p:grpSpPr bwMode="auto">
          <a:xfrm>
            <a:off x="7589838" y="457200"/>
            <a:ext cx="715962" cy="4224338"/>
            <a:chOff x="7590020" y="457200"/>
            <a:chExt cx="715780" cy="4224754"/>
          </a:xfrm>
        </p:grpSpPr>
        <p:sp>
          <p:nvSpPr>
            <p:cNvPr id="71303" name="TextBox 42"/>
            <p:cNvSpPr txBox="1">
              <a:spLocks noChangeArrowheads="1"/>
            </p:cNvSpPr>
            <p:nvPr/>
          </p:nvSpPr>
          <p:spPr bwMode="auto">
            <a:xfrm>
              <a:off x="7772400" y="9144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00B050"/>
                  </a:solidFill>
                </a:rPr>
                <a:t>0.9</a:t>
              </a:r>
              <a:endParaRPr lang="id-ID" sz="1600">
                <a:solidFill>
                  <a:srgbClr val="00B050"/>
                </a:solidFill>
              </a:endParaRPr>
            </a:p>
          </p:txBody>
        </p:sp>
        <p:sp>
          <p:nvSpPr>
            <p:cNvPr id="71304" name="TextBox 43"/>
            <p:cNvSpPr txBox="1">
              <a:spLocks noChangeArrowheads="1"/>
            </p:cNvSpPr>
            <p:nvPr/>
          </p:nvSpPr>
          <p:spPr bwMode="auto">
            <a:xfrm>
              <a:off x="7772400" y="19050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00B050"/>
                  </a:solidFill>
                </a:rPr>
                <a:t>0.1</a:t>
              </a:r>
              <a:endParaRPr lang="id-ID" sz="1600">
                <a:solidFill>
                  <a:srgbClr val="00B050"/>
                </a:solidFill>
              </a:endParaRPr>
            </a:p>
          </p:txBody>
        </p:sp>
        <p:sp>
          <p:nvSpPr>
            <p:cNvPr id="71305" name="TextBox 44"/>
            <p:cNvSpPr txBox="1">
              <a:spLocks noChangeArrowheads="1"/>
            </p:cNvSpPr>
            <p:nvPr/>
          </p:nvSpPr>
          <p:spPr bwMode="auto">
            <a:xfrm>
              <a:off x="7772400" y="31242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00B050"/>
                  </a:solidFill>
                </a:rPr>
                <a:t>0.4</a:t>
              </a:r>
              <a:endParaRPr lang="id-ID" sz="1600">
                <a:solidFill>
                  <a:srgbClr val="00B050"/>
                </a:solidFill>
              </a:endParaRPr>
            </a:p>
          </p:txBody>
        </p:sp>
        <p:sp>
          <p:nvSpPr>
            <p:cNvPr id="71306" name="TextBox 45"/>
            <p:cNvSpPr txBox="1">
              <a:spLocks noChangeArrowheads="1"/>
            </p:cNvSpPr>
            <p:nvPr/>
          </p:nvSpPr>
          <p:spPr bwMode="auto">
            <a:xfrm>
              <a:off x="7772400" y="43434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00B050"/>
                  </a:solidFill>
                </a:rPr>
                <a:t>0.3</a:t>
              </a:r>
              <a:endParaRPr lang="id-ID" sz="1600">
                <a:solidFill>
                  <a:srgbClr val="00B050"/>
                </a:solidFill>
              </a:endParaRPr>
            </a:p>
          </p:txBody>
        </p:sp>
        <p:sp>
          <p:nvSpPr>
            <p:cNvPr id="71307" name="TextBox 88"/>
            <p:cNvSpPr txBox="1">
              <a:spLocks noChangeArrowheads="1"/>
            </p:cNvSpPr>
            <p:nvPr/>
          </p:nvSpPr>
          <p:spPr bwMode="auto">
            <a:xfrm>
              <a:off x="7590020" y="457200"/>
              <a:ext cx="685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2000" b="1">
                  <a:solidFill>
                    <a:srgbClr val="00B050"/>
                  </a:solidFill>
                </a:rPr>
                <a:t>A2</a:t>
              </a:r>
              <a:endParaRPr lang="id-ID" sz="2400" b="1">
                <a:solidFill>
                  <a:srgbClr val="00B050"/>
                </a:solidFill>
              </a:endParaRPr>
            </a:p>
          </p:txBody>
        </p:sp>
      </p:grpSp>
      <p:grpSp>
        <p:nvGrpSpPr>
          <p:cNvPr id="7" name="Group 92"/>
          <p:cNvGrpSpPr>
            <a:grpSpLocks/>
          </p:cNvGrpSpPr>
          <p:nvPr/>
        </p:nvGrpSpPr>
        <p:grpSpPr bwMode="auto">
          <a:xfrm>
            <a:off x="8077200" y="457200"/>
            <a:ext cx="762000" cy="4224338"/>
            <a:chOff x="8001000" y="457200"/>
            <a:chExt cx="762000" cy="4224754"/>
          </a:xfrm>
        </p:grpSpPr>
        <p:sp>
          <p:nvSpPr>
            <p:cNvPr id="71298" name="TextBox 48"/>
            <p:cNvSpPr txBox="1">
              <a:spLocks noChangeArrowheads="1"/>
            </p:cNvSpPr>
            <p:nvPr/>
          </p:nvSpPr>
          <p:spPr bwMode="auto">
            <a:xfrm>
              <a:off x="8229600" y="9144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7030A0"/>
                  </a:solidFill>
                </a:rPr>
                <a:t>1</a:t>
              </a:r>
              <a:endParaRPr lang="id-ID" sz="1600">
                <a:solidFill>
                  <a:srgbClr val="7030A0"/>
                </a:solidFill>
              </a:endParaRPr>
            </a:p>
          </p:txBody>
        </p:sp>
        <p:sp>
          <p:nvSpPr>
            <p:cNvPr id="71299" name="TextBox 49"/>
            <p:cNvSpPr txBox="1">
              <a:spLocks noChangeArrowheads="1"/>
            </p:cNvSpPr>
            <p:nvPr/>
          </p:nvSpPr>
          <p:spPr bwMode="auto">
            <a:xfrm>
              <a:off x="8229600" y="19050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7030A0"/>
                  </a:solidFill>
                </a:rPr>
                <a:t>0</a:t>
              </a:r>
              <a:endParaRPr lang="id-ID" sz="1600">
                <a:solidFill>
                  <a:srgbClr val="7030A0"/>
                </a:solidFill>
              </a:endParaRPr>
            </a:p>
          </p:txBody>
        </p:sp>
        <p:sp>
          <p:nvSpPr>
            <p:cNvPr id="71300" name="TextBox 50"/>
            <p:cNvSpPr txBox="1">
              <a:spLocks noChangeArrowheads="1"/>
            </p:cNvSpPr>
            <p:nvPr/>
          </p:nvSpPr>
          <p:spPr bwMode="auto">
            <a:xfrm>
              <a:off x="8229600" y="31242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7030A0"/>
                  </a:solidFill>
                </a:rPr>
                <a:t>0</a:t>
              </a:r>
              <a:endParaRPr lang="id-ID" sz="1600">
                <a:solidFill>
                  <a:srgbClr val="7030A0"/>
                </a:solidFill>
              </a:endParaRPr>
            </a:p>
          </p:txBody>
        </p:sp>
        <p:sp>
          <p:nvSpPr>
            <p:cNvPr id="71301" name="TextBox 51"/>
            <p:cNvSpPr txBox="1">
              <a:spLocks noChangeArrowheads="1"/>
            </p:cNvSpPr>
            <p:nvPr/>
          </p:nvSpPr>
          <p:spPr bwMode="auto">
            <a:xfrm>
              <a:off x="8229600" y="43434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7030A0"/>
                  </a:solidFill>
                </a:rPr>
                <a:t>0</a:t>
              </a:r>
              <a:endParaRPr lang="id-ID" sz="1600">
                <a:solidFill>
                  <a:srgbClr val="7030A0"/>
                </a:solidFill>
              </a:endParaRPr>
            </a:p>
          </p:txBody>
        </p:sp>
        <p:sp>
          <p:nvSpPr>
            <p:cNvPr id="71302" name="TextBox 89"/>
            <p:cNvSpPr txBox="1">
              <a:spLocks noChangeArrowheads="1"/>
            </p:cNvSpPr>
            <p:nvPr/>
          </p:nvSpPr>
          <p:spPr bwMode="auto">
            <a:xfrm>
              <a:off x="8001000" y="457200"/>
              <a:ext cx="685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7030A0"/>
                  </a:solidFill>
                </a:rPr>
                <a:t>T</a:t>
              </a:r>
              <a:endParaRPr lang="id-ID" sz="2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8" name="Group 93"/>
          <p:cNvGrpSpPr>
            <a:grpSpLocks/>
          </p:cNvGrpSpPr>
          <p:nvPr/>
        </p:nvGrpSpPr>
        <p:grpSpPr bwMode="auto">
          <a:xfrm>
            <a:off x="8610600" y="457200"/>
            <a:ext cx="685800" cy="4224338"/>
            <a:chOff x="8458200" y="457200"/>
            <a:chExt cx="838200" cy="4224754"/>
          </a:xfrm>
        </p:grpSpPr>
        <p:sp>
          <p:nvSpPr>
            <p:cNvPr id="71293" name="TextBox 53"/>
            <p:cNvSpPr txBox="1">
              <a:spLocks noChangeArrowheads="1"/>
            </p:cNvSpPr>
            <p:nvPr/>
          </p:nvSpPr>
          <p:spPr bwMode="auto">
            <a:xfrm>
              <a:off x="8458200" y="914400"/>
              <a:ext cx="838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  0.1</a:t>
              </a:r>
              <a:endParaRPr lang="id-ID" sz="1600">
                <a:solidFill>
                  <a:srgbClr val="FF0000"/>
                </a:solidFill>
              </a:endParaRPr>
            </a:p>
          </p:txBody>
        </p:sp>
        <p:sp>
          <p:nvSpPr>
            <p:cNvPr id="71294" name="TextBox 54"/>
            <p:cNvSpPr txBox="1">
              <a:spLocks noChangeArrowheads="1"/>
            </p:cNvSpPr>
            <p:nvPr/>
          </p:nvSpPr>
          <p:spPr bwMode="auto">
            <a:xfrm>
              <a:off x="8458200" y="1905000"/>
              <a:ext cx="838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-0.1</a:t>
              </a:r>
              <a:endParaRPr lang="id-ID" sz="1600">
                <a:solidFill>
                  <a:srgbClr val="FF0000"/>
                </a:solidFill>
              </a:endParaRPr>
            </a:p>
          </p:txBody>
        </p:sp>
        <p:sp>
          <p:nvSpPr>
            <p:cNvPr id="71295" name="TextBox 55"/>
            <p:cNvSpPr txBox="1">
              <a:spLocks noChangeArrowheads="1"/>
            </p:cNvSpPr>
            <p:nvPr/>
          </p:nvSpPr>
          <p:spPr bwMode="auto">
            <a:xfrm>
              <a:off x="8458200" y="3124200"/>
              <a:ext cx="838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-0.4</a:t>
              </a:r>
              <a:endParaRPr lang="id-ID" sz="1600">
                <a:solidFill>
                  <a:srgbClr val="FF0000"/>
                </a:solidFill>
              </a:endParaRPr>
            </a:p>
          </p:txBody>
        </p:sp>
        <p:sp>
          <p:nvSpPr>
            <p:cNvPr id="71296" name="TextBox 56"/>
            <p:cNvSpPr txBox="1">
              <a:spLocks noChangeArrowheads="1"/>
            </p:cNvSpPr>
            <p:nvPr/>
          </p:nvSpPr>
          <p:spPr bwMode="auto">
            <a:xfrm>
              <a:off x="8458200" y="4343400"/>
              <a:ext cx="838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-0.3</a:t>
              </a:r>
              <a:endParaRPr lang="id-ID" sz="1600">
                <a:solidFill>
                  <a:srgbClr val="FF0000"/>
                </a:solidFill>
              </a:endParaRPr>
            </a:p>
          </p:txBody>
        </p:sp>
        <p:sp>
          <p:nvSpPr>
            <p:cNvPr id="71297" name="TextBox 90"/>
            <p:cNvSpPr txBox="1">
              <a:spLocks noChangeArrowheads="1"/>
            </p:cNvSpPr>
            <p:nvPr/>
          </p:nvSpPr>
          <p:spPr bwMode="auto">
            <a:xfrm>
              <a:off x="8458200" y="457200"/>
              <a:ext cx="685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E</a:t>
              </a:r>
              <a:endParaRPr lang="id-ID" sz="2400" b="1">
                <a:solidFill>
                  <a:srgbClr val="FF0000"/>
                </a:solidFill>
              </a:endParaRPr>
            </a:p>
          </p:txBody>
        </p:sp>
      </p:grpSp>
      <p:sp>
        <p:nvSpPr>
          <p:cNvPr id="71039" name="TextBox 94"/>
          <p:cNvSpPr txBox="1">
            <a:spLocks noChangeArrowheads="1"/>
          </p:cNvSpPr>
          <p:nvPr/>
        </p:nvSpPr>
        <p:spPr bwMode="auto">
          <a:xfrm>
            <a:off x="0" y="0"/>
            <a:ext cx="2057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A50021"/>
                </a:solidFill>
              </a:rPr>
              <a:t>Training</a:t>
            </a:r>
            <a:endParaRPr lang="id-ID" sz="3200" b="1">
              <a:solidFill>
                <a:srgbClr val="A50021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05000" y="0"/>
            <a:ext cx="2438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7030A0"/>
                </a:solidFill>
              </a:rPr>
              <a:t>W1 &amp; W2: Random</a:t>
            </a:r>
            <a:endParaRPr lang="id-ID" b="1">
              <a:solidFill>
                <a:srgbClr val="7030A0"/>
              </a:solidFill>
            </a:endParaRPr>
          </a:p>
        </p:txBody>
      </p:sp>
      <p:grpSp>
        <p:nvGrpSpPr>
          <p:cNvPr id="10" name="Group 91"/>
          <p:cNvGrpSpPr>
            <a:grpSpLocks/>
          </p:cNvGrpSpPr>
          <p:nvPr/>
        </p:nvGrpSpPr>
        <p:grpSpPr bwMode="auto">
          <a:xfrm>
            <a:off x="5592763" y="457200"/>
            <a:ext cx="731837" cy="4910138"/>
            <a:chOff x="7573780" y="457200"/>
            <a:chExt cx="732020" cy="3945734"/>
          </a:xfrm>
        </p:grpSpPr>
        <p:sp>
          <p:nvSpPr>
            <p:cNvPr id="71289" name="TextBox 42"/>
            <p:cNvSpPr txBox="1">
              <a:spLocks noChangeArrowheads="1"/>
            </p:cNvSpPr>
            <p:nvPr/>
          </p:nvSpPr>
          <p:spPr bwMode="auto">
            <a:xfrm>
              <a:off x="7772400" y="824570"/>
              <a:ext cx="533400" cy="272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 smtClean="0">
                  <a:solidFill>
                    <a:srgbClr val="00B050"/>
                  </a:solidFill>
                </a:rPr>
                <a:t>0.7</a:t>
              </a:r>
              <a:endParaRPr lang="id-ID" sz="1600" dirty="0">
                <a:solidFill>
                  <a:srgbClr val="00B050"/>
                </a:solidFill>
              </a:endParaRPr>
            </a:p>
          </p:txBody>
        </p:sp>
        <p:sp>
          <p:nvSpPr>
            <p:cNvPr id="71290" name="TextBox 43"/>
            <p:cNvSpPr txBox="1">
              <a:spLocks noChangeArrowheads="1"/>
            </p:cNvSpPr>
            <p:nvPr/>
          </p:nvSpPr>
          <p:spPr bwMode="auto">
            <a:xfrm>
              <a:off x="7772400" y="1905000"/>
              <a:ext cx="533400" cy="272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solidFill>
                    <a:srgbClr val="00B050"/>
                  </a:solidFill>
                </a:rPr>
                <a:t>0</a:t>
              </a:r>
              <a:r>
                <a:rPr lang="en-US" sz="1600" dirty="0" smtClean="0">
                  <a:solidFill>
                    <a:srgbClr val="00B050"/>
                  </a:solidFill>
                </a:rPr>
                <a:t>.3</a:t>
              </a:r>
              <a:endParaRPr lang="id-ID" sz="1600" dirty="0">
                <a:solidFill>
                  <a:srgbClr val="00B050"/>
                </a:solidFill>
              </a:endParaRPr>
            </a:p>
          </p:txBody>
        </p:sp>
        <p:sp>
          <p:nvSpPr>
            <p:cNvPr id="71291" name="TextBox 45"/>
            <p:cNvSpPr txBox="1">
              <a:spLocks noChangeArrowheads="1"/>
            </p:cNvSpPr>
            <p:nvPr/>
          </p:nvSpPr>
          <p:spPr bwMode="auto">
            <a:xfrm>
              <a:off x="7772400" y="4130899"/>
              <a:ext cx="533400" cy="2720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 smtClean="0">
                  <a:solidFill>
                    <a:srgbClr val="00B050"/>
                  </a:solidFill>
                </a:rPr>
                <a:t>0.9</a:t>
              </a:r>
              <a:endParaRPr lang="id-ID" sz="1600" dirty="0">
                <a:solidFill>
                  <a:srgbClr val="00B050"/>
                </a:solidFill>
              </a:endParaRPr>
            </a:p>
          </p:txBody>
        </p:sp>
        <p:sp>
          <p:nvSpPr>
            <p:cNvPr id="71292" name="TextBox 88"/>
            <p:cNvSpPr txBox="1">
              <a:spLocks noChangeArrowheads="1"/>
            </p:cNvSpPr>
            <p:nvPr/>
          </p:nvSpPr>
          <p:spPr bwMode="auto">
            <a:xfrm>
              <a:off x="7573780" y="457200"/>
              <a:ext cx="685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00B050"/>
                  </a:solidFill>
                </a:rPr>
                <a:t>A1</a:t>
              </a:r>
              <a:endParaRPr lang="id-ID" sz="2400" b="1" dirty="0">
                <a:solidFill>
                  <a:srgbClr val="00B050"/>
                </a:solidFill>
              </a:endParaRPr>
            </a:p>
          </p:txBody>
        </p:sp>
      </p:grpSp>
      <p:graphicFrame>
        <p:nvGraphicFramePr>
          <p:cNvPr id="95" name="Table 94"/>
          <p:cNvGraphicFramePr>
            <a:graphicFrameLocks noGrp="1"/>
          </p:cNvGraphicFramePr>
          <p:nvPr/>
        </p:nvGraphicFramePr>
        <p:xfrm>
          <a:off x="127000" y="762000"/>
          <a:ext cx="1625600" cy="4572000"/>
        </p:xfrm>
        <a:graphic>
          <a:graphicData uri="http://schemas.openxmlformats.org/drawingml/2006/table">
            <a:tbl>
              <a:tblPr/>
              <a:tblGrid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</a:tblGrid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900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endParaRPr lang="id-ID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/>
        </p:nvGraphicFramePr>
        <p:xfrm>
          <a:off x="122238" y="762000"/>
          <a:ext cx="1625600" cy="4572000"/>
        </p:xfrm>
        <a:graphic>
          <a:graphicData uri="http://schemas.openxmlformats.org/drawingml/2006/table">
            <a:tbl>
              <a:tblPr/>
              <a:tblGrid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</a:tblGrid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id-ID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r>
                        <a:rPr lang="en-US" sz="900" dirty="0"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900" dirty="0">
                          <a:latin typeface="Calibri"/>
                          <a:ea typeface="Times New Roman"/>
                          <a:cs typeface="Times New Roman"/>
                        </a:rPr>
                      </a:br>
                      <a:endParaRPr lang="id-ID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0" y="1295400"/>
            <a:ext cx="20955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F2, G2, O2, …</a:t>
            </a:r>
          </a:p>
          <a:p>
            <a:r>
              <a:rPr lang="en-US" sz="2000" b="1"/>
              <a:t>dan seterusnya</a:t>
            </a:r>
          </a:p>
          <a:p>
            <a:r>
              <a:rPr lang="en-US" sz="2000" b="1"/>
              <a:t>hingga pola O5</a:t>
            </a:r>
            <a:endParaRPr lang="id-ID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73" grpId="0" animBg="1"/>
      <p:bldP spid="73" grpId="1" animBg="1"/>
      <p:bldP spid="96" grpId="0"/>
      <p:bldP spid="9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95"/>
          <a:stretch/>
        </p:blipFill>
        <p:spPr bwMode="auto">
          <a:xfrm>
            <a:off x="295108" y="2112580"/>
            <a:ext cx="8657504" cy="3673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ts val="0"/>
              </a:spcBef>
              <a:spcAft>
                <a:spcPts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ts val="0"/>
              </a:spcBef>
              <a:spcAft>
                <a:spcPts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fontAlgn="base">
              <a:spcBef>
                <a:spcPts val="0"/>
              </a:spcBef>
              <a:spcAft>
                <a:spcPts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fontAlgn="base">
              <a:spcBef>
                <a:spcPts val="0"/>
              </a:spcBef>
              <a:spcAft>
                <a:spcPts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fontAlgn="base">
              <a:spcBef>
                <a:spcPts val="0"/>
              </a:spcBef>
              <a:spcAft>
                <a:spcPts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189" algn="l" rtl="0" fontAlgn="base">
              <a:spcBef>
                <a:spcPts val="0"/>
              </a:spcBef>
              <a:spcAft>
                <a:spcPts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377" algn="l" rtl="0" fontAlgn="base">
              <a:spcBef>
                <a:spcPts val="0"/>
              </a:spcBef>
              <a:spcAft>
                <a:spcPts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566" algn="l" rtl="0" fontAlgn="base">
              <a:spcBef>
                <a:spcPts val="0"/>
              </a:spcBef>
              <a:spcAft>
                <a:spcPts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754" algn="l" rtl="0" fontAlgn="base">
              <a:spcBef>
                <a:spcPts val="0"/>
              </a:spcBef>
              <a:spcAft>
                <a:spcPts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id-ID" dirty="0" smtClean="0"/>
              <a:t>Hasil pembelajaran</a:t>
            </a:r>
            <a:r>
              <a:rPr lang="en-US" dirty="0" smtClean="0"/>
              <a:t> MLP</a:t>
            </a:r>
            <a:r>
              <a:rPr lang="id-ID" dirty="0" smtClean="0"/>
              <a:t>?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96000" y="4759366"/>
            <a:ext cx="2819400" cy="1323439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9263" algn="l"/>
              </a:tabLst>
            </a:pPr>
            <a:r>
              <a:rPr lang="en-US" sz="2000" dirty="0" smtClean="0"/>
              <a:t>W</a:t>
            </a:r>
            <a:r>
              <a:rPr lang="id-ID" sz="2000" dirty="0" smtClean="0"/>
              <a:t>1 = matriks 100 x 10</a:t>
            </a:r>
          </a:p>
          <a:p>
            <a:pPr>
              <a:tabLst>
                <a:tab pos="449263" algn="l"/>
              </a:tabLst>
            </a:pPr>
            <a:r>
              <a:rPr lang="id-ID" sz="2000" dirty="0" smtClean="0"/>
              <a:t>W2 = </a:t>
            </a:r>
            <a:r>
              <a:rPr lang="id-ID" sz="2000" dirty="0"/>
              <a:t>matriks </a:t>
            </a:r>
            <a:r>
              <a:rPr lang="id-ID" sz="2000" dirty="0" smtClean="0"/>
              <a:t>10 </a:t>
            </a:r>
            <a:r>
              <a:rPr lang="id-ID" sz="2000" dirty="0"/>
              <a:t>x </a:t>
            </a:r>
            <a:r>
              <a:rPr lang="id-ID" sz="2000" dirty="0" smtClean="0"/>
              <a:t>4</a:t>
            </a:r>
          </a:p>
          <a:p>
            <a:pPr>
              <a:tabLst>
                <a:tab pos="449263" algn="l"/>
              </a:tabLst>
            </a:pPr>
            <a:r>
              <a:rPr lang="id-ID" sz="2000" dirty="0" smtClean="0"/>
              <a:t>B1	</a:t>
            </a:r>
            <a:r>
              <a:rPr lang="id-ID" sz="2000" dirty="0"/>
              <a:t>= matriks 10 x </a:t>
            </a:r>
            <a:r>
              <a:rPr lang="id-ID" sz="2000" dirty="0" smtClean="0"/>
              <a:t>1</a:t>
            </a:r>
          </a:p>
          <a:p>
            <a:pPr>
              <a:tabLst>
                <a:tab pos="449263" algn="l"/>
              </a:tabLst>
            </a:pPr>
            <a:r>
              <a:rPr lang="id-ID" sz="2000" dirty="0" smtClean="0"/>
              <a:t>B2	= </a:t>
            </a:r>
            <a:r>
              <a:rPr lang="id-ID" sz="2000" dirty="0"/>
              <a:t>matriks </a:t>
            </a:r>
            <a:r>
              <a:rPr lang="id-ID" sz="2000" dirty="0" smtClean="0"/>
              <a:t>4 </a:t>
            </a:r>
            <a:r>
              <a:rPr lang="id-ID" sz="2000" dirty="0"/>
              <a:t>x </a:t>
            </a:r>
            <a:r>
              <a:rPr lang="id-ID" sz="2000" dirty="0" smtClean="0"/>
              <a:t>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844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457200"/>
            <a:ext cx="6781800" cy="592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7000" y="762000"/>
          <a:ext cx="1625600" cy="4572000"/>
        </p:xfrm>
        <a:graphic>
          <a:graphicData uri="http://schemas.openxmlformats.org/drawingml/2006/table">
            <a:tbl>
              <a:tblPr/>
              <a:tblGrid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</a:tblGrid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id-ID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r>
                        <a:rPr lang="en-US" sz="900" dirty="0"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900" dirty="0">
                          <a:latin typeface="Calibri"/>
                          <a:ea typeface="Times New Roman"/>
                          <a:cs typeface="Times New Roman"/>
                        </a:rPr>
                      </a:br>
                      <a:endParaRPr lang="id-ID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4038600" y="0"/>
            <a:ext cx="914400" cy="5291138"/>
            <a:chOff x="4038600" y="0"/>
            <a:chExt cx="914400" cy="5291554"/>
          </a:xfrm>
        </p:grpSpPr>
        <p:sp>
          <p:nvSpPr>
            <p:cNvPr id="11" name="TextBox 10"/>
            <p:cNvSpPr txBox="1"/>
            <p:nvPr/>
          </p:nvSpPr>
          <p:spPr>
            <a:xfrm>
              <a:off x="4038600" y="544556"/>
              <a:ext cx="838200" cy="3397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0.01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14800" y="1001792"/>
              <a:ext cx="762000" cy="3397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-0.83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14800" y="1535234"/>
              <a:ext cx="762000" cy="3397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0.19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14800" y="1905150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0.34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14800" y="2286180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0.22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14800" y="2819622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0.62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14800" y="3657888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0.60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14800" y="4419947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-0.53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14800" y="4953389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-0.38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114800" y="0"/>
              <a:ext cx="838200" cy="461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W1</a:t>
              </a:r>
              <a:endParaRPr lang="id-ID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6248400" y="0"/>
            <a:ext cx="914400" cy="5227638"/>
            <a:chOff x="6248400" y="0"/>
            <a:chExt cx="914400" cy="5227022"/>
          </a:xfrm>
        </p:grpSpPr>
        <p:sp>
          <p:nvSpPr>
            <p:cNvPr id="71824" name="TextBox 23"/>
            <p:cNvSpPr txBox="1">
              <a:spLocks noChangeArrowheads="1"/>
            </p:cNvSpPr>
            <p:nvPr/>
          </p:nvSpPr>
          <p:spPr bwMode="auto">
            <a:xfrm>
              <a:off x="6248400" y="762000"/>
              <a:ext cx="838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0.31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825" name="TextBox 24"/>
            <p:cNvSpPr txBox="1">
              <a:spLocks noChangeArrowheads="1"/>
            </p:cNvSpPr>
            <p:nvPr/>
          </p:nvSpPr>
          <p:spPr bwMode="auto">
            <a:xfrm>
              <a:off x="6324600" y="1295400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-0.38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826" name="TextBox 25"/>
            <p:cNvSpPr txBox="1">
              <a:spLocks noChangeArrowheads="1"/>
            </p:cNvSpPr>
            <p:nvPr/>
          </p:nvSpPr>
          <p:spPr bwMode="auto">
            <a:xfrm>
              <a:off x="6324600" y="1981200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0.35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827" name="TextBox 26"/>
            <p:cNvSpPr txBox="1">
              <a:spLocks noChangeArrowheads="1"/>
            </p:cNvSpPr>
            <p:nvPr/>
          </p:nvSpPr>
          <p:spPr bwMode="auto">
            <a:xfrm>
              <a:off x="6324600" y="2426732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0.87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828" name="TextBox 27"/>
            <p:cNvSpPr txBox="1">
              <a:spLocks noChangeArrowheads="1"/>
            </p:cNvSpPr>
            <p:nvPr/>
          </p:nvSpPr>
          <p:spPr bwMode="auto">
            <a:xfrm>
              <a:off x="6324600" y="2807732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-0.18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829" name="TextBox 28"/>
            <p:cNvSpPr txBox="1">
              <a:spLocks noChangeArrowheads="1"/>
            </p:cNvSpPr>
            <p:nvPr/>
          </p:nvSpPr>
          <p:spPr bwMode="auto">
            <a:xfrm>
              <a:off x="6324600" y="3341132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0.30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830" name="TextBox 29"/>
            <p:cNvSpPr txBox="1">
              <a:spLocks noChangeArrowheads="1"/>
            </p:cNvSpPr>
            <p:nvPr/>
          </p:nvSpPr>
          <p:spPr bwMode="auto">
            <a:xfrm>
              <a:off x="6324600" y="4179332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0.03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831" name="TextBox 30"/>
            <p:cNvSpPr txBox="1">
              <a:spLocks noChangeArrowheads="1"/>
            </p:cNvSpPr>
            <p:nvPr/>
          </p:nvSpPr>
          <p:spPr bwMode="auto">
            <a:xfrm>
              <a:off x="6324600" y="4888468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-0.09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832" name="TextBox 32"/>
            <p:cNvSpPr txBox="1">
              <a:spLocks noChangeArrowheads="1"/>
            </p:cNvSpPr>
            <p:nvPr/>
          </p:nvSpPr>
          <p:spPr bwMode="auto">
            <a:xfrm>
              <a:off x="6324600" y="3810000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0.98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833" name="TextBox 33"/>
            <p:cNvSpPr txBox="1">
              <a:spLocks noChangeArrowheads="1"/>
            </p:cNvSpPr>
            <p:nvPr/>
          </p:nvSpPr>
          <p:spPr bwMode="auto">
            <a:xfrm>
              <a:off x="6324600" y="1676400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0.74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834" name="TextBox 35"/>
            <p:cNvSpPr txBox="1">
              <a:spLocks noChangeArrowheads="1"/>
            </p:cNvSpPr>
            <p:nvPr/>
          </p:nvSpPr>
          <p:spPr bwMode="auto">
            <a:xfrm>
              <a:off x="6324600" y="0"/>
              <a:ext cx="8382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2400" b="1">
                  <a:solidFill>
                    <a:srgbClr val="0070C0"/>
                  </a:solidFill>
                </a:rPr>
                <a:t>W2</a:t>
              </a:r>
              <a:endParaRPr lang="id-ID" sz="2400" b="1">
                <a:solidFill>
                  <a:srgbClr val="0070C0"/>
                </a:solidFill>
              </a:endParaRPr>
            </a:p>
          </p:txBody>
        </p:sp>
      </p:grpSp>
      <p:sp>
        <p:nvSpPr>
          <p:cNvPr id="58" name="Right Arrow 57"/>
          <p:cNvSpPr/>
          <p:nvPr/>
        </p:nvSpPr>
        <p:spPr>
          <a:xfrm>
            <a:off x="1905000" y="2590800"/>
            <a:ext cx="3886200" cy="609600"/>
          </a:xfrm>
          <a:prstGeom prst="right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59" name="Right Arrow 58"/>
          <p:cNvSpPr/>
          <p:nvPr/>
        </p:nvSpPr>
        <p:spPr>
          <a:xfrm>
            <a:off x="6019800" y="2590800"/>
            <a:ext cx="1981200" cy="609600"/>
          </a:xfrm>
          <a:prstGeom prst="right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7620000" y="457200"/>
            <a:ext cx="685800" cy="4224338"/>
            <a:chOff x="7620000" y="457200"/>
            <a:chExt cx="685800" cy="4224754"/>
          </a:xfrm>
        </p:grpSpPr>
        <p:sp>
          <p:nvSpPr>
            <p:cNvPr id="71819" name="TextBox 42"/>
            <p:cNvSpPr txBox="1">
              <a:spLocks noChangeArrowheads="1"/>
            </p:cNvSpPr>
            <p:nvPr/>
          </p:nvSpPr>
          <p:spPr bwMode="auto">
            <a:xfrm>
              <a:off x="7772400" y="9144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00B050"/>
                  </a:solidFill>
                </a:rPr>
                <a:t>0.8</a:t>
              </a:r>
              <a:endParaRPr lang="id-ID" sz="1600">
                <a:solidFill>
                  <a:srgbClr val="00B050"/>
                </a:solidFill>
              </a:endParaRPr>
            </a:p>
          </p:txBody>
        </p:sp>
        <p:sp>
          <p:nvSpPr>
            <p:cNvPr id="71820" name="TextBox 43"/>
            <p:cNvSpPr txBox="1">
              <a:spLocks noChangeArrowheads="1"/>
            </p:cNvSpPr>
            <p:nvPr/>
          </p:nvSpPr>
          <p:spPr bwMode="auto">
            <a:xfrm>
              <a:off x="7772400" y="19050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00B050"/>
                  </a:solidFill>
                </a:rPr>
                <a:t>0.2</a:t>
              </a:r>
              <a:endParaRPr lang="id-ID" sz="1600">
                <a:solidFill>
                  <a:srgbClr val="00B050"/>
                </a:solidFill>
              </a:endParaRPr>
            </a:p>
          </p:txBody>
        </p:sp>
        <p:sp>
          <p:nvSpPr>
            <p:cNvPr id="71821" name="TextBox 44"/>
            <p:cNvSpPr txBox="1">
              <a:spLocks noChangeArrowheads="1"/>
            </p:cNvSpPr>
            <p:nvPr/>
          </p:nvSpPr>
          <p:spPr bwMode="auto">
            <a:xfrm>
              <a:off x="7772400" y="31242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00B050"/>
                  </a:solidFill>
                </a:rPr>
                <a:t>0.1</a:t>
              </a:r>
              <a:endParaRPr lang="id-ID" sz="1600">
                <a:solidFill>
                  <a:srgbClr val="00B050"/>
                </a:solidFill>
              </a:endParaRPr>
            </a:p>
          </p:txBody>
        </p:sp>
        <p:sp>
          <p:nvSpPr>
            <p:cNvPr id="71822" name="TextBox 45"/>
            <p:cNvSpPr txBox="1">
              <a:spLocks noChangeArrowheads="1"/>
            </p:cNvSpPr>
            <p:nvPr/>
          </p:nvSpPr>
          <p:spPr bwMode="auto">
            <a:xfrm>
              <a:off x="7772400" y="43434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00B050"/>
                  </a:solidFill>
                </a:rPr>
                <a:t>0.2</a:t>
              </a:r>
              <a:endParaRPr lang="id-ID" sz="1600">
                <a:solidFill>
                  <a:srgbClr val="00B050"/>
                </a:solidFill>
              </a:endParaRPr>
            </a:p>
          </p:txBody>
        </p:sp>
        <p:sp>
          <p:nvSpPr>
            <p:cNvPr id="71823" name="TextBox 88"/>
            <p:cNvSpPr txBox="1">
              <a:spLocks noChangeArrowheads="1"/>
            </p:cNvSpPr>
            <p:nvPr/>
          </p:nvSpPr>
          <p:spPr bwMode="auto">
            <a:xfrm>
              <a:off x="7620000" y="457200"/>
              <a:ext cx="685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00B050"/>
                  </a:solidFill>
                </a:rPr>
                <a:t>A2</a:t>
              </a:r>
              <a:endParaRPr lang="id-ID" sz="2400" b="1">
                <a:solidFill>
                  <a:srgbClr val="00B050"/>
                </a:solidFill>
              </a:endParaRPr>
            </a:p>
          </p:txBody>
        </p:sp>
      </p:grp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8305800" y="457200"/>
            <a:ext cx="990600" cy="4224338"/>
            <a:chOff x="8001000" y="457200"/>
            <a:chExt cx="762000" cy="4224754"/>
          </a:xfrm>
        </p:grpSpPr>
        <p:sp>
          <p:nvSpPr>
            <p:cNvPr id="71814" name="TextBox 48"/>
            <p:cNvSpPr txBox="1">
              <a:spLocks noChangeArrowheads="1"/>
            </p:cNvSpPr>
            <p:nvPr/>
          </p:nvSpPr>
          <p:spPr bwMode="auto">
            <a:xfrm>
              <a:off x="8229600" y="9144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7030A0"/>
                  </a:solidFill>
                </a:rPr>
                <a:t>1</a:t>
              </a:r>
              <a:endParaRPr lang="id-ID" sz="1600">
                <a:solidFill>
                  <a:srgbClr val="7030A0"/>
                </a:solidFill>
              </a:endParaRPr>
            </a:p>
          </p:txBody>
        </p:sp>
        <p:sp>
          <p:nvSpPr>
            <p:cNvPr id="71815" name="TextBox 49"/>
            <p:cNvSpPr txBox="1">
              <a:spLocks noChangeArrowheads="1"/>
            </p:cNvSpPr>
            <p:nvPr/>
          </p:nvSpPr>
          <p:spPr bwMode="auto">
            <a:xfrm>
              <a:off x="8229600" y="19050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7030A0"/>
                  </a:solidFill>
                </a:rPr>
                <a:t>0</a:t>
              </a:r>
              <a:endParaRPr lang="id-ID" sz="1600">
                <a:solidFill>
                  <a:srgbClr val="7030A0"/>
                </a:solidFill>
              </a:endParaRPr>
            </a:p>
          </p:txBody>
        </p:sp>
        <p:sp>
          <p:nvSpPr>
            <p:cNvPr id="71816" name="TextBox 50"/>
            <p:cNvSpPr txBox="1">
              <a:spLocks noChangeArrowheads="1"/>
            </p:cNvSpPr>
            <p:nvPr/>
          </p:nvSpPr>
          <p:spPr bwMode="auto">
            <a:xfrm>
              <a:off x="8229600" y="31242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7030A0"/>
                  </a:solidFill>
                </a:rPr>
                <a:t>0</a:t>
              </a:r>
              <a:endParaRPr lang="id-ID" sz="1600">
                <a:solidFill>
                  <a:srgbClr val="7030A0"/>
                </a:solidFill>
              </a:endParaRPr>
            </a:p>
          </p:txBody>
        </p:sp>
        <p:sp>
          <p:nvSpPr>
            <p:cNvPr id="71817" name="TextBox 51"/>
            <p:cNvSpPr txBox="1">
              <a:spLocks noChangeArrowheads="1"/>
            </p:cNvSpPr>
            <p:nvPr/>
          </p:nvSpPr>
          <p:spPr bwMode="auto">
            <a:xfrm>
              <a:off x="8229600" y="43434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7030A0"/>
                  </a:solidFill>
                </a:rPr>
                <a:t>0</a:t>
              </a:r>
              <a:endParaRPr lang="id-ID" sz="1600">
                <a:solidFill>
                  <a:srgbClr val="7030A0"/>
                </a:solidFill>
              </a:endParaRPr>
            </a:p>
          </p:txBody>
        </p:sp>
        <p:sp>
          <p:nvSpPr>
            <p:cNvPr id="71818" name="TextBox 89"/>
            <p:cNvSpPr txBox="1">
              <a:spLocks noChangeArrowheads="1"/>
            </p:cNvSpPr>
            <p:nvPr/>
          </p:nvSpPr>
          <p:spPr bwMode="auto">
            <a:xfrm>
              <a:off x="8001000" y="457200"/>
              <a:ext cx="685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7030A0"/>
                  </a:solidFill>
                </a:rPr>
                <a:t>Kelas</a:t>
              </a:r>
              <a:endParaRPr lang="id-ID" sz="2400" b="1">
                <a:solidFill>
                  <a:srgbClr val="7030A0"/>
                </a:solidFill>
              </a:endParaRPr>
            </a:p>
          </p:txBody>
        </p:sp>
      </p:grpSp>
      <p:sp>
        <p:nvSpPr>
          <p:cNvPr id="71812" name="TextBox 73"/>
          <p:cNvSpPr txBox="1">
            <a:spLocks noChangeArrowheads="1"/>
          </p:cNvSpPr>
          <p:nvPr/>
        </p:nvSpPr>
        <p:spPr bwMode="auto">
          <a:xfrm>
            <a:off x="0" y="0"/>
            <a:ext cx="1676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A50021"/>
                </a:solidFill>
              </a:rPr>
              <a:t>Testing</a:t>
            </a:r>
            <a:endParaRPr lang="id-ID" sz="3200" b="1">
              <a:solidFill>
                <a:srgbClr val="A50021"/>
              </a:solidFill>
            </a:endParaRP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571172" y="43542"/>
            <a:ext cx="304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W1</a:t>
            </a:r>
            <a:r>
              <a:rPr lang="id-ID" b="1" dirty="0" smtClean="0">
                <a:solidFill>
                  <a:srgbClr val="7030A0"/>
                </a:solidFill>
              </a:rPr>
              <a:t>,</a:t>
            </a:r>
            <a:r>
              <a:rPr lang="en-US" b="1" dirty="0" smtClean="0">
                <a:solidFill>
                  <a:srgbClr val="7030A0"/>
                </a:solidFill>
              </a:rPr>
              <a:t> W2</a:t>
            </a:r>
            <a:r>
              <a:rPr lang="id-ID" b="1" dirty="0" smtClean="0">
                <a:solidFill>
                  <a:srgbClr val="7030A0"/>
                </a:solidFill>
              </a:rPr>
              <a:t>, B1, B2</a:t>
            </a:r>
            <a:r>
              <a:rPr lang="en-US" b="1" dirty="0" smtClean="0">
                <a:solidFill>
                  <a:srgbClr val="7030A0"/>
                </a:solidFill>
              </a:rPr>
              <a:t>: </a:t>
            </a:r>
            <a:r>
              <a:rPr lang="en-US" b="1" dirty="0">
                <a:solidFill>
                  <a:srgbClr val="7030A0"/>
                </a:solidFill>
              </a:rPr>
              <a:t>Trained</a:t>
            </a:r>
            <a:endParaRPr lang="id-ID" b="1" dirty="0">
              <a:solidFill>
                <a:srgbClr val="7030A0"/>
              </a:solidFill>
            </a:endParaRPr>
          </a:p>
        </p:txBody>
      </p:sp>
      <p:grpSp>
        <p:nvGrpSpPr>
          <p:cNvPr id="43" name="Group 91"/>
          <p:cNvGrpSpPr>
            <a:grpSpLocks/>
          </p:cNvGrpSpPr>
          <p:nvPr/>
        </p:nvGrpSpPr>
        <p:grpSpPr bwMode="auto">
          <a:xfrm>
            <a:off x="5592763" y="457200"/>
            <a:ext cx="731837" cy="4910138"/>
            <a:chOff x="7573780" y="457200"/>
            <a:chExt cx="732020" cy="3945734"/>
          </a:xfrm>
        </p:grpSpPr>
        <p:sp>
          <p:nvSpPr>
            <p:cNvPr id="44" name="TextBox 42"/>
            <p:cNvSpPr txBox="1">
              <a:spLocks noChangeArrowheads="1"/>
            </p:cNvSpPr>
            <p:nvPr/>
          </p:nvSpPr>
          <p:spPr bwMode="auto">
            <a:xfrm>
              <a:off x="7772400" y="824570"/>
              <a:ext cx="533400" cy="272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 smtClean="0">
                  <a:solidFill>
                    <a:srgbClr val="00B050"/>
                  </a:solidFill>
                </a:rPr>
                <a:t>0.</a:t>
              </a:r>
              <a:r>
                <a:rPr lang="id-ID" sz="1600" dirty="0" smtClean="0">
                  <a:solidFill>
                    <a:srgbClr val="00B050"/>
                  </a:solidFill>
                </a:rPr>
                <a:t>9</a:t>
              </a:r>
              <a:endParaRPr lang="id-ID" sz="1600" dirty="0">
                <a:solidFill>
                  <a:srgbClr val="00B050"/>
                </a:solidFill>
              </a:endParaRPr>
            </a:p>
          </p:txBody>
        </p:sp>
        <p:sp>
          <p:nvSpPr>
            <p:cNvPr id="45" name="TextBox 43"/>
            <p:cNvSpPr txBox="1">
              <a:spLocks noChangeArrowheads="1"/>
            </p:cNvSpPr>
            <p:nvPr/>
          </p:nvSpPr>
          <p:spPr bwMode="auto">
            <a:xfrm>
              <a:off x="7772400" y="1905000"/>
              <a:ext cx="533400" cy="272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 smtClean="0">
                  <a:solidFill>
                    <a:srgbClr val="00B050"/>
                  </a:solidFill>
                </a:rPr>
                <a:t>0.</a:t>
              </a:r>
              <a:r>
                <a:rPr lang="id-ID" sz="1600" dirty="0" smtClean="0">
                  <a:solidFill>
                    <a:srgbClr val="00B050"/>
                  </a:solidFill>
                </a:rPr>
                <a:t>1</a:t>
              </a:r>
              <a:endParaRPr lang="id-ID" sz="1600" dirty="0">
                <a:solidFill>
                  <a:srgbClr val="00B050"/>
                </a:solidFill>
              </a:endParaRPr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7772400" y="4130899"/>
              <a:ext cx="533400" cy="2720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 smtClean="0">
                  <a:solidFill>
                    <a:srgbClr val="00B050"/>
                  </a:solidFill>
                </a:rPr>
                <a:t>0</a:t>
              </a:r>
              <a:r>
                <a:rPr lang="id-ID" sz="1600" dirty="0" smtClean="0">
                  <a:solidFill>
                    <a:srgbClr val="00B050"/>
                  </a:solidFill>
                </a:rPr>
                <a:t>3</a:t>
              </a:r>
              <a:r>
                <a:rPr lang="en-US" sz="1600" dirty="0" smtClean="0">
                  <a:solidFill>
                    <a:srgbClr val="00B050"/>
                  </a:solidFill>
                </a:rPr>
                <a:t>9</a:t>
              </a:r>
              <a:endParaRPr lang="id-ID" sz="1600" dirty="0">
                <a:solidFill>
                  <a:srgbClr val="00B050"/>
                </a:solidFill>
              </a:endParaRPr>
            </a:p>
          </p:txBody>
        </p:sp>
        <p:sp>
          <p:nvSpPr>
            <p:cNvPr id="47" name="TextBox 88"/>
            <p:cNvSpPr txBox="1">
              <a:spLocks noChangeArrowheads="1"/>
            </p:cNvSpPr>
            <p:nvPr/>
          </p:nvSpPr>
          <p:spPr bwMode="auto">
            <a:xfrm>
              <a:off x="7573780" y="457200"/>
              <a:ext cx="685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00B050"/>
                  </a:solidFill>
                </a:rPr>
                <a:t>A1</a:t>
              </a:r>
              <a:endParaRPr lang="id-ID" sz="2400" b="1" dirty="0">
                <a:solidFill>
                  <a:srgbClr val="00B05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8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1000"/>
            <a:ext cx="5181600" cy="601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943600" y="304800"/>
            <a:ext cx="2819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2000" dirty="0" smtClean="0">
                <a:solidFill>
                  <a:srgbClr val="0070C0"/>
                </a:solidFill>
              </a:rPr>
              <a:t>Bagaimana v</a:t>
            </a:r>
            <a:r>
              <a:rPr lang="en-US" sz="2000" dirty="0" err="1" smtClean="0">
                <a:solidFill>
                  <a:srgbClr val="0070C0"/>
                </a:solidFill>
              </a:rPr>
              <a:t>isualisasi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id-ID" sz="2000" dirty="0" smtClean="0">
                <a:solidFill>
                  <a:srgbClr val="0070C0"/>
                </a:solidFill>
              </a:rPr>
              <a:t>data </a:t>
            </a:r>
            <a:r>
              <a:rPr lang="en-US" sz="2000" dirty="0" smtClean="0">
                <a:solidFill>
                  <a:srgbClr val="0070C0"/>
                </a:solidFill>
              </a:rPr>
              <a:t>100 </a:t>
            </a:r>
            <a:r>
              <a:rPr lang="en-US" sz="2000" dirty="0" err="1" smtClean="0">
                <a:solidFill>
                  <a:srgbClr val="0070C0"/>
                </a:solidFill>
              </a:rPr>
              <a:t>dimensi</a:t>
            </a:r>
            <a:r>
              <a:rPr lang="id-ID" sz="2000" dirty="0" smtClean="0">
                <a:solidFill>
                  <a:srgbClr val="0070C0"/>
                </a:solidFill>
              </a:rPr>
              <a:t> untuk melihat </a:t>
            </a:r>
            <a:r>
              <a:rPr lang="id-ID" sz="2000" b="1" dirty="0" smtClean="0">
                <a:solidFill>
                  <a:srgbClr val="0070C0"/>
                </a:solidFill>
              </a:rPr>
              <a:t>distribusi</a:t>
            </a:r>
            <a:r>
              <a:rPr lang="id-ID" sz="2000" dirty="0" smtClean="0">
                <a:solidFill>
                  <a:srgbClr val="0070C0"/>
                </a:solidFill>
              </a:rPr>
              <a:t> keempat kelas</a:t>
            </a:r>
            <a:r>
              <a:rPr lang="en-US" sz="2000" dirty="0" smtClean="0">
                <a:solidFill>
                  <a:srgbClr val="0070C0"/>
                </a:solidFill>
              </a:rPr>
              <a:t>?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43600" y="1628239"/>
            <a:ext cx="2819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2000" dirty="0" smtClean="0">
                <a:solidFill>
                  <a:srgbClr val="00B050"/>
                </a:solidFill>
              </a:rPr>
              <a:t>Gunakan teknik reduksi dimensi, misalnya PCA.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3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6" y="1520788"/>
            <a:ext cx="3842461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4267200" y="2312876"/>
            <a:ext cx="4684877" cy="2858157"/>
            <a:chOff x="4279611" y="1556792"/>
            <a:chExt cx="4684877" cy="2858157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6" t="20050" r="6940" b="7800"/>
            <a:stretch>
              <a:fillRect/>
            </a:stretch>
          </p:blipFill>
          <p:spPr bwMode="auto">
            <a:xfrm>
              <a:off x="4542589" y="1556792"/>
              <a:ext cx="4421899" cy="2808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 rot="20492290">
              <a:off x="7596336" y="4137950"/>
              <a:ext cx="79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/>
                <a:t>PC 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4022067" y="2337749"/>
              <a:ext cx="79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/>
                <a:t>PC 3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570652">
              <a:off x="4839100" y="3930362"/>
              <a:ext cx="79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/>
                <a:t>PC 2</a:t>
              </a:r>
            </a:p>
          </p:txBody>
        </p:sp>
      </p:grpSp>
      <p:sp>
        <p:nvSpPr>
          <p:cNvPr id="8" name="Shape 92"/>
          <p:cNvSpPr txBox="1">
            <a:spLocks/>
          </p:cNvSpPr>
          <p:nvPr/>
        </p:nvSpPr>
        <p:spPr>
          <a:xfrm>
            <a:off x="2302961" y="584684"/>
            <a:ext cx="5067505" cy="5847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 algn="ctr">
              <a:buSzPct val="25000"/>
            </a:pPr>
            <a:r>
              <a:rPr lang="id-ID" sz="3200" b="1" dirty="0">
                <a:solidFill>
                  <a:srgbClr val="0B5C4C"/>
                </a:solidFill>
                <a:latin typeface="Century Gothic" panose="020B0502020202020204" pitchFamily="34" charset="0"/>
                <a:ea typeface="Verdana"/>
                <a:cs typeface="Verdana"/>
                <a:sym typeface="Verdana"/>
              </a:rPr>
              <a:t>Reduksi </a:t>
            </a:r>
            <a:r>
              <a:rPr lang="id-ID" sz="3200" b="1" dirty="0" smtClean="0">
                <a:solidFill>
                  <a:srgbClr val="0B5C4C"/>
                </a:solidFill>
                <a:latin typeface="Century Gothic" panose="020B0502020202020204" pitchFamily="34" charset="0"/>
                <a:ea typeface="Verdana"/>
                <a:cs typeface="Verdana"/>
                <a:sym typeface="Verdana"/>
              </a:rPr>
              <a:t>Dimensi, PCA</a:t>
            </a:r>
            <a:endParaRPr lang="id-ID" sz="3200" b="1" dirty="0">
              <a:solidFill>
                <a:srgbClr val="0B5C4C"/>
              </a:solidFill>
              <a:latin typeface="Century Gothic" panose="020B0502020202020204" pitchFamily="34" charset="0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6974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/>
          </p:cNvSpPr>
          <p:nvPr/>
        </p:nvSpPr>
        <p:spPr>
          <a:xfrm>
            <a:off x="457200" y="70485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sz="4400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Perceptron</a:t>
            </a:r>
            <a:endParaRPr lang="en-US" sz="44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14400" y="2565400"/>
            <a:ext cx="1381125" cy="5826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0" name="TextBox 36"/>
          <p:cNvSpPr txBox="1">
            <a:spLocks noChangeArrowheads="1"/>
          </p:cNvSpPr>
          <p:nvPr/>
        </p:nvSpPr>
        <p:spPr bwMode="auto">
          <a:xfrm>
            <a:off x="990600" y="2209800"/>
            <a:ext cx="1219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w</a:t>
            </a:r>
            <a:endParaRPr lang="id-ID" sz="320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62000" y="5105400"/>
            <a:ext cx="1457325" cy="4302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2" name="TextBox 38"/>
          <p:cNvSpPr txBox="1">
            <a:spLocks noChangeArrowheads="1"/>
          </p:cNvSpPr>
          <p:nvPr/>
        </p:nvSpPr>
        <p:spPr bwMode="auto">
          <a:xfrm>
            <a:off x="914400" y="5334000"/>
            <a:ext cx="1219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w</a:t>
            </a:r>
            <a:endParaRPr lang="id-ID" sz="3200"/>
          </a:p>
        </p:txBody>
      </p:sp>
      <p:sp>
        <p:nvSpPr>
          <p:cNvPr id="45063" name="TextBox 40"/>
          <p:cNvSpPr txBox="1">
            <a:spLocks noChangeArrowheads="1"/>
          </p:cNvSpPr>
          <p:nvPr/>
        </p:nvSpPr>
        <p:spPr bwMode="auto">
          <a:xfrm>
            <a:off x="0" y="2133600"/>
            <a:ext cx="838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x1</a:t>
            </a:r>
            <a:endParaRPr lang="id-ID" sz="3200"/>
          </a:p>
        </p:txBody>
      </p:sp>
      <p:sp>
        <p:nvSpPr>
          <p:cNvPr id="45064" name="TextBox 41"/>
          <p:cNvSpPr txBox="1">
            <a:spLocks noChangeArrowheads="1"/>
          </p:cNvSpPr>
          <p:nvPr/>
        </p:nvSpPr>
        <p:spPr bwMode="auto">
          <a:xfrm>
            <a:off x="0" y="5257800"/>
            <a:ext cx="838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xp</a:t>
            </a:r>
            <a:endParaRPr lang="id-ID" sz="32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315200" y="4038600"/>
            <a:ext cx="14478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7924800" y="3276600"/>
            <a:ext cx="762000" cy="76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H="1">
            <a:off x="7924800" y="4038600"/>
            <a:ext cx="762000" cy="76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7658100" y="3086100"/>
            <a:ext cx="12192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7658100" y="4305300"/>
            <a:ext cx="12192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00088" y="3567113"/>
            <a:ext cx="99060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71" name="TextBox 40"/>
          <p:cNvSpPr txBox="1">
            <a:spLocks noChangeArrowheads="1"/>
          </p:cNvSpPr>
          <p:nvPr/>
        </p:nvSpPr>
        <p:spPr bwMode="auto">
          <a:xfrm>
            <a:off x="0" y="3302000"/>
            <a:ext cx="838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x2</a:t>
            </a:r>
            <a:endParaRPr lang="id-ID" sz="3200"/>
          </a:p>
        </p:txBody>
      </p:sp>
      <p:sp>
        <p:nvSpPr>
          <p:cNvPr id="45072" name="TextBox 40"/>
          <p:cNvSpPr txBox="1">
            <a:spLocks noChangeArrowheads="1"/>
          </p:cNvSpPr>
          <p:nvPr/>
        </p:nvSpPr>
        <p:spPr bwMode="auto">
          <a:xfrm>
            <a:off x="0" y="3733800"/>
            <a:ext cx="838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.</a:t>
            </a:r>
          </a:p>
          <a:p>
            <a:pPr algn="ctr"/>
            <a:r>
              <a:rPr lang="en-US" sz="3200"/>
              <a:t>.</a:t>
            </a:r>
          </a:p>
          <a:p>
            <a:pPr algn="ctr"/>
            <a:r>
              <a:rPr lang="en-US" sz="3200"/>
              <a:t>.</a:t>
            </a:r>
            <a:endParaRPr lang="id-ID" sz="3200"/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1676400" y="2514600"/>
            <a:ext cx="5638800" cy="3276600"/>
            <a:chOff x="1676400" y="2514600"/>
            <a:chExt cx="5638800" cy="3276600"/>
          </a:xfrm>
        </p:grpSpPr>
        <p:sp>
          <p:nvSpPr>
            <p:cNvPr id="7" name="Oval 6"/>
            <p:cNvSpPr/>
            <p:nvPr/>
          </p:nvSpPr>
          <p:spPr>
            <a:xfrm>
              <a:off x="1676400" y="2514600"/>
              <a:ext cx="5638800" cy="32766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5400000">
              <a:off x="1915319" y="4144169"/>
              <a:ext cx="30480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017169" y="4147344"/>
              <a:ext cx="30480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77" name="Rectangle 43"/>
            <p:cNvSpPr>
              <a:spLocks noChangeArrowheads="1"/>
            </p:cNvSpPr>
            <p:nvPr/>
          </p:nvSpPr>
          <p:spPr bwMode="auto">
            <a:xfrm>
              <a:off x="2362200" y="3447871"/>
              <a:ext cx="784488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d-ID" sz="7200" b="1">
                  <a:sym typeface="Symbol" pitchFamily="18" charset="2"/>
                </a:rPr>
                <a:t></a:t>
              </a:r>
              <a:endParaRPr lang="id-ID" sz="7200" b="1"/>
            </a:p>
          </p:txBody>
        </p:sp>
        <p:grpSp>
          <p:nvGrpSpPr>
            <p:cNvPr id="3" name="Group 53"/>
            <p:cNvGrpSpPr>
              <a:grpSpLocks/>
            </p:cNvGrpSpPr>
            <p:nvPr/>
          </p:nvGrpSpPr>
          <p:grpSpPr bwMode="auto">
            <a:xfrm>
              <a:off x="4038600" y="3581400"/>
              <a:ext cx="838200" cy="1068388"/>
              <a:chOff x="6553200" y="1066800"/>
              <a:chExt cx="1524000" cy="1068388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7315200" y="1066800"/>
                <a:ext cx="762000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6553200" y="2133600"/>
                <a:ext cx="762000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>
                <a:off x="6782594" y="1600994"/>
                <a:ext cx="106521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079" name="Rectangle 54"/>
            <p:cNvSpPr>
              <a:spLocks noChangeArrowheads="1"/>
            </p:cNvSpPr>
            <p:nvPr/>
          </p:nvSpPr>
          <p:spPr bwMode="auto">
            <a:xfrm>
              <a:off x="5867400" y="3048000"/>
              <a:ext cx="784488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9600">
                  <a:sym typeface="Symbol" pitchFamily="18" charset="2"/>
                </a:rPr>
                <a:t>y</a:t>
              </a:r>
              <a:endParaRPr lang="id-ID" sz="9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727475"/>
              </p:ext>
            </p:extLst>
          </p:nvPr>
        </p:nvGraphicFramePr>
        <p:xfrm>
          <a:off x="304800" y="2590800"/>
          <a:ext cx="5105400" cy="4130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350"/>
                <a:gridCol w="1276350"/>
                <a:gridCol w="1276350"/>
                <a:gridCol w="1276350"/>
              </a:tblGrid>
              <a:tr h="8192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Pola</a:t>
                      </a:r>
                      <a:endParaRPr lang="id-ID" sz="2000" dirty="0"/>
                    </a:p>
                  </a:txBody>
                  <a:tcPr marL="0" marR="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PC</a:t>
                      </a:r>
                      <a:r>
                        <a:rPr lang="id-ID" sz="2000" baseline="0" dirty="0" smtClean="0"/>
                        <a:t> </a:t>
                      </a:r>
                      <a:r>
                        <a:rPr lang="id-ID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PC</a:t>
                      </a:r>
                      <a:r>
                        <a:rPr lang="id-ID" sz="2000" baseline="0" dirty="0" smtClean="0"/>
                        <a:t> 2</a:t>
                      </a:r>
                      <a:endParaRPr lang="id-ID" sz="2000" dirty="0" smtClean="0"/>
                    </a:p>
                  </a:txBody>
                  <a:tcPr marL="0" marR="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PC</a:t>
                      </a:r>
                      <a:r>
                        <a:rPr lang="id-ID" sz="2000" baseline="0" dirty="0" smtClean="0"/>
                        <a:t> 3</a:t>
                      </a:r>
                      <a:endParaRPr lang="id-ID" sz="2000" dirty="0" smtClean="0"/>
                    </a:p>
                  </a:txBody>
                  <a:tcPr marL="0" marR="0" marT="46800" marB="46800" anchor="ctr"/>
                </a:tc>
              </a:tr>
              <a:tr h="473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r>
                        <a:rPr lang="id-ID" sz="2000" dirty="0" smtClean="0"/>
                        <a:t>,32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-</a:t>
                      </a:r>
                      <a:r>
                        <a:rPr lang="en-US" sz="2000" dirty="0" smtClean="0"/>
                        <a:t>0</a:t>
                      </a:r>
                      <a:r>
                        <a:rPr lang="id-ID" sz="2000" dirty="0" smtClean="0"/>
                        <a:t>,56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r>
                        <a:rPr lang="id-ID" sz="2000" dirty="0" smtClean="0"/>
                        <a:t>,58</a:t>
                      </a:r>
                      <a:endParaRPr lang="id-ID" sz="2000" dirty="0"/>
                    </a:p>
                  </a:txBody>
                  <a:tcPr marL="0" marR="0" marT="46800" marB="46800"/>
                </a:tc>
              </a:tr>
              <a:tr h="473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r>
                        <a:rPr lang="id-ID" sz="2000" dirty="0" smtClean="0"/>
                        <a:t>,74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-</a:t>
                      </a:r>
                      <a:r>
                        <a:rPr lang="en-US" sz="2000" dirty="0" smtClean="0"/>
                        <a:t>0</a:t>
                      </a:r>
                      <a:r>
                        <a:rPr lang="id-ID" sz="2000" dirty="0" smtClean="0"/>
                        <a:t>,97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r>
                        <a:rPr lang="id-ID" sz="2000" dirty="0" smtClean="0"/>
                        <a:t>,03</a:t>
                      </a:r>
                      <a:endParaRPr lang="id-ID" sz="2000" dirty="0"/>
                    </a:p>
                  </a:txBody>
                  <a:tcPr marL="0" marR="0" marT="46800" marB="46800"/>
                </a:tc>
              </a:tr>
              <a:tr h="473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1,28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r>
                        <a:rPr lang="id-ID" sz="2000" dirty="0" smtClean="0"/>
                        <a:t>,56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-0,05</a:t>
                      </a:r>
                      <a:endParaRPr lang="id-ID" sz="2000" dirty="0"/>
                    </a:p>
                  </a:txBody>
                  <a:tcPr marL="0" marR="0" marT="46800" marB="46800"/>
                </a:tc>
              </a:tr>
              <a:tr h="473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-</a:t>
                      </a:r>
                      <a:r>
                        <a:rPr lang="en-US" sz="2000" dirty="0" smtClean="0"/>
                        <a:t>0</a:t>
                      </a:r>
                      <a:r>
                        <a:rPr lang="id-ID" sz="2000" dirty="0" smtClean="0"/>
                        <a:t>,25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r>
                        <a:rPr lang="id-ID" sz="2000" dirty="0" smtClean="0"/>
                        <a:t>,97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0,73</a:t>
                      </a:r>
                      <a:endParaRPr lang="id-ID" sz="2000" dirty="0"/>
                    </a:p>
                  </a:txBody>
                  <a:tcPr marL="0" marR="0" marT="46800" marB="46800"/>
                </a:tc>
              </a:tr>
              <a:tr h="473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E2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r>
                        <a:rPr lang="id-ID" sz="2000" dirty="0" smtClean="0"/>
                        <a:t>,33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-</a:t>
                      </a:r>
                      <a:r>
                        <a:rPr lang="en-US" sz="2000" dirty="0" smtClean="0"/>
                        <a:t>0</a:t>
                      </a:r>
                      <a:r>
                        <a:rPr lang="id-ID" sz="2000" dirty="0" smtClean="0"/>
                        <a:t>,59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r>
                        <a:rPr lang="id-ID" sz="2000" dirty="0" smtClean="0"/>
                        <a:t>,90</a:t>
                      </a:r>
                      <a:endParaRPr lang="id-ID" sz="2000" dirty="0"/>
                    </a:p>
                  </a:txBody>
                  <a:tcPr marL="0" marR="0" marT="46800" marB="46800"/>
                </a:tc>
              </a:tr>
              <a:tr h="473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…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id-ID" sz="2000" dirty="0"/>
                    </a:p>
                  </a:txBody>
                  <a:tcPr marL="0" marR="0" marT="46800" marB="46800"/>
                </a:tc>
              </a:tr>
              <a:tr h="473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O5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r>
                        <a:rPr lang="id-ID" sz="2000" dirty="0" smtClean="0"/>
                        <a:t>,27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-</a:t>
                      </a:r>
                      <a:r>
                        <a:rPr lang="en-US" sz="2000" dirty="0" smtClean="0"/>
                        <a:t>0</a:t>
                      </a:r>
                      <a:r>
                        <a:rPr lang="id-ID" sz="2000" dirty="0" smtClean="0"/>
                        <a:t>,51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r>
                        <a:rPr lang="id-ID" sz="2000" dirty="0" smtClean="0"/>
                        <a:t>,62</a:t>
                      </a:r>
                      <a:endParaRPr lang="id-ID" sz="2000" dirty="0"/>
                    </a:p>
                  </a:txBody>
                  <a:tcPr marL="0" marR="0" marT="46800" marB="4680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305800" cy="11430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E, F, G, O</a:t>
            </a: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19800" y="2590800"/>
          <a:ext cx="3048000" cy="4130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609600"/>
                <a:gridCol w="533400"/>
                <a:gridCol w="838200"/>
              </a:tblGrid>
              <a:tr h="8192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N1</a:t>
                      </a:r>
                      <a:endParaRPr lang="id-ID" sz="2000" dirty="0"/>
                    </a:p>
                  </a:txBody>
                  <a:tcPr marL="0" marR="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N2</a:t>
                      </a:r>
                      <a:endParaRPr lang="id-ID" sz="2000" dirty="0"/>
                    </a:p>
                  </a:txBody>
                  <a:tcPr marL="0" marR="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N3</a:t>
                      </a:r>
                      <a:endParaRPr lang="id-ID" sz="2000" dirty="0"/>
                    </a:p>
                  </a:txBody>
                  <a:tcPr marL="0" marR="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N4</a:t>
                      </a:r>
                      <a:endParaRPr lang="id-ID" sz="2000" dirty="0"/>
                    </a:p>
                  </a:txBody>
                  <a:tcPr marL="0" marR="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Kelas</a:t>
                      </a:r>
                      <a:endParaRPr lang="id-ID" sz="2000" dirty="0"/>
                    </a:p>
                  </a:txBody>
                  <a:tcPr marL="0" marR="0" marT="46800" marB="46800" anchor="ctr"/>
                </a:tc>
              </a:tr>
              <a:tr h="473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</a:t>
                      </a:r>
                      <a:endParaRPr lang="id-ID" sz="2000" dirty="0"/>
                    </a:p>
                  </a:txBody>
                  <a:tcPr marL="0" marR="0" marT="46800" marB="46800"/>
                </a:tc>
              </a:tr>
              <a:tr h="473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endParaRPr lang="id-ID" sz="2000" dirty="0"/>
                    </a:p>
                  </a:txBody>
                  <a:tcPr marL="0" marR="0" marT="46800" marB="46800"/>
                </a:tc>
              </a:tr>
              <a:tr h="473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</a:t>
                      </a:r>
                      <a:endParaRPr lang="id-ID" sz="2000" dirty="0"/>
                    </a:p>
                  </a:txBody>
                  <a:tcPr marL="0" marR="0" marT="46800" marB="46800"/>
                </a:tc>
              </a:tr>
              <a:tr h="473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id-ID" sz="2000" dirty="0"/>
                    </a:p>
                  </a:txBody>
                  <a:tcPr marL="0" marR="0" marT="46800" marB="46800"/>
                </a:tc>
              </a:tr>
              <a:tr h="473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</a:t>
                      </a:r>
                      <a:endParaRPr lang="id-ID" sz="2000" dirty="0"/>
                    </a:p>
                  </a:txBody>
                  <a:tcPr marL="0" marR="0" marT="46800" marB="46800"/>
                </a:tc>
              </a:tr>
              <a:tr h="473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…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…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…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id-ID" sz="2000" dirty="0"/>
                    </a:p>
                  </a:txBody>
                  <a:tcPr marL="0" marR="0" marT="46800" marB="46800"/>
                </a:tc>
              </a:tr>
              <a:tr h="473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id-ID" sz="2000" dirty="0"/>
                    </a:p>
                  </a:txBody>
                  <a:tcPr marL="0" marR="0" marT="46800" marB="46800"/>
                </a:tc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905000"/>
            <a:ext cx="5486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Matriks P </a:t>
            </a:r>
            <a:endParaRPr lang="id-ID" sz="32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19800" y="1905000"/>
            <a:ext cx="2971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Matriks T </a:t>
            </a:r>
            <a:endParaRPr lang="id-ID" sz="3200"/>
          </a:p>
        </p:txBody>
      </p:sp>
    </p:spTree>
    <p:extLst>
      <p:ext uri="{BB962C8B-B14F-4D97-AF65-F5344CB8AC3E}">
        <p14:creationId xmlns:p14="http://schemas.microsoft.com/office/powerpoint/2010/main" val="304115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457200"/>
            <a:ext cx="6781800" cy="592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7000" y="762000"/>
          <a:ext cx="1625600" cy="4572000"/>
        </p:xfrm>
        <a:graphic>
          <a:graphicData uri="http://schemas.openxmlformats.org/drawingml/2006/table">
            <a:tbl>
              <a:tblPr/>
              <a:tblGrid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</a:tblGrid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id-ID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r>
                        <a:rPr lang="en-US" sz="900" dirty="0"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900" dirty="0">
                          <a:latin typeface="Calibri"/>
                          <a:ea typeface="Times New Roman"/>
                          <a:cs typeface="Times New Roman"/>
                        </a:rPr>
                      </a:br>
                      <a:endParaRPr lang="id-ID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4038600" y="0"/>
            <a:ext cx="914400" cy="5291138"/>
            <a:chOff x="4038600" y="0"/>
            <a:chExt cx="914400" cy="5291554"/>
          </a:xfrm>
        </p:grpSpPr>
        <p:sp>
          <p:nvSpPr>
            <p:cNvPr id="11" name="TextBox 10"/>
            <p:cNvSpPr txBox="1"/>
            <p:nvPr/>
          </p:nvSpPr>
          <p:spPr>
            <a:xfrm>
              <a:off x="4038600" y="544556"/>
              <a:ext cx="838200" cy="3397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0.71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14800" y="1001792"/>
              <a:ext cx="762000" cy="3397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-0.21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14800" y="1535234"/>
              <a:ext cx="762000" cy="3397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0.33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14800" y="1905150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0.97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14800" y="2286180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-0.18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14800" y="2819622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0.62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14800" y="3657888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0.55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14800" y="4419947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-0.12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14800" y="4953389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0.75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114800" y="0"/>
              <a:ext cx="838200" cy="461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W1</a:t>
              </a:r>
              <a:endParaRPr lang="id-ID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6248400" y="0"/>
            <a:ext cx="914400" cy="5227638"/>
            <a:chOff x="6248400" y="0"/>
            <a:chExt cx="914400" cy="5227022"/>
          </a:xfrm>
        </p:grpSpPr>
        <p:sp>
          <p:nvSpPr>
            <p:cNvPr id="71329" name="TextBox 23"/>
            <p:cNvSpPr txBox="1">
              <a:spLocks noChangeArrowheads="1"/>
            </p:cNvSpPr>
            <p:nvPr/>
          </p:nvSpPr>
          <p:spPr bwMode="auto">
            <a:xfrm>
              <a:off x="6248400" y="762000"/>
              <a:ext cx="838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-0.52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30" name="TextBox 24"/>
            <p:cNvSpPr txBox="1">
              <a:spLocks noChangeArrowheads="1"/>
            </p:cNvSpPr>
            <p:nvPr/>
          </p:nvSpPr>
          <p:spPr bwMode="auto">
            <a:xfrm>
              <a:off x="6324600" y="1295400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0.91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31" name="TextBox 25"/>
            <p:cNvSpPr txBox="1">
              <a:spLocks noChangeArrowheads="1"/>
            </p:cNvSpPr>
            <p:nvPr/>
          </p:nvSpPr>
          <p:spPr bwMode="auto">
            <a:xfrm>
              <a:off x="6324600" y="1981200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0.29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32" name="TextBox 26"/>
            <p:cNvSpPr txBox="1">
              <a:spLocks noChangeArrowheads="1"/>
            </p:cNvSpPr>
            <p:nvPr/>
          </p:nvSpPr>
          <p:spPr bwMode="auto">
            <a:xfrm>
              <a:off x="6324600" y="2426732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0.97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33" name="TextBox 27"/>
            <p:cNvSpPr txBox="1">
              <a:spLocks noChangeArrowheads="1"/>
            </p:cNvSpPr>
            <p:nvPr/>
          </p:nvSpPr>
          <p:spPr bwMode="auto">
            <a:xfrm>
              <a:off x="6324600" y="2807732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-0.18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34" name="TextBox 28"/>
            <p:cNvSpPr txBox="1">
              <a:spLocks noChangeArrowheads="1"/>
            </p:cNvSpPr>
            <p:nvPr/>
          </p:nvSpPr>
          <p:spPr bwMode="auto">
            <a:xfrm>
              <a:off x="6324600" y="3341132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0.62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35" name="TextBox 29"/>
            <p:cNvSpPr txBox="1">
              <a:spLocks noChangeArrowheads="1"/>
            </p:cNvSpPr>
            <p:nvPr/>
          </p:nvSpPr>
          <p:spPr bwMode="auto">
            <a:xfrm>
              <a:off x="6324600" y="4179332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0.55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36" name="TextBox 30"/>
            <p:cNvSpPr txBox="1">
              <a:spLocks noChangeArrowheads="1"/>
            </p:cNvSpPr>
            <p:nvPr/>
          </p:nvSpPr>
          <p:spPr bwMode="auto">
            <a:xfrm>
              <a:off x="6324600" y="4888468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-0.12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37" name="TextBox 32"/>
            <p:cNvSpPr txBox="1">
              <a:spLocks noChangeArrowheads="1"/>
            </p:cNvSpPr>
            <p:nvPr/>
          </p:nvSpPr>
          <p:spPr bwMode="auto">
            <a:xfrm>
              <a:off x="6324600" y="3810000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-0.12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38" name="TextBox 33"/>
            <p:cNvSpPr txBox="1">
              <a:spLocks noChangeArrowheads="1"/>
            </p:cNvSpPr>
            <p:nvPr/>
          </p:nvSpPr>
          <p:spPr bwMode="auto">
            <a:xfrm>
              <a:off x="6324600" y="1676400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0.68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39" name="TextBox 35"/>
            <p:cNvSpPr txBox="1">
              <a:spLocks noChangeArrowheads="1"/>
            </p:cNvSpPr>
            <p:nvPr/>
          </p:nvSpPr>
          <p:spPr bwMode="auto">
            <a:xfrm>
              <a:off x="6324600" y="0"/>
              <a:ext cx="8382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2400" b="1">
                  <a:solidFill>
                    <a:srgbClr val="0070C0"/>
                  </a:solidFill>
                </a:rPr>
                <a:t>W2</a:t>
              </a:r>
              <a:endParaRPr lang="id-ID" sz="2400" b="1">
                <a:solidFill>
                  <a:srgbClr val="0070C0"/>
                </a:solidFill>
              </a:endParaRPr>
            </a:p>
          </p:txBody>
        </p:sp>
      </p:grpSp>
      <p:sp>
        <p:nvSpPr>
          <p:cNvPr id="58" name="Right Arrow 57"/>
          <p:cNvSpPr/>
          <p:nvPr/>
        </p:nvSpPr>
        <p:spPr>
          <a:xfrm>
            <a:off x="1905000" y="2590800"/>
            <a:ext cx="3886200" cy="609600"/>
          </a:xfrm>
          <a:prstGeom prst="right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59" name="Right Arrow 58"/>
          <p:cNvSpPr/>
          <p:nvPr/>
        </p:nvSpPr>
        <p:spPr>
          <a:xfrm>
            <a:off x="6019800" y="2590800"/>
            <a:ext cx="1981200" cy="609600"/>
          </a:xfrm>
          <a:prstGeom prst="right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60" name="Right Arrow 59"/>
          <p:cNvSpPr/>
          <p:nvPr/>
        </p:nvSpPr>
        <p:spPr>
          <a:xfrm flipH="1">
            <a:off x="6019800" y="2590800"/>
            <a:ext cx="2895600" cy="609600"/>
          </a:xfrm>
          <a:prstGeom prst="right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6248400" y="0"/>
            <a:ext cx="914400" cy="5227638"/>
            <a:chOff x="6248400" y="0"/>
            <a:chExt cx="914400" cy="5227022"/>
          </a:xfrm>
        </p:grpSpPr>
        <p:sp>
          <p:nvSpPr>
            <p:cNvPr id="71318" name="TextBox 61"/>
            <p:cNvSpPr txBox="1">
              <a:spLocks noChangeArrowheads="1"/>
            </p:cNvSpPr>
            <p:nvPr/>
          </p:nvSpPr>
          <p:spPr bwMode="auto">
            <a:xfrm>
              <a:off x="6248400" y="762000"/>
              <a:ext cx="838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-0.21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19" name="TextBox 62"/>
            <p:cNvSpPr txBox="1">
              <a:spLocks noChangeArrowheads="1"/>
            </p:cNvSpPr>
            <p:nvPr/>
          </p:nvSpPr>
          <p:spPr bwMode="auto">
            <a:xfrm>
              <a:off x="6324600" y="1295400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-0.53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20" name="TextBox 63"/>
            <p:cNvSpPr txBox="1">
              <a:spLocks noChangeArrowheads="1"/>
            </p:cNvSpPr>
            <p:nvPr/>
          </p:nvSpPr>
          <p:spPr bwMode="auto">
            <a:xfrm>
              <a:off x="6324600" y="1981200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0.58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21" name="TextBox 64"/>
            <p:cNvSpPr txBox="1">
              <a:spLocks noChangeArrowheads="1"/>
            </p:cNvSpPr>
            <p:nvPr/>
          </p:nvSpPr>
          <p:spPr bwMode="auto">
            <a:xfrm>
              <a:off x="6324600" y="2426732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0.32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22" name="TextBox 65"/>
            <p:cNvSpPr txBox="1">
              <a:spLocks noChangeArrowheads="1"/>
            </p:cNvSpPr>
            <p:nvPr/>
          </p:nvSpPr>
          <p:spPr bwMode="auto">
            <a:xfrm>
              <a:off x="6324600" y="2807732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0.25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23" name="TextBox 66"/>
            <p:cNvSpPr txBox="1">
              <a:spLocks noChangeArrowheads="1"/>
            </p:cNvSpPr>
            <p:nvPr/>
          </p:nvSpPr>
          <p:spPr bwMode="auto">
            <a:xfrm>
              <a:off x="6324600" y="3341132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-0.17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24" name="TextBox 67"/>
            <p:cNvSpPr txBox="1">
              <a:spLocks noChangeArrowheads="1"/>
            </p:cNvSpPr>
            <p:nvPr/>
          </p:nvSpPr>
          <p:spPr bwMode="auto">
            <a:xfrm>
              <a:off x="6324600" y="4179332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-0.93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25" name="TextBox 68"/>
            <p:cNvSpPr txBox="1">
              <a:spLocks noChangeArrowheads="1"/>
            </p:cNvSpPr>
            <p:nvPr/>
          </p:nvSpPr>
          <p:spPr bwMode="auto">
            <a:xfrm>
              <a:off x="6324600" y="4888468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0.45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26" name="TextBox 69"/>
            <p:cNvSpPr txBox="1">
              <a:spLocks noChangeArrowheads="1"/>
            </p:cNvSpPr>
            <p:nvPr/>
          </p:nvSpPr>
          <p:spPr bwMode="auto">
            <a:xfrm>
              <a:off x="6324600" y="3810000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0.88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27" name="TextBox 70"/>
            <p:cNvSpPr txBox="1">
              <a:spLocks noChangeArrowheads="1"/>
            </p:cNvSpPr>
            <p:nvPr/>
          </p:nvSpPr>
          <p:spPr bwMode="auto">
            <a:xfrm>
              <a:off x="6324600" y="1676400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0.87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328" name="TextBox 71"/>
            <p:cNvSpPr txBox="1">
              <a:spLocks noChangeArrowheads="1"/>
            </p:cNvSpPr>
            <p:nvPr/>
          </p:nvSpPr>
          <p:spPr bwMode="auto">
            <a:xfrm>
              <a:off x="6324600" y="0"/>
              <a:ext cx="8382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2400" b="1">
                  <a:solidFill>
                    <a:srgbClr val="0070C0"/>
                  </a:solidFill>
                </a:rPr>
                <a:t>W2</a:t>
              </a:r>
              <a:endParaRPr lang="id-ID" sz="2400" b="1">
                <a:solidFill>
                  <a:srgbClr val="0070C0"/>
                </a:solidFill>
              </a:endParaRPr>
            </a:p>
          </p:txBody>
        </p:sp>
      </p:grpSp>
      <p:sp>
        <p:nvSpPr>
          <p:cNvPr id="73" name="Right Arrow 72"/>
          <p:cNvSpPr/>
          <p:nvPr/>
        </p:nvSpPr>
        <p:spPr>
          <a:xfrm flipH="1">
            <a:off x="1905000" y="2590800"/>
            <a:ext cx="3886200" cy="609600"/>
          </a:xfrm>
          <a:prstGeom prst="right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4038600" y="0"/>
            <a:ext cx="914400" cy="5291138"/>
            <a:chOff x="4038600" y="0"/>
            <a:chExt cx="914400" cy="5291554"/>
          </a:xfrm>
        </p:grpSpPr>
        <p:sp>
          <p:nvSpPr>
            <p:cNvPr id="75" name="TextBox 74"/>
            <p:cNvSpPr txBox="1"/>
            <p:nvPr/>
          </p:nvSpPr>
          <p:spPr>
            <a:xfrm>
              <a:off x="4038600" y="544556"/>
              <a:ext cx="838200" cy="3397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-0.54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114800" y="1001792"/>
              <a:ext cx="762000" cy="3397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0.15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114800" y="1535234"/>
              <a:ext cx="762000" cy="3397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-0.49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114800" y="1905150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0.68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14800" y="2286180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-0.24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114800" y="2819622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-0.95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14800" y="3657888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-0.37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114800" y="4419947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0.89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14800" y="4953389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0.34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114800" y="0"/>
              <a:ext cx="838200" cy="461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W1</a:t>
              </a:r>
              <a:endParaRPr lang="id-ID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aphicFrame>
        <p:nvGraphicFramePr>
          <p:cNvPr id="86" name="Table 85"/>
          <p:cNvGraphicFramePr>
            <a:graphicFrameLocks noGrp="1"/>
          </p:cNvGraphicFramePr>
          <p:nvPr/>
        </p:nvGraphicFramePr>
        <p:xfrm>
          <a:off x="127000" y="762000"/>
          <a:ext cx="1625600" cy="4572000"/>
        </p:xfrm>
        <a:graphic>
          <a:graphicData uri="http://schemas.openxmlformats.org/drawingml/2006/table">
            <a:tbl>
              <a:tblPr/>
              <a:tblGrid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</a:tblGrid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id-ID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r>
                        <a:rPr lang="en-US" sz="900" dirty="0"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900" dirty="0">
                          <a:latin typeface="Calibri"/>
                          <a:ea typeface="Times New Roman"/>
                          <a:cs typeface="Times New Roman"/>
                        </a:rPr>
                      </a:br>
                      <a:endParaRPr lang="id-ID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127000" y="762000"/>
          <a:ext cx="1625600" cy="4572000"/>
        </p:xfrm>
        <a:graphic>
          <a:graphicData uri="http://schemas.openxmlformats.org/drawingml/2006/table">
            <a:tbl>
              <a:tblPr/>
              <a:tblGrid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</a:tblGrid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900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endParaRPr lang="id-ID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" name="Group 91"/>
          <p:cNvGrpSpPr>
            <a:grpSpLocks/>
          </p:cNvGrpSpPr>
          <p:nvPr/>
        </p:nvGrpSpPr>
        <p:grpSpPr bwMode="auto">
          <a:xfrm>
            <a:off x="7589838" y="457200"/>
            <a:ext cx="715962" cy="4224338"/>
            <a:chOff x="7590020" y="457200"/>
            <a:chExt cx="715780" cy="4224754"/>
          </a:xfrm>
        </p:grpSpPr>
        <p:sp>
          <p:nvSpPr>
            <p:cNvPr id="71303" name="TextBox 42"/>
            <p:cNvSpPr txBox="1">
              <a:spLocks noChangeArrowheads="1"/>
            </p:cNvSpPr>
            <p:nvPr/>
          </p:nvSpPr>
          <p:spPr bwMode="auto">
            <a:xfrm>
              <a:off x="7772400" y="9144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00B050"/>
                  </a:solidFill>
                </a:rPr>
                <a:t>0.9</a:t>
              </a:r>
              <a:endParaRPr lang="id-ID" sz="1600">
                <a:solidFill>
                  <a:srgbClr val="00B050"/>
                </a:solidFill>
              </a:endParaRPr>
            </a:p>
          </p:txBody>
        </p:sp>
        <p:sp>
          <p:nvSpPr>
            <p:cNvPr id="71304" name="TextBox 43"/>
            <p:cNvSpPr txBox="1">
              <a:spLocks noChangeArrowheads="1"/>
            </p:cNvSpPr>
            <p:nvPr/>
          </p:nvSpPr>
          <p:spPr bwMode="auto">
            <a:xfrm>
              <a:off x="7772400" y="19050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00B050"/>
                  </a:solidFill>
                </a:rPr>
                <a:t>0.1</a:t>
              </a:r>
              <a:endParaRPr lang="id-ID" sz="1600">
                <a:solidFill>
                  <a:srgbClr val="00B050"/>
                </a:solidFill>
              </a:endParaRPr>
            </a:p>
          </p:txBody>
        </p:sp>
        <p:sp>
          <p:nvSpPr>
            <p:cNvPr id="71305" name="TextBox 44"/>
            <p:cNvSpPr txBox="1">
              <a:spLocks noChangeArrowheads="1"/>
            </p:cNvSpPr>
            <p:nvPr/>
          </p:nvSpPr>
          <p:spPr bwMode="auto">
            <a:xfrm>
              <a:off x="7772400" y="31242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00B050"/>
                  </a:solidFill>
                </a:rPr>
                <a:t>0.4</a:t>
              </a:r>
              <a:endParaRPr lang="id-ID" sz="1600">
                <a:solidFill>
                  <a:srgbClr val="00B050"/>
                </a:solidFill>
              </a:endParaRPr>
            </a:p>
          </p:txBody>
        </p:sp>
        <p:sp>
          <p:nvSpPr>
            <p:cNvPr id="71306" name="TextBox 45"/>
            <p:cNvSpPr txBox="1">
              <a:spLocks noChangeArrowheads="1"/>
            </p:cNvSpPr>
            <p:nvPr/>
          </p:nvSpPr>
          <p:spPr bwMode="auto">
            <a:xfrm>
              <a:off x="7772400" y="43434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00B050"/>
                  </a:solidFill>
                </a:rPr>
                <a:t>0.3</a:t>
              </a:r>
              <a:endParaRPr lang="id-ID" sz="1600">
                <a:solidFill>
                  <a:srgbClr val="00B050"/>
                </a:solidFill>
              </a:endParaRPr>
            </a:p>
          </p:txBody>
        </p:sp>
        <p:sp>
          <p:nvSpPr>
            <p:cNvPr id="71307" name="TextBox 88"/>
            <p:cNvSpPr txBox="1">
              <a:spLocks noChangeArrowheads="1"/>
            </p:cNvSpPr>
            <p:nvPr/>
          </p:nvSpPr>
          <p:spPr bwMode="auto">
            <a:xfrm>
              <a:off x="7590020" y="457200"/>
              <a:ext cx="685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2000" b="1">
                  <a:solidFill>
                    <a:srgbClr val="00B050"/>
                  </a:solidFill>
                </a:rPr>
                <a:t>A2</a:t>
              </a:r>
              <a:endParaRPr lang="id-ID" sz="2400" b="1">
                <a:solidFill>
                  <a:srgbClr val="00B050"/>
                </a:solidFill>
              </a:endParaRPr>
            </a:p>
          </p:txBody>
        </p:sp>
      </p:grpSp>
      <p:grpSp>
        <p:nvGrpSpPr>
          <p:cNvPr id="7" name="Group 92"/>
          <p:cNvGrpSpPr>
            <a:grpSpLocks/>
          </p:cNvGrpSpPr>
          <p:nvPr/>
        </p:nvGrpSpPr>
        <p:grpSpPr bwMode="auto">
          <a:xfrm>
            <a:off x="8077200" y="457200"/>
            <a:ext cx="762000" cy="4224338"/>
            <a:chOff x="8001000" y="457200"/>
            <a:chExt cx="762000" cy="4224754"/>
          </a:xfrm>
        </p:grpSpPr>
        <p:sp>
          <p:nvSpPr>
            <p:cNvPr id="71298" name="TextBox 48"/>
            <p:cNvSpPr txBox="1">
              <a:spLocks noChangeArrowheads="1"/>
            </p:cNvSpPr>
            <p:nvPr/>
          </p:nvSpPr>
          <p:spPr bwMode="auto">
            <a:xfrm>
              <a:off x="8229600" y="9144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7030A0"/>
                  </a:solidFill>
                </a:rPr>
                <a:t>1</a:t>
              </a:r>
              <a:endParaRPr lang="id-ID" sz="1600">
                <a:solidFill>
                  <a:srgbClr val="7030A0"/>
                </a:solidFill>
              </a:endParaRPr>
            </a:p>
          </p:txBody>
        </p:sp>
        <p:sp>
          <p:nvSpPr>
            <p:cNvPr id="71299" name="TextBox 49"/>
            <p:cNvSpPr txBox="1">
              <a:spLocks noChangeArrowheads="1"/>
            </p:cNvSpPr>
            <p:nvPr/>
          </p:nvSpPr>
          <p:spPr bwMode="auto">
            <a:xfrm>
              <a:off x="8229600" y="19050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7030A0"/>
                  </a:solidFill>
                </a:rPr>
                <a:t>0</a:t>
              </a:r>
              <a:endParaRPr lang="id-ID" sz="1600">
                <a:solidFill>
                  <a:srgbClr val="7030A0"/>
                </a:solidFill>
              </a:endParaRPr>
            </a:p>
          </p:txBody>
        </p:sp>
        <p:sp>
          <p:nvSpPr>
            <p:cNvPr id="71300" name="TextBox 50"/>
            <p:cNvSpPr txBox="1">
              <a:spLocks noChangeArrowheads="1"/>
            </p:cNvSpPr>
            <p:nvPr/>
          </p:nvSpPr>
          <p:spPr bwMode="auto">
            <a:xfrm>
              <a:off x="8229600" y="31242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7030A0"/>
                  </a:solidFill>
                </a:rPr>
                <a:t>0</a:t>
              </a:r>
              <a:endParaRPr lang="id-ID" sz="1600">
                <a:solidFill>
                  <a:srgbClr val="7030A0"/>
                </a:solidFill>
              </a:endParaRPr>
            </a:p>
          </p:txBody>
        </p:sp>
        <p:sp>
          <p:nvSpPr>
            <p:cNvPr id="71301" name="TextBox 51"/>
            <p:cNvSpPr txBox="1">
              <a:spLocks noChangeArrowheads="1"/>
            </p:cNvSpPr>
            <p:nvPr/>
          </p:nvSpPr>
          <p:spPr bwMode="auto">
            <a:xfrm>
              <a:off x="8229600" y="43434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7030A0"/>
                  </a:solidFill>
                </a:rPr>
                <a:t>0</a:t>
              </a:r>
              <a:endParaRPr lang="id-ID" sz="1600">
                <a:solidFill>
                  <a:srgbClr val="7030A0"/>
                </a:solidFill>
              </a:endParaRPr>
            </a:p>
          </p:txBody>
        </p:sp>
        <p:sp>
          <p:nvSpPr>
            <p:cNvPr id="71302" name="TextBox 89"/>
            <p:cNvSpPr txBox="1">
              <a:spLocks noChangeArrowheads="1"/>
            </p:cNvSpPr>
            <p:nvPr/>
          </p:nvSpPr>
          <p:spPr bwMode="auto">
            <a:xfrm>
              <a:off x="8001000" y="457200"/>
              <a:ext cx="685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7030A0"/>
                  </a:solidFill>
                </a:rPr>
                <a:t>T</a:t>
              </a:r>
              <a:endParaRPr lang="id-ID" sz="2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8" name="Group 93"/>
          <p:cNvGrpSpPr>
            <a:grpSpLocks/>
          </p:cNvGrpSpPr>
          <p:nvPr/>
        </p:nvGrpSpPr>
        <p:grpSpPr bwMode="auto">
          <a:xfrm>
            <a:off x="8610600" y="457200"/>
            <a:ext cx="685800" cy="4224338"/>
            <a:chOff x="8458200" y="457200"/>
            <a:chExt cx="838200" cy="4224754"/>
          </a:xfrm>
        </p:grpSpPr>
        <p:sp>
          <p:nvSpPr>
            <p:cNvPr id="71293" name="TextBox 53"/>
            <p:cNvSpPr txBox="1">
              <a:spLocks noChangeArrowheads="1"/>
            </p:cNvSpPr>
            <p:nvPr/>
          </p:nvSpPr>
          <p:spPr bwMode="auto">
            <a:xfrm>
              <a:off x="8458200" y="914400"/>
              <a:ext cx="838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  0.1</a:t>
              </a:r>
              <a:endParaRPr lang="id-ID" sz="1600">
                <a:solidFill>
                  <a:srgbClr val="FF0000"/>
                </a:solidFill>
              </a:endParaRPr>
            </a:p>
          </p:txBody>
        </p:sp>
        <p:sp>
          <p:nvSpPr>
            <p:cNvPr id="71294" name="TextBox 54"/>
            <p:cNvSpPr txBox="1">
              <a:spLocks noChangeArrowheads="1"/>
            </p:cNvSpPr>
            <p:nvPr/>
          </p:nvSpPr>
          <p:spPr bwMode="auto">
            <a:xfrm>
              <a:off x="8458200" y="1905000"/>
              <a:ext cx="838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-0.1</a:t>
              </a:r>
              <a:endParaRPr lang="id-ID" sz="1600">
                <a:solidFill>
                  <a:srgbClr val="FF0000"/>
                </a:solidFill>
              </a:endParaRPr>
            </a:p>
          </p:txBody>
        </p:sp>
        <p:sp>
          <p:nvSpPr>
            <p:cNvPr id="71295" name="TextBox 55"/>
            <p:cNvSpPr txBox="1">
              <a:spLocks noChangeArrowheads="1"/>
            </p:cNvSpPr>
            <p:nvPr/>
          </p:nvSpPr>
          <p:spPr bwMode="auto">
            <a:xfrm>
              <a:off x="8458200" y="3124200"/>
              <a:ext cx="838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-0.4</a:t>
              </a:r>
              <a:endParaRPr lang="id-ID" sz="1600">
                <a:solidFill>
                  <a:srgbClr val="FF0000"/>
                </a:solidFill>
              </a:endParaRPr>
            </a:p>
          </p:txBody>
        </p:sp>
        <p:sp>
          <p:nvSpPr>
            <p:cNvPr id="71296" name="TextBox 56"/>
            <p:cNvSpPr txBox="1">
              <a:spLocks noChangeArrowheads="1"/>
            </p:cNvSpPr>
            <p:nvPr/>
          </p:nvSpPr>
          <p:spPr bwMode="auto">
            <a:xfrm>
              <a:off x="8458200" y="4343400"/>
              <a:ext cx="838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-0.3</a:t>
              </a:r>
              <a:endParaRPr lang="id-ID" sz="1600">
                <a:solidFill>
                  <a:srgbClr val="FF0000"/>
                </a:solidFill>
              </a:endParaRPr>
            </a:p>
          </p:txBody>
        </p:sp>
        <p:sp>
          <p:nvSpPr>
            <p:cNvPr id="71297" name="TextBox 90"/>
            <p:cNvSpPr txBox="1">
              <a:spLocks noChangeArrowheads="1"/>
            </p:cNvSpPr>
            <p:nvPr/>
          </p:nvSpPr>
          <p:spPr bwMode="auto">
            <a:xfrm>
              <a:off x="8458200" y="457200"/>
              <a:ext cx="685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E</a:t>
              </a:r>
              <a:endParaRPr lang="id-ID" sz="2400" b="1">
                <a:solidFill>
                  <a:srgbClr val="FF0000"/>
                </a:solidFill>
              </a:endParaRPr>
            </a:p>
          </p:txBody>
        </p:sp>
      </p:grpSp>
      <p:sp>
        <p:nvSpPr>
          <p:cNvPr id="71039" name="TextBox 94"/>
          <p:cNvSpPr txBox="1">
            <a:spLocks noChangeArrowheads="1"/>
          </p:cNvSpPr>
          <p:nvPr/>
        </p:nvSpPr>
        <p:spPr bwMode="auto">
          <a:xfrm>
            <a:off x="0" y="0"/>
            <a:ext cx="2057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A50021"/>
                </a:solidFill>
              </a:rPr>
              <a:t>Training</a:t>
            </a:r>
            <a:endParaRPr lang="id-ID" sz="3200" b="1">
              <a:solidFill>
                <a:srgbClr val="A50021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05000" y="0"/>
            <a:ext cx="2438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7030A0"/>
                </a:solidFill>
              </a:rPr>
              <a:t>W1 &amp; W2: Random</a:t>
            </a:r>
            <a:endParaRPr lang="id-ID" b="1">
              <a:solidFill>
                <a:srgbClr val="7030A0"/>
              </a:solidFill>
            </a:endParaRPr>
          </a:p>
        </p:txBody>
      </p:sp>
      <p:grpSp>
        <p:nvGrpSpPr>
          <p:cNvPr id="10" name="Group 91"/>
          <p:cNvGrpSpPr>
            <a:grpSpLocks/>
          </p:cNvGrpSpPr>
          <p:nvPr/>
        </p:nvGrpSpPr>
        <p:grpSpPr bwMode="auto">
          <a:xfrm>
            <a:off x="5592763" y="457200"/>
            <a:ext cx="731837" cy="4910138"/>
            <a:chOff x="7573780" y="457200"/>
            <a:chExt cx="732020" cy="3945734"/>
          </a:xfrm>
        </p:grpSpPr>
        <p:sp>
          <p:nvSpPr>
            <p:cNvPr id="71289" name="TextBox 42"/>
            <p:cNvSpPr txBox="1">
              <a:spLocks noChangeArrowheads="1"/>
            </p:cNvSpPr>
            <p:nvPr/>
          </p:nvSpPr>
          <p:spPr bwMode="auto">
            <a:xfrm>
              <a:off x="7772400" y="824570"/>
              <a:ext cx="533400" cy="272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 smtClean="0">
                  <a:solidFill>
                    <a:srgbClr val="00B050"/>
                  </a:solidFill>
                </a:rPr>
                <a:t>0.7</a:t>
              </a:r>
              <a:endParaRPr lang="id-ID" sz="1600" dirty="0">
                <a:solidFill>
                  <a:srgbClr val="00B050"/>
                </a:solidFill>
              </a:endParaRPr>
            </a:p>
          </p:txBody>
        </p:sp>
        <p:sp>
          <p:nvSpPr>
            <p:cNvPr id="71290" name="TextBox 43"/>
            <p:cNvSpPr txBox="1">
              <a:spLocks noChangeArrowheads="1"/>
            </p:cNvSpPr>
            <p:nvPr/>
          </p:nvSpPr>
          <p:spPr bwMode="auto">
            <a:xfrm>
              <a:off x="7772400" y="1905000"/>
              <a:ext cx="533400" cy="272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solidFill>
                    <a:srgbClr val="00B050"/>
                  </a:solidFill>
                </a:rPr>
                <a:t>0</a:t>
              </a:r>
              <a:r>
                <a:rPr lang="en-US" sz="1600" dirty="0" smtClean="0">
                  <a:solidFill>
                    <a:srgbClr val="00B050"/>
                  </a:solidFill>
                </a:rPr>
                <a:t>.3</a:t>
              </a:r>
              <a:endParaRPr lang="id-ID" sz="1600" dirty="0">
                <a:solidFill>
                  <a:srgbClr val="00B050"/>
                </a:solidFill>
              </a:endParaRPr>
            </a:p>
          </p:txBody>
        </p:sp>
        <p:sp>
          <p:nvSpPr>
            <p:cNvPr id="71291" name="TextBox 45"/>
            <p:cNvSpPr txBox="1">
              <a:spLocks noChangeArrowheads="1"/>
            </p:cNvSpPr>
            <p:nvPr/>
          </p:nvSpPr>
          <p:spPr bwMode="auto">
            <a:xfrm>
              <a:off x="7772400" y="4130899"/>
              <a:ext cx="533400" cy="2720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 smtClean="0">
                  <a:solidFill>
                    <a:srgbClr val="00B050"/>
                  </a:solidFill>
                </a:rPr>
                <a:t>0.9</a:t>
              </a:r>
              <a:endParaRPr lang="id-ID" sz="1600" dirty="0">
                <a:solidFill>
                  <a:srgbClr val="00B050"/>
                </a:solidFill>
              </a:endParaRPr>
            </a:p>
          </p:txBody>
        </p:sp>
        <p:sp>
          <p:nvSpPr>
            <p:cNvPr id="71292" name="TextBox 88"/>
            <p:cNvSpPr txBox="1">
              <a:spLocks noChangeArrowheads="1"/>
            </p:cNvSpPr>
            <p:nvPr/>
          </p:nvSpPr>
          <p:spPr bwMode="auto">
            <a:xfrm>
              <a:off x="7573780" y="457200"/>
              <a:ext cx="685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00B050"/>
                  </a:solidFill>
                </a:rPr>
                <a:t>A1</a:t>
              </a:r>
              <a:endParaRPr lang="id-ID" sz="2400" b="1" dirty="0">
                <a:solidFill>
                  <a:srgbClr val="00B050"/>
                </a:solidFill>
              </a:endParaRPr>
            </a:p>
          </p:txBody>
        </p:sp>
      </p:grpSp>
      <p:graphicFrame>
        <p:nvGraphicFramePr>
          <p:cNvPr id="95" name="Table 94"/>
          <p:cNvGraphicFramePr>
            <a:graphicFrameLocks noGrp="1"/>
          </p:cNvGraphicFramePr>
          <p:nvPr/>
        </p:nvGraphicFramePr>
        <p:xfrm>
          <a:off x="127000" y="762000"/>
          <a:ext cx="1625600" cy="4572000"/>
        </p:xfrm>
        <a:graphic>
          <a:graphicData uri="http://schemas.openxmlformats.org/drawingml/2006/table">
            <a:tbl>
              <a:tblPr/>
              <a:tblGrid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</a:tblGrid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900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endParaRPr lang="id-ID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/>
        </p:nvGraphicFramePr>
        <p:xfrm>
          <a:off x="122238" y="762000"/>
          <a:ext cx="1625600" cy="4572000"/>
        </p:xfrm>
        <a:graphic>
          <a:graphicData uri="http://schemas.openxmlformats.org/drawingml/2006/table">
            <a:tbl>
              <a:tblPr/>
              <a:tblGrid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</a:tblGrid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id-ID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r>
                        <a:rPr lang="en-US" sz="900" dirty="0"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900" dirty="0">
                          <a:latin typeface="Calibri"/>
                          <a:ea typeface="Times New Roman"/>
                          <a:cs typeface="Times New Roman"/>
                        </a:rPr>
                      </a:br>
                      <a:endParaRPr lang="id-ID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0" y="1295400"/>
            <a:ext cx="20955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F2, G2, O2, …</a:t>
            </a:r>
          </a:p>
          <a:p>
            <a:r>
              <a:rPr lang="en-US" sz="2000" b="1"/>
              <a:t>dan seterusnya</a:t>
            </a:r>
          </a:p>
          <a:p>
            <a:r>
              <a:rPr lang="en-US" sz="2000" b="1"/>
              <a:t>hingga pola O5</a:t>
            </a:r>
            <a:endParaRPr lang="id-ID" sz="2000" b="1"/>
          </a:p>
        </p:txBody>
      </p:sp>
      <p:sp>
        <p:nvSpPr>
          <p:cNvPr id="87" name="Rectangle 86"/>
          <p:cNvSpPr/>
          <p:nvPr/>
        </p:nvSpPr>
        <p:spPr>
          <a:xfrm>
            <a:off x="1891352" y="5117068"/>
            <a:ext cx="42832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id-ID" dirty="0" smtClean="0">
                <a:solidFill>
                  <a:srgbClr val="FF0000"/>
                </a:solidFill>
              </a:rPr>
              <a:t>x3</a:t>
            </a:r>
            <a:endParaRPr lang="id-ID" dirty="0"/>
          </a:p>
        </p:txBody>
      </p:sp>
      <p:sp>
        <p:nvSpPr>
          <p:cNvPr id="89" name="Rectangle 88"/>
          <p:cNvSpPr/>
          <p:nvPr/>
        </p:nvSpPr>
        <p:spPr>
          <a:xfrm>
            <a:off x="5271448" y="5119048"/>
            <a:ext cx="31290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5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1000" y="5562600"/>
            <a:ext cx="10518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>
                <a:solidFill>
                  <a:srgbClr val="00B050"/>
                </a:solidFill>
              </a:rPr>
              <a:t>PCA</a:t>
            </a:r>
          </a:p>
          <a:p>
            <a:pPr algn="ctr"/>
            <a:r>
              <a:rPr lang="id-ID" b="1" dirty="0" smtClean="0">
                <a:solidFill>
                  <a:srgbClr val="00B050"/>
                </a:solidFill>
              </a:rPr>
              <a:t>100 </a:t>
            </a:r>
            <a:r>
              <a:rPr lang="id-ID" b="1" dirty="0" smtClean="0">
                <a:solidFill>
                  <a:srgbClr val="00B050"/>
                </a:solidFill>
                <a:sym typeface="Wingdings" pitchFamily="2" charset="2"/>
              </a:rPr>
              <a:t> 3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88808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73" grpId="0" animBg="1"/>
      <p:bldP spid="73" grpId="1" animBg="1"/>
      <p:bldP spid="96" grpId="0"/>
      <p:bldP spid="98" grpId="0"/>
      <p:bldP spid="87" grpId="0" animBg="1"/>
      <p:bldP spid="89" grpId="0" animBg="1"/>
      <p:bldP spid="9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95"/>
          <a:stretch/>
        </p:blipFill>
        <p:spPr bwMode="auto">
          <a:xfrm>
            <a:off x="295108" y="2112580"/>
            <a:ext cx="8657504" cy="3673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ts val="0"/>
              </a:spcBef>
              <a:spcAft>
                <a:spcPts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ts val="0"/>
              </a:spcBef>
              <a:spcAft>
                <a:spcPts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fontAlgn="base">
              <a:spcBef>
                <a:spcPts val="0"/>
              </a:spcBef>
              <a:spcAft>
                <a:spcPts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fontAlgn="base">
              <a:spcBef>
                <a:spcPts val="0"/>
              </a:spcBef>
              <a:spcAft>
                <a:spcPts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fontAlgn="base">
              <a:spcBef>
                <a:spcPts val="0"/>
              </a:spcBef>
              <a:spcAft>
                <a:spcPts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189" algn="l" rtl="0" fontAlgn="base">
              <a:spcBef>
                <a:spcPts val="0"/>
              </a:spcBef>
              <a:spcAft>
                <a:spcPts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377" algn="l" rtl="0" fontAlgn="base">
              <a:spcBef>
                <a:spcPts val="0"/>
              </a:spcBef>
              <a:spcAft>
                <a:spcPts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566" algn="l" rtl="0" fontAlgn="base">
              <a:spcBef>
                <a:spcPts val="0"/>
              </a:spcBef>
              <a:spcAft>
                <a:spcPts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754" algn="l" rtl="0" fontAlgn="base">
              <a:spcBef>
                <a:spcPts val="0"/>
              </a:spcBef>
              <a:spcAft>
                <a:spcPts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id-ID" dirty="0" smtClean="0"/>
              <a:t>Hasil pembelajaran</a:t>
            </a:r>
            <a:r>
              <a:rPr lang="en-US" dirty="0" smtClean="0"/>
              <a:t> MLP</a:t>
            </a:r>
            <a:r>
              <a:rPr lang="id-ID" dirty="0" smtClean="0"/>
              <a:t>?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248400" y="4759365"/>
            <a:ext cx="2438400" cy="1323439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449263" algn="l"/>
              </a:tabLst>
            </a:pPr>
            <a:r>
              <a:rPr lang="en-US" sz="2000" dirty="0" smtClean="0"/>
              <a:t>W</a:t>
            </a:r>
            <a:r>
              <a:rPr lang="id-ID" sz="2000" dirty="0" smtClean="0"/>
              <a:t>1 = matriks 3 x 5</a:t>
            </a:r>
          </a:p>
          <a:p>
            <a:pPr>
              <a:tabLst>
                <a:tab pos="449263" algn="l"/>
              </a:tabLst>
            </a:pPr>
            <a:r>
              <a:rPr lang="id-ID" sz="2000" dirty="0" smtClean="0"/>
              <a:t>W2 = </a:t>
            </a:r>
            <a:r>
              <a:rPr lang="id-ID" sz="2000" dirty="0"/>
              <a:t>matriks </a:t>
            </a:r>
            <a:r>
              <a:rPr lang="id-ID" sz="2000" dirty="0" smtClean="0"/>
              <a:t>5 </a:t>
            </a:r>
            <a:r>
              <a:rPr lang="id-ID" sz="2000" dirty="0"/>
              <a:t>x </a:t>
            </a:r>
            <a:r>
              <a:rPr lang="id-ID" sz="2000" dirty="0" smtClean="0"/>
              <a:t>4</a:t>
            </a:r>
          </a:p>
          <a:p>
            <a:pPr>
              <a:tabLst>
                <a:tab pos="449263" algn="l"/>
              </a:tabLst>
            </a:pPr>
            <a:r>
              <a:rPr lang="id-ID" sz="2000" dirty="0" smtClean="0"/>
              <a:t>B1	</a:t>
            </a:r>
            <a:r>
              <a:rPr lang="id-ID" sz="2000" dirty="0"/>
              <a:t>= matriks </a:t>
            </a:r>
            <a:r>
              <a:rPr lang="id-ID" sz="2000" dirty="0" smtClean="0"/>
              <a:t>5 </a:t>
            </a:r>
            <a:r>
              <a:rPr lang="id-ID" sz="2000" dirty="0"/>
              <a:t>x </a:t>
            </a:r>
            <a:r>
              <a:rPr lang="id-ID" sz="2000" dirty="0" smtClean="0"/>
              <a:t>1</a:t>
            </a:r>
          </a:p>
          <a:p>
            <a:pPr>
              <a:tabLst>
                <a:tab pos="449263" algn="l"/>
              </a:tabLst>
            </a:pPr>
            <a:r>
              <a:rPr lang="id-ID" sz="2000" dirty="0" smtClean="0"/>
              <a:t>B2	= </a:t>
            </a:r>
            <a:r>
              <a:rPr lang="id-ID" sz="2000" dirty="0"/>
              <a:t>matriks </a:t>
            </a:r>
            <a:r>
              <a:rPr lang="id-ID" sz="2000" dirty="0" smtClean="0"/>
              <a:t>4 </a:t>
            </a:r>
            <a:r>
              <a:rPr lang="id-ID" sz="2000" dirty="0"/>
              <a:t>x </a:t>
            </a:r>
            <a:r>
              <a:rPr lang="id-ID" sz="2000" dirty="0" smtClean="0"/>
              <a:t>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042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457200"/>
            <a:ext cx="6781800" cy="592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7000" y="762000"/>
          <a:ext cx="1625600" cy="4572000"/>
        </p:xfrm>
        <a:graphic>
          <a:graphicData uri="http://schemas.openxmlformats.org/drawingml/2006/table">
            <a:tbl>
              <a:tblPr/>
              <a:tblGrid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</a:tblGrid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id-ID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r>
                        <a:rPr lang="en-US" sz="900" dirty="0"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900" dirty="0">
                          <a:latin typeface="Calibri"/>
                          <a:ea typeface="Times New Roman"/>
                          <a:cs typeface="Times New Roman"/>
                        </a:rPr>
                      </a:br>
                      <a:endParaRPr lang="id-ID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4038600" y="0"/>
            <a:ext cx="914400" cy="5291138"/>
            <a:chOff x="4038600" y="0"/>
            <a:chExt cx="914400" cy="5291554"/>
          </a:xfrm>
        </p:grpSpPr>
        <p:sp>
          <p:nvSpPr>
            <p:cNvPr id="11" name="TextBox 10"/>
            <p:cNvSpPr txBox="1"/>
            <p:nvPr/>
          </p:nvSpPr>
          <p:spPr>
            <a:xfrm>
              <a:off x="4038600" y="544556"/>
              <a:ext cx="838200" cy="3397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0.01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14800" y="1001792"/>
              <a:ext cx="762000" cy="3397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-0.83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14800" y="1535234"/>
              <a:ext cx="762000" cy="3397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0.19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14800" y="1905150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0.34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14800" y="2286180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0.22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14800" y="2819622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0.62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14800" y="3657888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0.60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14800" y="4419947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-0.53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14800" y="4953389"/>
              <a:ext cx="762000" cy="338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-0.38</a:t>
              </a:r>
              <a:endParaRPr lang="id-ID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114800" y="0"/>
              <a:ext cx="838200" cy="461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W1</a:t>
              </a:r>
              <a:endParaRPr lang="id-ID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6248400" y="0"/>
            <a:ext cx="914400" cy="5227638"/>
            <a:chOff x="6248400" y="0"/>
            <a:chExt cx="914400" cy="5227022"/>
          </a:xfrm>
        </p:grpSpPr>
        <p:sp>
          <p:nvSpPr>
            <p:cNvPr id="71824" name="TextBox 23"/>
            <p:cNvSpPr txBox="1">
              <a:spLocks noChangeArrowheads="1"/>
            </p:cNvSpPr>
            <p:nvPr/>
          </p:nvSpPr>
          <p:spPr bwMode="auto">
            <a:xfrm>
              <a:off x="6248400" y="762000"/>
              <a:ext cx="838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0.31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825" name="TextBox 24"/>
            <p:cNvSpPr txBox="1">
              <a:spLocks noChangeArrowheads="1"/>
            </p:cNvSpPr>
            <p:nvPr/>
          </p:nvSpPr>
          <p:spPr bwMode="auto">
            <a:xfrm>
              <a:off x="6324600" y="1295400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-0.38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826" name="TextBox 25"/>
            <p:cNvSpPr txBox="1">
              <a:spLocks noChangeArrowheads="1"/>
            </p:cNvSpPr>
            <p:nvPr/>
          </p:nvSpPr>
          <p:spPr bwMode="auto">
            <a:xfrm>
              <a:off x="6324600" y="1981200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0.35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827" name="TextBox 26"/>
            <p:cNvSpPr txBox="1">
              <a:spLocks noChangeArrowheads="1"/>
            </p:cNvSpPr>
            <p:nvPr/>
          </p:nvSpPr>
          <p:spPr bwMode="auto">
            <a:xfrm>
              <a:off x="6324600" y="2426732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0.87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828" name="TextBox 27"/>
            <p:cNvSpPr txBox="1">
              <a:spLocks noChangeArrowheads="1"/>
            </p:cNvSpPr>
            <p:nvPr/>
          </p:nvSpPr>
          <p:spPr bwMode="auto">
            <a:xfrm>
              <a:off x="6324600" y="2807732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-0.18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829" name="TextBox 28"/>
            <p:cNvSpPr txBox="1">
              <a:spLocks noChangeArrowheads="1"/>
            </p:cNvSpPr>
            <p:nvPr/>
          </p:nvSpPr>
          <p:spPr bwMode="auto">
            <a:xfrm>
              <a:off x="6324600" y="3341132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0.30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830" name="TextBox 29"/>
            <p:cNvSpPr txBox="1">
              <a:spLocks noChangeArrowheads="1"/>
            </p:cNvSpPr>
            <p:nvPr/>
          </p:nvSpPr>
          <p:spPr bwMode="auto">
            <a:xfrm>
              <a:off x="6324600" y="4179332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0.03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831" name="TextBox 30"/>
            <p:cNvSpPr txBox="1">
              <a:spLocks noChangeArrowheads="1"/>
            </p:cNvSpPr>
            <p:nvPr/>
          </p:nvSpPr>
          <p:spPr bwMode="auto">
            <a:xfrm>
              <a:off x="6324600" y="4888468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-0.09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832" name="TextBox 32"/>
            <p:cNvSpPr txBox="1">
              <a:spLocks noChangeArrowheads="1"/>
            </p:cNvSpPr>
            <p:nvPr/>
          </p:nvSpPr>
          <p:spPr bwMode="auto">
            <a:xfrm>
              <a:off x="6324600" y="3810000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0.98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833" name="TextBox 33"/>
            <p:cNvSpPr txBox="1">
              <a:spLocks noChangeArrowheads="1"/>
            </p:cNvSpPr>
            <p:nvPr/>
          </p:nvSpPr>
          <p:spPr bwMode="auto">
            <a:xfrm>
              <a:off x="6324600" y="1676400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solidFill>
                    <a:srgbClr val="0070C0"/>
                  </a:solidFill>
                </a:rPr>
                <a:t>0.74</a:t>
              </a:r>
              <a:endParaRPr lang="id-ID" sz="1600">
                <a:solidFill>
                  <a:srgbClr val="0070C0"/>
                </a:solidFill>
              </a:endParaRPr>
            </a:p>
          </p:txBody>
        </p:sp>
        <p:sp>
          <p:nvSpPr>
            <p:cNvPr id="71834" name="TextBox 35"/>
            <p:cNvSpPr txBox="1">
              <a:spLocks noChangeArrowheads="1"/>
            </p:cNvSpPr>
            <p:nvPr/>
          </p:nvSpPr>
          <p:spPr bwMode="auto">
            <a:xfrm>
              <a:off x="6324600" y="0"/>
              <a:ext cx="8382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2400" b="1">
                  <a:solidFill>
                    <a:srgbClr val="0070C0"/>
                  </a:solidFill>
                </a:rPr>
                <a:t>W2</a:t>
              </a:r>
              <a:endParaRPr lang="id-ID" sz="2400" b="1">
                <a:solidFill>
                  <a:srgbClr val="0070C0"/>
                </a:solidFill>
              </a:endParaRPr>
            </a:p>
          </p:txBody>
        </p:sp>
      </p:grpSp>
      <p:sp>
        <p:nvSpPr>
          <p:cNvPr id="58" name="Right Arrow 57"/>
          <p:cNvSpPr/>
          <p:nvPr/>
        </p:nvSpPr>
        <p:spPr>
          <a:xfrm>
            <a:off x="1905000" y="2590800"/>
            <a:ext cx="3886200" cy="609600"/>
          </a:xfrm>
          <a:prstGeom prst="right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59" name="Right Arrow 58"/>
          <p:cNvSpPr/>
          <p:nvPr/>
        </p:nvSpPr>
        <p:spPr>
          <a:xfrm>
            <a:off x="6019800" y="2590800"/>
            <a:ext cx="1981200" cy="609600"/>
          </a:xfrm>
          <a:prstGeom prst="right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7620000" y="457200"/>
            <a:ext cx="685800" cy="4224338"/>
            <a:chOff x="7620000" y="457200"/>
            <a:chExt cx="685800" cy="4224754"/>
          </a:xfrm>
        </p:grpSpPr>
        <p:sp>
          <p:nvSpPr>
            <p:cNvPr id="71819" name="TextBox 42"/>
            <p:cNvSpPr txBox="1">
              <a:spLocks noChangeArrowheads="1"/>
            </p:cNvSpPr>
            <p:nvPr/>
          </p:nvSpPr>
          <p:spPr bwMode="auto">
            <a:xfrm>
              <a:off x="7772400" y="9144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00B050"/>
                  </a:solidFill>
                </a:rPr>
                <a:t>0.8</a:t>
              </a:r>
              <a:endParaRPr lang="id-ID" sz="1600">
                <a:solidFill>
                  <a:srgbClr val="00B050"/>
                </a:solidFill>
              </a:endParaRPr>
            </a:p>
          </p:txBody>
        </p:sp>
        <p:sp>
          <p:nvSpPr>
            <p:cNvPr id="71820" name="TextBox 43"/>
            <p:cNvSpPr txBox="1">
              <a:spLocks noChangeArrowheads="1"/>
            </p:cNvSpPr>
            <p:nvPr/>
          </p:nvSpPr>
          <p:spPr bwMode="auto">
            <a:xfrm>
              <a:off x="7772400" y="19050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00B050"/>
                  </a:solidFill>
                </a:rPr>
                <a:t>0.2</a:t>
              </a:r>
              <a:endParaRPr lang="id-ID" sz="1600">
                <a:solidFill>
                  <a:srgbClr val="00B050"/>
                </a:solidFill>
              </a:endParaRPr>
            </a:p>
          </p:txBody>
        </p:sp>
        <p:sp>
          <p:nvSpPr>
            <p:cNvPr id="71821" name="TextBox 44"/>
            <p:cNvSpPr txBox="1">
              <a:spLocks noChangeArrowheads="1"/>
            </p:cNvSpPr>
            <p:nvPr/>
          </p:nvSpPr>
          <p:spPr bwMode="auto">
            <a:xfrm>
              <a:off x="7772400" y="31242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00B050"/>
                  </a:solidFill>
                </a:rPr>
                <a:t>0.1</a:t>
              </a:r>
              <a:endParaRPr lang="id-ID" sz="1600">
                <a:solidFill>
                  <a:srgbClr val="00B050"/>
                </a:solidFill>
              </a:endParaRPr>
            </a:p>
          </p:txBody>
        </p:sp>
        <p:sp>
          <p:nvSpPr>
            <p:cNvPr id="71822" name="TextBox 45"/>
            <p:cNvSpPr txBox="1">
              <a:spLocks noChangeArrowheads="1"/>
            </p:cNvSpPr>
            <p:nvPr/>
          </p:nvSpPr>
          <p:spPr bwMode="auto">
            <a:xfrm>
              <a:off x="7772400" y="43434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00B050"/>
                  </a:solidFill>
                </a:rPr>
                <a:t>0.2</a:t>
              </a:r>
              <a:endParaRPr lang="id-ID" sz="1600">
                <a:solidFill>
                  <a:srgbClr val="00B050"/>
                </a:solidFill>
              </a:endParaRPr>
            </a:p>
          </p:txBody>
        </p:sp>
        <p:sp>
          <p:nvSpPr>
            <p:cNvPr id="71823" name="TextBox 88"/>
            <p:cNvSpPr txBox="1">
              <a:spLocks noChangeArrowheads="1"/>
            </p:cNvSpPr>
            <p:nvPr/>
          </p:nvSpPr>
          <p:spPr bwMode="auto">
            <a:xfrm>
              <a:off x="7620000" y="457200"/>
              <a:ext cx="685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00B050"/>
                  </a:solidFill>
                </a:rPr>
                <a:t>A2</a:t>
              </a:r>
              <a:endParaRPr lang="id-ID" sz="2400" b="1">
                <a:solidFill>
                  <a:srgbClr val="00B050"/>
                </a:solidFill>
              </a:endParaRPr>
            </a:p>
          </p:txBody>
        </p:sp>
      </p:grp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8305800" y="457200"/>
            <a:ext cx="990600" cy="4224338"/>
            <a:chOff x="8001000" y="457200"/>
            <a:chExt cx="762000" cy="4224754"/>
          </a:xfrm>
        </p:grpSpPr>
        <p:sp>
          <p:nvSpPr>
            <p:cNvPr id="71814" name="TextBox 48"/>
            <p:cNvSpPr txBox="1">
              <a:spLocks noChangeArrowheads="1"/>
            </p:cNvSpPr>
            <p:nvPr/>
          </p:nvSpPr>
          <p:spPr bwMode="auto">
            <a:xfrm>
              <a:off x="8229600" y="9144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7030A0"/>
                  </a:solidFill>
                </a:rPr>
                <a:t>1</a:t>
              </a:r>
              <a:endParaRPr lang="id-ID" sz="1600">
                <a:solidFill>
                  <a:srgbClr val="7030A0"/>
                </a:solidFill>
              </a:endParaRPr>
            </a:p>
          </p:txBody>
        </p:sp>
        <p:sp>
          <p:nvSpPr>
            <p:cNvPr id="71815" name="TextBox 49"/>
            <p:cNvSpPr txBox="1">
              <a:spLocks noChangeArrowheads="1"/>
            </p:cNvSpPr>
            <p:nvPr/>
          </p:nvSpPr>
          <p:spPr bwMode="auto">
            <a:xfrm>
              <a:off x="8229600" y="19050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7030A0"/>
                  </a:solidFill>
                </a:rPr>
                <a:t>0</a:t>
              </a:r>
              <a:endParaRPr lang="id-ID" sz="1600">
                <a:solidFill>
                  <a:srgbClr val="7030A0"/>
                </a:solidFill>
              </a:endParaRPr>
            </a:p>
          </p:txBody>
        </p:sp>
        <p:sp>
          <p:nvSpPr>
            <p:cNvPr id="71816" name="TextBox 50"/>
            <p:cNvSpPr txBox="1">
              <a:spLocks noChangeArrowheads="1"/>
            </p:cNvSpPr>
            <p:nvPr/>
          </p:nvSpPr>
          <p:spPr bwMode="auto">
            <a:xfrm>
              <a:off x="8229600" y="31242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7030A0"/>
                  </a:solidFill>
                </a:rPr>
                <a:t>0</a:t>
              </a:r>
              <a:endParaRPr lang="id-ID" sz="1600">
                <a:solidFill>
                  <a:srgbClr val="7030A0"/>
                </a:solidFill>
              </a:endParaRPr>
            </a:p>
          </p:txBody>
        </p:sp>
        <p:sp>
          <p:nvSpPr>
            <p:cNvPr id="71817" name="TextBox 51"/>
            <p:cNvSpPr txBox="1">
              <a:spLocks noChangeArrowheads="1"/>
            </p:cNvSpPr>
            <p:nvPr/>
          </p:nvSpPr>
          <p:spPr bwMode="auto">
            <a:xfrm>
              <a:off x="8229600" y="43434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7030A0"/>
                  </a:solidFill>
                </a:rPr>
                <a:t>0</a:t>
              </a:r>
              <a:endParaRPr lang="id-ID" sz="1600">
                <a:solidFill>
                  <a:srgbClr val="7030A0"/>
                </a:solidFill>
              </a:endParaRPr>
            </a:p>
          </p:txBody>
        </p:sp>
        <p:sp>
          <p:nvSpPr>
            <p:cNvPr id="71818" name="TextBox 89"/>
            <p:cNvSpPr txBox="1">
              <a:spLocks noChangeArrowheads="1"/>
            </p:cNvSpPr>
            <p:nvPr/>
          </p:nvSpPr>
          <p:spPr bwMode="auto">
            <a:xfrm>
              <a:off x="8001000" y="457200"/>
              <a:ext cx="685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7030A0"/>
                  </a:solidFill>
                </a:rPr>
                <a:t>Kelas</a:t>
              </a:r>
              <a:endParaRPr lang="id-ID" sz="2400" b="1">
                <a:solidFill>
                  <a:srgbClr val="7030A0"/>
                </a:solidFill>
              </a:endParaRPr>
            </a:p>
          </p:txBody>
        </p:sp>
      </p:grpSp>
      <p:sp>
        <p:nvSpPr>
          <p:cNvPr id="71812" name="TextBox 73"/>
          <p:cNvSpPr txBox="1">
            <a:spLocks noChangeArrowheads="1"/>
          </p:cNvSpPr>
          <p:nvPr/>
        </p:nvSpPr>
        <p:spPr bwMode="auto">
          <a:xfrm>
            <a:off x="0" y="0"/>
            <a:ext cx="1676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A50021"/>
                </a:solidFill>
              </a:rPr>
              <a:t>Testing</a:t>
            </a:r>
            <a:endParaRPr lang="id-ID" sz="3200" b="1">
              <a:solidFill>
                <a:srgbClr val="A50021"/>
              </a:solidFill>
            </a:endParaRP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905000" y="0"/>
            <a:ext cx="2438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7030A0"/>
                </a:solidFill>
              </a:rPr>
              <a:t>W1 &amp; W2: Trained</a:t>
            </a:r>
            <a:endParaRPr lang="id-ID" b="1">
              <a:solidFill>
                <a:srgbClr val="7030A0"/>
              </a:solidFill>
            </a:endParaRPr>
          </a:p>
        </p:txBody>
      </p:sp>
      <p:grpSp>
        <p:nvGrpSpPr>
          <p:cNvPr id="43" name="Group 91"/>
          <p:cNvGrpSpPr>
            <a:grpSpLocks/>
          </p:cNvGrpSpPr>
          <p:nvPr/>
        </p:nvGrpSpPr>
        <p:grpSpPr bwMode="auto">
          <a:xfrm>
            <a:off x="5592763" y="457200"/>
            <a:ext cx="731837" cy="4910138"/>
            <a:chOff x="7573780" y="457200"/>
            <a:chExt cx="732020" cy="3945734"/>
          </a:xfrm>
        </p:grpSpPr>
        <p:sp>
          <p:nvSpPr>
            <p:cNvPr id="44" name="TextBox 42"/>
            <p:cNvSpPr txBox="1">
              <a:spLocks noChangeArrowheads="1"/>
            </p:cNvSpPr>
            <p:nvPr/>
          </p:nvSpPr>
          <p:spPr bwMode="auto">
            <a:xfrm>
              <a:off x="7772400" y="824570"/>
              <a:ext cx="533400" cy="272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 smtClean="0">
                  <a:solidFill>
                    <a:srgbClr val="00B050"/>
                  </a:solidFill>
                </a:rPr>
                <a:t>0.</a:t>
              </a:r>
              <a:r>
                <a:rPr lang="id-ID" sz="1600" dirty="0" smtClean="0">
                  <a:solidFill>
                    <a:srgbClr val="00B050"/>
                  </a:solidFill>
                </a:rPr>
                <a:t>9</a:t>
              </a:r>
              <a:endParaRPr lang="id-ID" sz="1600" dirty="0">
                <a:solidFill>
                  <a:srgbClr val="00B050"/>
                </a:solidFill>
              </a:endParaRPr>
            </a:p>
          </p:txBody>
        </p:sp>
        <p:sp>
          <p:nvSpPr>
            <p:cNvPr id="45" name="TextBox 43"/>
            <p:cNvSpPr txBox="1">
              <a:spLocks noChangeArrowheads="1"/>
            </p:cNvSpPr>
            <p:nvPr/>
          </p:nvSpPr>
          <p:spPr bwMode="auto">
            <a:xfrm>
              <a:off x="7772400" y="1905000"/>
              <a:ext cx="533400" cy="272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 smtClean="0">
                  <a:solidFill>
                    <a:srgbClr val="00B050"/>
                  </a:solidFill>
                </a:rPr>
                <a:t>0.</a:t>
              </a:r>
              <a:r>
                <a:rPr lang="id-ID" sz="1600" dirty="0" smtClean="0">
                  <a:solidFill>
                    <a:srgbClr val="00B050"/>
                  </a:solidFill>
                </a:rPr>
                <a:t>1</a:t>
              </a:r>
              <a:endParaRPr lang="id-ID" sz="1600" dirty="0">
                <a:solidFill>
                  <a:srgbClr val="00B050"/>
                </a:solidFill>
              </a:endParaRPr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7772400" y="4130899"/>
              <a:ext cx="533400" cy="2720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 smtClean="0">
                  <a:solidFill>
                    <a:srgbClr val="00B050"/>
                  </a:solidFill>
                </a:rPr>
                <a:t>0</a:t>
              </a:r>
              <a:r>
                <a:rPr lang="id-ID" sz="1600" dirty="0" smtClean="0">
                  <a:solidFill>
                    <a:srgbClr val="00B050"/>
                  </a:solidFill>
                </a:rPr>
                <a:t>3</a:t>
              </a:r>
              <a:r>
                <a:rPr lang="en-US" sz="1600" dirty="0" smtClean="0">
                  <a:solidFill>
                    <a:srgbClr val="00B050"/>
                  </a:solidFill>
                </a:rPr>
                <a:t>9</a:t>
              </a:r>
              <a:endParaRPr lang="id-ID" sz="1600" dirty="0">
                <a:solidFill>
                  <a:srgbClr val="00B050"/>
                </a:solidFill>
              </a:endParaRPr>
            </a:p>
          </p:txBody>
        </p:sp>
        <p:sp>
          <p:nvSpPr>
            <p:cNvPr id="47" name="TextBox 88"/>
            <p:cNvSpPr txBox="1">
              <a:spLocks noChangeArrowheads="1"/>
            </p:cNvSpPr>
            <p:nvPr/>
          </p:nvSpPr>
          <p:spPr bwMode="auto">
            <a:xfrm>
              <a:off x="7573780" y="457200"/>
              <a:ext cx="685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00B050"/>
                  </a:solidFill>
                </a:rPr>
                <a:t>A1</a:t>
              </a:r>
              <a:endParaRPr lang="id-ID" sz="24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>
            <a:off x="1891352" y="5117068"/>
            <a:ext cx="42832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id-ID" dirty="0" smtClean="0">
                <a:solidFill>
                  <a:srgbClr val="FF0000"/>
                </a:solidFill>
              </a:rPr>
              <a:t>x3</a:t>
            </a:r>
            <a:endParaRPr lang="id-ID" dirty="0"/>
          </a:p>
        </p:txBody>
      </p:sp>
      <p:sp>
        <p:nvSpPr>
          <p:cNvPr id="50" name="Rectangle 49"/>
          <p:cNvSpPr/>
          <p:nvPr/>
        </p:nvSpPr>
        <p:spPr>
          <a:xfrm>
            <a:off x="5271448" y="5119048"/>
            <a:ext cx="31290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5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1000" y="5562600"/>
            <a:ext cx="10518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>
                <a:solidFill>
                  <a:srgbClr val="00B050"/>
                </a:solidFill>
              </a:rPr>
              <a:t>PCA</a:t>
            </a:r>
          </a:p>
          <a:p>
            <a:pPr algn="ctr"/>
            <a:r>
              <a:rPr lang="id-ID" b="1" dirty="0" smtClean="0">
                <a:solidFill>
                  <a:srgbClr val="00B050"/>
                </a:solidFill>
              </a:rPr>
              <a:t>100 </a:t>
            </a:r>
            <a:r>
              <a:rPr lang="id-ID" b="1" dirty="0" smtClean="0">
                <a:solidFill>
                  <a:srgbClr val="00B050"/>
                </a:solidFill>
                <a:sym typeface="Wingdings" pitchFamily="2" charset="2"/>
              </a:rPr>
              <a:t> 3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56784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8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MLP mana yang lebih baik?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/>
            <a:r>
              <a:rPr lang="id-ID" sz="3600" dirty="0" smtClean="0"/>
              <a:t>MLP 100-10-4 (100 pixel input)</a:t>
            </a:r>
          </a:p>
          <a:p>
            <a:pPr marL="0" indent="441325">
              <a:buNone/>
            </a:pPr>
            <a:endParaRPr lang="id-ID" sz="3600" dirty="0" smtClean="0"/>
          </a:p>
          <a:p>
            <a:pPr marL="0" indent="441325">
              <a:buNone/>
            </a:pPr>
            <a:r>
              <a:rPr lang="id-ID" sz="3600" dirty="0" smtClean="0"/>
              <a:t>atau</a:t>
            </a:r>
          </a:p>
          <a:p>
            <a:pPr marL="0" indent="441325">
              <a:buNone/>
            </a:pPr>
            <a:endParaRPr lang="id-ID" sz="3600" dirty="0" smtClean="0"/>
          </a:p>
          <a:p>
            <a:pPr marL="450850" indent="-450850"/>
            <a:r>
              <a:rPr lang="id-ID" sz="3600" dirty="0" smtClean="0"/>
              <a:t>MLP 3-5-4 (3 PC input</a:t>
            </a:r>
            <a:r>
              <a:rPr lang="id-ID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248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2"/>
          <p:cNvSpPr txBox="1">
            <a:spLocks/>
          </p:cNvSpPr>
          <p:nvPr/>
        </p:nvSpPr>
        <p:spPr>
          <a:xfrm>
            <a:off x="639933" y="152400"/>
            <a:ext cx="7894467" cy="58473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 algn="ctr">
              <a:buSzPct val="25000"/>
            </a:pPr>
            <a:r>
              <a:rPr lang="id-ID" sz="3200" b="1" dirty="0" smtClean="0">
                <a:solidFill>
                  <a:srgbClr val="0B5C4C"/>
                </a:solidFill>
                <a:latin typeface="Century Gothic" panose="020B0502020202020204" pitchFamily="34" charset="0"/>
                <a:ea typeface="Verdana"/>
                <a:cs typeface="Verdana"/>
                <a:sym typeface="Verdana"/>
              </a:rPr>
              <a:t>Prapemrosesan data</a:t>
            </a:r>
            <a:endParaRPr lang="id-ID" sz="3200" b="1" dirty="0">
              <a:solidFill>
                <a:srgbClr val="0B5C4C"/>
              </a:solidFill>
              <a:latin typeface="Century Gothic" panose="020B0502020202020204" pitchFamily="34" charset="0"/>
              <a:ea typeface="Verdana"/>
              <a:cs typeface="Verdana"/>
              <a:sym typeface="Verdana"/>
            </a:endParaRPr>
          </a:p>
        </p:txBody>
      </p:sp>
      <p:sp>
        <p:nvSpPr>
          <p:cNvPr id="5" name="Shape 93"/>
          <p:cNvSpPr txBox="1">
            <a:spLocks noGrp="1"/>
          </p:cNvSpPr>
          <p:nvPr>
            <p:ph type="body" idx="1"/>
          </p:nvPr>
        </p:nvSpPr>
        <p:spPr>
          <a:xfrm>
            <a:off x="477188" y="2787067"/>
            <a:ext cx="972108" cy="9848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indent="0" algn="r">
              <a:spcBef>
                <a:spcPts val="600"/>
              </a:spcBef>
              <a:buNone/>
              <a:tabLst>
                <a:tab pos="2065338" algn="l"/>
              </a:tabLst>
            </a:pPr>
            <a:r>
              <a:rPr lang="id-ID" sz="1600" dirty="0" smtClean="0"/>
              <a:t>MMXVII</a:t>
            </a:r>
          </a:p>
          <a:p>
            <a:pPr marL="0" indent="0" algn="r">
              <a:spcBef>
                <a:spcPts val="600"/>
              </a:spcBef>
              <a:buNone/>
              <a:tabLst>
                <a:tab pos="2065338" algn="l"/>
              </a:tabLst>
            </a:pPr>
            <a:r>
              <a:rPr lang="id-ID" sz="1600" dirty="0" smtClean="0"/>
              <a:t>LV</a:t>
            </a:r>
          </a:p>
          <a:p>
            <a:pPr marL="0" indent="0" algn="r">
              <a:spcBef>
                <a:spcPts val="600"/>
              </a:spcBef>
              <a:buNone/>
              <a:tabLst>
                <a:tab pos="2065338" algn="l"/>
              </a:tabLst>
            </a:pPr>
            <a:r>
              <a:rPr lang="id-ID" sz="1600" dirty="0" smtClean="0"/>
              <a:t>............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77188" y="3422959"/>
            <a:ext cx="10261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503302" y="3237569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600" dirty="0"/>
              <a:t>+</a:t>
            </a:r>
          </a:p>
        </p:txBody>
      </p:sp>
      <p:sp>
        <p:nvSpPr>
          <p:cNvPr id="8" name="Shape 93"/>
          <p:cNvSpPr txBox="1">
            <a:spLocks/>
          </p:cNvSpPr>
          <p:nvPr/>
        </p:nvSpPr>
        <p:spPr>
          <a:xfrm>
            <a:off x="2681063" y="2787067"/>
            <a:ext cx="972108" cy="9848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6075" marR="0" indent="-14033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93725" marR="0" indent="-603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325" marR="0" indent="-730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▪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50925" marR="0" indent="-857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33488" marR="0" indent="-904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Font typeface="Verdana"/>
              <a:buChar char="▪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spcBef>
                <a:spcPts val="600"/>
              </a:spcBef>
              <a:buFont typeface="Verdana"/>
              <a:buNone/>
              <a:tabLst>
                <a:tab pos="2065338" algn="l"/>
              </a:tabLst>
            </a:pPr>
            <a:r>
              <a:rPr lang="id-ID" sz="1600" dirty="0" smtClean="0"/>
              <a:t>2017</a:t>
            </a:r>
          </a:p>
          <a:p>
            <a:pPr marL="0" indent="0" algn="r">
              <a:spcBef>
                <a:spcPts val="600"/>
              </a:spcBef>
              <a:buFont typeface="Verdana"/>
              <a:buNone/>
              <a:tabLst>
                <a:tab pos="2065338" algn="l"/>
              </a:tabLst>
            </a:pPr>
            <a:r>
              <a:rPr lang="id-ID" sz="1600" dirty="0" smtClean="0"/>
              <a:t>55</a:t>
            </a:r>
          </a:p>
          <a:p>
            <a:pPr marL="0" indent="0" algn="r">
              <a:spcBef>
                <a:spcPts val="600"/>
              </a:spcBef>
              <a:buFont typeface="Verdana"/>
              <a:buNone/>
              <a:tabLst>
                <a:tab pos="2065338" algn="l"/>
              </a:tabLst>
            </a:pPr>
            <a:r>
              <a:rPr lang="id-ID" sz="1600" dirty="0" smtClean="0"/>
              <a:t>2072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681063" y="3422959"/>
            <a:ext cx="10261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07177" y="3237569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600" dirty="0"/>
              <a:t>+</a:t>
            </a:r>
          </a:p>
        </p:txBody>
      </p:sp>
      <p:sp>
        <p:nvSpPr>
          <p:cNvPr id="11" name="Shape 93"/>
          <p:cNvSpPr txBox="1">
            <a:spLocks/>
          </p:cNvSpPr>
          <p:nvPr/>
        </p:nvSpPr>
        <p:spPr>
          <a:xfrm>
            <a:off x="466817" y="4388626"/>
            <a:ext cx="972108" cy="9848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6075" marR="0" indent="-14033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93725" marR="0" indent="-603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325" marR="0" indent="-730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▪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50925" marR="0" indent="-857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33488" marR="0" indent="-904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Font typeface="Verdana"/>
              <a:buChar char="▪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spcBef>
                <a:spcPts val="600"/>
              </a:spcBef>
              <a:buFont typeface="Verdana"/>
              <a:buNone/>
              <a:tabLst>
                <a:tab pos="2065338" algn="l"/>
              </a:tabLst>
            </a:pPr>
            <a:r>
              <a:rPr lang="id-ID" sz="1600" dirty="0" smtClean="0">
                <a:solidFill>
                  <a:srgbClr val="002060"/>
                </a:solidFill>
              </a:rPr>
              <a:t>MMXVII</a:t>
            </a:r>
          </a:p>
          <a:p>
            <a:pPr marL="0" indent="0" algn="r">
              <a:spcBef>
                <a:spcPts val="600"/>
              </a:spcBef>
              <a:buFont typeface="Verdana"/>
              <a:buNone/>
              <a:tabLst>
                <a:tab pos="2065338" algn="l"/>
              </a:tabLst>
            </a:pPr>
            <a:r>
              <a:rPr lang="id-ID" sz="1600" dirty="0" smtClean="0">
                <a:solidFill>
                  <a:srgbClr val="002060"/>
                </a:solidFill>
              </a:rPr>
              <a:t>LV</a:t>
            </a:r>
          </a:p>
          <a:p>
            <a:pPr marL="0" indent="0" algn="r">
              <a:spcBef>
                <a:spcPts val="600"/>
              </a:spcBef>
              <a:buFont typeface="Verdana"/>
              <a:buNone/>
              <a:tabLst>
                <a:tab pos="2065338" algn="l"/>
              </a:tabLst>
            </a:pPr>
            <a:r>
              <a:rPr lang="id-ID" sz="1600" dirty="0" smtClean="0">
                <a:solidFill>
                  <a:srgbClr val="002060"/>
                </a:solidFill>
              </a:rPr>
              <a:t>............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66817" y="4886673"/>
            <a:ext cx="1313372" cy="338554"/>
            <a:chOff x="827584" y="2098248"/>
            <a:chExt cx="1751161" cy="338554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827584" y="2305165"/>
              <a:ext cx="13681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195735" y="2098248"/>
              <a:ext cx="3830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1600" dirty="0" smtClean="0">
                  <a:solidFill>
                    <a:srgbClr val="002060"/>
                  </a:solidFill>
                </a:rPr>
                <a:t>x</a:t>
              </a:r>
              <a:endParaRPr lang="id-ID" sz="16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5" name="Shape 93"/>
          <p:cNvSpPr txBox="1">
            <a:spLocks/>
          </p:cNvSpPr>
          <p:nvPr/>
        </p:nvSpPr>
        <p:spPr>
          <a:xfrm>
            <a:off x="2681063" y="4388625"/>
            <a:ext cx="972108" cy="16311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6075" marR="0" indent="-14033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93725" marR="0" indent="-603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325" marR="0" indent="-730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▪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50925" marR="0" indent="-857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33488" marR="0" indent="-904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Font typeface="Verdana"/>
              <a:buChar char="▪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spcBef>
                <a:spcPts val="600"/>
              </a:spcBef>
              <a:buFont typeface="Verdana"/>
              <a:buNone/>
              <a:tabLst>
                <a:tab pos="2065338" algn="l"/>
              </a:tabLst>
            </a:pPr>
            <a:r>
              <a:rPr lang="id-ID" sz="1600" dirty="0" smtClean="0">
                <a:solidFill>
                  <a:srgbClr val="002060"/>
                </a:solidFill>
              </a:rPr>
              <a:t>2017</a:t>
            </a:r>
          </a:p>
          <a:p>
            <a:pPr marL="0" indent="0" algn="r">
              <a:spcBef>
                <a:spcPts val="600"/>
              </a:spcBef>
              <a:buFont typeface="Verdana"/>
              <a:buNone/>
              <a:tabLst>
                <a:tab pos="2065338" algn="l"/>
              </a:tabLst>
            </a:pPr>
            <a:r>
              <a:rPr lang="id-ID" sz="1600" dirty="0" smtClean="0">
                <a:solidFill>
                  <a:srgbClr val="002060"/>
                </a:solidFill>
              </a:rPr>
              <a:t>55</a:t>
            </a:r>
          </a:p>
          <a:p>
            <a:pPr marL="0" indent="0" algn="r">
              <a:spcBef>
                <a:spcPts val="600"/>
              </a:spcBef>
              <a:buFont typeface="Verdana"/>
              <a:buNone/>
              <a:tabLst>
                <a:tab pos="2065338" algn="l"/>
              </a:tabLst>
            </a:pPr>
            <a:r>
              <a:rPr lang="id-ID" sz="1600" dirty="0" smtClean="0">
                <a:solidFill>
                  <a:srgbClr val="002060"/>
                </a:solidFill>
              </a:rPr>
              <a:t>10085</a:t>
            </a:r>
          </a:p>
          <a:p>
            <a:pPr marL="0" indent="0" algn="r">
              <a:spcBef>
                <a:spcPts val="600"/>
              </a:spcBef>
              <a:buNone/>
              <a:tabLst>
                <a:tab pos="2065338" algn="l"/>
              </a:tabLst>
            </a:pPr>
            <a:r>
              <a:rPr lang="id-ID" sz="1600" dirty="0" smtClean="0">
                <a:solidFill>
                  <a:srgbClr val="002060"/>
                </a:solidFill>
              </a:rPr>
              <a:t>100850</a:t>
            </a:r>
          </a:p>
          <a:p>
            <a:pPr marL="0" indent="0" algn="r">
              <a:spcBef>
                <a:spcPts val="600"/>
              </a:spcBef>
              <a:buNone/>
              <a:tabLst>
                <a:tab pos="2065338" algn="l"/>
              </a:tabLst>
            </a:pPr>
            <a:r>
              <a:rPr lang="id-ID" sz="1600" dirty="0" smtClean="0">
                <a:solidFill>
                  <a:srgbClr val="002060"/>
                </a:solidFill>
              </a:rPr>
              <a:t>110935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681063" y="4837769"/>
            <a:ext cx="1327020" cy="338554"/>
            <a:chOff x="827584" y="2193881"/>
            <a:chExt cx="1769358" cy="33855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827584" y="2371635"/>
              <a:ext cx="13681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213932" y="2193881"/>
              <a:ext cx="3830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1600" dirty="0" smtClean="0">
                  <a:solidFill>
                    <a:srgbClr val="002060"/>
                  </a:solidFill>
                </a:rPr>
                <a:t>x</a:t>
              </a:r>
              <a:endParaRPr lang="id-ID" sz="1600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2681063" y="5663393"/>
            <a:ext cx="10261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707177" y="5488313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600" dirty="0">
                <a:solidFill>
                  <a:srgbClr val="002060"/>
                </a:solidFill>
              </a:rPr>
              <a:t>+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27357" y="2660434"/>
            <a:ext cx="34023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261938" algn="l"/>
              </a:tabLst>
            </a:pPr>
            <a:r>
              <a:rPr lang="id-ID" sz="1600" dirty="0" smtClean="0"/>
              <a:t>M	: Berapa jumlah pasukan lawan?</a:t>
            </a:r>
          </a:p>
          <a:p>
            <a:pPr>
              <a:lnSpc>
                <a:spcPct val="150000"/>
              </a:lnSpc>
              <a:tabLst>
                <a:tab pos="261938" algn="l"/>
              </a:tabLst>
            </a:pPr>
            <a:r>
              <a:rPr lang="id-ID" sz="1600" dirty="0" smtClean="0">
                <a:solidFill>
                  <a:srgbClr val="0070C0"/>
                </a:solidFill>
              </a:rPr>
              <a:t>H	: Banyak</a:t>
            </a:r>
            <a:endParaRPr lang="id-ID" sz="1600" dirty="0">
              <a:solidFill>
                <a:srgbClr val="0070C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27357" y="3591273"/>
            <a:ext cx="34023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indent="-363538">
              <a:lnSpc>
                <a:spcPct val="150000"/>
              </a:lnSpc>
              <a:tabLst>
                <a:tab pos="261938" algn="l"/>
              </a:tabLst>
            </a:pPr>
            <a:r>
              <a:rPr lang="id-ID" sz="1600" dirty="0" smtClean="0"/>
              <a:t>M	: Berapa unta dipotong per hari?</a:t>
            </a:r>
          </a:p>
          <a:p>
            <a:pPr marL="363538" indent="-363538">
              <a:lnSpc>
                <a:spcPct val="150000"/>
              </a:lnSpc>
              <a:tabLst>
                <a:tab pos="261938" algn="l"/>
              </a:tabLst>
            </a:pPr>
            <a:r>
              <a:rPr lang="id-ID" sz="1600" dirty="0" smtClean="0">
                <a:solidFill>
                  <a:srgbClr val="0070C0"/>
                </a:solidFill>
              </a:rPr>
              <a:t>H	: 9 atau 10 ekor</a:t>
            </a:r>
          </a:p>
          <a:p>
            <a:pPr marL="363538" indent="-363538">
              <a:lnSpc>
                <a:spcPct val="150000"/>
              </a:lnSpc>
              <a:tabLst>
                <a:tab pos="261938" algn="l"/>
              </a:tabLst>
            </a:pPr>
            <a:r>
              <a:rPr lang="id-ID" sz="1600" dirty="0" smtClean="0">
                <a:solidFill>
                  <a:schemeClr val="tx1"/>
                </a:solidFill>
              </a:rPr>
              <a:t>M	: Berarti </a:t>
            </a:r>
            <a:r>
              <a:rPr lang="id-ID" sz="1600" dirty="0"/>
              <a:t>jumlah </a:t>
            </a:r>
            <a:r>
              <a:rPr lang="id-ID" sz="1600" dirty="0" smtClean="0"/>
              <a:t>pasukan </a:t>
            </a:r>
            <a:r>
              <a:rPr lang="id-ID" sz="1600" dirty="0"/>
              <a:t>lawan </a:t>
            </a:r>
            <a:r>
              <a:rPr lang="id-ID" sz="1600" dirty="0" smtClean="0"/>
              <a:t>sekitar </a:t>
            </a:r>
            <a:r>
              <a:rPr lang="id-ID" sz="1600" dirty="0" smtClean="0">
                <a:solidFill>
                  <a:schemeClr val="tx1"/>
                </a:solidFill>
              </a:rPr>
              <a:t>900 sampai 1000 orang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4800" y="838200"/>
            <a:ext cx="87225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/>
              <a:t>Mengapa bangsa Arab mampu mengalahkan Romawi belasan abad silam?</a:t>
            </a:r>
            <a:endParaRPr lang="id-ID" sz="2000" dirty="0"/>
          </a:p>
        </p:txBody>
      </p:sp>
      <p:sp>
        <p:nvSpPr>
          <p:cNvPr id="24" name="Rectangle 23"/>
          <p:cNvSpPr/>
          <p:nvPr/>
        </p:nvSpPr>
        <p:spPr>
          <a:xfrm>
            <a:off x="293942" y="1270248"/>
            <a:ext cx="885787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olidFill>
                  <a:srgbClr val="00B050"/>
                </a:solidFill>
              </a:rPr>
              <a:t>Karena dapat merepresentasikan data lebih simpel. Angka 0  membuat </a:t>
            </a:r>
          </a:p>
          <a:p>
            <a:r>
              <a:rPr lang="id-ID" sz="2000" dirty="0" smtClean="0">
                <a:solidFill>
                  <a:srgbClr val="00B050"/>
                </a:solidFill>
              </a:rPr>
              <a:t>operasi matematika lebih mudah</a:t>
            </a:r>
            <a:r>
              <a:rPr lang="id-ID" sz="2000" dirty="0">
                <a:solidFill>
                  <a:srgbClr val="00B050"/>
                </a:solidFill>
              </a:rPr>
              <a:t>. Angka 0 </a:t>
            </a:r>
            <a:r>
              <a:rPr lang="id-ID" sz="2000" dirty="0" smtClean="0">
                <a:solidFill>
                  <a:srgbClr val="00B050"/>
                </a:solidFill>
              </a:rPr>
              <a:t>melahirkan </a:t>
            </a:r>
            <a:r>
              <a:rPr lang="id-ID" sz="2000" b="1" dirty="0" smtClean="0">
                <a:solidFill>
                  <a:srgbClr val="00B050"/>
                </a:solidFill>
              </a:rPr>
              <a:t>teknologi digital</a:t>
            </a:r>
          </a:p>
          <a:p>
            <a:r>
              <a:rPr lang="id-ID" sz="2000" dirty="0" smtClean="0">
                <a:solidFill>
                  <a:srgbClr val="00B050"/>
                </a:solidFill>
              </a:rPr>
              <a:t>yang muncul di dunia Barat. Terang dan gelap di dunia Timur dan Barat silih </a:t>
            </a:r>
          </a:p>
          <a:p>
            <a:r>
              <a:rPr lang="id-ID" sz="2000" dirty="0" smtClean="0">
                <a:solidFill>
                  <a:srgbClr val="00B050"/>
                </a:solidFill>
              </a:rPr>
              <a:t>Berganti</a:t>
            </a:r>
            <a:r>
              <a:rPr lang="id-ID" sz="2000" dirty="0">
                <a:solidFill>
                  <a:srgbClr val="00B050"/>
                </a:solidFill>
              </a:rPr>
              <a:t>. Timur dan Barat </a:t>
            </a:r>
            <a:r>
              <a:rPr lang="id-ID" sz="2000" dirty="0" smtClean="0">
                <a:solidFill>
                  <a:srgbClr val="00B050"/>
                </a:solidFill>
              </a:rPr>
              <a:t>saling mengisi</a:t>
            </a:r>
            <a:r>
              <a:rPr lang="id-ID" sz="2000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327357" y="5798403"/>
            <a:ext cx="3699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 b="1" dirty="0" smtClean="0">
                <a:solidFill>
                  <a:srgbClr val="FF0000"/>
                </a:solidFill>
              </a:rPr>
              <a:t>Note</a:t>
            </a:r>
            <a:r>
              <a:rPr lang="id-ID" sz="1600" dirty="0" smtClean="0">
                <a:solidFill>
                  <a:srgbClr val="FF0000"/>
                </a:solidFill>
              </a:rPr>
              <a:t>: data yang </a:t>
            </a:r>
            <a:r>
              <a:rPr lang="en-US" sz="1600" dirty="0" err="1" smtClean="0">
                <a:solidFill>
                  <a:srgbClr val="FF0000"/>
                </a:solidFill>
              </a:rPr>
              <a:t>simpel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id-ID" sz="1600" dirty="0" smtClean="0">
                <a:solidFill>
                  <a:srgbClr val="FF0000"/>
                </a:solidFill>
              </a:rPr>
              <a:t>lebih mudah dan cepat </a:t>
            </a:r>
            <a:r>
              <a:rPr lang="en-US" sz="1600" dirty="0" smtClean="0">
                <a:solidFill>
                  <a:srgbClr val="FF0000"/>
                </a:solidFill>
              </a:rPr>
              <a:t>di</a:t>
            </a:r>
            <a:r>
              <a:rPr lang="id-ID" sz="1600" dirty="0" smtClean="0">
                <a:solidFill>
                  <a:srgbClr val="FF0000"/>
                </a:solidFill>
              </a:rPr>
              <a:t>pelajari, diklasifikasi, di</a:t>
            </a:r>
            <a:r>
              <a:rPr lang="en-US" sz="1600" dirty="0" err="1" smtClean="0">
                <a:solidFill>
                  <a:srgbClr val="FF0000"/>
                </a:solidFill>
              </a:rPr>
              <a:t>analisis</a:t>
            </a:r>
            <a:r>
              <a:rPr lang="id-ID" sz="1600" dirty="0" smtClean="0">
                <a:solidFill>
                  <a:srgbClr val="FF0000"/>
                </a:solidFill>
              </a:rPr>
              <a:t>,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id-ID" sz="1600" dirty="0" smtClean="0">
                <a:solidFill>
                  <a:srgbClr val="FF0000"/>
                </a:solidFill>
              </a:rPr>
              <a:t>di-</a:t>
            </a:r>
            <a:r>
              <a:rPr lang="id-ID" sz="1600" b="1" i="1" dirty="0" smtClean="0">
                <a:solidFill>
                  <a:srgbClr val="FF0000"/>
                </a:solidFill>
              </a:rPr>
              <a:t>mining</a:t>
            </a:r>
            <a:endParaRPr lang="id-ID" sz="1600" b="1" i="1" dirty="0"/>
          </a:p>
        </p:txBody>
      </p:sp>
      <p:sp>
        <p:nvSpPr>
          <p:cNvPr id="26" name="Rectangle 25"/>
          <p:cNvSpPr/>
          <p:nvPr/>
        </p:nvSpPr>
        <p:spPr>
          <a:xfrm>
            <a:off x="304799" y="6073914"/>
            <a:ext cx="44958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 dirty="0" smtClean="0">
                <a:solidFill>
                  <a:srgbClr val="FF0000"/>
                </a:solidFill>
              </a:rPr>
              <a:t>Bagaimana operasi pengurangan, pembagian, perpangkatan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id-ID" sz="1600" dirty="0" smtClean="0">
                <a:solidFill>
                  <a:srgbClr val="FF0000"/>
                </a:solidFill>
              </a:rPr>
              <a:t>menggunakan </a:t>
            </a:r>
            <a:r>
              <a:rPr lang="en-US" sz="1600" dirty="0" err="1" smtClean="0">
                <a:solidFill>
                  <a:srgbClr val="FF0000"/>
                </a:solidFill>
              </a:rPr>
              <a:t>angka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Romawi</a:t>
            </a:r>
            <a:r>
              <a:rPr lang="id-ID" sz="1600" dirty="0">
                <a:solidFill>
                  <a:srgbClr val="FF0000"/>
                </a:solidFill>
              </a:rPr>
              <a:t>.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42876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8" grpId="0"/>
      <p:bldP spid="10" grpId="0"/>
      <p:bldP spid="11" grpId="0"/>
      <p:bldP spid="15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Prapemrosesan </a:t>
            </a:r>
            <a:r>
              <a:rPr lang="id-ID" dirty="0" smtClean="0"/>
              <a:t>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/>
            <a:r>
              <a:rPr lang="id-ID" sz="3600" dirty="0" smtClean="0"/>
              <a:t>Banyak sekali teknik </a:t>
            </a:r>
            <a:r>
              <a:rPr lang="id-ID" sz="3600" dirty="0"/>
              <a:t>prapemrosesan data</a:t>
            </a:r>
            <a:endParaRPr lang="id-ID" sz="3600" dirty="0" smtClean="0"/>
          </a:p>
          <a:p>
            <a:pPr marL="450850" indent="-450850"/>
            <a:r>
              <a:rPr lang="id-ID" sz="3600" dirty="0" smtClean="0"/>
              <a:t>Di matakuliah </a:t>
            </a:r>
            <a:r>
              <a:rPr lang="id-ID" sz="3600" i="1" dirty="0" smtClean="0"/>
              <a:t>Machine Learning</a:t>
            </a:r>
            <a:r>
              <a:rPr lang="id-ID" sz="3600" dirty="0" smtClean="0"/>
              <a:t> tidak dibahas prapemrosesan data</a:t>
            </a:r>
          </a:p>
          <a:p>
            <a:pPr marL="450850" indent="-450850"/>
            <a:r>
              <a:rPr lang="id-ID" sz="3600" dirty="0" smtClean="0"/>
              <a:t>Prapemrosesan data akan dibahas di </a:t>
            </a:r>
            <a:r>
              <a:rPr lang="id-ID" sz="3600" dirty="0"/>
              <a:t>matakuliah </a:t>
            </a:r>
            <a:r>
              <a:rPr lang="id-ID" sz="3600" i="1" dirty="0" smtClean="0"/>
              <a:t>Data Mining</a:t>
            </a:r>
          </a:p>
          <a:p>
            <a:pPr marL="450850" indent="-450850"/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75200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MLP</a:t>
            </a:r>
            <a:endParaRPr lang="id-ID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ANN yang optimal?</a:t>
            </a:r>
          </a:p>
          <a:p>
            <a:pPr lvl="1" eaLnBrk="1" hangingPunct="1"/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i="1" dirty="0" smtClean="0"/>
              <a:t>hidden layer</a:t>
            </a:r>
          </a:p>
          <a:p>
            <a:pPr lvl="1" eaLnBrk="1" hangingPunct="1"/>
            <a:r>
              <a:rPr lang="en-US" dirty="0" err="1" smtClean="0"/>
              <a:t>Jumlah</a:t>
            </a:r>
            <a:r>
              <a:rPr lang="en-US" dirty="0" smtClean="0"/>
              <a:t> neuron </a:t>
            </a:r>
            <a:r>
              <a:rPr lang="en-US" dirty="0" err="1" smtClean="0"/>
              <a:t>pada</a:t>
            </a:r>
            <a:r>
              <a:rPr lang="en-US" dirty="0" smtClean="0"/>
              <a:t> hidden layer</a:t>
            </a:r>
          </a:p>
          <a:p>
            <a:pPr lvl="1" eaLnBrk="1" hangingPunct="1"/>
            <a:r>
              <a:rPr lang="en-US" dirty="0" err="1" smtClean="0"/>
              <a:t>Jumlah</a:t>
            </a:r>
            <a:r>
              <a:rPr lang="en-US" dirty="0" smtClean="0"/>
              <a:t> neuron </a:t>
            </a:r>
            <a:r>
              <a:rPr lang="en-US" dirty="0" err="1" smtClean="0"/>
              <a:t>pada</a:t>
            </a:r>
            <a:r>
              <a:rPr lang="en-US" dirty="0" smtClean="0"/>
              <a:t> output layer</a:t>
            </a:r>
          </a:p>
          <a:p>
            <a:pPr lvl="1" eaLnBrk="1" hangingPunct="1"/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aktivasi</a:t>
            </a:r>
            <a:r>
              <a:rPr lang="en-US" dirty="0" smtClean="0"/>
              <a:t> yang optimal</a:t>
            </a:r>
          </a:p>
          <a:p>
            <a:pPr eaLnBrk="1" hangingPunct="1"/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besarnya</a:t>
            </a:r>
            <a:r>
              <a:rPr lang="en-US" dirty="0" smtClean="0"/>
              <a:t> </a:t>
            </a:r>
            <a:r>
              <a:rPr lang="en-US" i="1" dirty="0" smtClean="0"/>
              <a:t>Learning</a:t>
            </a:r>
            <a:r>
              <a:rPr lang="en-US" dirty="0" smtClean="0"/>
              <a:t> </a:t>
            </a:r>
            <a:r>
              <a:rPr lang="en-US" i="1" dirty="0" smtClean="0"/>
              <a:t>Rate </a:t>
            </a:r>
            <a:r>
              <a:rPr lang="en-US" dirty="0" smtClean="0"/>
              <a:t>yang ideal</a:t>
            </a:r>
            <a:r>
              <a:rPr lang="en-US" i="1" dirty="0" smtClean="0"/>
              <a:t>?</a:t>
            </a:r>
          </a:p>
          <a:p>
            <a:pPr eaLnBrk="1" hangingPunct="1"/>
            <a:r>
              <a:rPr lang="en-US" dirty="0" err="1" smtClean="0"/>
              <a:t>Kapan</a:t>
            </a:r>
            <a:r>
              <a:rPr lang="en-US" dirty="0" smtClean="0"/>
              <a:t> </a:t>
            </a:r>
            <a:r>
              <a:rPr lang="en-US" dirty="0" err="1" smtClean="0"/>
              <a:t>Menghentikan</a:t>
            </a:r>
            <a:r>
              <a:rPr lang="en-US" dirty="0" smtClean="0"/>
              <a:t> </a:t>
            </a:r>
            <a:r>
              <a:rPr lang="en-US" i="1" dirty="0" smtClean="0"/>
              <a:t>Learning</a:t>
            </a:r>
            <a:endParaRPr lang="id-ID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" y="381000"/>
            <a:ext cx="18954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63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62325" y="381000"/>
            <a:ext cx="20478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637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86525" y="381000"/>
            <a:ext cx="20478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637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600" y="3810000"/>
            <a:ext cx="17907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637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33750" y="3733800"/>
            <a:ext cx="21526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6375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486525" y="3743325"/>
            <a:ext cx="197167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3554" name="Object 1"/>
          <p:cNvGraphicFramePr>
            <a:graphicFrameLocks noChangeAspect="1"/>
          </p:cNvGraphicFramePr>
          <p:nvPr/>
        </p:nvGraphicFramePr>
        <p:xfrm>
          <a:off x="1905000" y="3124200"/>
          <a:ext cx="5297488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85" name="Equation" r:id="rId4" imgW="914400" imgH="279400" progId="Equation.3">
                  <p:embed/>
                </p:oleObj>
              </mc:Choice>
              <mc:Fallback>
                <p:oleObj name="Equation" r:id="rId4" imgW="914400" imgH="279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124200"/>
                        <a:ext cx="5297488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err="1" smtClean="0"/>
              <a:t>Jumlah</a:t>
            </a:r>
            <a:r>
              <a:rPr lang="en-US" dirty="0" smtClean="0"/>
              <a:t> neuron </a:t>
            </a:r>
            <a:r>
              <a:rPr lang="en-US" dirty="0" err="1" smtClean="0"/>
              <a:t>pada</a:t>
            </a:r>
            <a:r>
              <a:rPr lang="en-US" dirty="0" smtClean="0"/>
              <a:t> hidden layer?</a:t>
            </a:r>
            <a:endParaRPr lang="id-ID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5953125"/>
            <a:ext cx="83613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Perhatian</a:t>
            </a:r>
            <a:r>
              <a:rPr lang="en-US" sz="2800">
                <a:solidFill>
                  <a:srgbClr val="FF0000"/>
                </a:solidFill>
              </a:rPr>
              <a:t>: Rumus ini hanya perkiraan (tidak pasti).</a:t>
            </a:r>
            <a:endParaRPr lang="id-ID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Perceptron</a:t>
            </a:r>
            <a:endParaRPr lang="id-ID" i="1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id-ID" dirty="0" smtClean="0"/>
              <a:t>memiliki </a:t>
            </a:r>
            <a:r>
              <a:rPr lang="en-US" dirty="0" smtClean="0"/>
              <a:t>10 </a:t>
            </a:r>
            <a:r>
              <a:rPr lang="en-US" dirty="0" err="1" smtClean="0"/>
              <a:t>milyar</a:t>
            </a:r>
            <a:r>
              <a:rPr lang="en-US" dirty="0" smtClean="0"/>
              <a:t> neuron,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? </a:t>
            </a:r>
          </a:p>
          <a:p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endParaRPr lang="en-US" dirty="0" smtClean="0"/>
          </a:p>
          <a:p>
            <a:r>
              <a:rPr lang="en-US" dirty="0" err="1" smtClean="0"/>
              <a:t>Apalagi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Multiple Intelligence </a:t>
            </a:r>
          </a:p>
          <a:p>
            <a:endParaRPr lang="en-US" sz="1400" dirty="0" smtClean="0"/>
          </a:p>
          <a:p>
            <a:r>
              <a:rPr lang="en-US" dirty="0" smtClean="0"/>
              <a:t>Perceptron = MODEL SEDERHANA </a:t>
            </a:r>
            <a:r>
              <a:rPr lang="en-US" dirty="0" err="1" smtClean="0"/>
              <a:t>dari</a:t>
            </a:r>
            <a:r>
              <a:rPr lang="en-US" dirty="0" smtClean="0"/>
              <a:t> neuron</a:t>
            </a:r>
          </a:p>
          <a:p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perceptron?</a:t>
            </a:r>
          </a:p>
          <a:p>
            <a:r>
              <a:rPr lang="en-US" b="1" dirty="0" err="1" smtClean="0">
                <a:solidFill>
                  <a:srgbClr val="00B050"/>
                </a:solidFill>
              </a:rPr>
              <a:t>Klasifikasi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err="1" smtClean="0">
                <a:solidFill>
                  <a:srgbClr val="FFC000"/>
                </a:solidFill>
              </a:rPr>
              <a:t>Prediksi</a:t>
            </a:r>
            <a:endParaRPr lang="en-US" b="1" dirty="0" smtClean="0">
              <a:solidFill>
                <a:srgbClr val="FFC000"/>
              </a:solidFill>
            </a:endParaRPr>
          </a:p>
          <a:p>
            <a:r>
              <a:rPr lang="en-US" b="1" dirty="0" err="1" smtClean="0">
                <a:solidFill>
                  <a:srgbClr val="FF0000"/>
                </a:solidFill>
              </a:rPr>
              <a:t>Optimasi</a:t>
            </a:r>
            <a:r>
              <a:rPr lang="en-US" b="1" dirty="0" smtClean="0">
                <a:solidFill>
                  <a:srgbClr val="FF0000"/>
                </a:solidFill>
              </a:rPr>
              <a:t>, …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4608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11" name="Smiley Face 10"/>
          <p:cNvSpPr/>
          <p:nvPr/>
        </p:nvSpPr>
        <p:spPr>
          <a:xfrm>
            <a:off x="5867400" y="3200400"/>
            <a:ext cx="685800" cy="609600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381000" y="4905375"/>
            <a:ext cx="25908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2209800"/>
            <a:ext cx="632142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ALVINN: MLP 960-4-30</a:t>
            </a:r>
            <a:endParaRPr lang="id-ID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3400" y="6029325"/>
            <a:ext cx="4024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Jauh dari rumus di atas.</a:t>
            </a:r>
            <a:endParaRPr lang="id-ID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6250" y="1981200"/>
            <a:ext cx="4711500" cy="4699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/>
          <p:nvPr/>
        </p:nvCxnSpPr>
        <p:spPr>
          <a:xfrm>
            <a:off x="2843808" y="3245863"/>
            <a:ext cx="2268252" cy="288032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89503" y="2344356"/>
            <a:ext cx="1230097" cy="381075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886200" y="4542007"/>
            <a:ext cx="1219200" cy="1593702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189503" y="2344356"/>
            <a:ext cx="696697" cy="2161647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2774128" y="2427695"/>
            <a:ext cx="3245672" cy="3727412"/>
          </a:xfrm>
          <a:custGeom>
            <a:avLst/>
            <a:gdLst>
              <a:gd name="connsiteX0" fmla="*/ 0 w 3459193"/>
              <a:gd name="connsiteY0" fmla="*/ 0 h 3571336"/>
              <a:gd name="connsiteX1" fmla="*/ 1199072 w 3459193"/>
              <a:gd name="connsiteY1" fmla="*/ 1785668 h 3571336"/>
              <a:gd name="connsiteX2" fmla="*/ 3459193 w 3459193"/>
              <a:gd name="connsiteY2" fmla="*/ 3571336 h 357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9193" h="3571336">
                <a:moveTo>
                  <a:pt x="0" y="0"/>
                </a:moveTo>
                <a:cubicBezTo>
                  <a:pt x="311270" y="595222"/>
                  <a:pt x="622540" y="1190445"/>
                  <a:pt x="1199072" y="1785668"/>
                </a:cubicBezTo>
                <a:cubicBezTo>
                  <a:pt x="1775604" y="2380891"/>
                  <a:pt x="2617398" y="2976113"/>
                  <a:pt x="3459193" y="3571336"/>
                </a:cubicBezTo>
              </a:path>
            </a:pathLst>
          </a:cu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661" y="1993855"/>
            <a:ext cx="638009" cy="459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031" y="2885823"/>
            <a:ext cx="1057360" cy="492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031" y="3815558"/>
            <a:ext cx="1057360" cy="926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2843808" y="2344356"/>
            <a:ext cx="1942162" cy="381075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843808" y="2535611"/>
            <a:ext cx="2109192" cy="360009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843808" y="2741807"/>
            <a:ext cx="2337792" cy="339390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789802" y="2957831"/>
            <a:ext cx="2696598" cy="317787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843808" y="3132135"/>
            <a:ext cx="2794992" cy="300357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843808" y="3389879"/>
            <a:ext cx="3099792" cy="27458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225096" y="3159225"/>
            <a:ext cx="40500" cy="5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9" name="Oval 28"/>
          <p:cNvSpPr/>
          <p:nvPr/>
        </p:nvSpPr>
        <p:spPr>
          <a:xfrm>
            <a:off x="3293902" y="3288611"/>
            <a:ext cx="40500" cy="5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err="1" smtClean="0"/>
              <a:t>Jumlah</a:t>
            </a:r>
            <a:r>
              <a:rPr lang="en-US" dirty="0" smtClean="0"/>
              <a:t> neuron </a:t>
            </a:r>
            <a:r>
              <a:rPr lang="en-US" dirty="0" err="1" smtClean="0"/>
              <a:t>pada</a:t>
            </a:r>
            <a:r>
              <a:rPr lang="en-US" dirty="0" smtClean="0"/>
              <a:t> hidden layer?</a:t>
            </a:r>
            <a:endParaRPr lang="id-ID" dirty="0"/>
          </a:p>
        </p:txBody>
      </p:sp>
      <p:sp>
        <p:nvSpPr>
          <p:cNvPr id="3" name="Isosceles Triangle 2"/>
          <p:cNvSpPr/>
          <p:nvPr/>
        </p:nvSpPr>
        <p:spPr>
          <a:xfrm>
            <a:off x="3601685" y="4016217"/>
            <a:ext cx="57600" cy="576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Isosceles Triangle 29"/>
          <p:cNvSpPr/>
          <p:nvPr/>
        </p:nvSpPr>
        <p:spPr>
          <a:xfrm>
            <a:off x="3675170" y="4105217"/>
            <a:ext cx="57600" cy="576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4130189" y="5069616"/>
            <a:ext cx="48883" cy="78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8" name="Straight Connector 27"/>
          <p:cNvCxnSpPr/>
          <p:nvPr/>
        </p:nvCxnSpPr>
        <p:spPr>
          <a:xfrm>
            <a:off x="2843808" y="2885823"/>
            <a:ext cx="2490192" cy="326928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737087" y="5363260"/>
            <a:ext cx="48883" cy="78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28712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4" grpId="0" animBg="1"/>
      <p:bldP spid="29" grpId="0" animBg="1"/>
      <p:bldP spid="3" grpId="0" animBg="1"/>
      <p:bldP spid="3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z="4800" smtClean="0"/>
              <a:t>Jumlah neuron pada output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D</a:t>
            </a:r>
            <a:r>
              <a:rPr lang="id-ID" b="1" smtClean="0"/>
              <a:t>eterministik</a:t>
            </a:r>
            <a:r>
              <a:rPr lang="en-US" smtClean="0"/>
              <a:t>:</a:t>
            </a:r>
            <a:r>
              <a:rPr lang="id-ID" smtClean="0"/>
              <a:t> mudah dihitung berdasarkan permasalahan yang dihadapi.</a:t>
            </a:r>
            <a:endParaRPr lang="en-US" smtClean="0"/>
          </a:p>
          <a:p>
            <a:pPr eaLnBrk="1" hangingPunct="1"/>
            <a:r>
              <a:rPr lang="en-US" smtClean="0"/>
              <a:t>Untuk p</a:t>
            </a:r>
            <a:r>
              <a:rPr lang="id-ID" smtClean="0"/>
              <a:t>engenalan karakter dengan </a:t>
            </a:r>
            <a:r>
              <a:rPr lang="id-ID" b="1" smtClean="0"/>
              <a:t>64 kelas</a:t>
            </a:r>
            <a:r>
              <a:rPr lang="en-US" smtClean="0"/>
              <a:t>:             </a:t>
            </a:r>
            <a:r>
              <a:rPr lang="id-ID" smtClean="0"/>
              <a:t> (‘a’, ‘b’, ..., ‘z’, ‘A’, ‘B’, ..., ‘Z’, ‘0’, ‘1’, ... ‘9’, ‘-‘, ‘+’)</a:t>
            </a:r>
            <a:r>
              <a:rPr lang="en-US" smtClean="0"/>
              <a:t>, perlu berapa output neuron?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4578" name="Object 1"/>
          <p:cNvGraphicFramePr>
            <a:graphicFrameLocks noChangeAspect="1"/>
          </p:cNvGraphicFramePr>
          <p:nvPr/>
        </p:nvGraphicFramePr>
        <p:xfrm>
          <a:off x="152400" y="533400"/>
          <a:ext cx="8716963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92" name="Visio" r:id="rId4" imgW="7329790" imgH="2171616" progId="Visio.Drawing.11">
                  <p:embed/>
                </p:oleObj>
              </mc:Choice>
              <mc:Fallback>
                <p:oleObj name="Visio" r:id="rId4" imgW="7329790" imgH="217161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33400"/>
                        <a:ext cx="8716963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90467" name="Object 3"/>
          <p:cNvGraphicFramePr>
            <a:graphicFrameLocks noChangeAspect="1"/>
          </p:cNvGraphicFramePr>
          <p:nvPr/>
        </p:nvGraphicFramePr>
        <p:xfrm>
          <a:off x="152400" y="4038600"/>
          <a:ext cx="8716963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93" name="Visio" r:id="rId6" imgW="7329790" imgH="2171616" progId="Visio.Drawing.11">
                  <p:embed/>
                </p:oleObj>
              </mc:Choice>
              <mc:Fallback>
                <p:oleObj name="Visio" r:id="rId6" imgW="7329790" imgH="2171616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038600"/>
                        <a:ext cx="8716963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152400" y="533400"/>
          <a:ext cx="8716963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16" name="Visio" r:id="rId4" imgW="7329790" imgH="2171616" progId="Visio.Drawing.11">
                  <p:embed/>
                </p:oleObj>
              </mc:Choice>
              <mc:Fallback>
                <p:oleObj name="Visio" r:id="rId4" imgW="7329790" imgH="2171616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33400"/>
                        <a:ext cx="8716963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95590" name="Object 6"/>
          <p:cNvGraphicFramePr>
            <a:graphicFrameLocks noChangeAspect="1"/>
          </p:cNvGraphicFramePr>
          <p:nvPr/>
        </p:nvGraphicFramePr>
        <p:xfrm>
          <a:off x="152400" y="4038600"/>
          <a:ext cx="8716963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17" name="Visio" r:id="rId6" imgW="7329790" imgH="2171616" progId="Visio.Drawing.11">
                  <p:embed/>
                </p:oleObj>
              </mc:Choice>
              <mc:Fallback>
                <p:oleObj name="Visio" r:id="rId6" imgW="7329790" imgH="2171616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038600"/>
                        <a:ext cx="8716963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457200"/>
            <a:ext cx="60198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94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3505200"/>
            <a:ext cx="60007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d-ID" i="1" dirty="0" smtClean="0"/>
              <a:t>Security</a:t>
            </a:r>
            <a:r>
              <a:rPr lang="en-US" i="1" dirty="0" smtClean="0"/>
              <a:t> </a:t>
            </a:r>
            <a:r>
              <a:rPr lang="id-ID" i="1" dirty="0" smtClean="0"/>
              <a:t>S</a:t>
            </a:r>
            <a:r>
              <a:rPr lang="en-US" i="1" dirty="0" smtClean="0"/>
              <a:t>y</a:t>
            </a:r>
            <a:r>
              <a:rPr lang="id-ID" i="1" dirty="0" smtClean="0"/>
              <a:t>stem</a:t>
            </a:r>
            <a:r>
              <a:rPr lang="en-US" i="1" dirty="0" smtClean="0"/>
              <a:t>s</a:t>
            </a:r>
            <a:endParaRPr lang="id-ID" i="1" dirty="0"/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6626" name="Object 1"/>
          <p:cNvGraphicFramePr>
            <a:graphicFrameLocks noChangeAspect="1"/>
          </p:cNvGraphicFramePr>
          <p:nvPr/>
        </p:nvGraphicFramePr>
        <p:xfrm>
          <a:off x="1676400" y="2286000"/>
          <a:ext cx="5791200" cy="413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57" name="Visio" r:id="rId4" imgW="3038290" imgH="2171700" progId="Visio.Drawing.11">
                  <p:embed/>
                </p:oleObj>
              </mc:Choice>
              <mc:Fallback>
                <p:oleObj name="Visio" r:id="rId4" imgW="3038290" imgH="21717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286000"/>
                        <a:ext cx="5791200" cy="413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590800"/>
            <a:ext cx="81661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5400" i="1" dirty="0" smtClean="0"/>
              <a:t>L</a:t>
            </a:r>
            <a:r>
              <a:rPr lang="id-ID" sz="5400" i="1" dirty="0" smtClean="0"/>
              <a:t>earning </a:t>
            </a:r>
            <a:r>
              <a:rPr lang="en-US" sz="5400" i="1" dirty="0" smtClean="0"/>
              <a:t>R</a:t>
            </a:r>
            <a:r>
              <a:rPr lang="id-ID" sz="5400" i="1" dirty="0" smtClean="0"/>
              <a:t>ate</a:t>
            </a:r>
            <a:r>
              <a:rPr lang="en-US" sz="5400" dirty="0" smtClean="0"/>
              <a:t>:</a:t>
            </a:r>
            <a:r>
              <a:rPr lang="id-ID" sz="5400" dirty="0" smtClean="0"/>
              <a:t> </a:t>
            </a:r>
            <a:r>
              <a:rPr lang="en-US" sz="5400" b="1" dirty="0" smtClean="0"/>
              <a:t>B</a:t>
            </a:r>
            <a:r>
              <a:rPr lang="id-ID" sz="5400" b="1" dirty="0" smtClean="0"/>
              <a:t>esar</a:t>
            </a:r>
            <a:endParaRPr lang="id-ID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838200" y="150813"/>
            <a:ext cx="7620000" cy="6402387"/>
            <a:chOff x="914400" y="0"/>
            <a:chExt cx="7620000" cy="6401594"/>
          </a:xfrm>
        </p:grpSpPr>
        <p:sp>
          <p:nvSpPr>
            <p:cNvPr id="3" name="Oval 2"/>
            <p:cNvSpPr/>
            <p:nvPr/>
          </p:nvSpPr>
          <p:spPr>
            <a:xfrm>
              <a:off x="5029200" y="2057145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4" name="Oval 3"/>
            <p:cNvSpPr/>
            <p:nvPr/>
          </p:nvSpPr>
          <p:spPr>
            <a:xfrm>
              <a:off x="5715000" y="1904764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5" name="Oval 4"/>
            <p:cNvSpPr/>
            <p:nvPr/>
          </p:nvSpPr>
          <p:spPr>
            <a:xfrm>
              <a:off x="6172200" y="3580956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6" name="Oval 5"/>
            <p:cNvSpPr/>
            <p:nvPr/>
          </p:nvSpPr>
          <p:spPr>
            <a:xfrm>
              <a:off x="6096000" y="2514289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7" name="Oval 6"/>
            <p:cNvSpPr/>
            <p:nvPr/>
          </p:nvSpPr>
          <p:spPr>
            <a:xfrm>
              <a:off x="5257800" y="3504766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8" name="Oval 7"/>
            <p:cNvSpPr/>
            <p:nvPr/>
          </p:nvSpPr>
          <p:spPr>
            <a:xfrm>
              <a:off x="4419600" y="2285717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9" name="Oval 8"/>
            <p:cNvSpPr/>
            <p:nvPr/>
          </p:nvSpPr>
          <p:spPr>
            <a:xfrm>
              <a:off x="5257800" y="1523811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0" name="Oval 9"/>
            <p:cNvSpPr/>
            <p:nvPr/>
          </p:nvSpPr>
          <p:spPr>
            <a:xfrm>
              <a:off x="5715000" y="3047622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1" name="Oval 10"/>
            <p:cNvSpPr/>
            <p:nvPr/>
          </p:nvSpPr>
          <p:spPr>
            <a:xfrm>
              <a:off x="5029200" y="2895241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2" name="Oval 11"/>
            <p:cNvSpPr/>
            <p:nvPr/>
          </p:nvSpPr>
          <p:spPr>
            <a:xfrm>
              <a:off x="5410200" y="2590479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dirty="0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2286000" y="4038100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2743200" y="3961909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3429000" y="4190481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3124200" y="2971432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1752600" y="3580956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3200400" y="3580956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438400" y="3276194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1676400" y="4190481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743200" y="4571434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914400" y="3504766"/>
              <a:ext cx="70104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1332267" y="3542861"/>
              <a:ext cx="5715879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79" name="TextBox 28"/>
            <p:cNvSpPr txBox="1">
              <a:spLocks noChangeArrowheads="1"/>
            </p:cNvSpPr>
            <p:nvPr/>
          </p:nvSpPr>
          <p:spPr bwMode="auto">
            <a:xfrm>
              <a:off x="8001000" y="3276600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i="1"/>
                <a:t>x</a:t>
              </a:r>
              <a:r>
                <a:rPr lang="en-US" sz="2800" baseline="-25000"/>
                <a:t>1</a:t>
              </a:r>
              <a:endParaRPr lang="id-ID" sz="2800" baseline="-25000"/>
            </a:p>
          </p:txBody>
        </p:sp>
        <p:sp>
          <p:nvSpPr>
            <p:cNvPr id="27680" name="TextBox 29"/>
            <p:cNvSpPr txBox="1">
              <a:spLocks noChangeArrowheads="1"/>
            </p:cNvSpPr>
            <p:nvPr/>
          </p:nvSpPr>
          <p:spPr bwMode="auto">
            <a:xfrm>
              <a:off x="3886200" y="0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i="1"/>
                <a:t>x</a:t>
              </a:r>
              <a:r>
                <a:rPr lang="en-US" sz="2800" baseline="-25000"/>
                <a:t>2</a:t>
              </a:r>
              <a:endParaRPr lang="id-ID" sz="2800" baseline="-25000"/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2819400" y="838200"/>
            <a:ext cx="4648200" cy="36576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6200000" flipH="1">
            <a:off x="1066800" y="1905000"/>
            <a:ext cx="3886200" cy="37338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743200" y="762000"/>
            <a:ext cx="4343400" cy="38100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90600" y="2057400"/>
            <a:ext cx="4343400" cy="35814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971800" y="685800"/>
            <a:ext cx="4343400" cy="35814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38200" y="1905000"/>
            <a:ext cx="4343400" cy="35814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4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975459"/>
              </p:ext>
            </p:extLst>
          </p:nvPr>
        </p:nvGraphicFramePr>
        <p:xfrm>
          <a:off x="5822576" y="5718459"/>
          <a:ext cx="3057777" cy="943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81" name="Equation" r:id="rId4" imgW="1295280" imgH="406080" progId="Equation.3">
                  <p:embed/>
                </p:oleObj>
              </mc:Choice>
              <mc:Fallback>
                <p:oleObj name="Equation" r:id="rId4" imgW="129528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576" y="5718459"/>
                        <a:ext cx="3057777" cy="94353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d-ID" dirty="0" smtClean="0"/>
              <a:t>Algoritma </a:t>
            </a:r>
            <a:r>
              <a:rPr lang="en-US" dirty="0" err="1" smtClean="0"/>
              <a:t>Belajar</a:t>
            </a:r>
            <a:r>
              <a:rPr lang="id-ID" dirty="0" smtClean="0"/>
              <a:t> </a:t>
            </a:r>
            <a:r>
              <a:rPr lang="id-ID" b="1" dirty="0" smtClean="0"/>
              <a:t>Propagasi Balik</a:t>
            </a:r>
            <a:endParaRPr lang="id-ID" b="1" dirty="0"/>
          </a:p>
        </p:txBody>
      </p:sp>
      <p:sp>
        <p:nvSpPr>
          <p:cNvPr id="2868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d-ID" b="1" smtClean="0"/>
              <a:t>Pelatihan Jaringan</a:t>
            </a:r>
            <a:endParaRPr lang="en-US" b="1" smtClean="0"/>
          </a:p>
          <a:p>
            <a:pPr lvl="1" eaLnBrk="1" hangingPunct="1"/>
            <a:r>
              <a:rPr lang="en-US" smtClean="0"/>
              <a:t>Perhitungan Mundur</a:t>
            </a:r>
            <a:endParaRPr lang="id-ID" smtClean="0"/>
          </a:p>
        </p:txBody>
      </p:sp>
      <p:sp>
        <p:nvSpPr>
          <p:cNvPr id="28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2868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2868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2868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2868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1219200" y="2971800"/>
          <a:ext cx="25146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56" name="Equation" r:id="rId4" imgW="1181100" imgH="228600" progId="Equation.3">
                  <p:embed/>
                </p:oleObj>
              </mc:Choice>
              <mc:Fallback>
                <p:oleObj name="Equation" r:id="rId4" imgW="11811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71800"/>
                        <a:ext cx="251460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5581650" y="2971800"/>
          <a:ext cx="33337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57" name="Equation" r:id="rId6" imgW="1663700" imgH="228600" progId="Equation.3">
                  <p:embed/>
                </p:oleObj>
              </mc:Choice>
              <mc:Fallback>
                <p:oleObj name="Equation" r:id="rId6" imgW="16637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2971800"/>
                        <a:ext cx="33337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01398"/>
              </p:ext>
            </p:extLst>
          </p:nvPr>
        </p:nvGraphicFramePr>
        <p:xfrm>
          <a:off x="1584325" y="3838575"/>
          <a:ext cx="24384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58" name="Equation" r:id="rId8" imgW="1066680" imgH="177480" progId="Equation.3">
                  <p:embed/>
                </p:oleObj>
              </mc:Choice>
              <mc:Fallback>
                <p:oleObj name="Equation" r:id="rId8" imgW="106668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3838575"/>
                        <a:ext cx="24384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852949"/>
              </p:ext>
            </p:extLst>
          </p:nvPr>
        </p:nvGraphicFramePr>
        <p:xfrm>
          <a:off x="6181725" y="3840163"/>
          <a:ext cx="20367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59" name="Equation" r:id="rId10" imgW="812520" imgH="177480" progId="Equation.3">
                  <p:embed/>
                </p:oleObj>
              </mc:Choice>
              <mc:Fallback>
                <p:oleObj name="Equation" r:id="rId10" imgW="81252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1725" y="3840163"/>
                        <a:ext cx="2036763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845640"/>
              </p:ext>
            </p:extLst>
          </p:nvPr>
        </p:nvGraphicFramePr>
        <p:xfrm>
          <a:off x="1612900" y="4752975"/>
          <a:ext cx="25781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60" name="Equation" r:id="rId12" imgW="1130040" imgH="177480" progId="Equation.3">
                  <p:embed/>
                </p:oleObj>
              </mc:Choice>
              <mc:Fallback>
                <p:oleObj name="Equation" r:id="rId12" imgW="1130040" imgH="177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4752975"/>
                        <a:ext cx="25781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867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242261"/>
              </p:ext>
            </p:extLst>
          </p:nvPr>
        </p:nvGraphicFramePr>
        <p:xfrm>
          <a:off x="6140450" y="4754563"/>
          <a:ext cx="21209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61" name="Equation" r:id="rId14" imgW="863280" imgH="177480" progId="Equation.3">
                  <p:embed/>
                </p:oleObj>
              </mc:Choice>
              <mc:Fallback>
                <p:oleObj name="Equation" r:id="rId14" imgW="863280" imgH="177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450" y="4754563"/>
                        <a:ext cx="21209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Oval 20"/>
          <p:cNvSpPr/>
          <p:nvPr/>
        </p:nvSpPr>
        <p:spPr>
          <a:xfrm>
            <a:off x="2438400" y="3505200"/>
            <a:ext cx="6858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4" name="Oval 23"/>
          <p:cNvSpPr/>
          <p:nvPr/>
        </p:nvSpPr>
        <p:spPr>
          <a:xfrm>
            <a:off x="2514600" y="4495800"/>
            <a:ext cx="6858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AND</a:t>
            </a:r>
            <a:endParaRPr lang="id-ID" smtClean="0"/>
          </a:p>
        </p:txBody>
      </p:sp>
      <p:cxnSp>
        <p:nvCxnSpPr>
          <p:cNvPr id="25" name="Straight Connector 24"/>
          <p:cNvCxnSpPr/>
          <p:nvPr/>
        </p:nvCxnSpPr>
        <p:spPr>
          <a:xfrm rot="10800000">
            <a:off x="609600" y="2438400"/>
            <a:ext cx="3581400" cy="29670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533400" y="1687513"/>
            <a:ext cx="4267200" cy="3794125"/>
            <a:chOff x="533400" y="1688068"/>
            <a:chExt cx="4267200" cy="3793867"/>
          </a:xfrm>
        </p:grpSpPr>
        <p:cxnSp>
          <p:nvCxnSpPr>
            <p:cNvPr id="7" name="Straight Connector 6"/>
            <p:cNvCxnSpPr/>
            <p:nvPr/>
          </p:nvCxnSpPr>
          <p:spPr>
            <a:xfrm rot="5400000">
              <a:off x="-307871" y="3661196"/>
              <a:ext cx="30541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0800000">
              <a:off x="914400" y="4881901"/>
              <a:ext cx="32766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1066800" y="4731098"/>
              <a:ext cx="304800" cy="3047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5" name="Oval 14"/>
            <p:cNvSpPr/>
            <p:nvPr/>
          </p:nvSpPr>
          <p:spPr>
            <a:xfrm>
              <a:off x="1066800" y="3435786"/>
              <a:ext cx="304800" cy="3047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6" name="Oval 15"/>
            <p:cNvSpPr/>
            <p:nvPr/>
          </p:nvSpPr>
          <p:spPr>
            <a:xfrm>
              <a:off x="2590800" y="3435786"/>
              <a:ext cx="304800" cy="30477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7" name="Oval 16"/>
            <p:cNvSpPr/>
            <p:nvPr/>
          </p:nvSpPr>
          <p:spPr>
            <a:xfrm>
              <a:off x="2590800" y="4731098"/>
              <a:ext cx="304800" cy="3047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48170" name="TextBox 27"/>
            <p:cNvSpPr txBox="1">
              <a:spLocks noChangeArrowheads="1"/>
            </p:cNvSpPr>
            <p:nvPr/>
          </p:nvSpPr>
          <p:spPr bwMode="auto">
            <a:xfrm>
              <a:off x="609600" y="5036403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0</a:t>
              </a:r>
              <a:endParaRPr lang="id-ID"/>
            </a:p>
          </p:txBody>
        </p:sp>
        <p:sp>
          <p:nvSpPr>
            <p:cNvPr id="48171" name="TextBox 28"/>
            <p:cNvSpPr txBox="1">
              <a:spLocks noChangeArrowheads="1"/>
            </p:cNvSpPr>
            <p:nvPr/>
          </p:nvSpPr>
          <p:spPr bwMode="auto">
            <a:xfrm>
              <a:off x="2452914" y="5112603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1</a:t>
              </a:r>
              <a:endParaRPr lang="id-ID"/>
            </a:p>
          </p:txBody>
        </p:sp>
        <p:sp>
          <p:nvSpPr>
            <p:cNvPr id="48172" name="TextBox 29"/>
            <p:cNvSpPr txBox="1">
              <a:spLocks noChangeArrowheads="1"/>
            </p:cNvSpPr>
            <p:nvPr/>
          </p:nvSpPr>
          <p:spPr bwMode="auto">
            <a:xfrm>
              <a:off x="533400" y="3447871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1</a:t>
              </a:r>
              <a:endParaRPr lang="id-ID"/>
            </a:p>
          </p:txBody>
        </p:sp>
        <p:sp>
          <p:nvSpPr>
            <p:cNvPr id="48173" name="TextBox 17"/>
            <p:cNvSpPr txBox="1">
              <a:spLocks noChangeArrowheads="1"/>
            </p:cNvSpPr>
            <p:nvPr/>
          </p:nvSpPr>
          <p:spPr bwMode="auto">
            <a:xfrm>
              <a:off x="4191000" y="467868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x1</a:t>
              </a:r>
              <a:endParaRPr lang="id-ID"/>
            </a:p>
          </p:txBody>
        </p:sp>
        <p:sp>
          <p:nvSpPr>
            <p:cNvPr id="48174" name="TextBox 18"/>
            <p:cNvSpPr txBox="1">
              <a:spLocks noChangeArrowheads="1"/>
            </p:cNvSpPr>
            <p:nvPr/>
          </p:nvSpPr>
          <p:spPr bwMode="auto">
            <a:xfrm>
              <a:off x="914401" y="1688068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x2</a:t>
              </a:r>
              <a:endParaRPr lang="id-ID"/>
            </a:p>
          </p:txBody>
        </p:sp>
      </p:grp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5334000" y="1295400"/>
          <a:ext cx="243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x1</a:t>
                      </a:r>
                      <a:endParaRPr lang="id-ID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x2</a:t>
                      </a:r>
                      <a:endParaRPr lang="id-ID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endParaRPr lang="id-ID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2819400" y="5638800"/>
            <a:ext cx="3276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0070C0"/>
                </a:solidFill>
              </a:rPr>
              <a:t>x1 + x2 – 1,5 = 0</a:t>
            </a:r>
            <a:endParaRPr lang="id-ID" sz="240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743200" y="6172200"/>
            <a:ext cx="3429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002060"/>
                </a:solidFill>
              </a:rPr>
              <a:t>w1.x1 + w2.x2 – 1,5 = 0</a:t>
            </a:r>
            <a:endParaRPr lang="id-ID" sz="240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21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5400" i="1" dirty="0" smtClean="0"/>
              <a:t>L</a:t>
            </a:r>
            <a:r>
              <a:rPr lang="id-ID" sz="5400" i="1" dirty="0" smtClean="0"/>
              <a:t>earning </a:t>
            </a:r>
            <a:r>
              <a:rPr lang="en-US" sz="5400" i="1" dirty="0" smtClean="0"/>
              <a:t>R</a:t>
            </a:r>
            <a:r>
              <a:rPr lang="id-ID" sz="5400" i="1" dirty="0" smtClean="0"/>
              <a:t>ate</a:t>
            </a:r>
            <a:r>
              <a:rPr lang="en-US" sz="5400" dirty="0" smtClean="0"/>
              <a:t>:</a:t>
            </a:r>
            <a:r>
              <a:rPr lang="id-ID" sz="5400" dirty="0" smtClean="0"/>
              <a:t> </a:t>
            </a:r>
            <a:r>
              <a:rPr lang="en-US" sz="5400" b="1" dirty="0" smtClean="0"/>
              <a:t>Kecil</a:t>
            </a:r>
            <a:endParaRPr lang="id-ID" sz="5400" dirty="0"/>
          </a:p>
        </p:txBody>
      </p:sp>
      <p:pic>
        <p:nvPicPr>
          <p:cNvPr id="8089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590800"/>
            <a:ext cx="818356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838200" y="150813"/>
            <a:ext cx="7620000" cy="6402387"/>
            <a:chOff x="914400" y="0"/>
            <a:chExt cx="7620000" cy="6401594"/>
          </a:xfrm>
        </p:grpSpPr>
        <p:sp>
          <p:nvSpPr>
            <p:cNvPr id="3" name="Oval 2"/>
            <p:cNvSpPr/>
            <p:nvPr/>
          </p:nvSpPr>
          <p:spPr>
            <a:xfrm>
              <a:off x="5029200" y="2057145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4" name="Oval 3"/>
            <p:cNvSpPr/>
            <p:nvPr/>
          </p:nvSpPr>
          <p:spPr>
            <a:xfrm>
              <a:off x="5715000" y="1904764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5" name="Oval 4"/>
            <p:cNvSpPr/>
            <p:nvPr/>
          </p:nvSpPr>
          <p:spPr>
            <a:xfrm>
              <a:off x="6172200" y="3580956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6" name="Oval 5"/>
            <p:cNvSpPr/>
            <p:nvPr/>
          </p:nvSpPr>
          <p:spPr>
            <a:xfrm>
              <a:off x="6096000" y="2514289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7" name="Oval 6"/>
            <p:cNvSpPr/>
            <p:nvPr/>
          </p:nvSpPr>
          <p:spPr>
            <a:xfrm>
              <a:off x="5257800" y="3504766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8" name="Oval 7"/>
            <p:cNvSpPr/>
            <p:nvPr/>
          </p:nvSpPr>
          <p:spPr>
            <a:xfrm>
              <a:off x="4419600" y="2285717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9" name="Oval 8"/>
            <p:cNvSpPr/>
            <p:nvPr/>
          </p:nvSpPr>
          <p:spPr>
            <a:xfrm>
              <a:off x="5257800" y="1523811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0" name="Oval 9"/>
            <p:cNvSpPr/>
            <p:nvPr/>
          </p:nvSpPr>
          <p:spPr>
            <a:xfrm>
              <a:off x="5715000" y="3047622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1" name="Oval 10"/>
            <p:cNvSpPr/>
            <p:nvPr/>
          </p:nvSpPr>
          <p:spPr>
            <a:xfrm>
              <a:off x="5029200" y="2895241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2" name="Oval 11"/>
            <p:cNvSpPr/>
            <p:nvPr/>
          </p:nvSpPr>
          <p:spPr>
            <a:xfrm>
              <a:off x="5410200" y="2590479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dirty="0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2286000" y="4038100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2743200" y="3961909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3429000" y="4190481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3124200" y="2971432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1752600" y="3580956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3200400" y="3580956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438400" y="3276194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1676400" y="4190481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743200" y="4571434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914400" y="3504766"/>
              <a:ext cx="70104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1332267" y="3542861"/>
              <a:ext cx="5715879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79" name="TextBox 28"/>
            <p:cNvSpPr txBox="1">
              <a:spLocks noChangeArrowheads="1"/>
            </p:cNvSpPr>
            <p:nvPr/>
          </p:nvSpPr>
          <p:spPr bwMode="auto">
            <a:xfrm>
              <a:off x="8001000" y="3276600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i="1"/>
                <a:t>x</a:t>
              </a:r>
              <a:r>
                <a:rPr lang="en-US" sz="2800" baseline="-25000"/>
                <a:t>1</a:t>
              </a:r>
              <a:endParaRPr lang="id-ID" sz="2800" baseline="-25000"/>
            </a:p>
          </p:txBody>
        </p:sp>
        <p:sp>
          <p:nvSpPr>
            <p:cNvPr id="27680" name="TextBox 29"/>
            <p:cNvSpPr txBox="1">
              <a:spLocks noChangeArrowheads="1"/>
            </p:cNvSpPr>
            <p:nvPr/>
          </p:nvSpPr>
          <p:spPr bwMode="auto">
            <a:xfrm>
              <a:off x="3886200" y="0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i="1"/>
                <a:t>x</a:t>
              </a:r>
              <a:r>
                <a:rPr lang="en-US" sz="2800" baseline="-25000"/>
                <a:t>2</a:t>
              </a:r>
              <a:endParaRPr lang="id-ID" sz="2800" baseline="-25000"/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2819400" y="694765"/>
            <a:ext cx="4648200" cy="36576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450" name="Object 4"/>
          <p:cNvGraphicFramePr>
            <a:graphicFrameLocks noChangeAspect="1"/>
          </p:cNvGraphicFramePr>
          <p:nvPr>
            <p:extLst/>
          </p:nvPr>
        </p:nvGraphicFramePr>
        <p:xfrm>
          <a:off x="5822576" y="5718459"/>
          <a:ext cx="3057777" cy="943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14" name="Equation" r:id="rId4" imgW="1295280" imgH="406080" progId="Equation.3">
                  <p:embed/>
                </p:oleObj>
              </mc:Choice>
              <mc:Fallback>
                <p:oleObj name="Equation" r:id="rId4" imgW="1295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576" y="5718459"/>
                        <a:ext cx="3057777" cy="94353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Straight Connector 34"/>
          <p:cNvCxnSpPr/>
          <p:nvPr/>
        </p:nvCxnSpPr>
        <p:spPr>
          <a:xfrm>
            <a:off x="2743200" y="770965"/>
            <a:ext cx="4648200" cy="36576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707341" y="842682"/>
            <a:ext cx="4648200" cy="36576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667000" y="941294"/>
            <a:ext cx="4648200" cy="36576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667000" y="1066800"/>
            <a:ext cx="4648200" cy="36576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40106" y="1178859"/>
            <a:ext cx="4648200" cy="36576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451847" y="1196789"/>
            <a:ext cx="4648200" cy="36576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478741" y="1358153"/>
            <a:ext cx="4648200" cy="36576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438400" y="1474694"/>
            <a:ext cx="4648200" cy="36576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438400" y="1636059"/>
            <a:ext cx="4648200" cy="36576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286000" y="1662953"/>
            <a:ext cx="4648200" cy="36576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209800" y="1752600"/>
            <a:ext cx="4648200" cy="36576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99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Kapan</a:t>
            </a:r>
            <a:r>
              <a:rPr lang="en-US" dirty="0" smtClean="0"/>
              <a:t> </a:t>
            </a:r>
            <a:r>
              <a:rPr lang="en-US" dirty="0" err="1" smtClean="0"/>
              <a:t>Menghentikan</a:t>
            </a:r>
            <a:r>
              <a:rPr lang="en-US" dirty="0" smtClean="0"/>
              <a:t> </a:t>
            </a:r>
            <a:r>
              <a:rPr lang="en-US" i="1" dirty="0" smtClean="0"/>
              <a:t>Learning</a:t>
            </a:r>
            <a:r>
              <a:rPr lang="en-US" dirty="0" smtClean="0"/>
              <a:t>?</a:t>
            </a:r>
            <a:endParaRPr lang="id-ID" dirty="0"/>
          </a:p>
        </p:txBody>
      </p:sp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457200" y="2362200"/>
          <a:ext cx="8001000" cy="434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29" name="Visio" r:id="rId4" imgW="4726849" imgH="2566798" progId="Visio.Drawing.11">
                  <p:embed/>
                </p:oleObj>
              </mc:Choice>
              <mc:Fallback>
                <p:oleObj name="Visio" r:id="rId4" imgW="4726849" imgH="2566798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62200"/>
                        <a:ext cx="8001000" cy="434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825875" y="4724400"/>
            <a:ext cx="1295400" cy="1055688"/>
            <a:chOff x="5044440" y="2678668"/>
            <a:chExt cx="1295400" cy="1055132"/>
          </a:xfrm>
        </p:grpSpPr>
        <p:sp>
          <p:nvSpPr>
            <p:cNvPr id="8" name="Oval 7"/>
            <p:cNvSpPr/>
            <p:nvPr/>
          </p:nvSpPr>
          <p:spPr>
            <a:xfrm>
              <a:off x="5485765" y="3200681"/>
              <a:ext cx="381000" cy="533119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29704" name="TextBox 8"/>
            <p:cNvSpPr txBox="1">
              <a:spLocks noChangeArrowheads="1"/>
            </p:cNvSpPr>
            <p:nvPr/>
          </p:nvSpPr>
          <p:spPr bwMode="auto">
            <a:xfrm>
              <a:off x="5044440" y="2678668"/>
              <a:ext cx="1295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solidFill>
                    <a:srgbClr val="0070C0"/>
                  </a:solidFill>
                </a:rPr>
                <a:t>Berhenti !</a:t>
              </a:r>
              <a:endParaRPr lang="id-ID" b="1">
                <a:solidFill>
                  <a:srgbClr val="0070C0"/>
                </a:solidFill>
              </a:endParaRPr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895600" y="3581400"/>
            <a:ext cx="3124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70C0"/>
                </a:solidFill>
              </a:rPr>
              <a:t>Total MSE proporsional paling rendah</a:t>
            </a:r>
            <a:endParaRPr lang="id-ID" sz="20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838200" y="150813"/>
            <a:ext cx="7620000" cy="6402387"/>
            <a:chOff x="914400" y="0"/>
            <a:chExt cx="7620000" cy="6401594"/>
          </a:xfrm>
        </p:grpSpPr>
        <p:sp>
          <p:nvSpPr>
            <p:cNvPr id="3" name="Oval 2"/>
            <p:cNvSpPr/>
            <p:nvPr/>
          </p:nvSpPr>
          <p:spPr>
            <a:xfrm>
              <a:off x="5029200" y="2057145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4" name="Oval 3"/>
            <p:cNvSpPr/>
            <p:nvPr/>
          </p:nvSpPr>
          <p:spPr>
            <a:xfrm>
              <a:off x="5715000" y="1904764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5" name="Oval 4"/>
            <p:cNvSpPr/>
            <p:nvPr/>
          </p:nvSpPr>
          <p:spPr>
            <a:xfrm>
              <a:off x="6172200" y="3580956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6" name="Oval 5"/>
            <p:cNvSpPr/>
            <p:nvPr/>
          </p:nvSpPr>
          <p:spPr>
            <a:xfrm>
              <a:off x="6096000" y="2514289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7" name="Oval 6"/>
            <p:cNvSpPr/>
            <p:nvPr/>
          </p:nvSpPr>
          <p:spPr>
            <a:xfrm>
              <a:off x="5257800" y="3504766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8" name="Oval 7"/>
            <p:cNvSpPr/>
            <p:nvPr/>
          </p:nvSpPr>
          <p:spPr>
            <a:xfrm>
              <a:off x="4419600" y="2285717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9" name="Oval 8"/>
            <p:cNvSpPr/>
            <p:nvPr/>
          </p:nvSpPr>
          <p:spPr>
            <a:xfrm>
              <a:off x="5257800" y="1523811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0" name="Oval 9"/>
            <p:cNvSpPr/>
            <p:nvPr/>
          </p:nvSpPr>
          <p:spPr>
            <a:xfrm>
              <a:off x="5715000" y="3047622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1" name="Oval 10"/>
            <p:cNvSpPr/>
            <p:nvPr/>
          </p:nvSpPr>
          <p:spPr>
            <a:xfrm>
              <a:off x="5029200" y="2895241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2" name="Oval 11"/>
            <p:cNvSpPr/>
            <p:nvPr/>
          </p:nvSpPr>
          <p:spPr>
            <a:xfrm>
              <a:off x="5410200" y="2590479"/>
              <a:ext cx="304800" cy="304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dirty="0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2286000" y="4038100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2743200" y="3961909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3429000" y="4190481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3124200" y="2971432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1752600" y="3580956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3200400" y="3580956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438400" y="3276194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1676400" y="4190481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743200" y="4571434"/>
              <a:ext cx="381000" cy="30476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914400" y="3504766"/>
              <a:ext cx="70104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1332267" y="3542861"/>
              <a:ext cx="5715879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951" name="TextBox 28"/>
            <p:cNvSpPr txBox="1">
              <a:spLocks noChangeArrowheads="1"/>
            </p:cNvSpPr>
            <p:nvPr/>
          </p:nvSpPr>
          <p:spPr bwMode="auto">
            <a:xfrm>
              <a:off x="8001000" y="3276600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i="1"/>
                <a:t>x</a:t>
              </a:r>
              <a:r>
                <a:rPr lang="en-US" sz="2800" baseline="-25000"/>
                <a:t>1</a:t>
              </a:r>
              <a:endParaRPr lang="id-ID" sz="2800" baseline="-25000"/>
            </a:p>
          </p:txBody>
        </p:sp>
        <p:sp>
          <p:nvSpPr>
            <p:cNvPr id="81952" name="TextBox 29"/>
            <p:cNvSpPr txBox="1">
              <a:spLocks noChangeArrowheads="1"/>
            </p:cNvSpPr>
            <p:nvPr/>
          </p:nvSpPr>
          <p:spPr bwMode="auto">
            <a:xfrm>
              <a:off x="3886200" y="0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i="1"/>
                <a:t>x</a:t>
              </a:r>
              <a:r>
                <a:rPr lang="en-US" sz="2800" baseline="-25000"/>
                <a:t>2</a:t>
              </a:r>
              <a:endParaRPr lang="id-ID" sz="2800" baseline="-25000"/>
            </a:p>
          </p:txBody>
        </p:sp>
      </p:grpSp>
      <p:cxnSp>
        <p:nvCxnSpPr>
          <p:cNvPr id="35" name="Straight Connector 34"/>
          <p:cNvCxnSpPr/>
          <p:nvPr/>
        </p:nvCxnSpPr>
        <p:spPr>
          <a:xfrm rot="16200000" flipH="1">
            <a:off x="1866900" y="1409700"/>
            <a:ext cx="4343400" cy="3657600"/>
          </a:xfrm>
          <a:prstGeom prst="line">
            <a:avLst/>
          </a:prstGeom>
          <a:ln w="3810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343400" y="5648325"/>
            <a:ext cx="3581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i="1">
                <a:solidFill>
                  <a:srgbClr val="33CC33"/>
                </a:solidFill>
              </a:rPr>
              <a:t>w</a:t>
            </a:r>
            <a:r>
              <a:rPr lang="en-US" sz="2800" baseline="-25000">
                <a:solidFill>
                  <a:srgbClr val="33CC33"/>
                </a:solidFill>
              </a:rPr>
              <a:t>1</a:t>
            </a:r>
            <a:r>
              <a:rPr lang="en-US" sz="2800" i="1">
                <a:solidFill>
                  <a:srgbClr val="33CC33"/>
                </a:solidFill>
              </a:rPr>
              <a:t>x</a:t>
            </a:r>
            <a:r>
              <a:rPr lang="en-US" sz="2800" baseline="-25000">
                <a:solidFill>
                  <a:srgbClr val="33CC33"/>
                </a:solidFill>
              </a:rPr>
              <a:t>1</a:t>
            </a:r>
            <a:r>
              <a:rPr lang="en-US" sz="2800" i="1">
                <a:solidFill>
                  <a:srgbClr val="33CC33"/>
                </a:solidFill>
              </a:rPr>
              <a:t> + w</a:t>
            </a:r>
            <a:r>
              <a:rPr lang="en-US" sz="2800" baseline="-25000">
                <a:solidFill>
                  <a:srgbClr val="33CC33"/>
                </a:solidFill>
              </a:rPr>
              <a:t>2</a:t>
            </a:r>
            <a:r>
              <a:rPr lang="en-US" sz="2800" i="1">
                <a:solidFill>
                  <a:srgbClr val="33CC33"/>
                </a:solidFill>
              </a:rPr>
              <a:t>x</a:t>
            </a:r>
            <a:r>
              <a:rPr lang="en-US" sz="2800" baseline="-25000">
                <a:solidFill>
                  <a:srgbClr val="33CC33"/>
                </a:solidFill>
              </a:rPr>
              <a:t>2 </a:t>
            </a:r>
            <a:r>
              <a:rPr lang="en-US" sz="2800" i="1">
                <a:solidFill>
                  <a:srgbClr val="33CC33"/>
                </a:solidFill>
              </a:rPr>
              <a:t>- </a:t>
            </a:r>
            <a:r>
              <a:rPr lang="el-GR" sz="2800" i="1">
                <a:solidFill>
                  <a:srgbClr val="33CC33"/>
                </a:solidFill>
              </a:rPr>
              <a:t>θ</a:t>
            </a:r>
            <a:r>
              <a:rPr lang="en-US" sz="2800" i="1">
                <a:solidFill>
                  <a:srgbClr val="33CC33"/>
                </a:solidFill>
              </a:rPr>
              <a:t>= </a:t>
            </a:r>
            <a:r>
              <a:rPr lang="en-US" sz="2800">
                <a:solidFill>
                  <a:srgbClr val="33CC33"/>
                </a:solidFill>
              </a:rPr>
              <a:t>0</a:t>
            </a:r>
            <a:endParaRPr lang="id-ID" sz="2800" baseline="-25000">
              <a:solidFill>
                <a:srgbClr val="33CC33"/>
              </a:solidFill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648200" y="6172200"/>
            <a:ext cx="3165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i="1"/>
              <a:t>Decision boundary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2819400" y="838200"/>
            <a:ext cx="4648200" cy="36576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6200000" flipH="1">
            <a:off x="1066800" y="1524000"/>
            <a:ext cx="3886200" cy="37338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1485900" y="1638300"/>
            <a:ext cx="4343400" cy="365760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 flipH="1">
            <a:off x="2171700" y="1104900"/>
            <a:ext cx="4267200" cy="37338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 dirty="0" err="1" smtClean="0"/>
              <a:t>Overfit</a:t>
            </a:r>
            <a:r>
              <a:rPr lang="en-US" i="1" dirty="0" smtClean="0"/>
              <a:t>,</a:t>
            </a:r>
            <a:r>
              <a:rPr lang="en-US" dirty="0" smtClean="0"/>
              <a:t> </a:t>
            </a:r>
            <a:r>
              <a:rPr lang="en-US" i="1" dirty="0" smtClean="0"/>
              <a:t>Oversize</a:t>
            </a:r>
            <a:r>
              <a:rPr lang="en-US" dirty="0" smtClean="0"/>
              <a:t>, </a:t>
            </a:r>
            <a:r>
              <a:rPr lang="en-US" i="1" dirty="0" smtClean="0"/>
              <a:t>Flexible</a:t>
            </a:r>
            <a:endParaRPr lang="id-ID" i="1" dirty="0"/>
          </a:p>
        </p:txBody>
      </p:sp>
      <p:pic>
        <p:nvPicPr>
          <p:cNvPr id="392194" name="Picture 2" descr="D:\00 Suyanto\001 Kuliah 2009\CSCS3243 Kecerdasan Mesain dan Artifisial\Over fit sho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133600"/>
            <a:ext cx="177641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2195" name="Picture 3" descr="D:\00 Suyanto\001 Kuliah 2009\CSCS3243 Kecerdasan Mesain dan Artifisial\Oversize Shoe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2133600"/>
            <a:ext cx="1955800" cy="428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2196" name="Picture 4" descr="D:\00 Suyanto\001 Kuliah 2009\CSCS3243 Kecerdasan Mesain dan Artifisial\Flexible Shoes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00600" y="2133600"/>
            <a:ext cx="40735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609600" y="5638800"/>
            <a:ext cx="16002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2590800" y="5105400"/>
            <a:ext cx="1600200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5943600" y="2590800"/>
            <a:ext cx="1600200" cy="1295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sz="4000" b="1" dirty="0" err="1" smtClean="0"/>
              <a:t>Studi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Kasus</a:t>
            </a:r>
            <a:endParaRPr lang="en-US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Klasifikasi</a:t>
            </a:r>
            <a:endParaRPr lang="id-ID" dirty="0" smtClean="0"/>
          </a:p>
          <a:p>
            <a:r>
              <a:rPr lang="id-ID" dirty="0" smtClean="0"/>
              <a:t>Rekognisi</a:t>
            </a:r>
            <a:endParaRPr lang="en-US" dirty="0" smtClean="0"/>
          </a:p>
          <a:p>
            <a:r>
              <a:rPr lang="en-US" dirty="0" err="1" smtClean="0"/>
              <a:t>Verifikasi</a:t>
            </a:r>
            <a:endParaRPr lang="en-US" dirty="0" smtClean="0"/>
          </a:p>
          <a:p>
            <a:r>
              <a:rPr lang="en-US" dirty="0" err="1" smtClean="0"/>
              <a:t>Validasi</a:t>
            </a:r>
            <a:endParaRPr lang="en-US" dirty="0" smtClean="0"/>
          </a:p>
          <a:p>
            <a:r>
              <a:rPr lang="en-US" dirty="0" err="1" smtClean="0"/>
              <a:t>Prediksi</a:t>
            </a:r>
            <a:endParaRPr lang="en-US" dirty="0" smtClean="0"/>
          </a:p>
          <a:p>
            <a:r>
              <a:rPr lang="en-US" dirty="0" err="1" smtClean="0"/>
              <a:t>Optimasi</a:t>
            </a: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sz="4000" b="1" dirty="0" err="1" smtClean="0"/>
              <a:t>Kasus</a:t>
            </a:r>
            <a:r>
              <a:rPr lang="en-US" sz="4000" b="1" dirty="0" smtClean="0"/>
              <a:t> 1</a:t>
            </a:r>
            <a:r>
              <a:rPr lang="en-US" sz="4000" dirty="0" smtClean="0"/>
              <a:t> </a:t>
            </a:r>
            <a:r>
              <a:rPr lang="en-US" sz="4000" dirty="0" err="1" smtClean="0"/>
              <a:t>Verifikasi</a:t>
            </a:r>
            <a:r>
              <a:rPr lang="en-US" sz="4000" dirty="0" smtClean="0"/>
              <a:t> </a:t>
            </a:r>
            <a:r>
              <a:rPr lang="en-US" sz="4000" dirty="0" err="1" smtClean="0"/>
              <a:t>tandatangan</a:t>
            </a:r>
            <a:endParaRPr lang="en-US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OFFLINE </a:t>
            </a:r>
            <a:r>
              <a:rPr lang="en-US" dirty="0" err="1" smtClean="0"/>
              <a:t>atau</a:t>
            </a:r>
            <a:r>
              <a:rPr lang="en-US" dirty="0" smtClean="0"/>
              <a:t> ONLINE?</a:t>
            </a:r>
          </a:p>
          <a:p>
            <a:r>
              <a:rPr lang="en-US" dirty="0" smtClean="0"/>
              <a:t>Citra: 100 x 100 pixel grayscale</a:t>
            </a:r>
          </a:p>
          <a:p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juta</a:t>
            </a:r>
            <a:r>
              <a:rPr lang="en-US" dirty="0" smtClean="0"/>
              <a:t> </a:t>
            </a:r>
            <a:r>
              <a:rPr lang="en-US" dirty="0" err="1" smtClean="0"/>
              <a:t>tandatangan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Input &amp; Output?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 </a:t>
            </a:r>
            <a:r>
              <a:rPr lang="en-US" dirty="0" err="1" smtClean="0">
                <a:solidFill>
                  <a:srgbClr val="FF0000"/>
                </a:solidFill>
              </a:rPr>
              <a:t>dan</a:t>
            </a:r>
            <a:r>
              <a:rPr lang="en-US" dirty="0" smtClean="0">
                <a:solidFill>
                  <a:srgbClr val="FF0000"/>
                </a:solidFill>
              </a:rPr>
              <a:t> T?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Struktur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dan</a:t>
            </a:r>
            <a:r>
              <a:rPr lang="en-US" dirty="0" smtClean="0">
                <a:solidFill>
                  <a:srgbClr val="FF0000"/>
                </a:solidFill>
              </a:rPr>
              <a:t> parameter MLP?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Perlu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preprocessing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id-ID" dirty="0" smtClean="0">
              <a:solidFill>
                <a:srgbClr val="FF0000"/>
              </a:solidFill>
            </a:endParaRPr>
          </a:p>
        </p:txBody>
      </p:sp>
      <p:pic>
        <p:nvPicPr>
          <p:cNvPr id="698370" name="Picture 2" descr="E:\001 Kuliah 2009\KMA\biometric-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2057400"/>
            <a:ext cx="3657600" cy="2743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025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sz="4400" b="1" dirty="0" err="1" smtClean="0"/>
              <a:t>Kasus</a:t>
            </a:r>
            <a:r>
              <a:rPr lang="en-US" sz="4400" b="1" dirty="0" smtClean="0"/>
              <a:t> 2</a:t>
            </a:r>
            <a:r>
              <a:rPr lang="en-US" sz="4400" dirty="0" smtClean="0"/>
              <a:t>: </a:t>
            </a:r>
            <a:r>
              <a:rPr lang="en-US" sz="4400" dirty="0" err="1" smtClean="0"/>
              <a:t>Sistem</a:t>
            </a:r>
            <a:r>
              <a:rPr lang="en-US" sz="4400" dirty="0" smtClean="0"/>
              <a:t> </a:t>
            </a:r>
            <a:r>
              <a:rPr lang="en-US" sz="4400" dirty="0" err="1" smtClean="0"/>
              <a:t>keamanan</a:t>
            </a:r>
            <a:endParaRPr lang="en-US" sz="4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ruangan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10 </a:t>
            </a:r>
            <a:r>
              <a:rPr lang="en-US" dirty="0" err="1" smtClean="0"/>
              <a:t>orang</a:t>
            </a:r>
            <a:r>
              <a:rPr lang="en-US" dirty="0" smtClean="0"/>
              <a:t> yang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endParaRPr lang="en-US" dirty="0" smtClean="0"/>
          </a:p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ruangan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menempelkan</a:t>
            </a:r>
            <a:r>
              <a:rPr lang="en-US" dirty="0" smtClean="0"/>
              <a:t> </a:t>
            </a:r>
            <a:r>
              <a:rPr lang="en-US" dirty="0" err="1" smtClean="0"/>
              <a:t>ibu</a:t>
            </a:r>
            <a:r>
              <a:rPr lang="en-US" dirty="0" smtClean="0"/>
              <a:t> </a:t>
            </a:r>
            <a:r>
              <a:rPr lang="en-US" dirty="0" err="1" smtClean="0"/>
              <a:t>jari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diverifikasi</a:t>
            </a:r>
            <a:r>
              <a:rPr lang="en-US" dirty="0" smtClean="0"/>
              <a:t> </a:t>
            </a:r>
            <a:r>
              <a:rPr lang="en-US" dirty="0" err="1" smtClean="0"/>
              <a:t>sidik</a:t>
            </a:r>
            <a:r>
              <a:rPr lang="en-US" dirty="0" smtClean="0"/>
              <a:t> </a:t>
            </a:r>
            <a:r>
              <a:rPr lang="en-US" dirty="0" err="1" smtClean="0"/>
              <a:t>jarinya</a:t>
            </a:r>
            <a:endParaRPr lang="en-US" dirty="0" smtClean="0"/>
          </a:p>
          <a:p>
            <a:r>
              <a:rPr lang="en-US" dirty="0" smtClean="0"/>
              <a:t>Citra: 300 x 300 pixels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Input &amp; Output?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 </a:t>
            </a:r>
            <a:r>
              <a:rPr lang="en-US" dirty="0" err="1" smtClean="0">
                <a:solidFill>
                  <a:srgbClr val="FF0000"/>
                </a:solidFill>
              </a:rPr>
              <a:t>dan</a:t>
            </a:r>
            <a:r>
              <a:rPr lang="en-US" dirty="0" smtClean="0">
                <a:solidFill>
                  <a:srgbClr val="FF0000"/>
                </a:solidFill>
              </a:rPr>
              <a:t> T?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Struktur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dan</a:t>
            </a:r>
            <a:r>
              <a:rPr lang="en-US" dirty="0" smtClean="0">
                <a:solidFill>
                  <a:srgbClr val="FF0000"/>
                </a:solidFill>
              </a:rPr>
              <a:t> parameter MLP?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Perlu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preprocessing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id-ID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sz="4000" b="1" dirty="0" err="1" smtClean="0"/>
              <a:t>Kasus</a:t>
            </a:r>
            <a:r>
              <a:rPr lang="en-US" sz="4000" b="1" dirty="0" smtClean="0"/>
              <a:t> </a:t>
            </a:r>
            <a:r>
              <a:rPr lang="id-ID" sz="4000" b="1" dirty="0" smtClean="0"/>
              <a:t>3</a:t>
            </a:r>
            <a:r>
              <a:rPr lang="en-US" sz="4000" dirty="0" smtClean="0"/>
              <a:t>: </a:t>
            </a:r>
            <a:r>
              <a:rPr lang="id-ID" sz="4000" dirty="0" smtClean="0"/>
              <a:t>Prediksi Data Timeseries</a:t>
            </a:r>
            <a:endParaRPr lang="en-US" sz="4000" dirty="0" smtClean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1695450" algn="l"/>
              </a:tabLst>
            </a:pPr>
            <a:r>
              <a:rPr lang="id-ID" dirty="0"/>
              <a:t>B</a:t>
            </a:r>
            <a:r>
              <a:rPr lang="en-US" dirty="0" err="1" smtClean="0"/>
              <a:t>esok</a:t>
            </a:r>
            <a:r>
              <a:rPr lang="id-ID" dirty="0" smtClean="0"/>
              <a:t>,</a:t>
            </a:r>
            <a:r>
              <a:rPr lang="en-US" dirty="0" smtClean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emas</a:t>
            </a:r>
            <a:r>
              <a:rPr lang="en-US" dirty="0"/>
              <a:t> </a:t>
            </a:r>
            <a:r>
              <a:rPr lang="en-US" dirty="0" err="1"/>
              <a:t>naik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turun</a:t>
            </a:r>
            <a:r>
              <a:rPr lang="en-US" dirty="0"/>
              <a:t>?</a:t>
            </a:r>
            <a:endParaRPr lang="id-ID" dirty="0"/>
          </a:p>
          <a:p>
            <a:pPr>
              <a:lnSpc>
                <a:spcPct val="90000"/>
              </a:lnSpc>
              <a:tabLst>
                <a:tab pos="1695450" algn="l"/>
              </a:tabLst>
            </a:pPr>
            <a:r>
              <a:rPr lang="id-ID" dirty="0"/>
              <a:t>B</a:t>
            </a:r>
            <a:r>
              <a:rPr lang="en-US" dirty="0" err="1" smtClean="0"/>
              <a:t>esok</a:t>
            </a:r>
            <a:r>
              <a:rPr lang="id-ID" dirty="0" smtClean="0"/>
              <a:t>,</a:t>
            </a:r>
            <a:r>
              <a:rPr lang="en-US" dirty="0" smtClean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emas</a:t>
            </a:r>
            <a:r>
              <a:rPr lang="en-US" dirty="0"/>
              <a:t> </a:t>
            </a:r>
            <a:r>
              <a:rPr lang="en-US" dirty="0" err="1"/>
              <a:t>naik</a:t>
            </a:r>
            <a:r>
              <a:rPr lang="en-US" dirty="0"/>
              <a:t> </a:t>
            </a:r>
            <a:r>
              <a:rPr lang="id-ID" dirty="0"/>
              <a:t>drastis, naik tipis, </a:t>
            </a:r>
            <a:r>
              <a:rPr lang="en-US" dirty="0" err="1"/>
              <a:t>turun</a:t>
            </a:r>
            <a:r>
              <a:rPr lang="id-ID" dirty="0"/>
              <a:t> tipis,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id-ID" dirty="0"/>
              <a:t>turun drastis</a:t>
            </a:r>
            <a:r>
              <a:rPr lang="en-US" dirty="0"/>
              <a:t>?</a:t>
            </a:r>
            <a:endParaRPr lang="id-ID" dirty="0"/>
          </a:p>
          <a:p>
            <a:pPr>
              <a:lnSpc>
                <a:spcPct val="90000"/>
              </a:lnSpc>
              <a:tabLst>
                <a:tab pos="1695450" algn="l"/>
              </a:tabLst>
            </a:pPr>
            <a:r>
              <a:rPr lang="id-ID" dirty="0" smtClean="0"/>
              <a:t>Besok, </a:t>
            </a:r>
            <a:r>
              <a:rPr lang="id-ID" dirty="0"/>
              <a:t>berapa rupiah perubahan harga emas?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buSzPct val="100000"/>
              <a:tabLst>
                <a:tab pos="1695450" algn="l"/>
              </a:tabLst>
            </a:pPr>
            <a:endParaRPr lang="id-ID" dirty="0">
              <a:sym typeface="Verdana"/>
            </a:endParaRPr>
          </a:p>
          <a:p>
            <a:r>
              <a:rPr lang="en-US" dirty="0">
                <a:solidFill>
                  <a:srgbClr val="FF0000"/>
                </a:solidFill>
              </a:rPr>
              <a:t>Input &amp; Output?</a:t>
            </a:r>
          </a:p>
          <a:p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 err="1">
                <a:solidFill>
                  <a:srgbClr val="FF0000"/>
                </a:solidFill>
              </a:rPr>
              <a:t>dan</a:t>
            </a:r>
            <a:r>
              <a:rPr lang="en-US" dirty="0">
                <a:solidFill>
                  <a:srgbClr val="FF0000"/>
                </a:solidFill>
              </a:rPr>
              <a:t> T?</a:t>
            </a:r>
          </a:p>
          <a:p>
            <a:r>
              <a:rPr lang="en-US" dirty="0" err="1">
                <a:solidFill>
                  <a:srgbClr val="FF0000"/>
                </a:solidFill>
              </a:rPr>
              <a:t>Struktur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dan</a:t>
            </a:r>
            <a:r>
              <a:rPr lang="en-US" dirty="0">
                <a:solidFill>
                  <a:srgbClr val="FF0000"/>
                </a:solidFill>
              </a:rPr>
              <a:t> parameter MLP?</a:t>
            </a:r>
          </a:p>
          <a:p>
            <a:r>
              <a:rPr lang="en-US" dirty="0" err="1">
                <a:solidFill>
                  <a:srgbClr val="FF0000"/>
                </a:solidFill>
              </a:rPr>
              <a:t>Perlu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preprocessing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id-ID" dirty="0">
              <a:solidFill>
                <a:srgbClr val="FF0000"/>
              </a:solidFill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270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/>
              <a:t>Kasus</a:t>
            </a:r>
            <a:r>
              <a:rPr lang="en-US" sz="4000" b="1" dirty="0" smtClean="0"/>
              <a:t> </a:t>
            </a:r>
            <a:r>
              <a:rPr lang="id-ID" sz="4000" b="1" dirty="0" smtClean="0"/>
              <a:t>4</a:t>
            </a:r>
            <a:r>
              <a:rPr lang="en-US" sz="4000" dirty="0" smtClean="0"/>
              <a:t>: </a:t>
            </a:r>
            <a:r>
              <a:rPr lang="en-US" sz="4000" dirty="0" err="1" smtClean="0"/>
              <a:t>Deteksi</a:t>
            </a:r>
            <a:r>
              <a:rPr lang="en-US" sz="4000" dirty="0" smtClean="0"/>
              <a:t> Churn</a:t>
            </a:r>
            <a:endParaRPr lang="id-ID" sz="4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60026"/>
              </p:ext>
            </p:extLst>
          </p:nvPr>
        </p:nvGraphicFramePr>
        <p:xfrm>
          <a:off x="457200" y="2209800"/>
          <a:ext cx="8305799" cy="2034313"/>
        </p:xfrm>
        <a:graphic>
          <a:graphicData uri="http://schemas.openxmlformats.org/drawingml/2006/table">
            <a:tbl>
              <a:tblPr/>
              <a:tblGrid>
                <a:gridCol w="1021663"/>
                <a:gridCol w="1238558"/>
                <a:gridCol w="1460360"/>
                <a:gridCol w="973574"/>
                <a:gridCol w="1252298"/>
                <a:gridCol w="1530042"/>
                <a:gridCol w="829304"/>
              </a:tblGrid>
              <a:tr h="6712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Kota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Tipe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Tipe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Pembayaran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Tagihan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Bulanan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Jumlah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Panggilan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Panggilan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TidakNormal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Churn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407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Jakarta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Pemerintah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Cash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Besar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10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Sedikit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Tidak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7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Jakarta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Corporate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Kartu Kredit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Sedang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Sedang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Tidak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7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Jakarta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Corporate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Kartu Kredit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Kecil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5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Banyak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Tidak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7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Surabaya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Corporate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Cash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Kecil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Banyak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Ya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336332" y="4525963"/>
            <a:ext cx="8502868" cy="2027237"/>
          </a:xfrm>
          <a:prstGeom prst="rect">
            <a:avLst/>
          </a:prstGeom>
        </p:spPr>
        <p:txBody>
          <a:bodyPr/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fontAlgn="base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Input &amp; Output?</a:t>
            </a:r>
          </a:p>
          <a:p>
            <a:r>
              <a:rPr lang="en-US" dirty="0" smtClean="0"/>
              <a:t>P </a:t>
            </a:r>
            <a:r>
              <a:rPr lang="en-US" dirty="0" err="1" smtClean="0"/>
              <a:t>dan</a:t>
            </a:r>
            <a:r>
              <a:rPr lang="en-US" dirty="0" smtClean="0"/>
              <a:t> T?</a:t>
            </a:r>
          </a:p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parameter MLP?</a:t>
            </a:r>
          </a:p>
          <a:p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i="1" dirty="0" smtClean="0"/>
              <a:t>preprocessing</a:t>
            </a:r>
            <a:r>
              <a:rPr lang="en-US" dirty="0" smtClean="0"/>
              <a:t>?</a:t>
            </a: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AND</a:t>
            </a:r>
            <a:endParaRPr lang="id-ID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905000"/>
          <a:ext cx="243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x1</a:t>
                      </a:r>
                      <a:endParaRPr lang="id-ID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x2</a:t>
                      </a:r>
                      <a:endParaRPr lang="id-ID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endParaRPr lang="id-ID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id-ID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3048000" y="1143000"/>
          <a:ext cx="4648200" cy="235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240" name="Visio" r:id="rId4" imgW="3987899" imgH="2020453" progId="Visio.Drawing.11">
                  <p:embed/>
                </p:oleObj>
              </mc:Choice>
              <mc:Fallback>
                <p:oleObj name="Visio" r:id="rId4" imgW="3987899" imgH="202045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143000"/>
                        <a:ext cx="4648200" cy="2354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5" name="TextBox 34"/>
          <p:cNvSpPr txBox="1">
            <a:spLocks noChangeArrowheads="1"/>
          </p:cNvSpPr>
          <p:nvPr/>
        </p:nvSpPr>
        <p:spPr bwMode="auto">
          <a:xfrm>
            <a:off x="4876800" y="6019800"/>
            <a:ext cx="1676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l-GR" sz="3200" i="1"/>
              <a:t>θ</a:t>
            </a:r>
            <a:r>
              <a:rPr lang="en-US" sz="3200"/>
              <a:t> = 1,5</a:t>
            </a:r>
            <a:endParaRPr lang="id-ID" sz="320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438400" y="4267200"/>
            <a:ext cx="1381125" cy="5826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7" name="TextBox 36"/>
          <p:cNvSpPr txBox="1">
            <a:spLocks noChangeArrowheads="1"/>
          </p:cNvSpPr>
          <p:nvPr/>
        </p:nvSpPr>
        <p:spPr bwMode="auto">
          <a:xfrm>
            <a:off x="2743200" y="3886200"/>
            <a:ext cx="1219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w = 1</a:t>
            </a:r>
            <a:endParaRPr lang="id-ID" sz="320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362200" y="5818188"/>
            <a:ext cx="1457325" cy="4302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9" name="TextBox 38"/>
          <p:cNvSpPr txBox="1">
            <a:spLocks noChangeArrowheads="1"/>
          </p:cNvSpPr>
          <p:nvPr/>
        </p:nvSpPr>
        <p:spPr bwMode="auto">
          <a:xfrm>
            <a:off x="2667000" y="6045200"/>
            <a:ext cx="1219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w = 1</a:t>
            </a:r>
            <a:endParaRPr lang="id-ID" sz="320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096000" y="5334000"/>
            <a:ext cx="914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TextBox 40"/>
          <p:cNvSpPr txBox="1">
            <a:spLocks noChangeArrowheads="1"/>
          </p:cNvSpPr>
          <p:nvPr/>
        </p:nvSpPr>
        <p:spPr bwMode="auto">
          <a:xfrm>
            <a:off x="1600200" y="3987800"/>
            <a:ext cx="838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x1</a:t>
            </a:r>
            <a:endParaRPr lang="id-ID" sz="3200"/>
          </a:p>
        </p:txBody>
      </p:sp>
      <p:sp>
        <p:nvSpPr>
          <p:cNvPr id="1062" name="TextBox 41"/>
          <p:cNvSpPr txBox="1">
            <a:spLocks noChangeArrowheads="1"/>
          </p:cNvSpPr>
          <p:nvPr/>
        </p:nvSpPr>
        <p:spPr bwMode="auto">
          <a:xfrm>
            <a:off x="1524000" y="5969000"/>
            <a:ext cx="838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x2</a:t>
            </a:r>
            <a:endParaRPr lang="id-ID" sz="3200"/>
          </a:p>
        </p:txBody>
      </p:sp>
      <p:sp>
        <p:nvSpPr>
          <p:cNvPr id="1063" name="TextBox 42"/>
          <p:cNvSpPr txBox="1">
            <a:spLocks noChangeArrowheads="1"/>
          </p:cNvSpPr>
          <p:nvPr/>
        </p:nvSpPr>
        <p:spPr bwMode="auto">
          <a:xfrm>
            <a:off x="7086600" y="5029200"/>
            <a:ext cx="609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y </a:t>
            </a:r>
            <a:endParaRPr lang="id-ID" sz="3200"/>
          </a:p>
        </p:txBody>
      </p:sp>
      <p:sp>
        <p:nvSpPr>
          <p:cNvPr id="52" name="Down Arrow 51"/>
          <p:cNvSpPr/>
          <p:nvPr/>
        </p:nvSpPr>
        <p:spPr>
          <a:xfrm rot="1689658">
            <a:off x="5865813" y="3738563"/>
            <a:ext cx="381000" cy="8810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graphicFrame>
        <p:nvGraphicFramePr>
          <p:cNvPr id="176131" name="Object 3"/>
          <p:cNvGraphicFramePr>
            <a:graphicFrameLocks noChangeAspect="1"/>
          </p:cNvGraphicFramePr>
          <p:nvPr/>
        </p:nvGraphicFramePr>
        <p:xfrm>
          <a:off x="7169150" y="2349500"/>
          <a:ext cx="14351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241" name="Equation" r:id="rId6" imgW="698400" imgH="444240" progId="Equation.3">
                  <p:embed/>
                </p:oleObj>
              </mc:Choice>
              <mc:Fallback>
                <p:oleObj name="Equation" r:id="rId6" imgW="69840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150" y="2349500"/>
                        <a:ext cx="143510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3429000" y="4648200"/>
            <a:ext cx="2667000" cy="1371600"/>
            <a:chOff x="6172200" y="3810000"/>
            <a:chExt cx="2667000" cy="1371600"/>
          </a:xfrm>
        </p:grpSpPr>
        <p:sp>
          <p:nvSpPr>
            <p:cNvPr id="35" name="Oval 34"/>
            <p:cNvSpPr/>
            <p:nvPr/>
          </p:nvSpPr>
          <p:spPr>
            <a:xfrm>
              <a:off x="6172200" y="3810000"/>
              <a:ext cx="2667000" cy="13716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cxnSp>
          <p:nvCxnSpPr>
            <p:cNvPr id="37" name="Straight Connector 36"/>
            <p:cNvCxnSpPr/>
            <p:nvPr/>
          </p:nvCxnSpPr>
          <p:spPr>
            <a:xfrm rot="5400000">
              <a:off x="6368257" y="4491831"/>
              <a:ext cx="1276350" cy="158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7362826" y="4492625"/>
              <a:ext cx="1274762" cy="158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9" name="Rectangle 40"/>
            <p:cNvSpPr>
              <a:spLocks noChangeArrowheads="1"/>
            </p:cNvSpPr>
            <p:nvPr/>
          </p:nvSpPr>
          <p:spPr bwMode="auto">
            <a:xfrm>
              <a:off x="6400800" y="4114800"/>
              <a:ext cx="371042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d-ID" sz="4000" b="1">
                  <a:sym typeface="Symbol" pitchFamily="18" charset="2"/>
                </a:rPr>
                <a:t></a:t>
              </a:r>
              <a:endParaRPr lang="id-ID" sz="4000" b="1"/>
            </a:p>
          </p:txBody>
        </p:sp>
        <p:grpSp>
          <p:nvGrpSpPr>
            <p:cNvPr id="3" name="Group 53"/>
            <p:cNvGrpSpPr>
              <a:grpSpLocks/>
            </p:cNvGrpSpPr>
            <p:nvPr/>
          </p:nvGrpSpPr>
          <p:grpSpPr bwMode="auto">
            <a:xfrm>
              <a:off x="7289457" y="4256567"/>
              <a:ext cx="396446" cy="447232"/>
              <a:chOff x="6553200" y="1066800"/>
              <a:chExt cx="1524000" cy="1068388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7317345" y="1065656"/>
                <a:ext cx="76282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6554519" y="2135102"/>
                <a:ext cx="76282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6782620" y="1600380"/>
                <a:ext cx="106944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1" name="Rectangle 42"/>
            <p:cNvSpPr>
              <a:spLocks noChangeArrowheads="1"/>
            </p:cNvSpPr>
            <p:nvPr/>
          </p:nvSpPr>
          <p:spPr bwMode="auto">
            <a:xfrm>
              <a:off x="8154430" y="3925866"/>
              <a:ext cx="371042" cy="874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5400">
                  <a:sym typeface="Symbol" pitchFamily="18" charset="2"/>
                </a:rPr>
                <a:t>y</a:t>
              </a:r>
              <a:endParaRPr lang="id-ID" sz="8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MLP</a:t>
            </a:r>
            <a:endParaRPr lang="id-ID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Aktivasi</a:t>
            </a:r>
            <a:r>
              <a:rPr lang="en-US" dirty="0" smtClean="0"/>
              <a:t>: </a:t>
            </a:r>
            <a:r>
              <a:rPr lang="en-US" dirty="0" err="1" smtClean="0"/>
              <a:t>umumnya</a:t>
            </a:r>
            <a:r>
              <a:rPr lang="en-US" dirty="0" smtClean="0"/>
              <a:t> (0, 1) </a:t>
            </a:r>
            <a:r>
              <a:rPr lang="en-US" dirty="0" err="1" smtClean="0"/>
              <a:t>atau</a:t>
            </a:r>
            <a:r>
              <a:rPr lang="en-US" dirty="0" smtClean="0"/>
              <a:t> (-1, 1)</a:t>
            </a:r>
          </a:p>
          <a:p>
            <a:pPr lvl="1"/>
            <a:r>
              <a:rPr lang="en-US" dirty="0" smtClean="0"/>
              <a:t>Preprocessing</a:t>
            </a:r>
          </a:p>
          <a:p>
            <a:pPr lvl="1"/>
            <a:r>
              <a:rPr lang="en-US" dirty="0" err="1" smtClean="0"/>
              <a:t>Normalisasi</a:t>
            </a:r>
            <a:r>
              <a:rPr lang="en-US" dirty="0" smtClean="0"/>
              <a:t> Data Input</a:t>
            </a:r>
          </a:p>
          <a:p>
            <a:pPr lvl="1"/>
            <a:r>
              <a:rPr lang="en-US" dirty="0" err="1" smtClean="0"/>
              <a:t>Denormalisasi</a:t>
            </a:r>
            <a:r>
              <a:rPr lang="en-US" dirty="0" smtClean="0"/>
              <a:t> Data Output</a:t>
            </a:r>
          </a:p>
          <a:p>
            <a:r>
              <a:rPr lang="en-US" dirty="0" smtClean="0"/>
              <a:t>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neuron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biner</a:t>
            </a:r>
            <a:r>
              <a:rPr lang="en-US" dirty="0" smtClean="0"/>
              <a:t> (0 </a:t>
            </a:r>
            <a:r>
              <a:rPr lang="en-US" dirty="0" err="1" smtClean="0"/>
              <a:t>atau</a:t>
            </a:r>
            <a:r>
              <a:rPr lang="en-US" dirty="0" smtClean="0"/>
              <a:t> 1) </a:t>
            </a:r>
            <a:r>
              <a:rPr lang="en-US" dirty="0" err="1" smtClean="0"/>
              <a:t>maupun</a:t>
            </a:r>
            <a:r>
              <a:rPr lang="en-US" dirty="0" smtClean="0"/>
              <a:t> real </a:t>
            </a:r>
            <a:r>
              <a:rPr lang="en-US" dirty="0" err="1" smtClean="0"/>
              <a:t>dalam</a:t>
            </a:r>
            <a:r>
              <a:rPr lang="en-US" dirty="0" smtClean="0"/>
              <a:t> interval (0, 1) </a:t>
            </a:r>
            <a:r>
              <a:rPr lang="en-US" dirty="0" err="1" smtClean="0"/>
              <a:t>atau</a:t>
            </a:r>
            <a:r>
              <a:rPr lang="en-US" dirty="0" smtClean="0"/>
              <a:t> (-1, 1)</a:t>
            </a:r>
          </a:p>
          <a:p>
            <a:pPr lvl="1"/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setiap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kelas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dikodekan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dalam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biner</a:t>
            </a:r>
            <a:endParaRPr lang="en-US" dirty="0" smtClean="0"/>
          </a:p>
          <a:p>
            <a:pPr lvl="1"/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output </a:t>
            </a:r>
            <a:r>
              <a:rPr lang="en-US" dirty="0" err="1" smtClean="0">
                <a:sym typeface="Wingdings" pitchFamily="2" charset="2"/>
              </a:rPr>
              <a:t>didenormalisasi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err="1" smtClean="0"/>
              <a:t>Optimasi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preprocessing yang </a:t>
            </a:r>
            <a:r>
              <a:rPr lang="en-US" dirty="0" err="1" smtClean="0">
                <a:sym typeface="Wingdings" pitchFamily="2" charset="2"/>
              </a:rPr>
              <a:t>agak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rumit</a:t>
            </a: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MLP</a:t>
            </a:r>
            <a:endParaRPr lang="id-ID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Kelebihan</a:t>
            </a:r>
            <a:endParaRPr lang="en-US" b="1" dirty="0" smtClean="0"/>
          </a:p>
          <a:p>
            <a:pPr lvl="1"/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endParaRPr lang="en-US" dirty="0" smtClean="0"/>
          </a:p>
          <a:p>
            <a:pPr lvl="1"/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Tahan</a:t>
            </a:r>
            <a:r>
              <a:rPr lang="en-US" dirty="0" smtClean="0"/>
              <a:t> </a:t>
            </a:r>
            <a:r>
              <a:rPr lang="en-US" i="1" dirty="0" smtClean="0"/>
              <a:t>noise</a:t>
            </a:r>
          </a:p>
          <a:p>
            <a:pPr lvl="1"/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hardaware</a:t>
            </a:r>
            <a:r>
              <a:rPr lang="en-US" dirty="0" smtClean="0"/>
              <a:t> (CHIP)</a:t>
            </a:r>
          </a:p>
          <a:p>
            <a:r>
              <a:rPr lang="en-US" b="1" dirty="0" err="1" smtClean="0"/>
              <a:t>Kekurangan</a:t>
            </a:r>
            <a:endParaRPr lang="en-US" b="1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training lama</a:t>
            </a:r>
          </a:p>
          <a:p>
            <a:pPr lvl="1"/>
            <a:r>
              <a:rPr lang="en-US" dirty="0" smtClean="0"/>
              <a:t>Training </a:t>
            </a:r>
            <a:r>
              <a:rPr lang="en-US" dirty="0" err="1" smtClean="0"/>
              <a:t>ulang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Penalarannya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tidak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bisa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dijelaskan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en-US" i="1" dirty="0" smtClean="0">
                <a:solidFill>
                  <a:srgbClr val="FF0000"/>
                </a:solidFill>
              </a:rPr>
              <a:t>Weights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id-ID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400" dirty="0"/>
              <a:t>Probabilistic Neural Network (PNN) </a:t>
            </a:r>
            <a:endParaRPr lang="id-ID" sz="44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311354"/>
              </p:ext>
            </p:extLst>
          </p:nvPr>
        </p:nvGraphicFramePr>
        <p:xfrm>
          <a:off x="533399" y="2362200"/>
          <a:ext cx="423746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804" r:id="rId4" imgW="1447172" imgH="393529" progId="Equation.3">
                  <p:embed/>
                </p:oleObj>
              </mc:Choice>
              <mc:Fallback>
                <p:oleObj r:id="rId4" imgW="1447172" imgH="393529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399" y="2362200"/>
                        <a:ext cx="4237463" cy="1143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531846"/>
              </p:ext>
            </p:extLst>
          </p:nvPr>
        </p:nvGraphicFramePr>
        <p:xfrm>
          <a:off x="609599" y="3962400"/>
          <a:ext cx="7750629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805" r:id="rId6" imgW="3390900" imgH="266700" progId="Equation.3">
                  <p:embed/>
                </p:oleObj>
              </mc:Choice>
              <mc:Fallback>
                <p:oleObj r:id="rId6" imgW="3390900" imgH="266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99" y="3962400"/>
                        <a:ext cx="7750629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794564"/>
              </p:ext>
            </p:extLst>
          </p:nvPr>
        </p:nvGraphicFramePr>
        <p:xfrm>
          <a:off x="609600" y="5105400"/>
          <a:ext cx="7894674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806" r:id="rId8" imgW="2832100" imgH="406400" progId="Equation.3">
                  <p:embed/>
                </p:oleObj>
              </mc:Choice>
              <mc:Fallback>
                <p:oleObj r:id="rId8" imgW="2832100" imgH="40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105400"/>
                        <a:ext cx="7894674" cy="1143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081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400" dirty="0"/>
              <a:t>Probabilistic Neural Network (PNN) </a:t>
            </a:r>
            <a:endParaRPr lang="id-ID" sz="44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748410"/>
              </p:ext>
            </p:extLst>
          </p:nvPr>
        </p:nvGraphicFramePr>
        <p:xfrm>
          <a:off x="381000" y="2362201"/>
          <a:ext cx="3733800" cy="1371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80" r:id="rId4" imgW="1218671" imgH="444307" progId="Equation.3">
                  <p:embed/>
                </p:oleObj>
              </mc:Choice>
              <mc:Fallback>
                <p:oleObj r:id="rId4" imgW="1218671" imgH="444307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362201"/>
                        <a:ext cx="3733800" cy="13710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829396"/>
              </p:ext>
            </p:extLst>
          </p:nvPr>
        </p:nvGraphicFramePr>
        <p:xfrm>
          <a:off x="381000" y="4876800"/>
          <a:ext cx="3657600" cy="905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81" r:id="rId6" imgW="965200" imgH="241300" progId="Equation.3">
                  <p:embed/>
                </p:oleObj>
              </mc:Choice>
              <mc:Fallback>
                <p:oleObj r:id="rId6" imgW="9652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876800"/>
                        <a:ext cx="3657600" cy="9053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399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56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" y="1066800"/>
            <a:ext cx="8865807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776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623623" name="Picture 7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57"/>
          <a:stretch/>
        </p:blipFill>
        <p:spPr bwMode="auto">
          <a:xfrm>
            <a:off x="228600" y="457200"/>
            <a:ext cx="8800865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211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8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285750"/>
            <a:ext cx="8559800" cy="628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3352800" y="272612"/>
            <a:ext cx="572814" cy="11620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ounded Rectangle 3"/>
          <p:cNvSpPr/>
          <p:nvPr/>
        </p:nvSpPr>
        <p:spPr>
          <a:xfrm>
            <a:off x="3352800" y="1723698"/>
            <a:ext cx="572814" cy="11620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ounded Rectangle 4"/>
          <p:cNvSpPr/>
          <p:nvPr/>
        </p:nvSpPr>
        <p:spPr>
          <a:xfrm>
            <a:off x="3352800" y="3136682"/>
            <a:ext cx="572814" cy="11620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ounded Rectangle 5"/>
          <p:cNvSpPr/>
          <p:nvPr/>
        </p:nvSpPr>
        <p:spPr>
          <a:xfrm>
            <a:off x="3352800" y="4558864"/>
            <a:ext cx="572814" cy="11620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938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8600" y="103751"/>
            <a:ext cx="8610600" cy="3362763"/>
            <a:chOff x="228600" y="294837"/>
            <a:chExt cx="8610600" cy="3362763"/>
          </a:xfrm>
        </p:grpSpPr>
        <p:pic>
          <p:nvPicPr>
            <p:cNvPr id="62669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294837"/>
              <a:ext cx="4157663" cy="3349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669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1537" y="307975"/>
              <a:ext cx="4157663" cy="3349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2669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788" y="3663000"/>
            <a:ext cx="1807012" cy="20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669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839" y="3638257"/>
            <a:ext cx="3975425" cy="20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28600" y="5858470"/>
            <a:ext cx="8699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 smtClean="0">
                <a:solidFill>
                  <a:srgbClr val="0070C0"/>
                </a:solidFill>
              </a:rPr>
              <a:t>P</a:t>
            </a:r>
            <a:r>
              <a:rPr lang="fi-FI" dirty="0" smtClean="0">
                <a:solidFill>
                  <a:srgbClr val="0070C0"/>
                </a:solidFill>
              </a:rPr>
              <a:t>arameter </a:t>
            </a:r>
            <a:r>
              <a:rPr lang="fi-FI" dirty="0">
                <a:solidFill>
                  <a:srgbClr val="0070C0"/>
                </a:solidFill>
              </a:rPr>
              <a:t>penghalu</a:t>
            </a:r>
            <a:r>
              <a:rPr lang="id-ID" dirty="0">
                <a:solidFill>
                  <a:srgbClr val="0070C0"/>
                </a:solidFill>
              </a:rPr>
              <a:t>s </a:t>
            </a:r>
            <a:r>
              <a:rPr lang="id-ID" i="1" dirty="0">
                <a:solidFill>
                  <a:srgbClr val="0070C0"/>
                </a:solidFill>
                <a:sym typeface="Symbol"/>
              </a:rPr>
              <a:t></a:t>
            </a:r>
            <a:r>
              <a:rPr lang="id-ID" i="1" baseline="-25000" dirty="0">
                <a:solidFill>
                  <a:srgbClr val="0070C0"/>
                </a:solidFill>
              </a:rPr>
              <a:t>1</a:t>
            </a:r>
            <a:r>
              <a:rPr lang="id-ID" dirty="0">
                <a:solidFill>
                  <a:srgbClr val="0070C0"/>
                </a:solidFill>
              </a:rPr>
              <a:t> pada kelas </a:t>
            </a:r>
            <a:r>
              <a:rPr lang="id-ID" i="1" dirty="0">
                <a:solidFill>
                  <a:srgbClr val="0070C0"/>
                </a:solidFill>
              </a:rPr>
              <a:t>C</a:t>
            </a:r>
            <a:r>
              <a:rPr lang="id-ID" baseline="-25000" dirty="0">
                <a:solidFill>
                  <a:srgbClr val="0070C0"/>
                </a:solidFill>
              </a:rPr>
              <a:t>1 </a:t>
            </a:r>
            <a:r>
              <a:rPr lang="id-ID" dirty="0">
                <a:solidFill>
                  <a:srgbClr val="0070C0"/>
                </a:solidFill>
              </a:rPr>
              <a:t>dan </a:t>
            </a:r>
            <a:r>
              <a:rPr lang="id-ID" i="1" dirty="0" smtClean="0">
                <a:solidFill>
                  <a:srgbClr val="0070C0"/>
                </a:solidFill>
                <a:sym typeface="Symbol"/>
              </a:rPr>
              <a:t></a:t>
            </a:r>
            <a:r>
              <a:rPr lang="id-ID" i="1" baseline="-25000" dirty="0">
                <a:solidFill>
                  <a:srgbClr val="0070C0"/>
                </a:solidFill>
              </a:rPr>
              <a:t>2</a:t>
            </a:r>
            <a:r>
              <a:rPr lang="id-ID" dirty="0">
                <a:solidFill>
                  <a:srgbClr val="0070C0"/>
                </a:solidFill>
              </a:rPr>
              <a:t> pada kelas </a:t>
            </a:r>
            <a:r>
              <a:rPr lang="id-ID" i="1" dirty="0" smtClean="0">
                <a:solidFill>
                  <a:srgbClr val="0070C0"/>
                </a:solidFill>
              </a:rPr>
              <a:t>C</a:t>
            </a:r>
            <a:r>
              <a:rPr lang="id-ID" baseline="-25000" dirty="0" smtClean="0">
                <a:solidFill>
                  <a:srgbClr val="0070C0"/>
                </a:solidFill>
              </a:rPr>
              <a:t>2 </a:t>
            </a:r>
            <a:r>
              <a:rPr lang="id-ID" dirty="0" smtClean="0">
                <a:solidFill>
                  <a:srgbClr val="0070C0"/>
                </a:solidFill>
              </a:rPr>
              <a:t>berbeda jauh. Tanpa menggunakan </a:t>
            </a:r>
            <a:r>
              <a:rPr lang="id-ID" dirty="0">
                <a:solidFill>
                  <a:srgbClr val="0070C0"/>
                </a:solidFill>
              </a:rPr>
              <a:t>konstanra </a:t>
            </a:r>
            <a:r>
              <a:rPr lang="id-ID" i="1" dirty="0">
                <a:solidFill>
                  <a:srgbClr val="0070C0"/>
                </a:solidFill>
              </a:rPr>
              <a:t>g</a:t>
            </a:r>
            <a:r>
              <a:rPr lang="id-ID" dirty="0">
                <a:solidFill>
                  <a:srgbClr val="0070C0"/>
                </a:solidFill>
              </a:rPr>
              <a:t>, </a:t>
            </a:r>
            <a:r>
              <a:rPr lang="id-ID" dirty="0" smtClean="0">
                <a:solidFill>
                  <a:srgbClr val="0070C0"/>
                </a:solidFill>
              </a:rPr>
              <a:t>perbedaan </a:t>
            </a:r>
            <a:r>
              <a:rPr lang="id-ID" dirty="0">
                <a:solidFill>
                  <a:srgbClr val="0070C0"/>
                </a:solidFill>
              </a:rPr>
              <a:t>kedua </a:t>
            </a:r>
            <a:r>
              <a:rPr lang="fi-FI" dirty="0" smtClean="0">
                <a:solidFill>
                  <a:srgbClr val="0070C0"/>
                </a:solidFill>
              </a:rPr>
              <a:t>parameter </a:t>
            </a:r>
            <a:r>
              <a:rPr lang="fi-FI" dirty="0">
                <a:solidFill>
                  <a:srgbClr val="0070C0"/>
                </a:solidFill>
              </a:rPr>
              <a:t>penghalu</a:t>
            </a:r>
            <a:r>
              <a:rPr lang="id-ID" dirty="0">
                <a:solidFill>
                  <a:srgbClr val="0070C0"/>
                </a:solidFill>
              </a:rPr>
              <a:t>s </a:t>
            </a:r>
            <a:r>
              <a:rPr lang="id-ID" dirty="0" smtClean="0">
                <a:solidFill>
                  <a:srgbClr val="0070C0"/>
                </a:solidFill>
              </a:rPr>
              <a:t>sudah cukup besar untuk menentukan </a:t>
            </a:r>
            <a:r>
              <a:rPr lang="id-ID" dirty="0">
                <a:solidFill>
                  <a:srgbClr val="0070C0"/>
                </a:solidFill>
              </a:rPr>
              <a:t>kelas keputusan.</a:t>
            </a:r>
          </a:p>
        </p:txBody>
      </p:sp>
    </p:spTree>
    <p:extLst>
      <p:ext uri="{BB962C8B-B14F-4D97-AF65-F5344CB8AC3E}">
        <p14:creationId xmlns:p14="http://schemas.microsoft.com/office/powerpoint/2010/main" val="109398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7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4045"/>
            <a:ext cx="4157663" cy="33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77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732" y="119811"/>
            <a:ext cx="4157663" cy="33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77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788" y="3663000"/>
            <a:ext cx="1807012" cy="20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77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638147"/>
            <a:ext cx="3975424" cy="20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600" y="5858470"/>
            <a:ext cx="8699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 smtClean="0">
                <a:solidFill>
                  <a:srgbClr val="00B050"/>
                </a:solidFill>
              </a:rPr>
              <a:t>P</a:t>
            </a:r>
            <a:r>
              <a:rPr lang="fi-FI" dirty="0" smtClean="0">
                <a:solidFill>
                  <a:srgbClr val="00B050"/>
                </a:solidFill>
              </a:rPr>
              <a:t>arameter </a:t>
            </a:r>
            <a:r>
              <a:rPr lang="fi-FI" dirty="0">
                <a:solidFill>
                  <a:srgbClr val="00B050"/>
                </a:solidFill>
              </a:rPr>
              <a:t>penghalu</a:t>
            </a:r>
            <a:r>
              <a:rPr lang="id-ID" dirty="0">
                <a:solidFill>
                  <a:srgbClr val="00B050"/>
                </a:solidFill>
              </a:rPr>
              <a:t>s </a:t>
            </a:r>
            <a:r>
              <a:rPr lang="id-ID" i="1" dirty="0">
                <a:solidFill>
                  <a:srgbClr val="00B050"/>
                </a:solidFill>
                <a:sym typeface="Symbol"/>
              </a:rPr>
              <a:t></a:t>
            </a:r>
            <a:r>
              <a:rPr lang="id-ID" i="1" baseline="-25000" dirty="0">
                <a:solidFill>
                  <a:srgbClr val="00B050"/>
                </a:solidFill>
              </a:rPr>
              <a:t>1</a:t>
            </a:r>
            <a:r>
              <a:rPr lang="id-ID" dirty="0">
                <a:solidFill>
                  <a:srgbClr val="00B050"/>
                </a:solidFill>
              </a:rPr>
              <a:t> pada kelas </a:t>
            </a:r>
            <a:r>
              <a:rPr lang="id-ID" i="1" dirty="0">
                <a:solidFill>
                  <a:srgbClr val="00B050"/>
                </a:solidFill>
              </a:rPr>
              <a:t>C</a:t>
            </a:r>
            <a:r>
              <a:rPr lang="id-ID" baseline="-25000" dirty="0">
                <a:solidFill>
                  <a:srgbClr val="00B050"/>
                </a:solidFill>
              </a:rPr>
              <a:t>1 </a:t>
            </a:r>
            <a:r>
              <a:rPr lang="id-ID" dirty="0">
                <a:solidFill>
                  <a:srgbClr val="00B050"/>
                </a:solidFill>
              </a:rPr>
              <a:t>dan </a:t>
            </a:r>
            <a:r>
              <a:rPr lang="id-ID" i="1" dirty="0" smtClean="0">
                <a:solidFill>
                  <a:srgbClr val="00B050"/>
                </a:solidFill>
                <a:sym typeface="Symbol"/>
              </a:rPr>
              <a:t></a:t>
            </a:r>
            <a:r>
              <a:rPr lang="id-ID" i="1" baseline="-25000" dirty="0">
                <a:solidFill>
                  <a:srgbClr val="00B050"/>
                </a:solidFill>
              </a:rPr>
              <a:t>2</a:t>
            </a:r>
            <a:r>
              <a:rPr lang="id-ID" dirty="0">
                <a:solidFill>
                  <a:srgbClr val="00B050"/>
                </a:solidFill>
              </a:rPr>
              <a:t> pada kelas </a:t>
            </a:r>
            <a:r>
              <a:rPr lang="id-ID" i="1" dirty="0" smtClean="0">
                <a:solidFill>
                  <a:srgbClr val="00B050"/>
                </a:solidFill>
              </a:rPr>
              <a:t>C</a:t>
            </a:r>
            <a:r>
              <a:rPr lang="id-ID" baseline="-25000" dirty="0" smtClean="0">
                <a:solidFill>
                  <a:srgbClr val="00B050"/>
                </a:solidFill>
              </a:rPr>
              <a:t>2 </a:t>
            </a:r>
            <a:r>
              <a:rPr lang="id-ID" dirty="0" smtClean="0">
                <a:solidFill>
                  <a:srgbClr val="00B050"/>
                </a:solidFill>
              </a:rPr>
              <a:t>berbeda tipis. </a:t>
            </a:r>
            <a:r>
              <a:rPr lang="id-ID" dirty="0">
                <a:solidFill>
                  <a:srgbClr val="00B050"/>
                </a:solidFill>
              </a:rPr>
              <a:t>Namun, jika Anda menggunakan konstanra </a:t>
            </a:r>
            <a:r>
              <a:rPr lang="id-ID" i="1" dirty="0">
                <a:solidFill>
                  <a:srgbClr val="00B050"/>
                </a:solidFill>
              </a:rPr>
              <a:t>g</a:t>
            </a:r>
            <a:r>
              <a:rPr lang="id-ID" dirty="0">
                <a:solidFill>
                  <a:srgbClr val="00B050"/>
                </a:solidFill>
              </a:rPr>
              <a:t>, maka perbedaan kedua </a:t>
            </a:r>
            <a:r>
              <a:rPr lang="fi-FI" dirty="0" smtClean="0">
                <a:solidFill>
                  <a:srgbClr val="00B050"/>
                </a:solidFill>
              </a:rPr>
              <a:t>parameter </a:t>
            </a:r>
            <a:r>
              <a:rPr lang="fi-FI" dirty="0">
                <a:solidFill>
                  <a:srgbClr val="00B050"/>
                </a:solidFill>
              </a:rPr>
              <a:t>penghalu</a:t>
            </a:r>
            <a:r>
              <a:rPr lang="id-ID" dirty="0">
                <a:solidFill>
                  <a:srgbClr val="00B050"/>
                </a:solidFill>
              </a:rPr>
              <a:t>s dapat diperbesar sehingga lebih mudah menentukan kelas keputusan.</a:t>
            </a:r>
          </a:p>
        </p:txBody>
      </p:sp>
    </p:spTree>
    <p:extLst>
      <p:ext uri="{BB962C8B-B14F-4D97-AF65-F5344CB8AC3E}">
        <p14:creationId xmlns:p14="http://schemas.microsoft.com/office/powerpoint/2010/main" val="266913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8738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349589"/>
              </p:ext>
            </p:extLst>
          </p:nvPr>
        </p:nvGraphicFramePr>
        <p:xfrm>
          <a:off x="1600200" y="2274292"/>
          <a:ext cx="2819400" cy="697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02" r:id="rId4" imgW="965200" imgH="241300" progId="Equation.3">
                  <p:embed/>
                </p:oleObj>
              </mc:Choice>
              <mc:Fallback>
                <p:oleObj r:id="rId4" imgW="9652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74292"/>
                        <a:ext cx="2819400" cy="6975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48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344153</TotalTime>
  <Words>2533</Words>
  <Application>Microsoft Office PowerPoint</Application>
  <PresentationFormat>On-screen Show (4:3)</PresentationFormat>
  <Paragraphs>1227</Paragraphs>
  <Slides>104</Slides>
  <Notes>85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104</vt:i4>
      </vt:variant>
    </vt:vector>
  </HeadingPairs>
  <TitlesOfParts>
    <vt:vector size="109" baseType="lpstr">
      <vt:lpstr>Flow</vt:lpstr>
      <vt:lpstr>Office Theme</vt:lpstr>
      <vt:lpstr>Visio</vt:lpstr>
      <vt:lpstr>Equation</vt:lpstr>
      <vt:lpstr>Microsoft Equation 3.0</vt:lpstr>
      <vt:lpstr>Machine Learning ANN: Multi-Layer Perceptron &amp; Probabilistic NN</vt:lpstr>
      <vt:lpstr>PowerPoint Presentation</vt:lpstr>
      <vt:lpstr>PowerPoint Presentation</vt:lpstr>
      <vt:lpstr>Perceptron</vt:lpstr>
      <vt:lpstr>PowerPoint Presentation</vt:lpstr>
      <vt:lpstr>PowerPoint Presentation</vt:lpstr>
      <vt:lpstr>Perceptron</vt:lpstr>
      <vt:lpstr>AND</vt:lpstr>
      <vt:lpstr>AND</vt:lpstr>
      <vt:lpstr>OR</vt:lpstr>
      <vt:lpstr>OR</vt:lpstr>
      <vt:lpstr>XOR</vt:lpstr>
      <vt:lpstr>XOR</vt:lpstr>
      <vt:lpstr>3 elemen input  3 dimensi</vt:lpstr>
      <vt:lpstr> Perceptron Network</vt:lpstr>
      <vt:lpstr>Learning</vt:lpstr>
      <vt:lpstr>PowerPoint Presentation</vt:lpstr>
      <vt:lpstr>PowerPoint Presentation</vt:lpstr>
      <vt:lpstr>Activation Functions</vt:lpstr>
      <vt:lpstr>Hard Limit</vt:lpstr>
      <vt:lpstr>Threshold</vt:lpstr>
      <vt:lpstr>Symetric Hard Limit</vt:lpstr>
      <vt:lpstr>Bipolar Threshold</vt:lpstr>
      <vt:lpstr>Linear (Identity)</vt:lpstr>
      <vt:lpstr>Piecewise-linear</vt:lpstr>
      <vt:lpstr>Symetric Piecewise-linear</vt:lpstr>
      <vt:lpstr>Sigmoid atau sigmoid biner</vt:lpstr>
      <vt:lpstr>Sigmoid Symetric (Bipolar) </vt:lpstr>
      <vt:lpstr>Radial Basis Function (RBF)</vt:lpstr>
      <vt:lpstr>Arsitektur ANN</vt:lpstr>
      <vt:lpstr>Single-Layer Feedforward Networks</vt:lpstr>
      <vt:lpstr>Multi-Layer Feedforward Networks</vt:lpstr>
      <vt:lpstr>Recurrent Networks</vt:lpstr>
      <vt:lpstr>Lattice Structure (satu dimensi, 3 neurons)</vt:lpstr>
      <vt:lpstr>Lattice Structure (dua dimensi, 3x3 neurons)</vt:lpstr>
      <vt:lpstr>Proses Belajar (Learning)</vt:lpstr>
      <vt:lpstr>Perceptron: Model</vt:lpstr>
      <vt:lpstr>Perceptron: Signal-Flow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Algoritma Belajar Propagasi Balik</vt:lpstr>
      <vt:lpstr>Multi-Layer Perceptron (MLP) tanpa bias</vt:lpstr>
      <vt:lpstr>Multi-Layer Perceptron (MLP) dengan bias</vt:lpstr>
      <vt:lpstr>Error Surface</vt:lpstr>
      <vt:lpstr>Algoritma Belajar Propagasi Balik</vt:lpstr>
      <vt:lpstr>Algoritma Belajar Propagasi Balik</vt:lpstr>
      <vt:lpstr>Algoritma Belajar Propagasi Balik</vt:lpstr>
      <vt:lpstr>Turunan pertama fungsi aktivasi</vt:lpstr>
      <vt:lpstr>Algoritma Belajar Propagasi Balik</vt:lpstr>
      <vt:lpstr>PowerPoint Presentation</vt:lpstr>
      <vt:lpstr>Pengenalan Karakter E, F, G, 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Pengenalan Karakter E, F, G, O</vt:lpstr>
      <vt:lpstr>PowerPoint Presentation</vt:lpstr>
      <vt:lpstr>PowerPoint Presentation</vt:lpstr>
      <vt:lpstr>PowerPoint Presentation</vt:lpstr>
      <vt:lpstr>MLP mana yang lebih baik?</vt:lpstr>
      <vt:lpstr>PowerPoint Presentation</vt:lpstr>
      <vt:lpstr>Prapemrosesan data</vt:lpstr>
      <vt:lpstr>Permasalahan pada MLP</vt:lpstr>
      <vt:lpstr>PowerPoint Presentation</vt:lpstr>
      <vt:lpstr>Jumlah neuron pada hidden layer?</vt:lpstr>
      <vt:lpstr>ALVINN: MLP 960-4-30</vt:lpstr>
      <vt:lpstr>Jumlah neuron pada hidden layer?</vt:lpstr>
      <vt:lpstr>Jumlah neuron pada output layer</vt:lpstr>
      <vt:lpstr>PowerPoint Presentation</vt:lpstr>
      <vt:lpstr>PowerPoint Presentation</vt:lpstr>
      <vt:lpstr>PowerPoint Presentation</vt:lpstr>
      <vt:lpstr>Security Systems</vt:lpstr>
      <vt:lpstr>Learning Rate: Besar</vt:lpstr>
      <vt:lpstr>PowerPoint Presentation</vt:lpstr>
      <vt:lpstr>Algoritma Belajar Propagasi Balik</vt:lpstr>
      <vt:lpstr>Learning Rate: Kecil</vt:lpstr>
      <vt:lpstr>PowerPoint Presentation</vt:lpstr>
      <vt:lpstr>Kapan Menghentikan Learning?</vt:lpstr>
      <vt:lpstr>PowerPoint Presentation</vt:lpstr>
      <vt:lpstr>Overfit, Oversize, Flexible</vt:lpstr>
      <vt:lpstr>Studi Kasus</vt:lpstr>
      <vt:lpstr>Kasus 1 Verifikasi tandatangan</vt:lpstr>
      <vt:lpstr>Kasus 2: Sistem keamanan</vt:lpstr>
      <vt:lpstr>Kasus 3: Prediksi Data Timeseries</vt:lpstr>
      <vt:lpstr>Kasus 4: Deteksi Churn</vt:lpstr>
      <vt:lpstr>MLP</vt:lpstr>
      <vt:lpstr>MLP</vt:lpstr>
      <vt:lpstr>Probabilistic Neural Network (PNN) </vt:lpstr>
      <vt:lpstr>Probabilistic Neural Network (PNN)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PNN</vt:lpstr>
      <vt:lpstr>Hasil Pembelajaran Naive Bayes?</vt:lpstr>
      <vt:lpstr>Hasil Pembelajaran Naive Bayes?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Computation Komputasi Berbasis Evolusi dan Genetika</dc:title>
  <dc:creator>Toshiba</dc:creator>
  <cp:lastModifiedBy>lenovo</cp:lastModifiedBy>
  <cp:revision>628</cp:revision>
  <dcterms:created xsi:type="dcterms:W3CDTF">2006-08-16T00:00:00Z</dcterms:created>
  <dcterms:modified xsi:type="dcterms:W3CDTF">2018-02-22T01:30:04Z</dcterms:modified>
</cp:coreProperties>
</file>