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86D86-7C01-480E-8A4F-29C229566B14}" type="datetimeFigureOut">
              <a:rPr lang="en-AU" smtClean="0"/>
              <a:t>22/10/2013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7F15B-1333-4255-B405-98B057CA0C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13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8F53-0624-4A0E-8A35-4E16BE9BEDB0}" type="datetimeFigureOut">
              <a:rPr lang="en-AU" smtClean="0"/>
              <a:t>22/10/2013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6F1D-4750-49A3-8902-32075FC15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095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8F53-0624-4A0E-8A35-4E16BE9BEDB0}" type="datetimeFigureOut">
              <a:rPr lang="en-AU" smtClean="0"/>
              <a:t>22/10/2013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6F1D-4750-49A3-8902-32075FC15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893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8F53-0624-4A0E-8A35-4E16BE9BEDB0}" type="datetimeFigureOut">
              <a:rPr lang="en-AU" smtClean="0"/>
              <a:t>22/10/2013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6F1D-4750-49A3-8902-32075FC15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180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8F53-0624-4A0E-8A35-4E16BE9BEDB0}" type="datetimeFigureOut">
              <a:rPr lang="en-AU" smtClean="0"/>
              <a:t>22/10/2013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6F1D-4750-49A3-8902-32075FC15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597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8F53-0624-4A0E-8A35-4E16BE9BEDB0}" type="datetimeFigureOut">
              <a:rPr lang="en-AU" smtClean="0"/>
              <a:t>22/10/2013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6F1D-4750-49A3-8902-32075FC15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947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8F53-0624-4A0E-8A35-4E16BE9BEDB0}" type="datetimeFigureOut">
              <a:rPr lang="en-AU" smtClean="0"/>
              <a:t>22/10/2013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6F1D-4750-49A3-8902-32075FC15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67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8F53-0624-4A0E-8A35-4E16BE9BEDB0}" type="datetimeFigureOut">
              <a:rPr lang="en-AU" smtClean="0"/>
              <a:t>22/10/2013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6F1D-4750-49A3-8902-32075FC15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028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8F53-0624-4A0E-8A35-4E16BE9BEDB0}" type="datetimeFigureOut">
              <a:rPr lang="en-AU" smtClean="0"/>
              <a:t>22/10/2013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6F1D-4750-49A3-8902-32075FC15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60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8F53-0624-4A0E-8A35-4E16BE9BEDB0}" type="datetimeFigureOut">
              <a:rPr lang="en-AU" smtClean="0"/>
              <a:t>22/10/2013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6F1D-4750-49A3-8902-32075FC15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887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8F53-0624-4A0E-8A35-4E16BE9BEDB0}" type="datetimeFigureOut">
              <a:rPr lang="en-AU" smtClean="0"/>
              <a:t>22/10/2013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6F1D-4750-49A3-8902-32075FC15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73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8F53-0624-4A0E-8A35-4E16BE9BEDB0}" type="datetimeFigureOut">
              <a:rPr lang="en-AU" smtClean="0"/>
              <a:t>22/10/2013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6F1D-4750-49A3-8902-32075FC15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099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chemeClr val="accent5">
              <a:lumMod val="40000"/>
              <a:lumOff val="60000"/>
            </a:schemeClr>
          </a:fgClr>
          <a:bgClr>
            <a:schemeClr val="tx2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E8F53-0624-4A0E-8A35-4E16BE9BEDB0}" type="datetimeFigureOut">
              <a:rPr lang="en-AU" smtClean="0"/>
              <a:t>22/10/2013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A6F1D-4750-49A3-8902-32075FC15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64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79634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AU"/>
          </a:p>
        </p:txBody>
      </p:sp>
      <p:pic>
        <p:nvPicPr>
          <p:cNvPr id="1025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48" y="0"/>
            <a:ext cx="14097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54467" y="0"/>
            <a:ext cx="6858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36838" algn="ctr"/>
                <a:tab pos="5273675" algn="r"/>
              </a:tabLst>
            </a:pPr>
            <a:r>
              <a:rPr kumimoji="0" lang="en-AU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Victorian Umpires Committee</a:t>
            </a:r>
            <a:endParaRPr kumimoji="0" lang="en-A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50749" y="238125"/>
            <a:ext cx="53377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dirty="0"/>
              <a:t>Softball Victoria - Umpiring Development Pathway</a:t>
            </a:r>
            <a:endParaRPr lang="en-AU" dirty="0"/>
          </a:p>
        </p:txBody>
      </p:sp>
      <p:grpSp>
        <p:nvGrpSpPr>
          <p:cNvPr id="10" name="Group 9"/>
          <p:cNvGrpSpPr/>
          <p:nvPr/>
        </p:nvGrpSpPr>
        <p:grpSpPr>
          <a:xfrm>
            <a:off x="122548" y="607457"/>
            <a:ext cx="1590679" cy="4323333"/>
            <a:chOff x="2185984" y="1130886"/>
            <a:chExt cx="1590679" cy="4323333"/>
          </a:xfrm>
        </p:grpSpPr>
        <p:sp>
          <p:nvSpPr>
            <p:cNvPr id="11" name="Rectangle 10"/>
            <p:cNvSpPr/>
            <p:nvPr/>
          </p:nvSpPr>
          <p:spPr>
            <a:xfrm>
              <a:off x="2185988" y="1130886"/>
              <a:ext cx="1590675" cy="8191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AU" sz="1200" dirty="0">
                  <a:effectLst/>
                  <a:latin typeface="Arial"/>
                  <a:ea typeface="Times New Roman"/>
                </a:rPr>
                <a:t>BEGINNERS</a:t>
              </a:r>
              <a:endParaRPr lang="en-AU" sz="120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AU" sz="80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AU" sz="1200" dirty="0">
                  <a:effectLst/>
                  <a:latin typeface="Arial"/>
                  <a:ea typeface="Times New Roman"/>
                </a:rPr>
                <a:t>COMMUNITY and</a:t>
              </a:r>
              <a:endParaRPr lang="en-AU" sz="120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AU" sz="1200" dirty="0">
                  <a:effectLst/>
                  <a:latin typeface="Arial"/>
                  <a:ea typeface="Times New Roman"/>
                </a:rPr>
                <a:t>FUP PROGRAM</a:t>
              </a:r>
              <a:endParaRPr lang="en-AU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5987" y="2026935"/>
              <a:ext cx="1590675" cy="78105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AU" sz="1200" dirty="0">
                  <a:effectLst/>
                  <a:latin typeface="Arial"/>
                  <a:ea typeface="Times New Roman"/>
                </a:rPr>
                <a:t>LEVEL 1</a:t>
              </a:r>
              <a:endParaRPr lang="en-AU" sz="120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AU" sz="80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AU" sz="1200" dirty="0">
                  <a:effectLst/>
                  <a:latin typeface="Arial"/>
                  <a:ea typeface="Times New Roman"/>
                </a:rPr>
                <a:t>LOCAL ASSOCIATION</a:t>
              </a:r>
              <a:endParaRPr lang="en-AU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85986" y="2924944"/>
              <a:ext cx="1590675" cy="78105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AU" sz="1200" dirty="0">
                  <a:effectLst/>
                  <a:latin typeface="Arial"/>
                  <a:ea typeface="Times New Roman"/>
                </a:rPr>
                <a:t>LEVEL 2, 3, 4</a:t>
              </a:r>
              <a:endParaRPr lang="en-AU" sz="120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AU" sz="80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AU" sz="1200" dirty="0">
                  <a:effectLst/>
                  <a:latin typeface="Arial"/>
                  <a:ea typeface="Times New Roman"/>
                </a:rPr>
                <a:t>STATE CHAMPIONSHIP</a:t>
              </a:r>
              <a:endParaRPr lang="en-AU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85985" y="3819525"/>
              <a:ext cx="1590675" cy="781050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AU" sz="1200" dirty="0">
                  <a:effectLst/>
                  <a:latin typeface="Arial"/>
                  <a:ea typeface="Times New Roman"/>
                </a:rPr>
                <a:t>LEVEL 5, 6</a:t>
              </a:r>
              <a:endParaRPr lang="en-AU" sz="120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AU" sz="80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AU" sz="1200" dirty="0">
                  <a:effectLst/>
                  <a:latin typeface="Arial"/>
                  <a:ea typeface="Times New Roman"/>
                </a:rPr>
                <a:t>NATIONAL CHAMPIONSHIP</a:t>
              </a:r>
              <a:endParaRPr lang="en-AU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85984" y="4673169"/>
              <a:ext cx="1590675" cy="781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AU" sz="1200" dirty="0">
                  <a:effectLst/>
                  <a:latin typeface="Arial"/>
                  <a:ea typeface="Times New Roman"/>
                </a:rPr>
                <a:t>LEVEL 7, 8</a:t>
              </a:r>
              <a:endParaRPr lang="en-AU" sz="120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AU" sz="80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AU" sz="1200" dirty="0">
                  <a:effectLst/>
                  <a:latin typeface="Arial"/>
                  <a:ea typeface="Times New Roman"/>
                </a:rPr>
                <a:t>NATIONAL AWARD</a:t>
              </a:r>
              <a:endParaRPr lang="en-AU" sz="1200" dirty="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830665" y="607487"/>
            <a:ext cx="1590675" cy="43233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AU" sz="1200" dirty="0" smtClean="0">
              <a:effectLst/>
              <a:latin typeface="Arial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 smtClean="0">
                <a:effectLst/>
                <a:latin typeface="Arial"/>
                <a:ea typeface="Times New Roman"/>
              </a:rPr>
              <a:t>LEVEL </a:t>
            </a:r>
            <a:r>
              <a:rPr lang="en-AU" sz="1200" dirty="0">
                <a:effectLst/>
                <a:latin typeface="Arial"/>
                <a:ea typeface="Times New Roman"/>
              </a:rPr>
              <a:t>1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PATHWAY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Talk to local UIC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Read Course Material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Complete 3 plates and 3 lines at your local association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Complete “Play by the Rules” online course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Sit Basic Rules Exam at local association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Submit paperwork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endParaRPr lang="en-AU" sz="1200" dirty="0" smtClean="0">
              <a:effectLst/>
              <a:latin typeface="Arial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59542" y="607487"/>
            <a:ext cx="1590675" cy="580072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AU" sz="1200" dirty="0" smtClean="0">
              <a:effectLst/>
              <a:latin typeface="Arial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 smtClean="0">
                <a:effectLst/>
                <a:latin typeface="Arial"/>
                <a:ea typeface="Times New Roman"/>
              </a:rPr>
              <a:t>LEVEL </a:t>
            </a:r>
            <a:r>
              <a:rPr lang="en-AU" sz="1200" dirty="0">
                <a:effectLst/>
                <a:latin typeface="Arial"/>
                <a:ea typeface="Times New Roman"/>
              </a:rPr>
              <a:t>2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PATHWAY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Be a current and active Level 1 umpire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Sit exam (May) and achieve required mark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Nominate to sit for Level 2 assessment (by September 1)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Application reviewed by VUC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Attend Level 2 Development Umpire Clinic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Pass 2 x Pre-assessment games at a local association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Pass 5 x assessment games at State Championships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92079" y="613728"/>
            <a:ext cx="1590675" cy="58007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AU" sz="1200" dirty="0" smtClean="0">
              <a:effectLst/>
              <a:latin typeface="Arial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 smtClean="0">
                <a:effectLst/>
                <a:latin typeface="Arial"/>
                <a:ea typeface="Times New Roman"/>
              </a:rPr>
              <a:t>LEVEL </a:t>
            </a:r>
            <a:r>
              <a:rPr lang="en-AU" sz="1200" dirty="0">
                <a:effectLst/>
                <a:latin typeface="Arial"/>
                <a:ea typeface="Times New Roman"/>
              </a:rPr>
              <a:t>3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PATHWAY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Be a current and active Level 2 umpire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Sit exam (May) and achieve required mark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Nominate to sit for Level 3 assessment (by September 1)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Application reviewed by VUC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Attend Intermediate Umpire Clinic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Pass 2 x Pre-assessment games at a local association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Pass 5 x assessment games at State Championships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88541" y="614269"/>
            <a:ext cx="1590675" cy="58007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AU" sz="1200" dirty="0" smtClean="0">
              <a:effectLst/>
              <a:latin typeface="Arial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 smtClean="0">
                <a:effectLst/>
                <a:latin typeface="Arial"/>
                <a:ea typeface="Times New Roman"/>
              </a:rPr>
              <a:t>LEVEL </a:t>
            </a:r>
            <a:r>
              <a:rPr lang="en-AU" sz="1200" dirty="0">
                <a:effectLst/>
                <a:latin typeface="Arial"/>
                <a:ea typeface="Times New Roman"/>
              </a:rPr>
              <a:t>4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PATHWAY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Be a current and active Level 3 umpire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Sit exam (May) and achieve required mark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Nominate to sit for Level 4 assessment (by September 1)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Application reviewed by VUC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Attend Intermediate Umpire Clinic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Pass 2 x Pre-assessment games at a local association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Pass 5 x assessment games at State Championships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Arial"/>
                <a:ea typeface="Times New Roman"/>
              </a:rPr>
              <a:t> </a:t>
            </a:r>
            <a:endParaRPr lang="en-AU" sz="12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1200" dirty="0">
                <a:effectLst/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0545" y="5013176"/>
            <a:ext cx="3361336" cy="18224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AU" sz="400" dirty="0" smtClean="0">
              <a:effectLst/>
              <a:latin typeface="Arial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AU" sz="950" dirty="0" smtClean="0">
                <a:effectLst/>
                <a:latin typeface="Arial"/>
                <a:ea typeface="Times New Roman"/>
              </a:rPr>
              <a:t>Available </a:t>
            </a:r>
            <a:r>
              <a:rPr lang="en-AU" sz="950" dirty="0">
                <a:effectLst/>
                <a:latin typeface="Arial"/>
                <a:ea typeface="Times New Roman"/>
              </a:rPr>
              <a:t>Training</a:t>
            </a:r>
            <a:endParaRPr lang="en-AU" sz="95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endParaRPr lang="en-AU" sz="600" dirty="0">
              <a:effectLst/>
              <a:latin typeface="Times New Roman"/>
              <a:ea typeface="Times New Roman"/>
            </a:endParaRPr>
          </a:p>
          <a:p>
            <a:pPr defTabSz="354013">
              <a:spcAft>
                <a:spcPts val="0"/>
              </a:spcAft>
            </a:pPr>
            <a:r>
              <a:rPr lang="en-AU" sz="950" dirty="0" smtClean="0">
                <a:effectLst/>
                <a:latin typeface="Arial"/>
                <a:ea typeface="Times New Roman"/>
              </a:rPr>
              <a:t>	</a:t>
            </a:r>
            <a:r>
              <a:rPr lang="en-AU" sz="950" b="1" dirty="0" smtClean="0">
                <a:effectLst/>
                <a:latin typeface="Arial"/>
                <a:ea typeface="Times New Roman"/>
              </a:rPr>
              <a:t>LOCAL</a:t>
            </a:r>
            <a:endParaRPr lang="en-AU" sz="950" b="1" dirty="0" smtClean="0">
              <a:effectLst/>
              <a:latin typeface="Times New Roman"/>
              <a:ea typeface="Times New Roman"/>
            </a:endParaRPr>
          </a:p>
          <a:p>
            <a:pPr marL="342900" lvl="0" indent="-342900">
              <a:spcAft>
                <a:spcPts val="0"/>
              </a:spcAft>
              <a:buFont typeface="Wingdings"/>
              <a:buChar char=""/>
            </a:pPr>
            <a:r>
              <a:rPr lang="en-AU" sz="950" dirty="0" smtClean="0">
                <a:effectLst/>
                <a:latin typeface="Arial"/>
                <a:ea typeface="Times New Roman"/>
              </a:rPr>
              <a:t>Level </a:t>
            </a:r>
            <a:r>
              <a:rPr lang="en-AU" sz="950" dirty="0">
                <a:effectLst/>
                <a:latin typeface="Arial"/>
                <a:ea typeface="Times New Roman"/>
              </a:rPr>
              <a:t>1 Training</a:t>
            </a:r>
            <a:endParaRPr lang="en-AU" sz="95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endParaRPr lang="en-AU" sz="600" dirty="0">
              <a:effectLst/>
              <a:latin typeface="Times New Roman"/>
              <a:ea typeface="Times New Roman"/>
            </a:endParaRPr>
          </a:p>
          <a:p>
            <a:pPr defTabSz="354013">
              <a:spcAft>
                <a:spcPts val="0"/>
              </a:spcAft>
            </a:pPr>
            <a:r>
              <a:rPr lang="en-AU" sz="950" dirty="0" smtClean="0">
                <a:effectLst/>
                <a:latin typeface="Arial"/>
                <a:ea typeface="Times New Roman"/>
              </a:rPr>
              <a:t>	</a:t>
            </a:r>
            <a:r>
              <a:rPr lang="en-AU" sz="950" b="1" dirty="0" smtClean="0">
                <a:effectLst/>
                <a:latin typeface="Arial"/>
                <a:ea typeface="Times New Roman"/>
              </a:rPr>
              <a:t>VUC</a:t>
            </a:r>
            <a:endParaRPr lang="en-AU" sz="950" b="1" dirty="0">
              <a:effectLst/>
              <a:latin typeface="Times New Roman"/>
              <a:ea typeface="Times New Roman"/>
            </a:endParaRPr>
          </a:p>
          <a:p>
            <a:pPr marL="342900" lvl="0" indent="-342900">
              <a:spcAft>
                <a:spcPts val="0"/>
              </a:spcAft>
              <a:buFont typeface="Wingdings"/>
              <a:buChar char=""/>
            </a:pPr>
            <a:r>
              <a:rPr lang="en-AU" sz="950" dirty="0">
                <a:effectLst/>
                <a:latin typeface="Verdana"/>
                <a:ea typeface="Times New Roman"/>
              </a:rPr>
              <a:t>Community Umpire Program</a:t>
            </a:r>
            <a:endParaRPr lang="en-AU" sz="950" dirty="0">
              <a:effectLst/>
              <a:latin typeface="Times New Roman"/>
              <a:ea typeface="Times New Roman"/>
            </a:endParaRPr>
          </a:p>
          <a:p>
            <a:pPr marL="342900" lvl="0" indent="-342900">
              <a:spcAft>
                <a:spcPts val="0"/>
              </a:spcAft>
              <a:buFont typeface="Wingdings"/>
              <a:buChar char=""/>
            </a:pPr>
            <a:r>
              <a:rPr lang="en-AU" sz="950" dirty="0">
                <a:effectLst/>
                <a:latin typeface="Arial"/>
                <a:ea typeface="Times New Roman"/>
              </a:rPr>
              <a:t>FUP Program</a:t>
            </a:r>
            <a:endParaRPr lang="en-AU" sz="950" dirty="0">
              <a:effectLst/>
              <a:latin typeface="Times New Roman"/>
              <a:ea typeface="Times New Roman"/>
            </a:endParaRPr>
          </a:p>
          <a:p>
            <a:pPr marL="342900" lvl="0" indent="-342900">
              <a:spcAft>
                <a:spcPts val="0"/>
              </a:spcAft>
              <a:buFont typeface="Wingdings"/>
              <a:buChar char=""/>
            </a:pPr>
            <a:r>
              <a:rPr lang="en-AU" sz="950" smtClean="0">
                <a:effectLst/>
                <a:latin typeface="Arial"/>
                <a:ea typeface="Times New Roman"/>
              </a:rPr>
              <a:t>Level 2 Development </a:t>
            </a:r>
            <a:r>
              <a:rPr lang="en-AU" sz="950" dirty="0">
                <a:effectLst/>
                <a:latin typeface="Arial"/>
                <a:ea typeface="Times New Roman"/>
              </a:rPr>
              <a:t>Umpire Clinic</a:t>
            </a:r>
            <a:endParaRPr lang="en-AU" sz="950" dirty="0">
              <a:effectLst/>
              <a:latin typeface="Times New Roman"/>
              <a:ea typeface="Times New Roman"/>
            </a:endParaRPr>
          </a:p>
          <a:p>
            <a:pPr marL="342900" lvl="0" indent="-342900">
              <a:spcAft>
                <a:spcPts val="0"/>
              </a:spcAft>
              <a:buFont typeface="Wingdings"/>
              <a:buChar char=""/>
            </a:pPr>
            <a:r>
              <a:rPr lang="en-AU" sz="950" dirty="0">
                <a:effectLst/>
                <a:latin typeface="Arial"/>
                <a:ea typeface="Times New Roman"/>
              </a:rPr>
              <a:t>Intermediate Umpire </a:t>
            </a:r>
            <a:r>
              <a:rPr lang="en-AU" sz="950" dirty="0" smtClean="0">
                <a:effectLst/>
                <a:latin typeface="Arial"/>
                <a:ea typeface="Times New Roman"/>
              </a:rPr>
              <a:t>Clinic</a:t>
            </a:r>
            <a:endParaRPr lang="en-AU" sz="950" dirty="0">
              <a:latin typeface="Times New Roman"/>
              <a:ea typeface="Times New Roman"/>
            </a:endParaRPr>
          </a:p>
          <a:p>
            <a:pPr lvl="0" defTabSz="354013">
              <a:spcAft>
                <a:spcPts val="0"/>
              </a:spcAft>
            </a:pPr>
            <a:r>
              <a:rPr lang="en-AU" sz="950" dirty="0">
                <a:effectLst/>
                <a:latin typeface="Times New Roman"/>
                <a:ea typeface="Times New Roman"/>
              </a:rPr>
              <a:t>	</a:t>
            </a:r>
            <a:r>
              <a:rPr lang="en-AU" sz="950" b="1" dirty="0" smtClean="0">
                <a:effectLst/>
                <a:latin typeface="Arial"/>
                <a:ea typeface="Times New Roman"/>
              </a:rPr>
              <a:t>NUC</a:t>
            </a:r>
            <a:endParaRPr lang="en-AU" sz="950" b="1" dirty="0">
              <a:effectLst/>
              <a:latin typeface="Times New Roman"/>
              <a:ea typeface="Times New Roman"/>
            </a:endParaRPr>
          </a:p>
          <a:p>
            <a:pPr marL="342900" lvl="0" indent="-342900">
              <a:spcAft>
                <a:spcPts val="0"/>
              </a:spcAft>
              <a:buFont typeface="Wingdings"/>
              <a:buChar char=""/>
            </a:pPr>
            <a:r>
              <a:rPr lang="en-AU" sz="950" dirty="0">
                <a:effectLst/>
                <a:latin typeface="Arial"/>
                <a:ea typeface="Times New Roman"/>
              </a:rPr>
              <a:t>Advanced Umpire </a:t>
            </a:r>
            <a:r>
              <a:rPr lang="en-AU" sz="950" dirty="0" smtClean="0">
                <a:effectLst/>
                <a:latin typeface="Arial"/>
                <a:ea typeface="Times New Roman"/>
              </a:rPr>
              <a:t>Clinic</a:t>
            </a:r>
            <a:endParaRPr lang="en-AU" sz="950" dirty="0">
              <a:effectLst/>
              <a:latin typeface="Times New Roman"/>
              <a:ea typeface="Times New Roman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124200" y="6525344"/>
            <a:ext cx="5768280" cy="310322"/>
          </a:xfrm>
        </p:spPr>
        <p:txBody>
          <a:bodyPr/>
          <a:lstStyle/>
          <a:p>
            <a:pPr algn="r"/>
            <a:r>
              <a:rPr lang="en-AU" b="1" dirty="0" smtClean="0">
                <a:solidFill>
                  <a:schemeClr val="tx1"/>
                </a:solidFill>
              </a:rPr>
              <a:t>Softball Victoria - Umpiring Development Pathway v5 - FINAL DRAFT</a:t>
            </a:r>
            <a:endParaRPr lang="en-AU" b="1" dirty="0">
              <a:solidFill>
                <a:schemeClr val="tx1"/>
              </a:solidFill>
            </a:endParaRPr>
          </a:p>
        </p:txBody>
      </p:sp>
      <p:pic>
        <p:nvPicPr>
          <p:cNvPr id="23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516" y="38874"/>
            <a:ext cx="14097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0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62</Words>
  <Application>Microsoft Office PowerPoint</Application>
  <PresentationFormat>On-screen Show (4:3)</PresentationFormat>
  <Paragraphs>105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Barrow</dc:creator>
  <cp:lastModifiedBy>Stuart Tyler</cp:lastModifiedBy>
  <cp:revision>5</cp:revision>
  <dcterms:created xsi:type="dcterms:W3CDTF">2013-10-21T12:54:08Z</dcterms:created>
  <dcterms:modified xsi:type="dcterms:W3CDTF">2013-10-22T03:58:29Z</dcterms:modified>
</cp:coreProperties>
</file>