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1" r:id="rId1"/>
  </p:sldMasterIdLst>
  <p:sldIdLst>
    <p:sldId id="256" r:id="rId2"/>
    <p:sldId id="257" r:id="rId3"/>
    <p:sldId id="258" r:id="rId4"/>
    <p:sldId id="259" r:id="rId5"/>
    <p:sldId id="260" r:id="rId6"/>
    <p:sldId id="261" r:id="rId7"/>
    <p:sldId id="262" r:id="rId8"/>
    <p:sldId id="264" r:id="rId9"/>
    <p:sldId id="265" r:id="rId10"/>
    <p:sldId id="267" r:id="rId11"/>
    <p:sldId id="266" r:id="rId12"/>
    <p:sldId id="268" r:id="rId13"/>
    <p:sldId id="269" r:id="rId14"/>
    <p:sldId id="271" r:id="rId15"/>
    <p:sldId id="272" r:id="rId16"/>
    <p:sldId id="273" r:id="rId17"/>
    <p:sldId id="274" r:id="rId18"/>
  </p:sldIdLst>
  <p:sldSz cx="12192000" cy="6858000"/>
  <p:notesSz cx="6858000" cy="9144000"/>
  <p:defaultTextStyle>
    <a:defPPr>
      <a:defRPr lang="es-P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87"/>
  </p:normalViewPr>
  <p:slideViewPr>
    <p:cSldViewPr snapToGrid="0">
      <p:cViewPr varScale="1">
        <p:scale>
          <a:sx n="104" d="100"/>
          <a:sy n="104" d="100"/>
        </p:scale>
        <p:origin x="896"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ata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_rels/data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svg"/><Relationship Id="rId1" Type="http://schemas.openxmlformats.org/officeDocument/2006/relationships/image" Target="../media/image28.png"/><Relationship Id="rId6" Type="http://schemas.openxmlformats.org/officeDocument/2006/relationships/image" Target="../media/image25.svg"/><Relationship Id="rId5" Type="http://schemas.openxmlformats.org/officeDocument/2006/relationships/image" Target="../media/image5.png"/><Relationship Id="rId4" Type="http://schemas.openxmlformats.org/officeDocument/2006/relationships/image" Target="../media/image31.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rawing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_rels/drawing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svg"/><Relationship Id="rId1" Type="http://schemas.openxmlformats.org/officeDocument/2006/relationships/image" Target="../media/image28.png"/><Relationship Id="rId6" Type="http://schemas.openxmlformats.org/officeDocument/2006/relationships/image" Target="../media/image25.svg"/><Relationship Id="rId5" Type="http://schemas.openxmlformats.org/officeDocument/2006/relationships/image" Target="../media/image5.png"/><Relationship Id="rId4" Type="http://schemas.openxmlformats.org/officeDocument/2006/relationships/image" Target="../media/image31.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579D164-3F55-4C55-B9FE-5BA09CEE715D}"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82F7FF13-D9D4-4A28-8F51-EB273317DAF1}">
      <dgm:prSet custT="1"/>
      <dgm:spPr/>
      <dgm:t>
        <a:bodyPr/>
        <a:lstStyle/>
        <a:p>
          <a:pPr algn="just"/>
          <a:r>
            <a:rPr lang="es-PA" sz="1600" dirty="0">
              <a:latin typeface="Arial" panose="020B0604020202020204" pitchFamily="34" charset="0"/>
              <a:cs typeface="Arial" panose="020B0604020202020204" pitchFamily="34" charset="0"/>
            </a:rPr>
            <a:t>La investigación me permitió descubrir que los patrones de consumo no solo se explican por el tipo de producto, sino también por factores como el perfil demográfico del usuario, el tipo de dispositivo que utiliza y sus hábitos de compra.</a:t>
          </a:r>
          <a:endParaRPr lang="en-US" sz="1600" dirty="0">
            <a:latin typeface="Arial" panose="020B0604020202020204" pitchFamily="34" charset="0"/>
            <a:cs typeface="Arial" panose="020B0604020202020204" pitchFamily="34" charset="0"/>
          </a:endParaRPr>
        </a:p>
      </dgm:t>
    </dgm:pt>
    <dgm:pt modelId="{5C342625-206F-44E9-9B31-C47A8D1EEE0A}" type="parTrans" cxnId="{5094CCBC-CC54-49CC-B245-BA94BB111A68}">
      <dgm:prSet/>
      <dgm:spPr/>
      <dgm:t>
        <a:bodyPr/>
        <a:lstStyle/>
        <a:p>
          <a:endParaRPr lang="en-US"/>
        </a:p>
      </dgm:t>
    </dgm:pt>
    <dgm:pt modelId="{93AB0C30-9D76-4089-B90D-83BB4797EFCF}" type="sibTrans" cxnId="{5094CCBC-CC54-49CC-B245-BA94BB111A68}">
      <dgm:prSet/>
      <dgm:spPr/>
      <dgm:t>
        <a:bodyPr/>
        <a:lstStyle/>
        <a:p>
          <a:endParaRPr lang="en-US"/>
        </a:p>
      </dgm:t>
    </dgm:pt>
    <dgm:pt modelId="{41B357CE-952A-43E5-9886-9333032CA3EA}">
      <dgm:prSet custT="1"/>
      <dgm:spPr/>
      <dgm:t>
        <a:bodyPr/>
        <a:lstStyle/>
        <a:p>
          <a:pPr algn="just"/>
          <a:r>
            <a:rPr lang="es-PA" sz="1600" dirty="0">
              <a:latin typeface="Arial" panose="020B0604020202020204" pitchFamily="34" charset="0"/>
              <a:cs typeface="Arial" panose="020B0604020202020204" pitchFamily="34" charset="0"/>
            </a:rPr>
            <a:t>Que los modelos predictivos no solo son herramientas técnicas, sino que permiten construir conocimiento aplicable a nivel estratégico.</a:t>
          </a:r>
          <a:endParaRPr lang="en-US" sz="1600" dirty="0">
            <a:latin typeface="Arial" panose="020B0604020202020204" pitchFamily="34" charset="0"/>
            <a:cs typeface="Arial" panose="020B0604020202020204" pitchFamily="34" charset="0"/>
          </a:endParaRPr>
        </a:p>
      </dgm:t>
    </dgm:pt>
    <dgm:pt modelId="{A540CFB9-655A-42FA-8621-0736B5F78649}" type="parTrans" cxnId="{0D3C76DE-233F-439D-A826-D296DAA3736B}">
      <dgm:prSet/>
      <dgm:spPr/>
      <dgm:t>
        <a:bodyPr/>
        <a:lstStyle/>
        <a:p>
          <a:endParaRPr lang="en-US"/>
        </a:p>
      </dgm:t>
    </dgm:pt>
    <dgm:pt modelId="{25A559DA-DBDA-4C27-ABC6-7D1B97B13DE3}" type="sibTrans" cxnId="{0D3C76DE-233F-439D-A826-D296DAA3736B}">
      <dgm:prSet/>
      <dgm:spPr/>
      <dgm:t>
        <a:bodyPr/>
        <a:lstStyle/>
        <a:p>
          <a:endParaRPr lang="en-US"/>
        </a:p>
      </dgm:t>
    </dgm:pt>
    <dgm:pt modelId="{89484040-FDB6-47AF-9BCD-7C178F67BFB9}">
      <dgm:prSet custT="1"/>
      <dgm:spPr/>
      <dgm:t>
        <a:bodyPr/>
        <a:lstStyle/>
        <a:p>
          <a:r>
            <a:rPr lang="es-PA" sz="1600" dirty="0">
              <a:latin typeface="Arial" panose="020B0604020202020204" pitchFamily="34" charset="0"/>
              <a:cs typeface="Arial" panose="020B0604020202020204" pitchFamily="34" charset="0"/>
            </a:rPr>
            <a:t>Que es posible anticipar comportamientos complejos como la elección del método de pago, lo cual representa una ventaja competitiva para plataformas de comercio electrónico.</a:t>
          </a:r>
          <a:endParaRPr lang="en-US" sz="1600" dirty="0">
            <a:latin typeface="Arial" panose="020B0604020202020204" pitchFamily="34" charset="0"/>
            <a:cs typeface="Arial" panose="020B0604020202020204" pitchFamily="34" charset="0"/>
          </a:endParaRPr>
        </a:p>
      </dgm:t>
    </dgm:pt>
    <dgm:pt modelId="{01477A4E-E788-43AB-A1AF-981576AA6200}" type="parTrans" cxnId="{64B468F5-A93B-4BCA-91B2-0BC03D75B679}">
      <dgm:prSet/>
      <dgm:spPr/>
      <dgm:t>
        <a:bodyPr/>
        <a:lstStyle/>
        <a:p>
          <a:endParaRPr lang="en-US"/>
        </a:p>
      </dgm:t>
    </dgm:pt>
    <dgm:pt modelId="{AF566DB9-6D26-452A-9D5E-2CE58C04BADA}" type="sibTrans" cxnId="{64B468F5-A93B-4BCA-91B2-0BC03D75B679}">
      <dgm:prSet/>
      <dgm:spPr/>
      <dgm:t>
        <a:bodyPr/>
        <a:lstStyle/>
        <a:p>
          <a:endParaRPr lang="en-US"/>
        </a:p>
      </dgm:t>
    </dgm:pt>
    <dgm:pt modelId="{A3494F1F-9FE2-463E-85E1-ED72B82CEA68}" type="pres">
      <dgm:prSet presAssocID="{4579D164-3F55-4C55-B9FE-5BA09CEE715D}" presName="root" presStyleCnt="0">
        <dgm:presLayoutVars>
          <dgm:dir/>
          <dgm:resizeHandles val="exact"/>
        </dgm:presLayoutVars>
      </dgm:prSet>
      <dgm:spPr/>
    </dgm:pt>
    <dgm:pt modelId="{4CB9889B-03DB-4D55-AD0B-AF4CDD56DE20}" type="pres">
      <dgm:prSet presAssocID="{82F7FF13-D9D4-4A28-8F51-EB273317DAF1}" presName="compNode" presStyleCnt="0"/>
      <dgm:spPr/>
    </dgm:pt>
    <dgm:pt modelId="{14AD96ED-B1C5-4BC1-922A-23D09237DEEE}" type="pres">
      <dgm:prSet presAssocID="{82F7FF13-D9D4-4A28-8F51-EB273317DAF1}" presName="bgRect" presStyleLbl="bgShp" presStyleIdx="0" presStyleCnt="3"/>
      <dgm:spPr/>
    </dgm:pt>
    <dgm:pt modelId="{A3FF5A7F-A9B2-41FD-BBF0-1A2EE71C9696}" type="pres">
      <dgm:prSet presAssocID="{82F7FF13-D9D4-4A28-8F51-EB273317DAF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gnifying glass"/>
        </a:ext>
      </dgm:extLst>
    </dgm:pt>
    <dgm:pt modelId="{6D62626A-2CC6-4531-B896-1DAC9CACD037}" type="pres">
      <dgm:prSet presAssocID="{82F7FF13-D9D4-4A28-8F51-EB273317DAF1}" presName="spaceRect" presStyleCnt="0"/>
      <dgm:spPr/>
    </dgm:pt>
    <dgm:pt modelId="{A494A0DE-DBB1-46E4-ADC5-E29D449D996B}" type="pres">
      <dgm:prSet presAssocID="{82F7FF13-D9D4-4A28-8F51-EB273317DAF1}" presName="parTx" presStyleLbl="revTx" presStyleIdx="0" presStyleCnt="3">
        <dgm:presLayoutVars>
          <dgm:chMax val="0"/>
          <dgm:chPref val="0"/>
        </dgm:presLayoutVars>
      </dgm:prSet>
      <dgm:spPr/>
    </dgm:pt>
    <dgm:pt modelId="{D0A1A231-B028-4A85-941E-6DF413637B88}" type="pres">
      <dgm:prSet presAssocID="{93AB0C30-9D76-4089-B90D-83BB4797EFCF}" presName="sibTrans" presStyleCnt="0"/>
      <dgm:spPr/>
    </dgm:pt>
    <dgm:pt modelId="{2D62C3E6-32F6-4553-9D8B-FCF0E1964508}" type="pres">
      <dgm:prSet presAssocID="{41B357CE-952A-43E5-9886-9333032CA3EA}" presName="compNode" presStyleCnt="0"/>
      <dgm:spPr/>
    </dgm:pt>
    <dgm:pt modelId="{9C5E26E3-B6D6-456C-8465-1204C29B9AB6}" type="pres">
      <dgm:prSet presAssocID="{41B357CE-952A-43E5-9886-9333032CA3EA}" presName="bgRect" presStyleLbl="bgShp" presStyleIdx="1" presStyleCnt="3"/>
      <dgm:spPr/>
    </dgm:pt>
    <dgm:pt modelId="{942C950C-315D-4683-9E58-E200DB582AF9}" type="pres">
      <dgm:prSet presAssocID="{41B357CE-952A-43E5-9886-9333032CA3E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3B213C02-58FA-472D-9D19-7A0693C6C59E}" type="pres">
      <dgm:prSet presAssocID="{41B357CE-952A-43E5-9886-9333032CA3EA}" presName="spaceRect" presStyleCnt="0"/>
      <dgm:spPr/>
    </dgm:pt>
    <dgm:pt modelId="{ECA53692-323D-41DE-B982-EA095F81B359}" type="pres">
      <dgm:prSet presAssocID="{41B357CE-952A-43E5-9886-9333032CA3EA}" presName="parTx" presStyleLbl="revTx" presStyleIdx="1" presStyleCnt="3">
        <dgm:presLayoutVars>
          <dgm:chMax val="0"/>
          <dgm:chPref val="0"/>
        </dgm:presLayoutVars>
      </dgm:prSet>
      <dgm:spPr/>
    </dgm:pt>
    <dgm:pt modelId="{F153D737-794B-43F7-820B-5833AA839BE3}" type="pres">
      <dgm:prSet presAssocID="{25A559DA-DBDA-4C27-ABC6-7D1B97B13DE3}" presName="sibTrans" presStyleCnt="0"/>
      <dgm:spPr/>
    </dgm:pt>
    <dgm:pt modelId="{C7484785-0278-4F05-9357-9ACFE74AD77E}" type="pres">
      <dgm:prSet presAssocID="{89484040-FDB6-47AF-9BCD-7C178F67BFB9}" presName="compNode" presStyleCnt="0"/>
      <dgm:spPr/>
    </dgm:pt>
    <dgm:pt modelId="{CD9D7A82-0086-4EB9-A823-7974767F2BF0}" type="pres">
      <dgm:prSet presAssocID="{89484040-FDB6-47AF-9BCD-7C178F67BFB9}" presName="bgRect" presStyleLbl="bgShp" presStyleIdx="2" presStyleCnt="3"/>
      <dgm:spPr/>
    </dgm:pt>
    <dgm:pt modelId="{A4043C6C-B135-4A68-A82C-0998888F1346}" type="pres">
      <dgm:prSet presAssocID="{89484040-FDB6-47AF-9BCD-7C178F67BFB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nco"/>
        </a:ext>
      </dgm:extLst>
    </dgm:pt>
    <dgm:pt modelId="{4D3FAA5F-965D-4F0B-B817-442304B63108}" type="pres">
      <dgm:prSet presAssocID="{89484040-FDB6-47AF-9BCD-7C178F67BFB9}" presName="spaceRect" presStyleCnt="0"/>
      <dgm:spPr/>
    </dgm:pt>
    <dgm:pt modelId="{D5755456-2240-441C-88C3-C249A031477F}" type="pres">
      <dgm:prSet presAssocID="{89484040-FDB6-47AF-9BCD-7C178F67BFB9}" presName="parTx" presStyleLbl="revTx" presStyleIdx="2" presStyleCnt="3">
        <dgm:presLayoutVars>
          <dgm:chMax val="0"/>
          <dgm:chPref val="0"/>
        </dgm:presLayoutVars>
      </dgm:prSet>
      <dgm:spPr/>
    </dgm:pt>
  </dgm:ptLst>
  <dgm:cxnLst>
    <dgm:cxn modelId="{32CCAF68-AEC5-4DD9-B91E-677A50E8446A}" type="presOf" srcId="{41B357CE-952A-43E5-9886-9333032CA3EA}" destId="{ECA53692-323D-41DE-B982-EA095F81B359}" srcOrd="0" destOrd="0" presId="urn:microsoft.com/office/officeart/2018/2/layout/IconVerticalSolidList"/>
    <dgm:cxn modelId="{DA01C587-7FDC-4109-8793-E7A66783F597}" type="presOf" srcId="{89484040-FDB6-47AF-9BCD-7C178F67BFB9}" destId="{D5755456-2240-441C-88C3-C249A031477F}" srcOrd="0" destOrd="0" presId="urn:microsoft.com/office/officeart/2018/2/layout/IconVerticalSolidList"/>
    <dgm:cxn modelId="{E67C2596-2813-415A-8F5F-C92215ECECFD}" type="presOf" srcId="{4579D164-3F55-4C55-B9FE-5BA09CEE715D}" destId="{A3494F1F-9FE2-463E-85E1-ED72B82CEA68}" srcOrd="0" destOrd="0" presId="urn:microsoft.com/office/officeart/2018/2/layout/IconVerticalSolidList"/>
    <dgm:cxn modelId="{750062AE-2042-47C1-AA0A-AD0EEE53B69B}" type="presOf" srcId="{82F7FF13-D9D4-4A28-8F51-EB273317DAF1}" destId="{A494A0DE-DBB1-46E4-ADC5-E29D449D996B}" srcOrd="0" destOrd="0" presId="urn:microsoft.com/office/officeart/2018/2/layout/IconVerticalSolidList"/>
    <dgm:cxn modelId="{5094CCBC-CC54-49CC-B245-BA94BB111A68}" srcId="{4579D164-3F55-4C55-B9FE-5BA09CEE715D}" destId="{82F7FF13-D9D4-4A28-8F51-EB273317DAF1}" srcOrd="0" destOrd="0" parTransId="{5C342625-206F-44E9-9B31-C47A8D1EEE0A}" sibTransId="{93AB0C30-9D76-4089-B90D-83BB4797EFCF}"/>
    <dgm:cxn modelId="{0D3C76DE-233F-439D-A826-D296DAA3736B}" srcId="{4579D164-3F55-4C55-B9FE-5BA09CEE715D}" destId="{41B357CE-952A-43E5-9886-9333032CA3EA}" srcOrd="1" destOrd="0" parTransId="{A540CFB9-655A-42FA-8621-0736B5F78649}" sibTransId="{25A559DA-DBDA-4C27-ABC6-7D1B97B13DE3}"/>
    <dgm:cxn modelId="{64B468F5-A93B-4BCA-91B2-0BC03D75B679}" srcId="{4579D164-3F55-4C55-B9FE-5BA09CEE715D}" destId="{89484040-FDB6-47AF-9BCD-7C178F67BFB9}" srcOrd="2" destOrd="0" parTransId="{01477A4E-E788-43AB-A1AF-981576AA6200}" sibTransId="{AF566DB9-6D26-452A-9D5E-2CE58C04BADA}"/>
    <dgm:cxn modelId="{4FF674E3-DD24-4C77-981B-DB121A898436}" type="presParOf" srcId="{A3494F1F-9FE2-463E-85E1-ED72B82CEA68}" destId="{4CB9889B-03DB-4D55-AD0B-AF4CDD56DE20}" srcOrd="0" destOrd="0" presId="urn:microsoft.com/office/officeart/2018/2/layout/IconVerticalSolidList"/>
    <dgm:cxn modelId="{37062B30-491D-4CF7-B47A-E07CBE7B4A74}" type="presParOf" srcId="{4CB9889B-03DB-4D55-AD0B-AF4CDD56DE20}" destId="{14AD96ED-B1C5-4BC1-922A-23D09237DEEE}" srcOrd="0" destOrd="0" presId="urn:microsoft.com/office/officeart/2018/2/layout/IconVerticalSolidList"/>
    <dgm:cxn modelId="{35C5DFBB-69FB-4CF7-8D98-4356D7959CAA}" type="presParOf" srcId="{4CB9889B-03DB-4D55-AD0B-AF4CDD56DE20}" destId="{A3FF5A7F-A9B2-41FD-BBF0-1A2EE71C9696}" srcOrd="1" destOrd="0" presId="urn:microsoft.com/office/officeart/2018/2/layout/IconVerticalSolidList"/>
    <dgm:cxn modelId="{713BE868-C2E7-4728-B5E9-CDCCA4282832}" type="presParOf" srcId="{4CB9889B-03DB-4D55-AD0B-AF4CDD56DE20}" destId="{6D62626A-2CC6-4531-B896-1DAC9CACD037}" srcOrd="2" destOrd="0" presId="urn:microsoft.com/office/officeart/2018/2/layout/IconVerticalSolidList"/>
    <dgm:cxn modelId="{C186B59F-33E4-4EE9-B30F-09AEAD12B37F}" type="presParOf" srcId="{4CB9889B-03DB-4D55-AD0B-AF4CDD56DE20}" destId="{A494A0DE-DBB1-46E4-ADC5-E29D449D996B}" srcOrd="3" destOrd="0" presId="urn:microsoft.com/office/officeart/2018/2/layout/IconVerticalSolidList"/>
    <dgm:cxn modelId="{D6CB9D7C-B03E-42AF-A80B-EE77511B3F2E}" type="presParOf" srcId="{A3494F1F-9FE2-463E-85E1-ED72B82CEA68}" destId="{D0A1A231-B028-4A85-941E-6DF413637B88}" srcOrd="1" destOrd="0" presId="urn:microsoft.com/office/officeart/2018/2/layout/IconVerticalSolidList"/>
    <dgm:cxn modelId="{6CC7670F-55A7-4BCB-B156-B109B85A32F4}" type="presParOf" srcId="{A3494F1F-9FE2-463E-85E1-ED72B82CEA68}" destId="{2D62C3E6-32F6-4553-9D8B-FCF0E1964508}" srcOrd="2" destOrd="0" presId="urn:microsoft.com/office/officeart/2018/2/layout/IconVerticalSolidList"/>
    <dgm:cxn modelId="{0D68F25B-62E4-4AA0-A9D5-9DAA3CAB02AF}" type="presParOf" srcId="{2D62C3E6-32F6-4553-9D8B-FCF0E1964508}" destId="{9C5E26E3-B6D6-456C-8465-1204C29B9AB6}" srcOrd="0" destOrd="0" presId="urn:microsoft.com/office/officeart/2018/2/layout/IconVerticalSolidList"/>
    <dgm:cxn modelId="{DB1AFDD7-0913-4AB3-9A98-23D44D6CC438}" type="presParOf" srcId="{2D62C3E6-32F6-4553-9D8B-FCF0E1964508}" destId="{942C950C-315D-4683-9E58-E200DB582AF9}" srcOrd="1" destOrd="0" presId="urn:microsoft.com/office/officeart/2018/2/layout/IconVerticalSolidList"/>
    <dgm:cxn modelId="{18066D40-FEB5-4F2C-BD6A-5ECA3151C9DC}" type="presParOf" srcId="{2D62C3E6-32F6-4553-9D8B-FCF0E1964508}" destId="{3B213C02-58FA-472D-9D19-7A0693C6C59E}" srcOrd="2" destOrd="0" presId="urn:microsoft.com/office/officeart/2018/2/layout/IconVerticalSolidList"/>
    <dgm:cxn modelId="{18CF466A-4584-4034-92FA-10AE93ECD42D}" type="presParOf" srcId="{2D62C3E6-32F6-4553-9D8B-FCF0E1964508}" destId="{ECA53692-323D-41DE-B982-EA095F81B359}" srcOrd="3" destOrd="0" presId="urn:microsoft.com/office/officeart/2018/2/layout/IconVerticalSolidList"/>
    <dgm:cxn modelId="{139F4F44-FF85-409B-B76F-F21DB1DA0187}" type="presParOf" srcId="{A3494F1F-9FE2-463E-85E1-ED72B82CEA68}" destId="{F153D737-794B-43F7-820B-5833AA839BE3}" srcOrd="3" destOrd="0" presId="urn:microsoft.com/office/officeart/2018/2/layout/IconVerticalSolidList"/>
    <dgm:cxn modelId="{EB5CC330-9431-43CD-AB83-B373D3090868}" type="presParOf" srcId="{A3494F1F-9FE2-463E-85E1-ED72B82CEA68}" destId="{C7484785-0278-4F05-9357-9ACFE74AD77E}" srcOrd="4" destOrd="0" presId="urn:microsoft.com/office/officeart/2018/2/layout/IconVerticalSolidList"/>
    <dgm:cxn modelId="{C26F6787-5133-478C-B13E-8129F85E8C85}" type="presParOf" srcId="{C7484785-0278-4F05-9357-9ACFE74AD77E}" destId="{CD9D7A82-0086-4EB9-A823-7974767F2BF0}" srcOrd="0" destOrd="0" presId="urn:microsoft.com/office/officeart/2018/2/layout/IconVerticalSolidList"/>
    <dgm:cxn modelId="{157E2996-DC8C-4B11-A3D1-4C184E0B8057}" type="presParOf" srcId="{C7484785-0278-4F05-9357-9ACFE74AD77E}" destId="{A4043C6C-B135-4A68-A82C-0998888F1346}" srcOrd="1" destOrd="0" presId="urn:microsoft.com/office/officeart/2018/2/layout/IconVerticalSolidList"/>
    <dgm:cxn modelId="{52F8BCAB-E6D3-45DC-B767-D4B258905765}" type="presParOf" srcId="{C7484785-0278-4F05-9357-9ACFE74AD77E}" destId="{4D3FAA5F-965D-4F0B-B817-442304B63108}" srcOrd="2" destOrd="0" presId="urn:microsoft.com/office/officeart/2018/2/layout/IconVerticalSolidList"/>
    <dgm:cxn modelId="{B8460DAD-6DA0-41B2-8174-3D22A8051C7E}" type="presParOf" srcId="{C7484785-0278-4F05-9357-9ACFE74AD77E}" destId="{D5755456-2240-441C-88C3-C249A031477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107385E-EA60-4C9E-8738-A47A45EBB5A2}" type="doc">
      <dgm:prSet loTypeId="urn:microsoft.com/office/officeart/2005/8/layout/vProcess5" loCatId="process" qsTypeId="urn:microsoft.com/office/officeart/2005/8/quickstyle/simple3" qsCatId="simple" csTypeId="urn:microsoft.com/office/officeart/2005/8/colors/colorful2" csCatId="colorful"/>
      <dgm:spPr/>
      <dgm:t>
        <a:bodyPr/>
        <a:lstStyle/>
        <a:p>
          <a:endParaRPr lang="en-US"/>
        </a:p>
      </dgm:t>
    </dgm:pt>
    <dgm:pt modelId="{CA50A8B5-F2FE-48D2-8F70-36DF1CBEF6EA}">
      <dgm:prSet custT="1"/>
      <dgm:spPr/>
      <dgm:t>
        <a:bodyPr/>
        <a:lstStyle/>
        <a:p>
          <a:pPr algn="just"/>
          <a:r>
            <a:rPr lang="es-PA" sz="1600" dirty="0">
              <a:latin typeface="Arial" panose="020B0604020202020204" pitchFamily="34" charset="0"/>
              <a:cs typeface="Arial" panose="020B0604020202020204" pitchFamily="34" charset="0"/>
            </a:rPr>
            <a:t>Incorporaría más variables de contexto, como el historial de compras, tipo de producto más detallado, comportamiento en el sitio web y datos externos como promociones activas o épocas del año.</a:t>
          </a:r>
          <a:endParaRPr lang="en-US" sz="1600" dirty="0">
            <a:latin typeface="Arial" panose="020B0604020202020204" pitchFamily="34" charset="0"/>
            <a:cs typeface="Arial" panose="020B0604020202020204" pitchFamily="34" charset="0"/>
          </a:endParaRPr>
        </a:p>
      </dgm:t>
    </dgm:pt>
    <dgm:pt modelId="{45C82B06-7C3B-446E-A988-51ECE3FE08D1}" type="parTrans" cxnId="{F8369E93-E4D2-4BF2-9A25-E5925A6F90A9}">
      <dgm:prSet/>
      <dgm:spPr/>
      <dgm:t>
        <a:bodyPr/>
        <a:lstStyle/>
        <a:p>
          <a:endParaRPr lang="en-US"/>
        </a:p>
      </dgm:t>
    </dgm:pt>
    <dgm:pt modelId="{5D228C73-AAA8-488D-9C69-8CC8AFDD31D9}" type="sibTrans" cxnId="{F8369E93-E4D2-4BF2-9A25-E5925A6F90A9}">
      <dgm:prSet/>
      <dgm:spPr/>
      <dgm:t>
        <a:bodyPr/>
        <a:lstStyle/>
        <a:p>
          <a:endParaRPr lang="en-US"/>
        </a:p>
      </dgm:t>
    </dgm:pt>
    <dgm:pt modelId="{241A578C-D7A1-4479-851B-FD767065A2FE}">
      <dgm:prSet custT="1"/>
      <dgm:spPr/>
      <dgm:t>
        <a:bodyPr/>
        <a:lstStyle/>
        <a:p>
          <a:r>
            <a:rPr lang="es-PA" sz="1600">
              <a:latin typeface="Arial" panose="020B0604020202020204" pitchFamily="34" charset="0"/>
              <a:cs typeface="Arial" panose="020B0604020202020204" pitchFamily="34" charset="0"/>
            </a:rPr>
            <a:t>También utilizaría técnicas de balanceo de clases para mejorar la predicción de métodos de pago con menor representación en el dataset. </a:t>
          </a:r>
          <a:endParaRPr lang="en-US" sz="1600" dirty="0">
            <a:latin typeface="Arial" panose="020B0604020202020204" pitchFamily="34" charset="0"/>
            <a:cs typeface="Arial" panose="020B0604020202020204" pitchFamily="34" charset="0"/>
          </a:endParaRPr>
        </a:p>
      </dgm:t>
    </dgm:pt>
    <dgm:pt modelId="{2187B8F2-1333-4284-B8DA-39B3DA3D8F31}" type="parTrans" cxnId="{76C0916E-D53C-4765-850D-8B0FF5DC2669}">
      <dgm:prSet/>
      <dgm:spPr/>
      <dgm:t>
        <a:bodyPr/>
        <a:lstStyle/>
        <a:p>
          <a:endParaRPr lang="en-US"/>
        </a:p>
      </dgm:t>
    </dgm:pt>
    <dgm:pt modelId="{89A0377F-FC92-4FEE-BA97-BC8C3492728D}" type="sibTrans" cxnId="{76C0916E-D53C-4765-850D-8B0FF5DC2669}">
      <dgm:prSet/>
      <dgm:spPr/>
      <dgm:t>
        <a:bodyPr/>
        <a:lstStyle/>
        <a:p>
          <a:endParaRPr lang="en-US"/>
        </a:p>
      </dgm:t>
    </dgm:pt>
    <dgm:pt modelId="{838CAE51-E6A7-4EF8-976F-7AAD751A456E}">
      <dgm:prSet custT="1"/>
      <dgm:spPr/>
      <dgm:t>
        <a:bodyPr/>
        <a:lstStyle/>
        <a:p>
          <a:r>
            <a:rPr lang="es-PA" sz="1600">
              <a:latin typeface="Arial" panose="020B0604020202020204" pitchFamily="34" charset="0"/>
              <a:cs typeface="Arial" panose="020B0604020202020204" pitchFamily="34" charset="0"/>
            </a:rPr>
            <a:t>Además, aplicaría validación cruzada para asegurar una generalización más robusta del modelo. </a:t>
          </a:r>
          <a:endParaRPr lang="en-US" sz="1600" dirty="0">
            <a:latin typeface="Arial" panose="020B0604020202020204" pitchFamily="34" charset="0"/>
            <a:cs typeface="Arial" panose="020B0604020202020204" pitchFamily="34" charset="0"/>
          </a:endParaRPr>
        </a:p>
      </dgm:t>
    </dgm:pt>
    <dgm:pt modelId="{F2C32792-A5BC-4C84-B5C4-00F99CEF1C03}" type="parTrans" cxnId="{B08D7B7B-BBC2-4112-BC99-672886A50236}">
      <dgm:prSet/>
      <dgm:spPr/>
      <dgm:t>
        <a:bodyPr/>
        <a:lstStyle/>
        <a:p>
          <a:endParaRPr lang="en-US"/>
        </a:p>
      </dgm:t>
    </dgm:pt>
    <dgm:pt modelId="{1F64891E-D3BA-4FF4-A5B1-B0390D38C6D5}" type="sibTrans" cxnId="{B08D7B7B-BBC2-4112-BC99-672886A50236}">
      <dgm:prSet/>
      <dgm:spPr/>
      <dgm:t>
        <a:bodyPr/>
        <a:lstStyle/>
        <a:p>
          <a:endParaRPr lang="en-US"/>
        </a:p>
      </dgm:t>
    </dgm:pt>
    <dgm:pt modelId="{48048F7D-786C-CB4A-8661-9A67DE168E3E}" type="pres">
      <dgm:prSet presAssocID="{E107385E-EA60-4C9E-8738-A47A45EBB5A2}" presName="outerComposite" presStyleCnt="0">
        <dgm:presLayoutVars>
          <dgm:chMax val="5"/>
          <dgm:dir/>
          <dgm:resizeHandles val="exact"/>
        </dgm:presLayoutVars>
      </dgm:prSet>
      <dgm:spPr/>
    </dgm:pt>
    <dgm:pt modelId="{9F8DA397-8DF8-6B4E-B2B3-A662B785D6AA}" type="pres">
      <dgm:prSet presAssocID="{E107385E-EA60-4C9E-8738-A47A45EBB5A2}" presName="dummyMaxCanvas" presStyleCnt="0">
        <dgm:presLayoutVars/>
      </dgm:prSet>
      <dgm:spPr/>
    </dgm:pt>
    <dgm:pt modelId="{B46A3418-3214-BB43-9DCB-84A497C76EEE}" type="pres">
      <dgm:prSet presAssocID="{E107385E-EA60-4C9E-8738-A47A45EBB5A2}" presName="ThreeNodes_1" presStyleLbl="node1" presStyleIdx="0" presStyleCnt="3">
        <dgm:presLayoutVars>
          <dgm:bulletEnabled val="1"/>
        </dgm:presLayoutVars>
      </dgm:prSet>
      <dgm:spPr/>
    </dgm:pt>
    <dgm:pt modelId="{B1EE6600-B0F7-A640-B84C-5D7084D65742}" type="pres">
      <dgm:prSet presAssocID="{E107385E-EA60-4C9E-8738-A47A45EBB5A2}" presName="ThreeNodes_2" presStyleLbl="node1" presStyleIdx="1" presStyleCnt="3">
        <dgm:presLayoutVars>
          <dgm:bulletEnabled val="1"/>
        </dgm:presLayoutVars>
      </dgm:prSet>
      <dgm:spPr/>
    </dgm:pt>
    <dgm:pt modelId="{D873725C-488A-A24C-BC87-F3400A485604}" type="pres">
      <dgm:prSet presAssocID="{E107385E-EA60-4C9E-8738-A47A45EBB5A2}" presName="ThreeNodes_3" presStyleLbl="node1" presStyleIdx="2" presStyleCnt="3">
        <dgm:presLayoutVars>
          <dgm:bulletEnabled val="1"/>
        </dgm:presLayoutVars>
      </dgm:prSet>
      <dgm:spPr/>
    </dgm:pt>
    <dgm:pt modelId="{EF56E76B-150E-EE49-BCCE-4D772F558D80}" type="pres">
      <dgm:prSet presAssocID="{E107385E-EA60-4C9E-8738-A47A45EBB5A2}" presName="ThreeConn_1-2" presStyleLbl="fgAccFollowNode1" presStyleIdx="0" presStyleCnt="2">
        <dgm:presLayoutVars>
          <dgm:bulletEnabled val="1"/>
        </dgm:presLayoutVars>
      </dgm:prSet>
      <dgm:spPr/>
    </dgm:pt>
    <dgm:pt modelId="{19FE2AA3-803F-7048-9C55-750DE9EF8326}" type="pres">
      <dgm:prSet presAssocID="{E107385E-EA60-4C9E-8738-A47A45EBB5A2}" presName="ThreeConn_2-3" presStyleLbl="fgAccFollowNode1" presStyleIdx="1" presStyleCnt="2">
        <dgm:presLayoutVars>
          <dgm:bulletEnabled val="1"/>
        </dgm:presLayoutVars>
      </dgm:prSet>
      <dgm:spPr/>
    </dgm:pt>
    <dgm:pt modelId="{B43EEFAC-D76E-C14D-B2A8-718AAA735196}" type="pres">
      <dgm:prSet presAssocID="{E107385E-EA60-4C9E-8738-A47A45EBB5A2}" presName="ThreeNodes_1_text" presStyleLbl="node1" presStyleIdx="2" presStyleCnt="3">
        <dgm:presLayoutVars>
          <dgm:bulletEnabled val="1"/>
        </dgm:presLayoutVars>
      </dgm:prSet>
      <dgm:spPr/>
    </dgm:pt>
    <dgm:pt modelId="{E87140A0-F92B-C543-84B7-73C09426DE50}" type="pres">
      <dgm:prSet presAssocID="{E107385E-EA60-4C9E-8738-A47A45EBB5A2}" presName="ThreeNodes_2_text" presStyleLbl="node1" presStyleIdx="2" presStyleCnt="3">
        <dgm:presLayoutVars>
          <dgm:bulletEnabled val="1"/>
        </dgm:presLayoutVars>
      </dgm:prSet>
      <dgm:spPr/>
    </dgm:pt>
    <dgm:pt modelId="{E92DF656-B0BF-D845-8F3C-715517B1DFD6}" type="pres">
      <dgm:prSet presAssocID="{E107385E-EA60-4C9E-8738-A47A45EBB5A2}" presName="ThreeNodes_3_text" presStyleLbl="node1" presStyleIdx="2" presStyleCnt="3">
        <dgm:presLayoutVars>
          <dgm:bulletEnabled val="1"/>
        </dgm:presLayoutVars>
      </dgm:prSet>
      <dgm:spPr/>
    </dgm:pt>
  </dgm:ptLst>
  <dgm:cxnLst>
    <dgm:cxn modelId="{236C182A-A5E0-2F48-93A8-4A81DD96411F}" type="presOf" srcId="{CA50A8B5-F2FE-48D2-8F70-36DF1CBEF6EA}" destId="{B46A3418-3214-BB43-9DCB-84A497C76EEE}" srcOrd="0" destOrd="0" presId="urn:microsoft.com/office/officeart/2005/8/layout/vProcess5"/>
    <dgm:cxn modelId="{A50ACC44-5C49-764B-92CD-3A9FBAAE9754}" type="presOf" srcId="{89A0377F-FC92-4FEE-BA97-BC8C3492728D}" destId="{19FE2AA3-803F-7048-9C55-750DE9EF8326}" srcOrd="0" destOrd="0" presId="urn:microsoft.com/office/officeart/2005/8/layout/vProcess5"/>
    <dgm:cxn modelId="{A4DFE24B-A038-6647-BC39-898CD08BF0CF}" type="presOf" srcId="{5D228C73-AAA8-488D-9C69-8CC8AFDD31D9}" destId="{EF56E76B-150E-EE49-BCCE-4D772F558D80}" srcOrd="0" destOrd="0" presId="urn:microsoft.com/office/officeart/2005/8/layout/vProcess5"/>
    <dgm:cxn modelId="{93540D6C-0987-2C48-806D-E1F278E888AE}" type="presOf" srcId="{838CAE51-E6A7-4EF8-976F-7AAD751A456E}" destId="{D873725C-488A-A24C-BC87-F3400A485604}" srcOrd="0" destOrd="0" presId="urn:microsoft.com/office/officeart/2005/8/layout/vProcess5"/>
    <dgm:cxn modelId="{76C0916E-D53C-4765-850D-8B0FF5DC2669}" srcId="{E107385E-EA60-4C9E-8738-A47A45EBB5A2}" destId="{241A578C-D7A1-4479-851B-FD767065A2FE}" srcOrd="1" destOrd="0" parTransId="{2187B8F2-1333-4284-B8DA-39B3DA3D8F31}" sibTransId="{89A0377F-FC92-4FEE-BA97-BC8C3492728D}"/>
    <dgm:cxn modelId="{B08D7B7B-BBC2-4112-BC99-672886A50236}" srcId="{E107385E-EA60-4C9E-8738-A47A45EBB5A2}" destId="{838CAE51-E6A7-4EF8-976F-7AAD751A456E}" srcOrd="2" destOrd="0" parTransId="{F2C32792-A5BC-4C84-B5C4-00F99CEF1C03}" sibTransId="{1F64891E-D3BA-4FF4-A5B1-B0390D38C6D5}"/>
    <dgm:cxn modelId="{609A0D88-C93B-9B43-A79B-06272C112A5F}" type="presOf" srcId="{E107385E-EA60-4C9E-8738-A47A45EBB5A2}" destId="{48048F7D-786C-CB4A-8661-9A67DE168E3E}" srcOrd="0" destOrd="0" presId="urn:microsoft.com/office/officeart/2005/8/layout/vProcess5"/>
    <dgm:cxn modelId="{02165990-E0F7-C54F-A03E-6430536A29F3}" type="presOf" srcId="{241A578C-D7A1-4479-851B-FD767065A2FE}" destId="{B1EE6600-B0F7-A640-B84C-5D7084D65742}" srcOrd="0" destOrd="0" presId="urn:microsoft.com/office/officeart/2005/8/layout/vProcess5"/>
    <dgm:cxn modelId="{F8369E93-E4D2-4BF2-9A25-E5925A6F90A9}" srcId="{E107385E-EA60-4C9E-8738-A47A45EBB5A2}" destId="{CA50A8B5-F2FE-48D2-8F70-36DF1CBEF6EA}" srcOrd="0" destOrd="0" parTransId="{45C82B06-7C3B-446E-A988-51ECE3FE08D1}" sibTransId="{5D228C73-AAA8-488D-9C69-8CC8AFDD31D9}"/>
    <dgm:cxn modelId="{0B26C7E9-637B-E94C-AE0D-6228103E6894}" type="presOf" srcId="{CA50A8B5-F2FE-48D2-8F70-36DF1CBEF6EA}" destId="{B43EEFAC-D76E-C14D-B2A8-718AAA735196}" srcOrd="1" destOrd="0" presId="urn:microsoft.com/office/officeart/2005/8/layout/vProcess5"/>
    <dgm:cxn modelId="{BF363BFB-0CCA-024E-B562-94B3039DC269}" type="presOf" srcId="{838CAE51-E6A7-4EF8-976F-7AAD751A456E}" destId="{E92DF656-B0BF-D845-8F3C-715517B1DFD6}" srcOrd="1" destOrd="0" presId="urn:microsoft.com/office/officeart/2005/8/layout/vProcess5"/>
    <dgm:cxn modelId="{0F1B69FD-A292-844C-BA9C-0C3C6C28B5E3}" type="presOf" srcId="{241A578C-D7A1-4479-851B-FD767065A2FE}" destId="{E87140A0-F92B-C543-84B7-73C09426DE50}" srcOrd="1" destOrd="0" presId="urn:microsoft.com/office/officeart/2005/8/layout/vProcess5"/>
    <dgm:cxn modelId="{E6749933-35AA-654A-BF59-5C0442BFED52}" type="presParOf" srcId="{48048F7D-786C-CB4A-8661-9A67DE168E3E}" destId="{9F8DA397-8DF8-6B4E-B2B3-A662B785D6AA}" srcOrd="0" destOrd="0" presId="urn:microsoft.com/office/officeart/2005/8/layout/vProcess5"/>
    <dgm:cxn modelId="{27AFF680-82A5-2847-981D-E67ED263904E}" type="presParOf" srcId="{48048F7D-786C-CB4A-8661-9A67DE168E3E}" destId="{B46A3418-3214-BB43-9DCB-84A497C76EEE}" srcOrd="1" destOrd="0" presId="urn:microsoft.com/office/officeart/2005/8/layout/vProcess5"/>
    <dgm:cxn modelId="{8C6638DF-E1E8-044F-9C0A-B869DD7059CF}" type="presParOf" srcId="{48048F7D-786C-CB4A-8661-9A67DE168E3E}" destId="{B1EE6600-B0F7-A640-B84C-5D7084D65742}" srcOrd="2" destOrd="0" presId="urn:microsoft.com/office/officeart/2005/8/layout/vProcess5"/>
    <dgm:cxn modelId="{D55750BA-4B4B-1542-A0E9-C2A817F51512}" type="presParOf" srcId="{48048F7D-786C-CB4A-8661-9A67DE168E3E}" destId="{D873725C-488A-A24C-BC87-F3400A485604}" srcOrd="3" destOrd="0" presId="urn:microsoft.com/office/officeart/2005/8/layout/vProcess5"/>
    <dgm:cxn modelId="{A3126A72-73FE-5A48-9B8A-BB6D959DD036}" type="presParOf" srcId="{48048F7D-786C-CB4A-8661-9A67DE168E3E}" destId="{EF56E76B-150E-EE49-BCCE-4D772F558D80}" srcOrd="4" destOrd="0" presId="urn:microsoft.com/office/officeart/2005/8/layout/vProcess5"/>
    <dgm:cxn modelId="{FC12F584-CC75-044B-8368-C06132144974}" type="presParOf" srcId="{48048F7D-786C-CB4A-8661-9A67DE168E3E}" destId="{19FE2AA3-803F-7048-9C55-750DE9EF8326}" srcOrd="5" destOrd="0" presId="urn:microsoft.com/office/officeart/2005/8/layout/vProcess5"/>
    <dgm:cxn modelId="{BA126094-4F68-EE44-903F-B234A2A47309}" type="presParOf" srcId="{48048F7D-786C-CB4A-8661-9A67DE168E3E}" destId="{B43EEFAC-D76E-C14D-B2A8-718AAA735196}" srcOrd="6" destOrd="0" presId="urn:microsoft.com/office/officeart/2005/8/layout/vProcess5"/>
    <dgm:cxn modelId="{92E74DE2-4887-0F4D-912F-F92E81454802}" type="presParOf" srcId="{48048F7D-786C-CB4A-8661-9A67DE168E3E}" destId="{E87140A0-F92B-C543-84B7-73C09426DE50}" srcOrd="7" destOrd="0" presId="urn:microsoft.com/office/officeart/2005/8/layout/vProcess5"/>
    <dgm:cxn modelId="{B19C1EAE-472B-5549-B61D-5BD66AD53DE6}" type="presParOf" srcId="{48048F7D-786C-CB4A-8661-9A67DE168E3E}" destId="{E92DF656-B0BF-D845-8F3C-715517B1DFD6}"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0CFD092-CA52-4B89-8CAA-32AA6ACF361F}"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0788458C-8615-44E9-8952-2B4BF43D4B55}">
      <dgm:prSet custT="1"/>
      <dgm:spPr/>
      <dgm:t>
        <a:bodyPr/>
        <a:lstStyle/>
        <a:p>
          <a:pPr algn="just">
            <a:lnSpc>
              <a:spcPct val="100000"/>
            </a:lnSpc>
          </a:pPr>
          <a:r>
            <a:rPr lang="es-PA" sz="1400" dirty="0">
              <a:latin typeface="Arial" panose="020B0604020202020204" pitchFamily="34" charset="0"/>
              <a:cs typeface="Arial" panose="020B0604020202020204" pitchFamily="34" charset="0"/>
            </a:rPr>
            <a:t>Enfrentarme a un problema real, como la predicción del método de pago en un entorno digital, me exigió no solo conocimientos técnicos, sino también la capacidad de tomar decisiones, ajustar estrategias y ser resiliente ante los errores y la incertidumbre</a:t>
          </a:r>
          <a:r>
            <a:rPr lang="es-PA" sz="1400" dirty="0"/>
            <a:t>.</a:t>
          </a:r>
          <a:endParaRPr lang="en-US" sz="1400" dirty="0"/>
        </a:p>
      </dgm:t>
    </dgm:pt>
    <dgm:pt modelId="{AB8C617B-2798-4997-8EA0-C8DAA68347FE}" type="parTrans" cxnId="{836C78A0-26D5-4562-B1E4-ECB9A18A1DCB}">
      <dgm:prSet/>
      <dgm:spPr/>
      <dgm:t>
        <a:bodyPr/>
        <a:lstStyle/>
        <a:p>
          <a:endParaRPr lang="en-US"/>
        </a:p>
      </dgm:t>
    </dgm:pt>
    <dgm:pt modelId="{DDB56156-8CDD-40E8-916D-CDF9973160AC}" type="sibTrans" cxnId="{836C78A0-26D5-4562-B1E4-ECB9A18A1DCB}">
      <dgm:prSet/>
      <dgm:spPr/>
      <dgm:t>
        <a:bodyPr/>
        <a:lstStyle/>
        <a:p>
          <a:endParaRPr lang="en-US"/>
        </a:p>
      </dgm:t>
    </dgm:pt>
    <dgm:pt modelId="{38AEBE9B-8BC1-460E-8C17-9726AA95366A}">
      <dgm:prSet custT="1"/>
      <dgm:spPr/>
      <dgm:t>
        <a:bodyPr/>
        <a:lstStyle/>
        <a:p>
          <a:pPr algn="just">
            <a:lnSpc>
              <a:spcPct val="100000"/>
            </a:lnSpc>
          </a:pPr>
          <a:r>
            <a:rPr lang="es-PA" sz="1400" dirty="0">
              <a:latin typeface="Arial" panose="020B0604020202020204" pitchFamily="34" charset="0"/>
              <a:cs typeface="Arial" panose="020B0604020202020204" pitchFamily="34" charset="0"/>
            </a:rPr>
            <a:t>Valorar el proceso tanto como el resultado. Me descubrí siendo más analítica, más cuidadosa en la validación de supuestos y más crítica en la interpretación de resultados. </a:t>
          </a:r>
          <a:endParaRPr lang="en-US" sz="1400" dirty="0">
            <a:latin typeface="Arial" panose="020B0604020202020204" pitchFamily="34" charset="0"/>
            <a:cs typeface="Arial" panose="020B0604020202020204" pitchFamily="34" charset="0"/>
          </a:endParaRPr>
        </a:p>
      </dgm:t>
    </dgm:pt>
    <dgm:pt modelId="{3C9E62DA-0E2B-40FF-9608-9B114CD5B358}" type="parTrans" cxnId="{E9274E5A-6C77-4F69-81EE-AF31524F93D9}">
      <dgm:prSet/>
      <dgm:spPr/>
      <dgm:t>
        <a:bodyPr/>
        <a:lstStyle/>
        <a:p>
          <a:endParaRPr lang="en-US"/>
        </a:p>
      </dgm:t>
    </dgm:pt>
    <dgm:pt modelId="{6B0F08DE-0B22-4781-A04B-03F7D6B28E6F}" type="sibTrans" cxnId="{E9274E5A-6C77-4F69-81EE-AF31524F93D9}">
      <dgm:prSet/>
      <dgm:spPr/>
      <dgm:t>
        <a:bodyPr/>
        <a:lstStyle/>
        <a:p>
          <a:endParaRPr lang="en-US"/>
        </a:p>
      </dgm:t>
    </dgm:pt>
    <dgm:pt modelId="{5831AD9F-9809-40FF-9DA0-EDACAD8BC30F}">
      <dgm:prSet/>
      <dgm:spPr/>
      <dgm:t>
        <a:bodyPr/>
        <a:lstStyle/>
        <a:p>
          <a:pPr algn="just">
            <a:lnSpc>
              <a:spcPct val="100000"/>
            </a:lnSpc>
          </a:pPr>
          <a:r>
            <a:rPr lang="es-PA" dirty="0">
              <a:latin typeface="Arial" panose="020B0604020202020204" pitchFamily="34" charset="0"/>
              <a:cs typeface="Arial" panose="020B0604020202020204" pitchFamily="34" charset="0"/>
            </a:rPr>
            <a:t>Esta experiencia reafirmó mi deseo de seguir desarrollándome profesionalmente en este campo, y me dio confianza en mis habilidades para liderar investigaciones similares en el futuro.</a:t>
          </a:r>
          <a:endParaRPr lang="en-US" dirty="0">
            <a:latin typeface="Arial" panose="020B0604020202020204" pitchFamily="34" charset="0"/>
            <a:cs typeface="Arial" panose="020B0604020202020204" pitchFamily="34" charset="0"/>
          </a:endParaRPr>
        </a:p>
      </dgm:t>
    </dgm:pt>
    <dgm:pt modelId="{6366ED0F-E069-4BD5-BCCB-BAAE510F80B3}" type="parTrans" cxnId="{5F657ED5-4716-44C5-9ADA-1E2D2A869802}">
      <dgm:prSet/>
      <dgm:spPr/>
      <dgm:t>
        <a:bodyPr/>
        <a:lstStyle/>
        <a:p>
          <a:endParaRPr lang="en-US"/>
        </a:p>
      </dgm:t>
    </dgm:pt>
    <dgm:pt modelId="{75EF3B04-1AD4-4973-A40A-1439A1A99F2F}" type="sibTrans" cxnId="{5F657ED5-4716-44C5-9ADA-1E2D2A869802}">
      <dgm:prSet/>
      <dgm:spPr/>
      <dgm:t>
        <a:bodyPr/>
        <a:lstStyle/>
        <a:p>
          <a:endParaRPr lang="en-US"/>
        </a:p>
      </dgm:t>
    </dgm:pt>
    <dgm:pt modelId="{E979E0AF-7984-47E5-9302-321ABEAA7D77}" type="pres">
      <dgm:prSet presAssocID="{00CFD092-CA52-4B89-8CAA-32AA6ACF361F}" presName="root" presStyleCnt="0">
        <dgm:presLayoutVars>
          <dgm:dir/>
          <dgm:resizeHandles val="exact"/>
        </dgm:presLayoutVars>
      </dgm:prSet>
      <dgm:spPr/>
    </dgm:pt>
    <dgm:pt modelId="{44245924-FC7E-4A9C-B679-B41EC25D7767}" type="pres">
      <dgm:prSet presAssocID="{0788458C-8615-44E9-8952-2B4BF43D4B55}" presName="compNode" presStyleCnt="0"/>
      <dgm:spPr/>
    </dgm:pt>
    <dgm:pt modelId="{6CC941A4-89B4-446A-8F9D-66C8C16D8B13}" type="pres">
      <dgm:prSet presAssocID="{0788458C-8615-44E9-8952-2B4BF43D4B5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ólar"/>
        </a:ext>
      </dgm:extLst>
    </dgm:pt>
    <dgm:pt modelId="{06BBCD33-33AE-45D3-803C-46B2C1FF0EF7}" type="pres">
      <dgm:prSet presAssocID="{0788458C-8615-44E9-8952-2B4BF43D4B55}" presName="spaceRect" presStyleCnt="0"/>
      <dgm:spPr/>
    </dgm:pt>
    <dgm:pt modelId="{9D266896-484A-4F3A-A06D-436BE5A2CA7B}" type="pres">
      <dgm:prSet presAssocID="{0788458C-8615-44E9-8952-2B4BF43D4B55}" presName="textRect" presStyleLbl="revTx" presStyleIdx="0" presStyleCnt="3">
        <dgm:presLayoutVars>
          <dgm:chMax val="1"/>
          <dgm:chPref val="1"/>
        </dgm:presLayoutVars>
      </dgm:prSet>
      <dgm:spPr/>
    </dgm:pt>
    <dgm:pt modelId="{A776CD3C-0442-4B5C-9941-23B75F0C8541}" type="pres">
      <dgm:prSet presAssocID="{DDB56156-8CDD-40E8-916D-CDF9973160AC}" presName="sibTrans" presStyleCnt="0"/>
      <dgm:spPr/>
    </dgm:pt>
    <dgm:pt modelId="{B00202CA-92CB-47C3-A474-4822F74C25C6}" type="pres">
      <dgm:prSet presAssocID="{38AEBE9B-8BC1-460E-8C17-9726AA95366A}" presName="compNode" presStyleCnt="0"/>
      <dgm:spPr/>
    </dgm:pt>
    <dgm:pt modelId="{66E151DE-6387-4D17-96B5-6FC2016B2BEB}" type="pres">
      <dgm:prSet presAssocID="{38AEBE9B-8BC1-460E-8C17-9726AA95366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Head with Gears"/>
        </a:ext>
      </dgm:extLst>
    </dgm:pt>
    <dgm:pt modelId="{7749528D-47FA-467E-835F-B884AE3841B1}" type="pres">
      <dgm:prSet presAssocID="{38AEBE9B-8BC1-460E-8C17-9726AA95366A}" presName="spaceRect" presStyleCnt="0"/>
      <dgm:spPr/>
    </dgm:pt>
    <dgm:pt modelId="{E510B42D-AF6F-47F3-8586-0A6E493E2094}" type="pres">
      <dgm:prSet presAssocID="{38AEBE9B-8BC1-460E-8C17-9726AA95366A}" presName="textRect" presStyleLbl="revTx" presStyleIdx="1" presStyleCnt="3">
        <dgm:presLayoutVars>
          <dgm:chMax val="1"/>
          <dgm:chPref val="1"/>
        </dgm:presLayoutVars>
      </dgm:prSet>
      <dgm:spPr/>
    </dgm:pt>
    <dgm:pt modelId="{A2405A80-76D6-417F-84FA-A5C761E69ABD}" type="pres">
      <dgm:prSet presAssocID="{6B0F08DE-0B22-4781-A04B-03F7D6B28E6F}" presName="sibTrans" presStyleCnt="0"/>
      <dgm:spPr/>
    </dgm:pt>
    <dgm:pt modelId="{13AFFF6C-C3B1-4258-9A28-77A8E65DA2A4}" type="pres">
      <dgm:prSet presAssocID="{5831AD9F-9809-40FF-9DA0-EDACAD8BC30F}" presName="compNode" presStyleCnt="0"/>
      <dgm:spPr/>
    </dgm:pt>
    <dgm:pt modelId="{1EAC8E6E-D5C1-48DB-8083-E21CA72DAB77}" type="pres">
      <dgm:prSet presAssocID="{5831AD9F-9809-40FF-9DA0-EDACAD8BC30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Montañas"/>
        </a:ext>
      </dgm:extLst>
    </dgm:pt>
    <dgm:pt modelId="{79527FF5-0823-430F-9E1C-119DFE5318A5}" type="pres">
      <dgm:prSet presAssocID="{5831AD9F-9809-40FF-9DA0-EDACAD8BC30F}" presName="spaceRect" presStyleCnt="0"/>
      <dgm:spPr/>
    </dgm:pt>
    <dgm:pt modelId="{AF72D1D0-F180-4517-AC45-741B8C1592DB}" type="pres">
      <dgm:prSet presAssocID="{5831AD9F-9809-40FF-9DA0-EDACAD8BC30F}" presName="textRect" presStyleLbl="revTx" presStyleIdx="2" presStyleCnt="3">
        <dgm:presLayoutVars>
          <dgm:chMax val="1"/>
          <dgm:chPref val="1"/>
        </dgm:presLayoutVars>
      </dgm:prSet>
      <dgm:spPr/>
    </dgm:pt>
  </dgm:ptLst>
  <dgm:cxnLst>
    <dgm:cxn modelId="{6414FC48-7768-4B1A-8329-D4C443AD9BB5}" type="presOf" srcId="{5831AD9F-9809-40FF-9DA0-EDACAD8BC30F}" destId="{AF72D1D0-F180-4517-AC45-741B8C1592DB}" srcOrd="0" destOrd="0" presId="urn:microsoft.com/office/officeart/2018/2/layout/IconLabelList"/>
    <dgm:cxn modelId="{E9274E5A-6C77-4F69-81EE-AF31524F93D9}" srcId="{00CFD092-CA52-4B89-8CAA-32AA6ACF361F}" destId="{38AEBE9B-8BC1-460E-8C17-9726AA95366A}" srcOrd="1" destOrd="0" parTransId="{3C9E62DA-0E2B-40FF-9608-9B114CD5B358}" sibTransId="{6B0F08DE-0B22-4781-A04B-03F7D6B28E6F}"/>
    <dgm:cxn modelId="{836C78A0-26D5-4562-B1E4-ECB9A18A1DCB}" srcId="{00CFD092-CA52-4B89-8CAA-32AA6ACF361F}" destId="{0788458C-8615-44E9-8952-2B4BF43D4B55}" srcOrd="0" destOrd="0" parTransId="{AB8C617B-2798-4997-8EA0-C8DAA68347FE}" sibTransId="{DDB56156-8CDD-40E8-916D-CDF9973160AC}"/>
    <dgm:cxn modelId="{403515C4-A5B4-4AE7-BFC3-67F8CD22974B}" type="presOf" srcId="{0788458C-8615-44E9-8952-2B4BF43D4B55}" destId="{9D266896-484A-4F3A-A06D-436BE5A2CA7B}" srcOrd="0" destOrd="0" presId="urn:microsoft.com/office/officeart/2018/2/layout/IconLabelList"/>
    <dgm:cxn modelId="{5F657ED5-4716-44C5-9ADA-1E2D2A869802}" srcId="{00CFD092-CA52-4B89-8CAA-32AA6ACF361F}" destId="{5831AD9F-9809-40FF-9DA0-EDACAD8BC30F}" srcOrd="2" destOrd="0" parTransId="{6366ED0F-E069-4BD5-BCCB-BAAE510F80B3}" sibTransId="{75EF3B04-1AD4-4973-A40A-1439A1A99F2F}"/>
    <dgm:cxn modelId="{34DD5EE6-38C5-4DC4-BF65-E10092275BD3}" type="presOf" srcId="{38AEBE9B-8BC1-460E-8C17-9726AA95366A}" destId="{E510B42D-AF6F-47F3-8586-0A6E493E2094}" srcOrd="0" destOrd="0" presId="urn:microsoft.com/office/officeart/2018/2/layout/IconLabelList"/>
    <dgm:cxn modelId="{590FE6FF-21DA-41AB-AC7D-EE749FFBBB2B}" type="presOf" srcId="{00CFD092-CA52-4B89-8CAA-32AA6ACF361F}" destId="{E979E0AF-7984-47E5-9302-321ABEAA7D77}" srcOrd="0" destOrd="0" presId="urn:microsoft.com/office/officeart/2018/2/layout/IconLabelList"/>
    <dgm:cxn modelId="{A92FA8D5-2685-4D5E-89F9-0952124D2D35}" type="presParOf" srcId="{E979E0AF-7984-47E5-9302-321ABEAA7D77}" destId="{44245924-FC7E-4A9C-B679-B41EC25D7767}" srcOrd="0" destOrd="0" presId="urn:microsoft.com/office/officeart/2018/2/layout/IconLabelList"/>
    <dgm:cxn modelId="{DD6E68CA-D562-4F75-94D8-8E51F83DDDB3}" type="presParOf" srcId="{44245924-FC7E-4A9C-B679-B41EC25D7767}" destId="{6CC941A4-89B4-446A-8F9D-66C8C16D8B13}" srcOrd="0" destOrd="0" presId="urn:microsoft.com/office/officeart/2018/2/layout/IconLabelList"/>
    <dgm:cxn modelId="{C865B4A7-FE82-49AC-A5E6-0E32428B3B99}" type="presParOf" srcId="{44245924-FC7E-4A9C-B679-B41EC25D7767}" destId="{06BBCD33-33AE-45D3-803C-46B2C1FF0EF7}" srcOrd="1" destOrd="0" presId="urn:microsoft.com/office/officeart/2018/2/layout/IconLabelList"/>
    <dgm:cxn modelId="{B464C24A-0801-4801-98F1-D1A3E120BDA6}" type="presParOf" srcId="{44245924-FC7E-4A9C-B679-B41EC25D7767}" destId="{9D266896-484A-4F3A-A06D-436BE5A2CA7B}" srcOrd="2" destOrd="0" presId="urn:microsoft.com/office/officeart/2018/2/layout/IconLabelList"/>
    <dgm:cxn modelId="{46D5ED94-C5ED-4147-852E-058177E1E179}" type="presParOf" srcId="{E979E0AF-7984-47E5-9302-321ABEAA7D77}" destId="{A776CD3C-0442-4B5C-9941-23B75F0C8541}" srcOrd="1" destOrd="0" presId="urn:microsoft.com/office/officeart/2018/2/layout/IconLabelList"/>
    <dgm:cxn modelId="{A6D79281-C6C8-4EC6-8724-914C54A05229}" type="presParOf" srcId="{E979E0AF-7984-47E5-9302-321ABEAA7D77}" destId="{B00202CA-92CB-47C3-A474-4822F74C25C6}" srcOrd="2" destOrd="0" presId="urn:microsoft.com/office/officeart/2018/2/layout/IconLabelList"/>
    <dgm:cxn modelId="{D3A2F84F-77CF-495F-A5BD-89946271F63F}" type="presParOf" srcId="{B00202CA-92CB-47C3-A474-4822F74C25C6}" destId="{66E151DE-6387-4D17-96B5-6FC2016B2BEB}" srcOrd="0" destOrd="0" presId="urn:microsoft.com/office/officeart/2018/2/layout/IconLabelList"/>
    <dgm:cxn modelId="{5B1810C3-9767-4D54-AE8F-F4CE482B218A}" type="presParOf" srcId="{B00202CA-92CB-47C3-A474-4822F74C25C6}" destId="{7749528D-47FA-467E-835F-B884AE3841B1}" srcOrd="1" destOrd="0" presId="urn:microsoft.com/office/officeart/2018/2/layout/IconLabelList"/>
    <dgm:cxn modelId="{33A257DD-1523-4664-8556-7DE237ED0B84}" type="presParOf" srcId="{B00202CA-92CB-47C3-A474-4822F74C25C6}" destId="{E510B42D-AF6F-47F3-8586-0A6E493E2094}" srcOrd="2" destOrd="0" presId="urn:microsoft.com/office/officeart/2018/2/layout/IconLabelList"/>
    <dgm:cxn modelId="{095742DE-CDFF-42F1-8B52-1256114FF928}" type="presParOf" srcId="{E979E0AF-7984-47E5-9302-321ABEAA7D77}" destId="{A2405A80-76D6-417F-84FA-A5C761E69ABD}" srcOrd="3" destOrd="0" presId="urn:microsoft.com/office/officeart/2018/2/layout/IconLabelList"/>
    <dgm:cxn modelId="{D9C11FC0-17F9-467D-9B7B-CDEED27A14C9}" type="presParOf" srcId="{E979E0AF-7984-47E5-9302-321ABEAA7D77}" destId="{13AFFF6C-C3B1-4258-9A28-77A8E65DA2A4}" srcOrd="4" destOrd="0" presId="urn:microsoft.com/office/officeart/2018/2/layout/IconLabelList"/>
    <dgm:cxn modelId="{244CA732-7DAE-4680-AA6E-221CFA716191}" type="presParOf" srcId="{13AFFF6C-C3B1-4258-9A28-77A8E65DA2A4}" destId="{1EAC8E6E-D5C1-48DB-8083-E21CA72DAB77}" srcOrd="0" destOrd="0" presId="urn:microsoft.com/office/officeart/2018/2/layout/IconLabelList"/>
    <dgm:cxn modelId="{7A7DCBC4-4FC1-4686-BAC1-6C15B1772CA3}" type="presParOf" srcId="{13AFFF6C-C3B1-4258-9A28-77A8E65DA2A4}" destId="{79527FF5-0823-430F-9E1C-119DFE5318A5}" srcOrd="1" destOrd="0" presId="urn:microsoft.com/office/officeart/2018/2/layout/IconLabelList"/>
    <dgm:cxn modelId="{03C371A9-8F7E-4117-AF01-FD570B13C58C}" type="presParOf" srcId="{13AFFF6C-C3B1-4258-9A28-77A8E65DA2A4}" destId="{AF72D1D0-F180-4517-AC45-741B8C1592DB}"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02C7E2C-D0D8-4B7F-AC38-3FBC04929EE3}" type="doc">
      <dgm:prSet loTypeId="urn:microsoft.com/office/officeart/2018/2/layout/IconVerticalSolidList" loCatId="icon" qsTypeId="urn:microsoft.com/office/officeart/2005/8/quickstyle/3d3" qsCatId="3D" csTypeId="urn:microsoft.com/office/officeart/2005/8/colors/accent1_2" csCatId="accent1" phldr="1"/>
      <dgm:spPr/>
      <dgm:t>
        <a:bodyPr/>
        <a:lstStyle/>
        <a:p>
          <a:endParaRPr lang="en-US"/>
        </a:p>
      </dgm:t>
    </dgm:pt>
    <dgm:pt modelId="{A93E95F7-FC82-49A8-A40C-E8574CE611C1}">
      <dgm:prSet custT="1"/>
      <dgm:spPr/>
      <dgm:t>
        <a:bodyPr/>
        <a:lstStyle/>
        <a:p>
          <a:pPr>
            <a:lnSpc>
              <a:spcPct val="100000"/>
            </a:lnSpc>
          </a:pPr>
          <a:r>
            <a:rPr lang="es-PA" sz="1600" dirty="0">
              <a:latin typeface="Arial" panose="020B0604020202020204" pitchFamily="34" charset="0"/>
              <a:cs typeface="Arial" panose="020B0604020202020204" pitchFamily="34" charset="0"/>
            </a:rPr>
            <a:t>El análisis predictivo aplicado al comercio electrónico permite anticipar comportamientos clave de los consumidores, como la elección del método de pago. Esto puede convertirse en una herramienta estratégica para mejorar la experiencia del cliente y optimizar la operación del negocio.</a:t>
          </a:r>
          <a:endParaRPr lang="en-US" sz="1600" dirty="0">
            <a:latin typeface="Arial" panose="020B0604020202020204" pitchFamily="34" charset="0"/>
            <a:cs typeface="Arial" panose="020B0604020202020204" pitchFamily="34" charset="0"/>
          </a:endParaRPr>
        </a:p>
      </dgm:t>
    </dgm:pt>
    <dgm:pt modelId="{7C35F128-0E6D-4DFA-8814-9DC5AFFCEDEC}" type="parTrans" cxnId="{2B74B321-9960-4328-8377-555BC83D5433}">
      <dgm:prSet/>
      <dgm:spPr/>
      <dgm:t>
        <a:bodyPr/>
        <a:lstStyle/>
        <a:p>
          <a:endParaRPr lang="en-US"/>
        </a:p>
      </dgm:t>
    </dgm:pt>
    <dgm:pt modelId="{0F4F3631-441B-42F1-8337-F38A4F06DBCD}" type="sibTrans" cxnId="{2B74B321-9960-4328-8377-555BC83D5433}">
      <dgm:prSet/>
      <dgm:spPr/>
      <dgm:t>
        <a:bodyPr/>
        <a:lstStyle/>
        <a:p>
          <a:endParaRPr lang="en-US"/>
        </a:p>
      </dgm:t>
    </dgm:pt>
    <dgm:pt modelId="{D6BAD4AF-58DF-40FD-91C0-6209D414D03B}">
      <dgm:prSet custT="1"/>
      <dgm:spPr/>
      <dgm:t>
        <a:bodyPr/>
        <a:lstStyle/>
        <a:p>
          <a:pPr>
            <a:lnSpc>
              <a:spcPct val="100000"/>
            </a:lnSpc>
          </a:pPr>
          <a:r>
            <a:rPr lang="es-PA" sz="1600" dirty="0">
              <a:latin typeface="Arial" panose="020B0604020202020204" pitchFamily="34" charset="0"/>
              <a:cs typeface="Arial" panose="020B0604020202020204" pitchFamily="34" charset="0"/>
            </a:rPr>
            <a:t>La calidad del modelo depende directamente de la calidad del preprocesamiento y del análisis exploratorio de datos. Limpiar, transformar y entender los datos fue fundamental para construir un modelo preciso y útil.</a:t>
          </a:r>
          <a:endParaRPr lang="en-US" sz="1600" dirty="0">
            <a:latin typeface="Arial" panose="020B0604020202020204" pitchFamily="34" charset="0"/>
            <a:cs typeface="Arial" panose="020B0604020202020204" pitchFamily="34" charset="0"/>
          </a:endParaRPr>
        </a:p>
      </dgm:t>
    </dgm:pt>
    <dgm:pt modelId="{10A97B00-3960-4BE8-99A4-9252BD9529A2}" type="parTrans" cxnId="{37FD89DB-8EB1-486B-9BC0-4253046CD3DE}">
      <dgm:prSet/>
      <dgm:spPr/>
      <dgm:t>
        <a:bodyPr/>
        <a:lstStyle/>
        <a:p>
          <a:endParaRPr lang="en-US"/>
        </a:p>
      </dgm:t>
    </dgm:pt>
    <dgm:pt modelId="{CFEB4A1C-F4B5-405B-9563-3D22BE66565D}" type="sibTrans" cxnId="{37FD89DB-8EB1-486B-9BC0-4253046CD3DE}">
      <dgm:prSet/>
      <dgm:spPr/>
      <dgm:t>
        <a:bodyPr/>
        <a:lstStyle/>
        <a:p>
          <a:endParaRPr lang="en-US"/>
        </a:p>
      </dgm:t>
    </dgm:pt>
    <dgm:pt modelId="{FBA8DD0C-B829-4B3E-8220-E38E56B00AAE}">
      <dgm:prSet custT="1"/>
      <dgm:spPr/>
      <dgm:t>
        <a:bodyPr/>
        <a:lstStyle/>
        <a:p>
          <a:pPr>
            <a:lnSpc>
              <a:spcPct val="100000"/>
            </a:lnSpc>
          </a:pPr>
          <a:r>
            <a:rPr lang="es-PA" sz="1600" dirty="0">
              <a:latin typeface="Arial" panose="020B0604020202020204" pitchFamily="34" charset="0"/>
              <a:cs typeface="Arial" panose="020B0604020202020204" pitchFamily="34" charset="0"/>
            </a:rPr>
            <a:t>El análisis contable y de series de tiempo aportó una visión más integral del comportamiento de compra, revelando patrones mensuales y semanales que complementaron el modelo predictivo y abrieron posibilidades para futuras estrategias comerciales.</a:t>
          </a:r>
          <a:endParaRPr lang="en-US" sz="1600" dirty="0">
            <a:latin typeface="Arial" panose="020B0604020202020204" pitchFamily="34" charset="0"/>
            <a:cs typeface="Arial" panose="020B0604020202020204" pitchFamily="34" charset="0"/>
          </a:endParaRPr>
        </a:p>
      </dgm:t>
    </dgm:pt>
    <dgm:pt modelId="{A154E872-E000-45A1-959D-7C8153492957}" type="parTrans" cxnId="{138B74E5-575A-4A93-BB05-3CE138DF58E7}">
      <dgm:prSet/>
      <dgm:spPr/>
      <dgm:t>
        <a:bodyPr/>
        <a:lstStyle/>
        <a:p>
          <a:endParaRPr lang="en-US"/>
        </a:p>
      </dgm:t>
    </dgm:pt>
    <dgm:pt modelId="{B9193995-95FF-4AE7-AC28-8A1DB128B82F}" type="sibTrans" cxnId="{138B74E5-575A-4A93-BB05-3CE138DF58E7}">
      <dgm:prSet/>
      <dgm:spPr/>
      <dgm:t>
        <a:bodyPr/>
        <a:lstStyle/>
        <a:p>
          <a:endParaRPr lang="en-US"/>
        </a:p>
      </dgm:t>
    </dgm:pt>
    <dgm:pt modelId="{E5E2A57D-2C3A-4A5A-8D05-2FA44BF56E40}" type="pres">
      <dgm:prSet presAssocID="{602C7E2C-D0D8-4B7F-AC38-3FBC04929EE3}" presName="root" presStyleCnt="0">
        <dgm:presLayoutVars>
          <dgm:dir/>
          <dgm:resizeHandles val="exact"/>
        </dgm:presLayoutVars>
      </dgm:prSet>
      <dgm:spPr/>
    </dgm:pt>
    <dgm:pt modelId="{23A4E356-2333-47A5-92C2-151487298D47}" type="pres">
      <dgm:prSet presAssocID="{A93E95F7-FC82-49A8-A40C-E8574CE611C1}" presName="compNode" presStyleCnt="0"/>
      <dgm:spPr/>
    </dgm:pt>
    <dgm:pt modelId="{0943BE9B-8490-4ADF-B812-E695FCDD4786}" type="pres">
      <dgm:prSet presAssocID="{A93E95F7-FC82-49A8-A40C-E8574CE611C1}" presName="bgRect" presStyleLbl="bgShp" presStyleIdx="0" presStyleCnt="3"/>
      <dgm:spPr/>
    </dgm:pt>
    <dgm:pt modelId="{86E4261C-23FF-4D83-BB84-C0826C3779FD}" type="pres">
      <dgm:prSet presAssocID="{A93E95F7-FC82-49A8-A40C-E8574CE611C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Estadísticas"/>
        </a:ext>
      </dgm:extLst>
    </dgm:pt>
    <dgm:pt modelId="{14CC39D7-5CA1-41E9-95E0-DA6356C7F347}" type="pres">
      <dgm:prSet presAssocID="{A93E95F7-FC82-49A8-A40C-E8574CE611C1}" presName="spaceRect" presStyleCnt="0"/>
      <dgm:spPr/>
    </dgm:pt>
    <dgm:pt modelId="{63697FF3-5AEB-42F9-9E49-7375D4AAA787}" type="pres">
      <dgm:prSet presAssocID="{A93E95F7-FC82-49A8-A40C-E8574CE611C1}" presName="parTx" presStyleLbl="revTx" presStyleIdx="0" presStyleCnt="3">
        <dgm:presLayoutVars>
          <dgm:chMax val="0"/>
          <dgm:chPref val="0"/>
        </dgm:presLayoutVars>
      </dgm:prSet>
      <dgm:spPr/>
    </dgm:pt>
    <dgm:pt modelId="{451537F3-1F47-4105-85AD-3DF5FF92D243}" type="pres">
      <dgm:prSet presAssocID="{0F4F3631-441B-42F1-8337-F38A4F06DBCD}" presName="sibTrans" presStyleCnt="0"/>
      <dgm:spPr/>
    </dgm:pt>
    <dgm:pt modelId="{EDF76438-99F6-4723-8E8E-4429A877EDFA}" type="pres">
      <dgm:prSet presAssocID="{D6BAD4AF-58DF-40FD-91C0-6209D414D03B}" presName="compNode" presStyleCnt="0"/>
      <dgm:spPr/>
    </dgm:pt>
    <dgm:pt modelId="{9A2B8479-6036-4203-9669-91496F3FC2FB}" type="pres">
      <dgm:prSet presAssocID="{D6BAD4AF-58DF-40FD-91C0-6209D414D03B}" presName="bgRect" presStyleLbl="bgShp" presStyleIdx="1" presStyleCnt="3"/>
      <dgm:spPr/>
    </dgm:pt>
    <dgm:pt modelId="{7FCFB465-8DE4-425C-8DDD-90A3B9B53A82}" type="pres">
      <dgm:prSet presAssocID="{D6BAD4AF-58DF-40FD-91C0-6209D414D03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ar chart"/>
        </a:ext>
      </dgm:extLst>
    </dgm:pt>
    <dgm:pt modelId="{314DAAB4-C6E4-4EA6-BDB1-E34DEFDEEE79}" type="pres">
      <dgm:prSet presAssocID="{D6BAD4AF-58DF-40FD-91C0-6209D414D03B}" presName="spaceRect" presStyleCnt="0"/>
      <dgm:spPr/>
    </dgm:pt>
    <dgm:pt modelId="{AD647D68-E5B9-4571-A155-1B4EA7E13560}" type="pres">
      <dgm:prSet presAssocID="{D6BAD4AF-58DF-40FD-91C0-6209D414D03B}" presName="parTx" presStyleLbl="revTx" presStyleIdx="1" presStyleCnt="3">
        <dgm:presLayoutVars>
          <dgm:chMax val="0"/>
          <dgm:chPref val="0"/>
        </dgm:presLayoutVars>
      </dgm:prSet>
      <dgm:spPr/>
    </dgm:pt>
    <dgm:pt modelId="{79BF3C88-9AA3-4422-9B01-5D247DF41FD6}" type="pres">
      <dgm:prSet presAssocID="{CFEB4A1C-F4B5-405B-9563-3D22BE66565D}" presName="sibTrans" presStyleCnt="0"/>
      <dgm:spPr/>
    </dgm:pt>
    <dgm:pt modelId="{6387E800-F434-4EF8-A3AC-56B6F3D5CAC6}" type="pres">
      <dgm:prSet presAssocID="{FBA8DD0C-B829-4B3E-8220-E38E56B00AAE}" presName="compNode" presStyleCnt="0"/>
      <dgm:spPr/>
    </dgm:pt>
    <dgm:pt modelId="{088DD8FE-0D77-4FCF-9A22-7A5716D9599A}" type="pres">
      <dgm:prSet presAssocID="{FBA8DD0C-B829-4B3E-8220-E38E56B00AAE}" presName="bgRect" presStyleLbl="bgShp" presStyleIdx="2" presStyleCnt="3"/>
      <dgm:spPr/>
    </dgm:pt>
    <dgm:pt modelId="{448D8C05-00EB-4690-A2E5-F0392A024E8A}" type="pres">
      <dgm:prSet presAssocID="{FBA8DD0C-B829-4B3E-8220-E38E56B00AA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Head with Gears"/>
        </a:ext>
      </dgm:extLst>
    </dgm:pt>
    <dgm:pt modelId="{517DA09C-5A8A-4613-A87A-FC9842AEA9BF}" type="pres">
      <dgm:prSet presAssocID="{FBA8DD0C-B829-4B3E-8220-E38E56B00AAE}" presName="spaceRect" presStyleCnt="0"/>
      <dgm:spPr/>
    </dgm:pt>
    <dgm:pt modelId="{9B972148-F993-49E1-897B-7A5917D4FD1C}" type="pres">
      <dgm:prSet presAssocID="{FBA8DD0C-B829-4B3E-8220-E38E56B00AAE}" presName="parTx" presStyleLbl="revTx" presStyleIdx="2" presStyleCnt="3">
        <dgm:presLayoutVars>
          <dgm:chMax val="0"/>
          <dgm:chPref val="0"/>
        </dgm:presLayoutVars>
      </dgm:prSet>
      <dgm:spPr/>
    </dgm:pt>
  </dgm:ptLst>
  <dgm:cxnLst>
    <dgm:cxn modelId="{5B194A11-8CCE-4FA1-B0BA-CC62C71A68B2}" type="presOf" srcId="{A93E95F7-FC82-49A8-A40C-E8574CE611C1}" destId="{63697FF3-5AEB-42F9-9E49-7375D4AAA787}" srcOrd="0" destOrd="0" presId="urn:microsoft.com/office/officeart/2018/2/layout/IconVerticalSolidList"/>
    <dgm:cxn modelId="{2BDB2B1E-6B1D-4F29-AAD1-93ED0DA2D5BE}" type="presOf" srcId="{602C7E2C-D0D8-4B7F-AC38-3FBC04929EE3}" destId="{E5E2A57D-2C3A-4A5A-8D05-2FA44BF56E40}" srcOrd="0" destOrd="0" presId="urn:microsoft.com/office/officeart/2018/2/layout/IconVerticalSolidList"/>
    <dgm:cxn modelId="{2B74B321-9960-4328-8377-555BC83D5433}" srcId="{602C7E2C-D0D8-4B7F-AC38-3FBC04929EE3}" destId="{A93E95F7-FC82-49A8-A40C-E8574CE611C1}" srcOrd="0" destOrd="0" parTransId="{7C35F128-0E6D-4DFA-8814-9DC5AFFCEDEC}" sibTransId="{0F4F3631-441B-42F1-8337-F38A4F06DBCD}"/>
    <dgm:cxn modelId="{24594830-3E6C-4507-B7BA-6593FD146903}" type="presOf" srcId="{FBA8DD0C-B829-4B3E-8220-E38E56B00AAE}" destId="{9B972148-F993-49E1-897B-7A5917D4FD1C}" srcOrd="0" destOrd="0" presId="urn:microsoft.com/office/officeart/2018/2/layout/IconVerticalSolidList"/>
    <dgm:cxn modelId="{CC4041C9-99CC-4B62-80E0-18C501BDE0B3}" type="presOf" srcId="{D6BAD4AF-58DF-40FD-91C0-6209D414D03B}" destId="{AD647D68-E5B9-4571-A155-1B4EA7E13560}" srcOrd="0" destOrd="0" presId="urn:microsoft.com/office/officeart/2018/2/layout/IconVerticalSolidList"/>
    <dgm:cxn modelId="{37FD89DB-8EB1-486B-9BC0-4253046CD3DE}" srcId="{602C7E2C-D0D8-4B7F-AC38-3FBC04929EE3}" destId="{D6BAD4AF-58DF-40FD-91C0-6209D414D03B}" srcOrd="1" destOrd="0" parTransId="{10A97B00-3960-4BE8-99A4-9252BD9529A2}" sibTransId="{CFEB4A1C-F4B5-405B-9563-3D22BE66565D}"/>
    <dgm:cxn modelId="{138B74E5-575A-4A93-BB05-3CE138DF58E7}" srcId="{602C7E2C-D0D8-4B7F-AC38-3FBC04929EE3}" destId="{FBA8DD0C-B829-4B3E-8220-E38E56B00AAE}" srcOrd="2" destOrd="0" parTransId="{A154E872-E000-45A1-959D-7C8153492957}" sibTransId="{B9193995-95FF-4AE7-AC28-8A1DB128B82F}"/>
    <dgm:cxn modelId="{91434105-9767-4254-B5D3-88975CFD9B68}" type="presParOf" srcId="{E5E2A57D-2C3A-4A5A-8D05-2FA44BF56E40}" destId="{23A4E356-2333-47A5-92C2-151487298D47}" srcOrd="0" destOrd="0" presId="urn:microsoft.com/office/officeart/2018/2/layout/IconVerticalSolidList"/>
    <dgm:cxn modelId="{9F776EA2-8C37-4514-A959-B3E9B241B4C6}" type="presParOf" srcId="{23A4E356-2333-47A5-92C2-151487298D47}" destId="{0943BE9B-8490-4ADF-B812-E695FCDD4786}" srcOrd="0" destOrd="0" presId="urn:microsoft.com/office/officeart/2018/2/layout/IconVerticalSolidList"/>
    <dgm:cxn modelId="{664856AA-96F8-4896-ABB3-12320A7DD6F6}" type="presParOf" srcId="{23A4E356-2333-47A5-92C2-151487298D47}" destId="{86E4261C-23FF-4D83-BB84-C0826C3779FD}" srcOrd="1" destOrd="0" presId="urn:microsoft.com/office/officeart/2018/2/layout/IconVerticalSolidList"/>
    <dgm:cxn modelId="{2D80E9B9-9272-4687-8E22-31886924A28A}" type="presParOf" srcId="{23A4E356-2333-47A5-92C2-151487298D47}" destId="{14CC39D7-5CA1-41E9-95E0-DA6356C7F347}" srcOrd="2" destOrd="0" presId="urn:microsoft.com/office/officeart/2018/2/layout/IconVerticalSolidList"/>
    <dgm:cxn modelId="{E0638593-6FEF-4588-9F03-47A5016213FF}" type="presParOf" srcId="{23A4E356-2333-47A5-92C2-151487298D47}" destId="{63697FF3-5AEB-42F9-9E49-7375D4AAA787}" srcOrd="3" destOrd="0" presId="urn:microsoft.com/office/officeart/2018/2/layout/IconVerticalSolidList"/>
    <dgm:cxn modelId="{E88C86F3-5D2C-44B2-A190-43E56BDECB39}" type="presParOf" srcId="{E5E2A57D-2C3A-4A5A-8D05-2FA44BF56E40}" destId="{451537F3-1F47-4105-85AD-3DF5FF92D243}" srcOrd="1" destOrd="0" presId="urn:microsoft.com/office/officeart/2018/2/layout/IconVerticalSolidList"/>
    <dgm:cxn modelId="{26EE8776-9775-4CB6-A6A5-BB3B132CFB12}" type="presParOf" srcId="{E5E2A57D-2C3A-4A5A-8D05-2FA44BF56E40}" destId="{EDF76438-99F6-4723-8E8E-4429A877EDFA}" srcOrd="2" destOrd="0" presId="urn:microsoft.com/office/officeart/2018/2/layout/IconVerticalSolidList"/>
    <dgm:cxn modelId="{C94D0321-1099-487B-9209-8D8FF9BBC143}" type="presParOf" srcId="{EDF76438-99F6-4723-8E8E-4429A877EDFA}" destId="{9A2B8479-6036-4203-9669-91496F3FC2FB}" srcOrd="0" destOrd="0" presId="urn:microsoft.com/office/officeart/2018/2/layout/IconVerticalSolidList"/>
    <dgm:cxn modelId="{9863740C-DF5B-416E-A14E-F8278A0A61C1}" type="presParOf" srcId="{EDF76438-99F6-4723-8E8E-4429A877EDFA}" destId="{7FCFB465-8DE4-425C-8DDD-90A3B9B53A82}" srcOrd="1" destOrd="0" presId="urn:microsoft.com/office/officeart/2018/2/layout/IconVerticalSolidList"/>
    <dgm:cxn modelId="{F86DBE8E-C2B5-436A-8007-988CE0CDB35D}" type="presParOf" srcId="{EDF76438-99F6-4723-8E8E-4429A877EDFA}" destId="{314DAAB4-C6E4-4EA6-BDB1-E34DEFDEEE79}" srcOrd="2" destOrd="0" presId="urn:microsoft.com/office/officeart/2018/2/layout/IconVerticalSolidList"/>
    <dgm:cxn modelId="{183720D5-1FF1-4DE1-8271-F27CF16DF8C6}" type="presParOf" srcId="{EDF76438-99F6-4723-8E8E-4429A877EDFA}" destId="{AD647D68-E5B9-4571-A155-1B4EA7E13560}" srcOrd="3" destOrd="0" presId="urn:microsoft.com/office/officeart/2018/2/layout/IconVerticalSolidList"/>
    <dgm:cxn modelId="{4825FAF2-AAE3-45F9-9DAA-52AF08D5870D}" type="presParOf" srcId="{E5E2A57D-2C3A-4A5A-8D05-2FA44BF56E40}" destId="{79BF3C88-9AA3-4422-9B01-5D247DF41FD6}" srcOrd="3" destOrd="0" presId="urn:microsoft.com/office/officeart/2018/2/layout/IconVerticalSolidList"/>
    <dgm:cxn modelId="{804945BB-7C3D-4DED-B9BB-E5C13620768F}" type="presParOf" srcId="{E5E2A57D-2C3A-4A5A-8D05-2FA44BF56E40}" destId="{6387E800-F434-4EF8-A3AC-56B6F3D5CAC6}" srcOrd="4" destOrd="0" presId="urn:microsoft.com/office/officeart/2018/2/layout/IconVerticalSolidList"/>
    <dgm:cxn modelId="{37E3F3CA-9895-4013-B84C-6BA4EF398978}" type="presParOf" srcId="{6387E800-F434-4EF8-A3AC-56B6F3D5CAC6}" destId="{088DD8FE-0D77-4FCF-9A22-7A5716D9599A}" srcOrd="0" destOrd="0" presId="urn:microsoft.com/office/officeart/2018/2/layout/IconVerticalSolidList"/>
    <dgm:cxn modelId="{2A081FDD-D6E3-42BB-B09B-DEF27BF5DBF5}" type="presParOf" srcId="{6387E800-F434-4EF8-A3AC-56B6F3D5CAC6}" destId="{448D8C05-00EB-4690-A2E5-F0392A024E8A}" srcOrd="1" destOrd="0" presId="urn:microsoft.com/office/officeart/2018/2/layout/IconVerticalSolidList"/>
    <dgm:cxn modelId="{EA02BF21-8326-492D-ABA9-2104AE551FF2}" type="presParOf" srcId="{6387E800-F434-4EF8-A3AC-56B6F3D5CAC6}" destId="{517DA09C-5A8A-4613-A87A-FC9842AEA9BF}" srcOrd="2" destOrd="0" presId="urn:microsoft.com/office/officeart/2018/2/layout/IconVerticalSolidList"/>
    <dgm:cxn modelId="{B6A7E252-840A-40DB-9EA9-2E569A903F4A}" type="presParOf" srcId="{6387E800-F434-4EF8-A3AC-56B6F3D5CAC6}" destId="{9B972148-F993-49E1-897B-7A5917D4FD1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AD96ED-B1C5-4BC1-922A-23D09237DEEE}">
      <dsp:nvSpPr>
        <dsp:cNvPr id="0" name=""/>
        <dsp:cNvSpPr/>
      </dsp:nvSpPr>
      <dsp:spPr>
        <a:xfrm>
          <a:off x="0" y="5003"/>
          <a:ext cx="6096000" cy="164859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3FF5A7F-A9B2-41FD-BBF0-1A2EE71C9696}">
      <dsp:nvSpPr>
        <dsp:cNvPr id="0" name=""/>
        <dsp:cNvSpPr/>
      </dsp:nvSpPr>
      <dsp:spPr>
        <a:xfrm>
          <a:off x="498699" y="375936"/>
          <a:ext cx="907612" cy="9067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494A0DE-DBB1-46E4-ADC5-E29D449D996B}">
      <dsp:nvSpPr>
        <dsp:cNvPr id="0" name=""/>
        <dsp:cNvSpPr/>
      </dsp:nvSpPr>
      <dsp:spPr>
        <a:xfrm>
          <a:off x="1905011" y="5003"/>
          <a:ext cx="4065271" cy="1650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4647" tIns="174647" rIns="174647" bIns="174647" numCol="1" spcCol="1270" anchor="ctr" anchorCtr="0">
          <a:noAutofit/>
        </a:bodyPr>
        <a:lstStyle/>
        <a:p>
          <a:pPr marL="0" lvl="0" indent="0" algn="just" defTabSz="711200">
            <a:lnSpc>
              <a:spcPct val="90000"/>
            </a:lnSpc>
            <a:spcBef>
              <a:spcPct val="0"/>
            </a:spcBef>
            <a:spcAft>
              <a:spcPct val="35000"/>
            </a:spcAft>
            <a:buNone/>
          </a:pPr>
          <a:r>
            <a:rPr lang="es-PA" sz="1600" kern="1200" dirty="0">
              <a:latin typeface="Arial" panose="020B0604020202020204" pitchFamily="34" charset="0"/>
              <a:cs typeface="Arial" panose="020B0604020202020204" pitchFamily="34" charset="0"/>
            </a:rPr>
            <a:t>La investigación me permitió descubrir que los patrones de consumo no solo se explican por el tipo de producto, sino también por factores como el perfil demográfico del usuario, el tipo de dispositivo que utiliza y sus hábitos de compra.</a:t>
          </a:r>
          <a:endParaRPr lang="en-US" sz="1600" kern="1200" dirty="0">
            <a:latin typeface="Arial" panose="020B0604020202020204" pitchFamily="34" charset="0"/>
            <a:cs typeface="Arial" panose="020B0604020202020204" pitchFamily="34" charset="0"/>
          </a:endParaRPr>
        </a:p>
      </dsp:txBody>
      <dsp:txXfrm>
        <a:off x="1905011" y="5003"/>
        <a:ext cx="4065271" cy="1650204"/>
      </dsp:txXfrm>
    </dsp:sp>
    <dsp:sp modelId="{9C5E26E3-B6D6-456C-8465-1204C29B9AB6}">
      <dsp:nvSpPr>
        <dsp:cNvPr id="0" name=""/>
        <dsp:cNvSpPr/>
      </dsp:nvSpPr>
      <dsp:spPr>
        <a:xfrm>
          <a:off x="0" y="2032397"/>
          <a:ext cx="6096000" cy="164859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42C950C-315D-4683-9E58-E200DB582AF9}">
      <dsp:nvSpPr>
        <dsp:cNvPr id="0" name=""/>
        <dsp:cNvSpPr/>
      </dsp:nvSpPr>
      <dsp:spPr>
        <a:xfrm>
          <a:off x="498699" y="2403330"/>
          <a:ext cx="907612" cy="9067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CA53692-323D-41DE-B982-EA095F81B359}">
      <dsp:nvSpPr>
        <dsp:cNvPr id="0" name=""/>
        <dsp:cNvSpPr/>
      </dsp:nvSpPr>
      <dsp:spPr>
        <a:xfrm>
          <a:off x="1905011" y="2032397"/>
          <a:ext cx="4065271" cy="1650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4647" tIns="174647" rIns="174647" bIns="174647" numCol="1" spcCol="1270" anchor="ctr" anchorCtr="0">
          <a:noAutofit/>
        </a:bodyPr>
        <a:lstStyle/>
        <a:p>
          <a:pPr marL="0" lvl="0" indent="0" algn="just" defTabSz="711200">
            <a:lnSpc>
              <a:spcPct val="90000"/>
            </a:lnSpc>
            <a:spcBef>
              <a:spcPct val="0"/>
            </a:spcBef>
            <a:spcAft>
              <a:spcPct val="35000"/>
            </a:spcAft>
            <a:buNone/>
          </a:pPr>
          <a:r>
            <a:rPr lang="es-PA" sz="1600" kern="1200" dirty="0">
              <a:latin typeface="Arial" panose="020B0604020202020204" pitchFamily="34" charset="0"/>
              <a:cs typeface="Arial" panose="020B0604020202020204" pitchFamily="34" charset="0"/>
            </a:rPr>
            <a:t>Que los modelos predictivos no solo son herramientas técnicas, sino que permiten construir conocimiento aplicable a nivel estratégico.</a:t>
          </a:r>
          <a:endParaRPr lang="en-US" sz="1600" kern="1200" dirty="0">
            <a:latin typeface="Arial" panose="020B0604020202020204" pitchFamily="34" charset="0"/>
            <a:cs typeface="Arial" panose="020B0604020202020204" pitchFamily="34" charset="0"/>
          </a:endParaRPr>
        </a:p>
      </dsp:txBody>
      <dsp:txXfrm>
        <a:off x="1905011" y="2032397"/>
        <a:ext cx="4065271" cy="1650204"/>
      </dsp:txXfrm>
    </dsp:sp>
    <dsp:sp modelId="{CD9D7A82-0086-4EB9-A823-7974767F2BF0}">
      <dsp:nvSpPr>
        <dsp:cNvPr id="0" name=""/>
        <dsp:cNvSpPr/>
      </dsp:nvSpPr>
      <dsp:spPr>
        <a:xfrm>
          <a:off x="0" y="4059791"/>
          <a:ext cx="6096000" cy="164859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4043C6C-B135-4A68-A82C-0998888F1346}">
      <dsp:nvSpPr>
        <dsp:cNvPr id="0" name=""/>
        <dsp:cNvSpPr/>
      </dsp:nvSpPr>
      <dsp:spPr>
        <a:xfrm>
          <a:off x="498699" y="4430724"/>
          <a:ext cx="907612" cy="9067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5755456-2240-441C-88C3-C249A031477F}">
      <dsp:nvSpPr>
        <dsp:cNvPr id="0" name=""/>
        <dsp:cNvSpPr/>
      </dsp:nvSpPr>
      <dsp:spPr>
        <a:xfrm>
          <a:off x="1905011" y="4059791"/>
          <a:ext cx="4065271" cy="1650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4647" tIns="174647" rIns="174647" bIns="174647" numCol="1" spcCol="1270" anchor="ctr" anchorCtr="0">
          <a:noAutofit/>
        </a:bodyPr>
        <a:lstStyle/>
        <a:p>
          <a:pPr marL="0" lvl="0" indent="0" algn="l" defTabSz="711200">
            <a:lnSpc>
              <a:spcPct val="90000"/>
            </a:lnSpc>
            <a:spcBef>
              <a:spcPct val="0"/>
            </a:spcBef>
            <a:spcAft>
              <a:spcPct val="35000"/>
            </a:spcAft>
            <a:buNone/>
          </a:pPr>
          <a:r>
            <a:rPr lang="es-PA" sz="1600" kern="1200" dirty="0">
              <a:latin typeface="Arial" panose="020B0604020202020204" pitchFamily="34" charset="0"/>
              <a:cs typeface="Arial" panose="020B0604020202020204" pitchFamily="34" charset="0"/>
            </a:rPr>
            <a:t>Que es posible anticipar comportamientos complejos como la elección del método de pago, lo cual representa una ventaja competitiva para plataformas de comercio electrónico.</a:t>
          </a:r>
          <a:endParaRPr lang="en-US" sz="1600" kern="1200" dirty="0">
            <a:latin typeface="Arial" panose="020B0604020202020204" pitchFamily="34" charset="0"/>
            <a:cs typeface="Arial" panose="020B0604020202020204" pitchFamily="34" charset="0"/>
          </a:endParaRPr>
        </a:p>
      </dsp:txBody>
      <dsp:txXfrm>
        <a:off x="1905011" y="4059791"/>
        <a:ext cx="4065271" cy="165020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6A3418-3214-BB43-9DCB-84A497C76EEE}">
      <dsp:nvSpPr>
        <dsp:cNvPr id="0" name=""/>
        <dsp:cNvSpPr/>
      </dsp:nvSpPr>
      <dsp:spPr>
        <a:xfrm>
          <a:off x="0" y="0"/>
          <a:ext cx="5529739" cy="1442165"/>
        </a:xfrm>
        <a:prstGeom prst="roundRect">
          <a:avLst>
            <a:gd name="adj" fmla="val 10000"/>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just" defTabSz="711200">
            <a:lnSpc>
              <a:spcPct val="90000"/>
            </a:lnSpc>
            <a:spcBef>
              <a:spcPct val="0"/>
            </a:spcBef>
            <a:spcAft>
              <a:spcPct val="35000"/>
            </a:spcAft>
            <a:buNone/>
          </a:pPr>
          <a:r>
            <a:rPr lang="es-PA" sz="1600" kern="1200" dirty="0">
              <a:latin typeface="Arial" panose="020B0604020202020204" pitchFamily="34" charset="0"/>
              <a:cs typeface="Arial" panose="020B0604020202020204" pitchFamily="34" charset="0"/>
            </a:rPr>
            <a:t>Incorporaría más variables de contexto, como el historial de compras, tipo de producto más detallado, comportamiento en el sitio web y datos externos como promociones activas o épocas del año.</a:t>
          </a:r>
          <a:endParaRPr lang="en-US" sz="1600" kern="1200" dirty="0">
            <a:latin typeface="Arial" panose="020B0604020202020204" pitchFamily="34" charset="0"/>
            <a:cs typeface="Arial" panose="020B0604020202020204" pitchFamily="34" charset="0"/>
          </a:endParaRPr>
        </a:p>
      </dsp:txBody>
      <dsp:txXfrm>
        <a:off x="42240" y="42240"/>
        <a:ext cx="3973530" cy="1357685"/>
      </dsp:txXfrm>
    </dsp:sp>
    <dsp:sp modelId="{B1EE6600-B0F7-A640-B84C-5D7084D65742}">
      <dsp:nvSpPr>
        <dsp:cNvPr id="0" name=""/>
        <dsp:cNvSpPr/>
      </dsp:nvSpPr>
      <dsp:spPr>
        <a:xfrm>
          <a:off x="487918" y="1682525"/>
          <a:ext cx="5529739" cy="1442165"/>
        </a:xfrm>
        <a:prstGeom prst="roundRect">
          <a:avLst>
            <a:gd name="adj" fmla="val 10000"/>
          </a:avLst>
        </a:prstGeom>
        <a:gradFill rotWithShape="0">
          <a:gsLst>
            <a:gs pos="0">
              <a:schemeClr val="accent2">
                <a:hueOff val="-7974219"/>
                <a:satOff val="8708"/>
                <a:lumOff val="-3039"/>
                <a:alphaOff val="0"/>
                <a:lumMod val="110000"/>
                <a:satMod val="105000"/>
                <a:tint val="67000"/>
              </a:schemeClr>
            </a:gs>
            <a:gs pos="50000">
              <a:schemeClr val="accent2">
                <a:hueOff val="-7974219"/>
                <a:satOff val="8708"/>
                <a:lumOff val="-3039"/>
                <a:alphaOff val="0"/>
                <a:lumMod val="105000"/>
                <a:satMod val="103000"/>
                <a:tint val="73000"/>
              </a:schemeClr>
            </a:gs>
            <a:gs pos="100000">
              <a:schemeClr val="accent2">
                <a:hueOff val="-7974219"/>
                <a:satOff val="8708"/>
                <a:lumOff val="-3039"/>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s-PA" sz="1600" kern="1200">
              <a:latin typeface="Arial" panose="020B0604020202020204" pitchFamily="34" charset="0"/>
              <a:cs typeface="Arial" panose="020B0604020202020204" pitchFamily="34" charset="0"/>
            </a:rPr>
            <a:t>También utilizaría técnicas de balanceo de clases para mejorar la predicción de métodos de pago con menor representación en el dataset. </a:t>
          </a:r>
          <a:endParaRPr lang="en-US" sz="1600" kern="1200" dirty="0">
            <a:latin typeface="Arial" panose="020B0604020202020204" pitchFamily="34" charset="0"/>
            <a:cs typeface="Arial" panose="020B0604020202020204" pitchFamily="34" charset="0"/>
          </a:endParaRPr>
        </a:p>
      </dsp:txBody>
      <dsp:txXfrm>
        <a:off x="530158" y="1724765"/>
        <a:ext cx="4019934" cy="1357685"/>
      </dsp:txXfrm>
    </dsp:sp>
    <dsp:sp modelId="{D873725C-488A-A24C-BC87-F3400A485604}">
      <dsp:nvSpPr>
        <dsp:cNvPr id="0" name=""/>
        <dsp:cNvSpPr/>
      </dsp:nvSpPr>
      <dsp:spPr>
        <a:xfrm>
          <a:off x="975836" y="3365051"/>
          <a:ext cx="5529739" cy="1442165"/>
        </a:xfrm>
        <a:prstGeom prst="roundRect">
          <a:avLst>
            <a:gd name="adj" fmla="val 10000"/>
          </a:avLst>
        </a:prstGeom>
        <a:gradFill rotWithShape="0">
          <a:gsLst>
            <a:gs pos="0">
              <a:schemeClr val="accent2">
                <a:hueOff val="-15948439"/>
                <a:satOff val="17416"/>
                <a:lumOff val="-6077"/>
                <a:alphaOff val="0"/>
                <a:lumMod val="110000"/>
                <a:satMod val="105000"/>
                <a:tint val="67000"/>
              </a:schemeClr>
            </a:gs>
            <a:gs pos="50000">
              <a:schemeClr val="accent2">
                <a:hueOff val="-15948439"/>
                <a:satOff val="17416"/>
                <a:lumOff val="-6077"/>
                <a:alphaOff val="0"/>
                <a:lumMod val="105000"/>
                <a:satMod val="103000"/>
                <a:tint val="73000"/>
              </a:schemeClr>
            </a:gs>
            <a:gs pos="100000">
              <a:schemeClr val="accent2">
                <a:hueOff val="-15948439"/>
                <a:satOff val="17416"/>
                <a:lumOff val="-6077"/>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s-PA" sz="1600" kern="1200">
              <a:latin typeface="Arial" panose="020B0604020202020204" pitchFamily="34" charset="0"/>
              <a:cs typeface="Arial" panose="020B0604020202020204" pitchFamily="34" charset="0"/>
            </a:rPr>
            <a:t>Además, aplicaría validación cruzada para asegurar una generalización más robusta del modelo. </a:t>
          </a:r>
          <a:endParaRPr lang="en-US" sz="1600" kern="1200" dirty="0">
            <a:latin typeface="Arial" panose="020B0604020202020204" pitchFamily="34" charset="0"/>
            <a:cs typeface="Arial" panose="020B0604020202020204" pitchFamily="34" charset="0"/>
          </a:endParaRPr>
        </a:p>
      </dsp:txBody>
      <dsp:txXfrm>
        <a:off x="1018076" y="3407291"/>
        <a:ext cx="4019934" cy="1357685"/>
      </dsp:txXfrm>
    </dsp:sp>
    <dsp:sp modelId="{EF56E76B-150E-EE49-BCCE-4D772F558D80}">
      <dsp:nvSpPr>
        <dsp:cNvPr id="0" name=""/>
        <dsp:cNvSpPr/>
      </dsp:nvSpPr>
      <dsp:spPr>
        <a:xfrm>
          <a:off x="4592332" y="1093641"/>
          <a:ext cx="937407" cy="937407"/>
        </a:xfrm>
        <a:prstGeom prst="downArrow">
          <a:avLst>
            <a:gd name="adj1" fmla="val 55000"/>
            <a:gd name="adj2" fmla="val 45000"/>
          </a:avLst>
        </a:prstGeom>
        <a:solidFill>
          <a:schemeClr val="accent2">
            <a:tint val="40000"/>
            <a:alpha val="90000"/>
            <a:hueOff val="0"/>
            <a:satOff val="0"/>
            <a:lumOff val="0"/>
            <a:alphaOff val="0"/>
          </a:schemeClr>
        </a:solidFill>
        <a:ln w="6350" cap="flat" cmpd="sng" algn="ctr">
          <a:solidFill>
            <a:schemeClr val="accent2">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4803249" y="1093641"/>
        <a:ext cx="515573" cy="705399"/>
      </dsp:txXfrm>
    </dsp:sp>
    <dsp:sp modelId="{19FE2AA3-803F-7048-9C55-750DE9EF8326}">
      <dsp:nvSpPr>
        <dsp:cNvPr id="0" name=""/>
        <dsp:cNvSpPr/>
      </dsp:nvSpPr>
      <dsp:spPr>
        <a:xfrm>
          <a:off x="5080250" y="2766553"/>
          <a:ext cx="937407" cy="937407"/>
        </a:xfrm>
        <a:prstGeom prst="downArrow">
          <a:avLst>
            <a:gd name="adj1" fmla="val 55000"/>
            <a:gd name="adj2" fmla="val 45000"/>
          </a:avLst>
        </a:prstGeom>
        <a:solidFill>
          <a:schemeClr val="accent2">
            <a:tint val="40000"/>
            <a:alpha val="90000"/>
            <a:hueOff val="-16415656"/>
            <a:satOff val="3893"/>
            <a:lumOff val="-626"/>
            <a:alphaOff val="0"/>
          </a:schemeClr>
        </a:solidFill>
        <a:ln w="6350" cap="flat" cmpd="sng" algn="ctr">
          <a:solidFill>
            <a:schemeClr val="accent2">
              <a:tint val="40000"/>
              <a:alpha val="90000"/>
              <a:hueOff val="-16415656"/>
              <a:satOff val="3893"/>
              <a:lumOff val="-626"/>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5291167" y="2766553"/>
        <a:ext cx="515573" cy="70539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C941A4-89B4-446A-8F9D-66C8C16D8B13}">
      <dsp:nvSpPr>
        <dsp:cNvPr id="0" name=""/>
        <dsp:cNvSpPr/>
      </dsp:nvSpPr>
      <dsp:spPr>
        <a:xfrm>
          <a:off x="1235044" y="735131"/>
          <a:ext cx="1304142" cy="130414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266896-484A-4F3A-A06D-436BE5A2CA7B}">
      <dsp:nvSpPr>
        <dsp:cNvPr id="0" name=""/>
        <dsp:cNvSpPr/>
      </dsp:nvSpPr>
      <dsp:spPr>
        <a:xfrm>
          <a:off x="438068" y="2563347"/>
          <a:ext cx="2898094" cy="166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just" defTabSz="622300">
            <a:lnSpc>
              <a:spcPct val="100000"/>
            </a:lnSpc>
            <a:spcBef>
              <a:spcPct val="0"/>
            </a:spcBef>
            <a:spcAft>
              <a:spcPct val="35000"/>
            </a:spcAft>
            <a:buNone/>
          </a:pPr>
          <a:r>
            <a:rPr lang="es-PA" sz="1400" kern="1200" dirty="0">
              <a:latin typeface="Arial" panose="020B0604020202020204" pitchFamily="34" charset="0"/>
              <a:cs typeface="Arial" panose="020B0604020202020204" pitchFamily="34" charset="0"/>
            </a:rPr>
            <a:t>Enfrentarme a un problema real, como la predicción del método de pago en un entorno digital, me exigió no solo conocimientos técnicos, sino también la capacidad de tomar decisiones, ajustar estrategias y ser resiliente ante los errores y la incertidumbre</a:t>
          </a:r>
          <a:r>
            <a:rPr lang="es-PA" sz="1400" kern="1200" dirty="0"/>
            <a:t>.</a:t>
          </a:r>
          <a:endParaRPr lang="en-US" sz="1400" kern="1200" dirty="0"/>
        </a:p>
      </dsp:txBody>
      <dsp:txXfrm>
        <a:off x="438068" y="2563347"/>
        <a:ext cx="2898094" cy="1665000"/>
      </dsp:txXfrm>
    </dsp:sp>
    <dsp:sp modelId="{66E151DE-6387-4D17-96B5-6FC2016B2BEB}">
      <dsp:nvSpPr>
        <dsp:cNvPr id="0" name=""/>
        <dsp:cNvSpPr/>
      </dsp:nvSpPr>
      <dsp:spPr>
        <a:xfrm>
          <a:off x="4640304" y="735131"/>
          <a:ext cx="1304142" cy="130414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510B42D-AF6F-47F3-8586-0A6E493E2094}">
      <dsp:nvSpPr>
        <dsp:cNvPr id="0" name=""/>
        <dsp:cNvSpPr/>
      </dsp:nvSpPr>
      <dsp:spPr>
        <a:xfrm>
          <a:off x="3843328" y="2563347"/>
          <a:ext cx="2898094" cy="166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just" defTabSz="622300">
            <a:lnSpc>
              <a:spcPct val="100000"/>
            </a:lnSpc>
            <a:spcBef>
              <a:spcPct val="0"/>
            </a:spcBef>
            <a:spcAft>
              <a:spcPct val="35000"/>
            </a:spcAft>
            <a:buNone/>
          </a:pPr>
          <a:r>
            <a:rPr lang="es-PA" sz="1400" kern="1200" dirty="0">
              <a:latin typeface="Arial" panose="020B0604020202020204" pitchFamily="34" charset="0"/>
              <a:cs typeface="Arial" panose="020B0604020202020204" pitchFamily="34" charset="0"/>
            </a:rPr>
            <a:t>Valorar el proceso tanto como el resultado. Me descubrí siendo más analítica, más cuidadosa en la validación de supuestos y más crítica en la interpretación de resultados. </a:t>
          </a:r>
          <a:endParaRPr lang="en-US" sz="1400" kern="1200" dirty="0">
            <a:latin typeface="Arial" panose="020B0604020202020204" pitchFamily="34" charset="0"/>
            <a:cs typeface="Arial" panose="020B0604020202020204" pitchFamily="34" charset="0"/>
          </a:endParaRPr>
        </a:p>
      </dsp:txBody>
      <dsp:txXfrm>
        <a:off x="3843328" y="2563347"/>
        <a:ext cx="2898094" cy="1665000"/>
      </dsp:txXfrm>
    </dsp:sp>
    <dsp:sp modelId="{1EAC8E6E-D5C1-48DB-8083-E21CA72DAB77}">
      <dsp:nvSpPr>
        <dsp:cNvPr id="0" name=""/>
        <dsp:cNvSpPr/>
      </dsp:nvSpPr>
      <dsp:spPr>
        <a:xfrm>
          <a:off x="8045565" y="735131"/>
          <a:ext cx="1304142" cy="130414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F72D1D0-F180-4517-AC45-741B8C1592DB}">
      <dsp:nvSpPr>
        <dsp:cNvPr id="0" name=""/>
        <dsp:cNvSpPr/>
      </dsp:nvSpPr>
      <dsp:spPr>
        <a:xfrm>
          <a:off x="7248589" y="2563347"/>
          <a:ext cx="2898094" cy="166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just" defTabSz="666750">
            <a:lnSpc>
              <a:spcPct val="100000"/>
            </a:lnSpc>
            <a:spcBef>
              <a:spcPct val="0"/>
            </a:spcBef>
            <a:spcAft>
              <a:spcPct val="35000"/>
            </a:spcAft>
            <a:buNone/>
          </a:pPr>
          <a:r>
            <a:rPr lang="es-PA" sz="1500" kern="1200" dirty="0">
              <a:latin typeface="Arial" panose="020B0604020202020204" pitchFamily="34" charset="0"/>
              <a:cs typeface="Arial" panose="020B0604020202020204" pitchFamily="34" charset="0"/>
            </a:rPr>
            <a:t>Esta experiencia reafirmó mi deseo de seguir desarrollándome profesionalmente en este campo, y me dio confianza en mis habilidades para liderar investigaciones similares en el futuro.</a:t>
          </a:r>
          <a:endParaRPr lang="en-US" sz="1500" kern="1200" dirty="0">
            <a:latin typeface="Arial" panose="020B0604020202020204" pitchFamily="34" charset="0"/>
            <a:cs typeface="Arial" panose="020B0604020202020204" pitchFamily="34" charset="0"/>
          </a:endParaRPr>
        </a:p>
      </dsp:txBody>
      <dsp:txXfrm>
        <a:off x="7248589" y="2563347"/>
        <a:ext cx="2898094" cy="1665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43BE9B-8490-4ADF-B812-E695FCDD4786}">
      <dsp:nvSpPr>
        <dsp:cNvPr id="0" name=""/>
        <dsp:cNvSpPr/>
      </dsp:nvSpPr>
      <dsp:spPr>
        <a:xfrm>
          <a:off x="0" y="3483"/>
          <a:ext cx="9922764" cy="1098473"/>
        </a:xfrm>
        <a:prstGeom prst="roundRect">
          <a:avLst>
            <a:gd name="adj" fmla="val 10000"/>
          </a:avLst>
        </a:prstGeom>
        <a:solidFill>
          <a:schemeClr val="accent1">
            <a:tint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sp>
    <dsp:sp modelId="{86E4261C-23FF-4D83-BB84-C0826C3779FD}">
      <dsp:nvSpPr>
        <dsp:cNvPr id="0" name=""/>
        <dsp:cNvSpPr/>
      </dsp:nvSpPr>
      <dsp:spPr>
        <a:xfrm>
          <a:off x="332288" y="250640"/>
          <a:ext cx="604750" cy="60416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63697FF3-5AEB-42F9-9E49-7375D4AAA787}">
      <dsp:nvSpPr>
        <dsp:cNvPr id="0" name=""/>
        <dsp:cNvSpPr/>
      </dsp:nvSpPr>
      <dsp:spPr>
        <a:xfrm>
          <a:off x="1269327" y="3483"/>
          <a:ext cx="8603705" cy="1099547"/>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16369" tIns="116369" rIns="116369" bIns="116369" numCol="1" spcCol="1270" anchor="ctr" anchorCtr="0">
          <a:noAutofit/>
        </a:bodyPr>
        <a:lstStyle/>
        <a:p>
          <a:pPr marL="0" lvl="0" indent="0" algn="l" defTabSz="711200">
            <a:lnSpc>
              <a:spcPct val="100000"/>
            </a:lnSpc>
            <a:spcBef>
              <a:spcPct val="0"/>
            </a:spcBef>
            <a:spcAft>
              <a:spcPct val="35000"/>
            </a:spcAft>
            <a:buNone/>
          </a:pPr>
          <a:r>
            <a:rPr lang="es-PA" sz="1600" kern="1200" dirty="0">
              <a:latin typeface="Arial" panose="020B0604020202020204" pitchFamily="34" charset="0"/>
              <a:cs typeface="Arial" panose="020B0604020202020204" pitchFamily="34" charset="0"/>
            </a:rPr>
            <a:t>El análisis predictivo aplicado al comercio electrónico permite anticipar comportamientos clave de los consumidores, como la elección del método de pago. Esto puede convertirse en una herramienta estratégica para mejorar la experiencia del cliente y optimizar la operación del negocio.</a:t>
          </a:r>
          <a:endParaRPr lang="en-US" sz="1600" kern="1200" dirty="0">
            <a:latin typeface="Arial" panose="020B0604020202020204" pitchFamily="34" charset="0"/>
            <a:cs typeface="Arial" panose="020B0604020202020204" pitchFamily="34" charset="0"/>
          </a:endParaRPr>
        </a:p>
      </dsp:txBody>
      <dsp:txXfrm>
        <a:off x="1269327" y="3483"/>
        <a:ext cx="8603705" cy="1099547"/>
      </dsp:txXfrm>
    </dsp:sp>
    <dsp:sp modelId="{9A2B8479-6036-4203-9669-91496F3FC2FB}">
      <dsp:nvSpPr>
        <dsp:cNvPr id="0" name=""/>
        <dsp:cNvSpPr/>
      </dsp:nvSpPr>
      <dsp:spPr>
        <a:xfrm>
          <a:off x="0" y="1369587"/>
          <a:ext cx="9922764" cy="1098473"/>
        </a:xfrm>
        <a:prstGeom prst="roundRect">
          <a:avLst>
            <a:gd name="adj" fmla="val 10000"/>
          </a:avLst>
        </a:prstGeom>
        <a:solidFill>
          <a:schemeClr val="accent1">
            <a:tint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sp>
    <dsp:sp modelId="{7FCFB465-8DE4-425C-8DDD-90A3B9B53A82}">
      <dsp:nvSpPr>
        <dsp:cNvPr id="0" name=""/>
        <dsp:cNvSpPr/>
      </dsp:nvSpPr>
      <dsp:spPr>
        <a:xfrm>
          <a:off x="332288" y="1616743"/>
          <a:ext cx="604750" cy="60416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AD647D68-E5B9-4571-A155-1B4EA7E13560}">
      <dsp:nvSpPr>
        <dsp:cNvPr id="0" name=""/>
        <dsp:cNvSpPr/>
      </dsp:nvSpPr>
      <dsp:spPr>
        <a:xfrm>
          <a:off x="1269327" y="1369587"/>
          <a:ext cx="8603705" cy="1099547"/>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16369" tIns="116369" rIns="116369" bIns="116369" numCol="1" spcCol="1270" anchor="ctr" anchorCtr="0">
          <a:noAutofit/>
        </a:bodyPr>
        <a:lstStyle/>
        <a:p>
          <a:pPr marL="0" lvl="0" indent="0" algn="l" defTabSz="711200">
            <a:lnSpc>
              <a:spcPct val="100000"/>
            </a:lnSpc>
            <a:spcBef>
              <a:spcPct val="0"/>
            </a:spcBef>
            <a:spcAft>
              <a:spcPct val="35000"/>
            </a:spcAft>
            <a:buNone/>
          </a:pPr>
          <a:r>
            <a:rPr lang="es-PA" sz="1600" kern="1200" dirty="0">
              <a:latin typeface="Arial" panose="020B0604020202020204" pitchFamily="34" charset="0"/>
              <a:cs typeface="Arial" panose="020B0604020202020204" pitchFamily="34" charset="0"/>
            </a:rPr>
            <a:t>La calidad del modelo depende directamente de la calidad del preprocesamiento y del análisis exploratorio de datos. Limpiar, transformar y entender los datos fue fundamental para construir un modelo preciso y útil.</a:t>
          </a:r>
          <a:endParaRPr lang="en-US" sz="1600" kern="1200" dirty="0">
            <a:latin typeface="Arial" panose="020B0604020202020204" pitchFamily="34" charset="0"/>
            <a:cs typeface="Arial" panose="020B0604020202020204" pitchFamily="34" charset="0"/>
          </a:endParaRPr>
        </a:p>
      </dsp:txBody>
      <dsp:txXfrm>
        <a:off x="1269327" y="1369587"/>
        <a:ext cx="8603705" cy="1099547"/>
      </dsp:txXfrm>
    </dsp:sp>
    <dsp:sp modelId="{088DD8FE-0D77-4FCF-9A22-7A5716D9599A}">
      <dsp:nvSpPr>
        <dsp:cNvPr id="0" name=""/>
        <dsp:cNvSpPr/>
      </dsp:nvSpPr>
      <dsp:spPr>
        <a:xfrm>
          <a:off x="0" y="2735691"/>
          <a:ext cx="9922764" cy="1098473"/>
        </a:xfrm>
        <a:prstGeom prst="roundRect">
          <a:avLst>
            <a:gd name="adj" fmla="val 10000"/>
          </a:avLst>
        </a:prstGeom>
        <a:solidFill>
          <a:schemeClr val="accent1">
            <a:tint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sp>
    <dsp:sp modelId="{448D8C05-00EB-4690-A2E5-F0392A024E8A}">
      <dsp:nvSpPr>
        <dsp:cNvPr id="0" name=""/>
        <dsp:cNvSpPr/>
      </dsp:nvSpPr>
      <dsp:spPr>
        <a:xfrm>
          <a:off x="332288" y="2982847"/>
          <a:ext cx="604750" cy="60416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9B972148-F993-49E1-897B-7A5917D4FD1C}">
      <dsp:nvSpPr>
        <dsp:cNvPr id="0" name=""/>
        <dsp:cNvSpPr/>
      </dsp:nvSpPr>
      <dsp:spPr>
        <a:xfrm>
          <a:off x="1269327" y="2735691"/>
          <a:ext cx="8603705" cy="1099547"/>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16369" tIns="116369" rIns="116369" bIns="116369" numCol="1" spcCol="1270" anchor="ctr" anchorCtr="0">
          <a:noAutofit/>
        </a:bodyPr>
        <a:lstStyle/>
        <a:p>
          <a:pPr marL="0" lvl="0" indent="0" algn="l" defTabSz="711200">
            <a:lnSpc>
              <a:spcPct val="100000"/>
            </a:lnSpc>
            <a:spcBef>
              <a:spcPct val="0"/>
            </a:spcBef>
            <a:spcAft>
              <a:spcPct val="35000"/>
            </a:spcAft>
            <a:buNone/>
          </a:pPr>
          <a:r>
            <a:rPr lang="es-PA" sz="1600" kern="1200" dirty="0">
              <a:latin typeface="Arial" panose="020B0604020202020204" pitchFamily="34" charset="0"/>
              <a:cs typeface="Arial" panose="020B0604020202020204" pitchFamily="34" charset="0"/>
            </a:rPr>
            <a:t>El análisis contable y de series de tiempo aportó una visión más integral del comportamiento de compra, revelando patrones mensuales y semanales que complementaron el modelo predictivo y abrieron posibilidades para futuras estrategias comerciales.</a:t>
          </a:r>
          <a:endParaRPr lang="en-US" sz="1600" kern="1200" dirty="0">
            <a:latin typeface="Arial" panose="020B0604020202020204" pitchFamily="34" charset="0"/>
            <a:cs typeface="Arial" panose="020B0604020202020204" pitchFamily="34" charset="0"/>
          </a:endParaRPr>
        </a:p>
      </dsp:txBody>
      <dsp:txXfrm>
        <a:off x="1269327" y="2735691"/>
        <a:ext cx="8603705" cy="109954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83D70-91AA-429A-BD57-1CB6792B30EE}"/>
              </a:ext>
            </a:extLst>
          </p:cNvPr>
          <p:cNvSpPr>
            <a:spLocks noGrp="1"/>
          </p:cNvSpPr>
          <p:nvPr>
            <p:ph type="ctrTitle"/>
          </p:nvPr>
        </p:nvSpPr>
        <p:spPr>
          <a:xfrm>
            <a:off x="1088136" y="1078030"/>
            <a:ext cx="9288096" cy="2956718"/>
          </a:xfrm>
        </p:spPr>
        <p:txBody>
          <a:bodyPr anchor="t">
            <a:noAutofit/>
          </a:bodyPr>
          <a:lstStyle>
            <a:lvl1pPr algn="l">
              <a:defRPr sz="6600" cap="all" baseline="0"/>
            </a:lvl1pPr>
          </a:lstStyle>
          <a:p>
            <a:r>
              <a:rPr lang="en-US" dirty="0"/>
              <a:t>Click to edit Master title style</a:t>
            </a:r>
          </a:p>
        </p:txBody>
      </p:sp>
      <p:sp>
        <p:nvSpPr>
          <p:cNvPr id="3" name="Subtitle 2">
            <a:extLst>
              <a:ext uri="{FF2B5EF4-FFF2-40B4-BE49-F238E27FC236}">
                <a16:creationId xmlns:a16="http://schemas.microsoft.com/office/drawing/2014/main" id="{F065D245-B564-481D-A323-F73C5BCA8461}"/>
              </a:ext>
            </a:extLst>
          </p:cNvPr>
          <p:cNvSpPr>
            <a:spLocks noGrp="1"/>
          </p:cNvSpPr>
          <p:nvPr>
            <p:ph type="subTitle" idx="1"/>
          </p:nvPr>
        </p:nvSpPr>
        <p:spPr>
          <a:xfrm>
            <a:off x="1088136" y="4455621"/>
            <a:ext cx="9288096" cy="1435331"/>
          </a:xfrm>
        </p:spPr>
        <p:txBody>
          <a:bodyPr>
            <a:normAutofit/>
          </a:bodyPr>
          <a:lstStyle>
            <a:lvl1pPr marL="0" indent="0" algn="l">
              <a:lnSpc>
                <a:spcPct val="12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28E072EE-51B3-4C0C-A460-4684AB079301}"/>
              </a:ext>
            </a:extLst>
          </p:cNvPr>
          <p:cNvSpPr>
            <a:spLocks noGrp="1"/>
          </p:cNvSpPr>
          <p:nvPr>
            <p:ph type="dt" sz="half" idx="10"/>
          </p:nvPr>
        </p:nvSpPr>
        <p:spPr/>
        <p:txBody>
          <a:bodyPr/>
          <a:lstStyle/>
          <a:p>
            <a:fld id="{A1E45834-53BD-4C8F-B791-CD5378F4150E}" type="datetimeFigureOut">
              <a:rPr lang="en-US" smtClean="0"/>
              <a:t>4/7/25</a:t>
            </a:fld>
            <a:endParaRPr lang="en-US"/>
          </a:p>
        </p:txBody>
      </p:sp>
      <p:sp>
        <p:nvSpPr>
          <p:cNvPr id="5" name="Footer Placeholder 4">
            <a:extLst>
              <a:ext uri="{FF2B5EF4-FFF2-40B4-BE49-F238E27FC236}">
                <a16:creationId xmlns:a16="http://schemas.microsoft.com/office/drawing/2014/main" id="{011422A5-3076-413B-84CB-ED3BA4171C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267C68-40D5-477E-9DBC-C28FD4B1142F}"/>
              </a:ext>
            </a:extLst>
          </p:cNvPr>
          <p:cNvSpPr>
            <a:spLocks noGrp="1"/>
          </p:cNvSpPr>
          <p:nvPr>
            <p:ph type="sldNum" sz="quarter" idx="12"/>
          </p:nvPr>
        </p:nvSpPr>
        <p:spPr/>
        <p:txBody>
          <a:bodyPr/>
          <a:lstStyle/>
          <a:p>
            <a:fld id="{719D7796-F675-488F-AC46-C88938C80352}" type="slidenum">
              <a:rPr lang="en-US" smtClean="0"/>
              <a:t>‹Nº›</a:t>
            </a:fld>
            <a:endParaRPr lang="en-US"/>
          </a:p>
        </p:txBody>
      </p:sp>
    </p:spTree>
    <p:extLst>
      <p:ext uri="{BB962C8B-B14F-4D97-AF65-F5344CB8AC3E}">
        <p14:creationId xmlns:p14="http://schemas.microsoft.com/office/powerpoint/2010/main" val="35352160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6C900-05BC-4021-B69F-2DAF974B7EF6}"/>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3F26E227-253A-44A0-9404-1CFD8CE419C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FF5A02-0FC4-41C8-A13C-4C929B28846B}"/>
              </a:ext>
            </a:extLst>
          </p:cNvPr>
          <p:cNvSpPr>
            <a:spLocks noGrp="1"/>
          </p:cNvSpPr>
          <p:nvPr>
            <p:ph type="dt" sz="half" idx="10"/>
          </p:nvPr>
        </p:nvSpPr>
        <p:spPr/>
        <p:txBody>
          <a:bodyPr/>
          <a:lstStyle/>
          <a:p>
            <a:fld id="{A1E45834-53BD-4C8F-B791-CD5378F4150E}" type="datetimeFigureOut">
              <a:rPr lang="en-US" smtClean="0"/>
              <a:t>4/7/25</a:t>
            </a:fld>
            <a:endParaRPr lang="en-US"/>
          </a:p>
        </p:txBody>
      </p:sp>
      <p:sp>
        <p:nvSpPr>
          <p:cNvPr id="5" name="Footer Placeholder 4">
            <a:extLst>
              <a:ext uri="{FF2B5EF4-FFF2-40B4-BE49-F238E27FC236}">
                <a16:creationId xmlns:a16="http://schemas.microsoft.com/office/drawing/2014/main" id="{80459378-C430-49DB-B2D6-E32FBBCD4A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B9D57D-CB8E-4E67-AE2D-2790E2AA60CB}"/>
              </a:ext>
            </a:extLst>
          </p:cNvPr>
          <p:cNvSpPr>
            <a:spLocks noGrp="1"/>
          </p:cNvSpPr>
          <p:nvPr>
            <p:ph type="sldNum" sz="quarter" idx="12"/>
          </p:nvPr>
        </p:nvSpPr>
        <p:spPr/>
        <p:txBody>
          <a:bodyPr/>
          <a:lstStyle/>
          <a:p>
            <a:fld id="{719D7796-F675-488F-AC46-C88938C80352}" type="slidenum">
              <a:rPr lang="en-US" smtClean="0"/>
              <a:t>‹Nº›</a:t>
            </a:fld>
            <a:endParaRPr lang="en-US"/>
          </a:p>
        </p:txBody>
      </p:sp>
    </p:spTree>
    <p:extLst>
      <p:ext uri="{BB962C8B-B14F-4D97-AF65-F5344CB8AC3E}">
        <p14:creationId xmlns:p14="http://schemas.microsoft.com/office/powerpoint/2010/main" val="23811696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82CF945-D70F-49C1-8CE5-5758C1166014}"/>
              </a:ext>
            </a:extLst>
          </p:cNvPr>
          <p:cNvSpPr>
            <a:spLocks noGrp="1"/>
          </p:cNvSpPr>
          <p:nvPr>
            <p:ph type="title" orient="vert"/>
          </p:nvPr>
        </p:nvSpPr>
        <p:spPr>
          <a:xfrm>
            <a:off x="9182100" y="1091381"/>
            <a:ext cx="2171700" cy="4953369"/>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C2FDB721-04AA-4330-8045-3F2D9BB4BC66}"/>
              </a:ext>
            </a:extLst>
          </p:cNvPr>
          <p:cNvSpPr>
            <a:spLocks noGrp="1"/>
          </p:cNvSpPr>
          <p:nvPr>
            <p:ph type="body" orient="vert" idx="1"/>
          </p:nvPr>
        </p:nvSpPr>
        <p:spPr>
          <a:xfrm>
            <a:off x="838200" y="1091381"/>
            <a:ext cx="8265340" cy="4953369"/>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F418C15-991C-4C71-8DCD-DB3B3888831F}"/>
              </a:ext>
            </a:extLst>
          </p:cNvPr>
          <p:cNvSpPr>
            <a:spLocks noGrp="1"/>
          </p:cNvSpPr>
          <p:nvPr>
            <p:ph type="dt" sz="half" idx="10"/>
          </p:nvPr>
        </p:nvSpPr>
        <p:spPr/>
        <p:txBody>
          <a:bodyPr/>
          <a:lstStyle/>
          <a:p>
            <a:fld id="{A1E45834-53BD-4C8F-B791-CD5378F4150E}" type="datetimeFigureOut">
              <a:rPr lang="en-US" smtClean="0"/>
              <a:t>4/7/25</a:t>
            </a:fld>
            <a:endParaRPr lang="en-US"/>
          </a:p>
        </p:txBody>
      </p:sp>
      <p:sp>
        <p:nvSpPr>
          <p:cNvPr id="5" name="Footer Placeholder 4">
            <a:extLst>
              <a:ext uri="{FF2B5EF4-FFF2-40B4-BE49-F238E27FC236}">
                <a16:creationId xmlns:a16="http://schemas.microsoft.com/office/drawing/2014/main" id="{F7728CC3-5830-4EFA-B28E-1648904DE1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DA91B6-E419-4483-9B66-3C758788BC48}"/>
              </a:ext>
            </a:extLst>
          </p:cNvPr>
          <p:cNvSpPr>
            <a:spLocks noGrp="1"/>
          </p:cNvSpPr>
          <p:nvPr>
            <p:ph type="sldNum" sz="quarter" idx="12"/>
          </p:nvPr>
        </p:nvSpPr>
        <p:spPr/>
        <p:txBody>
          <a:bodyPr/>
          <a:lstStyle/>
          <a:p>
            <a:fld id="{719D7796-F675-488F-AC46-C88938C80352}" type="slidenum">
              <a:rPr lang="en-US" smtClean="0"/>
              <a:t>‹Nº›</a:t>
            </a:fld>
            <a:endParaRPr lang="en-US"/>
          </a:p>
        </p:txBody>
      </p:sp>
      <p:cxnSp>
        <p:nvCxnSpPr>
          <p:cNvPr id="7" name="Straight Connector 6">
            <a:extLst>
              <a:ext uri="{FF2B5EF4-FFF2-40B4-BE49-F238E27FC236}">
                <a16:creationId xmlns:a16="http://schemas.microsoft.com/office/drawing/2014/main" id="{DE447C6A-78C3-4687-9A71-A05DBF6700DE}"/>
              </a:ext>
            </a:extLst>
          </p:cNvPr>
          <p:cNvCxnSpPr>
            <a:cxnSpLocks/>
          </p:cNvCxnSpPr>
          <p:nvPr/>
        </p:nvCxnSpPr>
        <p:spPr>
          <a:xfrm>
            <a:off x="11387805" y="1185205"/>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7190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EE2F5-9D3C-4BE7-9AD5-335B31CF2CB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F98C4F-4BF6-47CF-ABEE-2B12748C47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539070-70D2-4DD1-A439-155343FE262E}"/>
              </a:ext>
            </a:extLst>
          </p:cNvPr>
          <p:cNvSpPr>
            <a:spLocks noGrp="1"/>
          </p:cNvSpPr>
          <p:nvPr>
            <p:ph type="dt" sz="half" idx="10"/>
          </p:nvPr>
        </p:nvSpPr>
        <p:spPr/>
        <p:txBody>
          <a:bodyPr/>
          <a:lstStyle/>
          <a:p>
            <a:fld id="{A1E45834-53BD-4C8F-B791-CD5378F4150E}" type="datetimeFigureOut">
              <a:rPr lang="en-US" smtClean="0"/>
              <a:t>4/7/25</a:t>
            </a:fld>
            <a:endParaRPr lang="en-US"/>
          </a:p>
        </p:txBody>
      </p:sp>
      <p:sp>
        <p:nvSpPr>
          <p:cNvPr id="5" name="Footer Placeholder 4">
            <a:extLst>
              <a:ext uri="{FF2B5EF4-FFF2-40B4-BE49-F238E27FC236}">
                <a16:creationId xmlns:a16="http://schemas.microsoft.com/office/drawing/2014/main" id="{6151AB30-CD74-471D-9FA6-ADC0C901E6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A137C4-F19E-4521-8DCB-4E0CF9CA3193}"/>
              </a:ext>
            </a:extLst>
          </p:cNvPr>
          <p:cNvSpPr>
            <a:spLocks noGrp="1"/>
          </p:cNvSpPr>
          <p:nvPr>
            <p:ph type="sldNum" sz="quarter" idx="12"/>
          </p:nvPr>
        </p:nvSpPr>
        <p:spPr/>
        <p:txBody>
          <a:bodyPr/>
          <a:lstStyle/>
          <a:p>
            <a:fld id="{719D7796-F675-488F-AC46-C88938C80352}" type="slidenum">
              <a:rPr lang="en-US" smtClean="0"/>
              <a:t>‹Nº›</a:t>
            </a:fld>
            <a:endParaRPr lang="en-US"/>
          </a:p>
        </p:txBody>
      </p:sp>
    </p:spTree>
    <p:extLst>
      <p:ext uri="{BB962C8B-B14F-4D97-AF65-F5344CB8AC3E}">
        <p14:creationId xmlns:p14="http://schemas.microsoft.com/office/powerpoint/2010/main" val="18052547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8007D-9B1D-4E2C-B38F-29C6820996DF}"/>
              </a:ext>
            </a:extLst>
          </p:cNvPr>
          <p:cNvSpPr>
            <a:spLocks noGrp="1"/>
          </p:cNvSpPr>
          <p:nvPr>
            <p:ph type="title"/>
          </p:nvPr>
        </p:nvSpPr>
        <p:spPr>
          <a:xfrm>
            <a:off x="1090940" y="1099127"/>
            <a:ext cx="9272260" cy="3472874"/>
          </a:xfrm>
        </p:spPr>
        <p:txBody>
          <a:bodyPr anchor="t">
            <a:normAutofit/>
          </a:bodyPr>
          <a:lstStyle>
            <a:lvl1pPr>
              <a:defRPr sz="4000" cap="all"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960C51B-B525-4032-9D08-2978D7367BFF}"/>
              </a:ext>
            </a:extLst>
          </p:cNvPr>
          <p:cNvSpPr>
            <a:spLocks noGrp="1"/>
          </p:cNvSpPr>
          <p:nvPr>
            <p:ph type="body" idx="1"/>
          </p:nvPr>
        </p:nvSpPr>
        <p:spPr>
          <a:xfrm>
            <a:off x="1090939" y="4572000"/>
            <a:ext cx="9272262" cy="1320801"/>
          </a:xfrm>
        </p:spPr>
        <p:txBody>
          <a:bodyPr anchor="b">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3408851-4DCC-447C-828A-5F7E66F7623D}"/>
              </a:ext>
            </a:extLst>
          </p:cNvPr>
          <p:cNvSpPr>
            <a:spLocks noGrp="1"/>
          </p:cNvSpPr>
          <p:nvPr>
            <p:ph type="dt" sz="half" idx="10"/>
          </p:nvPr>
        </p:nvSpPr>
        <p:spPr/>
        <p:txBody>
          <a:bodyPr/>
          <a:lstStyle/>
          <a:p>
            <a:fld id="{A1E45834-53BD-4C8F-B791-CD5378F4150E}" type="datetimeFigureOut">
              <a:rPr lang="en-US" smtClean="0"/>
              <a:t>4/7/25</a:t>
            </a:fld>
            <a:endParaRPr lang="en-US"/>
          </a:p>
        </p:txBody>
      </p:sp>
      <p:sp>
        <p:nvSpPr>
          <p:cNvPr id="5" name="Footer Placeholder 4">
            <a:extLst>
              <a:ext uri="{FF2B5EF4-FFF2-40B4-BE49-F238E27FC236}">
                <a16:creationId xmlns:a16="http://schemas.microsoft.com/office/drawing/2014/main" id="{4C094542-CAEF-4D6C-BE6A-BC100F0590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8BDE40-8468-4051-9703-B751608AAF9D}"/>
              </a:ext>
            </a:extLst>
          </p:cNvPr>
          <p:cNvSpPr>
            <a:spLocks noGrp="1"/>
          </p:cNvSpPr>
          <p:nvPr>
            <p:ph type="sldNum" sz="quarter" idx="12"/>
          </p:nvPr>
        </p:nvSpPr>
        <p:spPr/>
        <p:txBody>
          <a:bodyPr/>
          <a:lstStyle/>
          <a:p>
            <a:fld id="{719D7796-F675-488F-AC46-C88938C80352}" type="slidenum">
              <a:rPr lang="en-US" smtClean="0"/>
              <a:t>‹Nº›</a:t>
            </a:fld>
            <a:endParaRPr lang="en-US"/>
          </a:p>
        </p:txBody>
      </p:sp>
    </p:spTree>
    <p:extLst>
      <p:ext uri="{BB962C8B-B14F-4D97-AF65-F5344CB8AC3E}">
        <p14:creationId xmlns:p14="http://schemas.microsoft.com/office/powerpoint/2010/main" val="25116562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BF7AE-3892-4896-8C15-7A35A41EFD9C}"/>
              </a:ext>
            </a:extLst>
          </p:cNvPr>
          <p:cNvSpPr>
            <a:spLocks noGrp="1"/>
          </p:cNvSpPr>
          <p:nvPr>
            <p:ph type="title"/>
          </p:nvPr>
        </p:nvSpPr>
        <p:spPr>
          <a:xfrm>
            <a:off x="1088136" y="1088136"/>
            <a:ext cx="9890066" cy="1294228"/>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F2FD9A26-86F1-4817-B243-4DE63B4F182F}"/>
              </a:ext>
            </a:extLst>
          </p:cNvPr>
          <p:cNvSpPr>
            <a:spLocks noGrp="1"/>
          </p:cNvSpPr>
          <p:nvPr>
            <p:ph sz="half" idx="1"/>
          </p:nvPr>
        </p:nvSpPr>
        <p:spPr>
          <a:xfrm>
            <a:off x="1082185" y="2440568"/>
            <a:ext cx="4841505" cy="380128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D454BF9B-EA16-48C8-96B9-7A66051BE768}"/>
              </a:ext>
            </a:extLst>
          </p:cNvPr>
          <p:cNvSpPr>
            <a:spLocks noGrp="1"/>
          </p:cNvSpPr>
          <p:nvPr>
            <p:ph sz="half" idx="2"/>
          </p:nvPr>
        </p:nvSpPr>
        <p:spPr>
          <a:xfrm>
            <a:off x="6172200" y="2440568"/>
            <a:ext cx="4806002" cy="38012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16E2D9F-1FCE-4A1C-996E-DB05777A8994}"/>
              </a:ext>
            </a:extLst>
          </p:cNvPr>
          <p:cNvSpPr>
            <a:spLocks noGrp="1"/>
          </p:cNvSpPr>
          <p:nvPr>
            <p:ph type="dt" sz="half" idx="10"/>
          </p:nvPr>
        </p:nvSpPr>
        <p:spPr/>
        <p:txBody>
          <a:bodyPr/>
          <a:lstStyle/>
          <a:p>
            <a:fld id="{A1E45834-53BD-4C8F-B791-CD5378F4150E}" type="datetimeFigureOut">
              <a:rPr lang="en-US" smtClean="0"/>
              <a:t>4/7/25</a:t>
            </a:fld>
            <a:endParaRPr lang="en-US"/>
          </a:p>
        </p:txBody>
      </p:sp>
      <p:sp>
        <p:nvSpPr>
          <p:cNvPr id="6" name="Footer Placeholder 5">
            <a:extLst>
              <a:ext uri="{FF2B5EF4-FFF2-40B4-BE49-F238E27FC236}">
                <a16:creationId xmlns:a16="http://schemas.microsoft.com/office/drawing/2014/main" id="{40629E05-3F6C-40BF-9324-118588B6CA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9BE013-C5C0-4CBD-982E-36F037F7366F}"/>
              </a:ext>
            </a:extLst>
          </p:cNvPr>
          <p:cNvSpPr>
            <a:spLocks noGrp="1"/>
          </p:cNvSpPr>
          <p:nvPr>
            <p:ph type="sldNum" sz="quarter" idx="12"/>
          </p:nvPr>
        </p:nvSpPr>
        <p:spPr/>
        <p:txBody>
          <a:bodyPr/>
          <a:lstStyle/>
          <a:p>
            <a:fld id="{719D7796-F675-488F-AC46-C88938C80352}" type="slidenum">
              <a:rPr lang="en-US" smtClean="0"/>
              <a:t>‹Nº›</a:t>
            </a:fld>
            <a:endParaRPr lang="en-US"/>
          </a:p>
        </p:txBody>
      </p:sp>
    </p:spTree>
    <p:extLst>
      <p:ext uri="{BB962C8B-B14F-4D97-AF65-F5344CB8AC3E}">
        <p14:creationId xmlns:p14="http://schemas.microsoft.com/office/powerpoint/2010/main" val="20726676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ED885-5FE5-4407-BE4D-FAD01C40A905}"/>
              </a:ext>
            </a:extLst>
          </p:cNvPr>
          <p:cNvSpPr>
            <a:spLocks noGrp="1"/>
          </p:cNvSpPr>
          <p:nvPr>
            <p:ph type="title"/>
          </p:nvPr>
        </p:nvSpPr>
        <p:spPr>
          <a:xfrm>
            <a:off x="1090940" y="1084333"/>
            <a:ext cx="9949455" cy="838856"/>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6E322A77-C134-4857-83E5-51217D3C29FB}"/>
              </a:ext>
            </a:extLst>
          </p:cNvPr>
          <p:cNvSpPr>
            <a:spLocks noGrp="1"/>
          </p:cNvSpPr>
          <p:nvPr>
            <p:ph type="body" idx="1"/>
          </p:nvPr>
        </p:nvSpPr>
        <p:spPr>
          <a:xfrm>
            <a:off x="1092088" y="1923190"/>
            <a:ext cx="4816475" cy="838856"/>
          </a:xfrm>
        </p:spPr>
        <p:txBody>
          <a:bodyPr anchor="b">
            <a:normAutofit/>
          </a:bodyPr>
          <a:lstStyle>
            <a:lvl1pPr marL="0" indent="0">
              <a:lnSpc>
                <a:spcPct val="100000"/>
              </a:lnSpc>
              <a:buNone/>
              <a:defRPr sz="2000" b="1" cap="all" spc="1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9A4ECBFE-C62C-471B-BFE4-1272EAC3479D}"/>
              </a:ext>
            </a:extLst>
          </p:cNvPr>
          <p:cNvSpPr>
            <a:spLocks noGrp="1"/>
          </p:cNvSpPr>
          <p:nvPr>
            <p:ph sz="half" idx="2"/>
          </p:nvPr>
        </p:nvSpPr>
        <p:spPr>
          <a:xfrm>
            <a:off x="1092088" y="2825791"/>
            <a:ext cx="4816475" cy="336387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710AFC6-F407-4F35-BD37-B32F9B4036D0}"/>
              </a:ext>
            </a:extLst>
          </p:cNvPr>
          <p:cNvSpPr>
            <a:spLocks noGrp="1"/>
          </p:cNvSpPr>
          <p:nvPr>
            <p:ph type="body" sz="quarter" idx="3"/>
          </p:nvPr>
        </p:nvSpPr>
        <p:spPr>
          <a:xfrm>
            <a:off x="6215482" y="1923190"/>
            <a:ext cx="4824913" cy="838856"/>
          </a:xfrm>
        </p:spPr>
        <p:txBody>
          <a:bodyPr anchor="b">
            <a:normAutofit/>
          </a:bodyPr>
          <a:lstStyle>
            <a:lvl1pPr marL="0" indent="0">
              <a:lnSpc>
                <a:spcPct val="100000"/>
              </a:lnSpc>
              <a:buNone/>
              <a:defRPr sz="2000" b="1" cap="all" spc="1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58D60D5-0F83-46CB-92F3-849FC08E6E92}"/>
              </a:ext>
            </a:extLst>
          </p:cNvPr>
          <p:cNvSpPr>
            <a:spLocks noGrp="1"/>
          </p:cNvSpPr>
          <p:nvPr>
            <p:ph sz="quarter" idx="4"/>
          </p:nvPr>
        </p:nvSpPr>
        <p:spPr>
          <a:xfrm>
            <a:off x="6215482" y="2825791"/>
            <a:ext cx="4824913" cy="33638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A5AE694-5CA0-48DA-90D3-EC42BD1D86C1}"/>
              </a:ext>
            </a:extLst>
          </p:cNvPr>
          <p:cNvSpPr>
            <a:spLocks noGrp="1"/>
          </p:cNvSpPr>
          <p:nvPr>
            <p:ph type="dt" sz="half" idx="10"/>
          </p:nvPr>
        </p:nvSpPr>
        <p:spPr/>
        <p:txBody>
          <a:bodyPr/>
          <a:lstStyle/>
          <a:p>
            <a:fld id="{A1E45834-53BD-4C8F-B791-CD5378F4150E}" type="datetimeFigureOut">
              <a:rPr lang="en-US" smtClean="0"/>
              <a:t>4/7/25</a:t>
            </a:fld>
            <a:endParaRPr lang="en-US"/>
          </a:p>
        </p:txBody>
      </p:sp>
      <p:sp>
        <p:nvSpPr>
          <p:cNvPr id="8" name="Footer Placeholder 7">
            <a:extLst>
              <a:ext uri="{FF2B5EF4-FFF2-40B4-BE49-F238E27FC236}">
                <a16:creationId xmlns:a16="http://schemas.microsoft.com/office/drawing/2014/main" id="{F340A80D-4CCB-4899-9E1D-A5967F4E649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F753A9D-469A-4ED9-99A1-7E4B115F8933}"/>
              </a:ext>
            </a:extLst>
          </p:cNvPr>
          <p:cNvSpPr>
            <a:spLocks noGrp="1"/>
          </p:cNvSpPr>
          <p:nvPr>
            <p:ph type="sldNum" sz="quarter" idx="12"/>
          </p:nvPr>
        </p:nvSpPr>
        <p:spPr/>
        <p:txBody>
          <a:bodyPr/>
          <a:lstStyle/>
          <a:p>
            <a:fld id="{719D7796-F675-488F-AC46-C88938C80352}" type="slidenum">
              <a:rPr lang="en-US" smtClean="0"/>
              <a:t>‹Nº›</a:t>
            </a:fld>
            <a:endParaRPr lang="en-US"/>
          </a:p>
        </p:txBody>
      </p:sp>
    </p:spTree>
    <p:extLst>
      <p:ext uri="{BB962C8B-B14F-4D97-AF65-F5344CB8AC3E}">
        <p14:creationId xmlns:p14="http://schemas.microsoft.com/office/powerpoint/2010/main" val="18903259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7C91E-0A11-4E5D-9B8D-5316E73A2D58}"/>
              </a:ext>
            </a:extLst>
          </p:cNvPr>
          <p:cNvSpPr>
            <a:spLocks noGrp="1"/>
          </p:cNvSpPr>
          <p:nvPr>
            <p:ph type="title"/>
          </p:nvPr>
        </p:nvSpPr>
        <p:spPr/>
        <p:txBody>
          <a:bodyPr/>
          <a:lstStyle>
            <a:lvl1pPr>
              <a:defRPr cap="all" baseline="0"/>
            </a:lvl1pPr>
          </a:lstStyle>
          <a:p>
            <a:r>
              <a:rPr lang="en-US" dirty="0"/>
              <a:t>Click to edit Master title style</a:t>
            </a:r>
          </a:p>
        </p:txBody>
      </p:sp>
      <p:sp>
        <p:nvSpPr>
          <p:cNvPr id="3" name="Date Placeholder 2">
            <a:extLst>
              <a:ext uri="{FF2B5EF4-FFF2-40B4-BE49-F238E27FC236}">
                <a16:creationId xmlns:a16="http://schemas.microsoft.com/office/drawing/2014/main" id="{A1B8A8D1-71AD-4F9F-B393-9EED83FEF003}"/>
              </a:ext>
            </a:extLst>
          </p:cNvPr>
          <p:cNvSpPr>
            <a:spLocks noGrp="1"/>
          </p:cNvSpPr>
          <p:nvPr>
            <p:ph type="dt" sz="half" idx="10"/>
          </p:nvPr>
        </p:nvSpPr>
        <p:spPr/>
        <p:txBody>
          <a:bodyPr/>
          <a:lstStyle/>
          <a:p>
            <a:fld id="{A1E45834-53BD-4C8F-B791-CD5378F4150E}" type="datetimeFigureOut">
              <a:rPr lang="en-US" smtClean="0"/>
              <a:t>4/7/25</a:t>
            </a:fld>
            <a:endParaRPr lang="en-US"/>
          </a:p>
        </p:txBody>
      </p:sp>
      <p:sp>
        <p:nvSpPr>
          <p:cNvPr id="4" name="Footer Placeholder 3">
            <a:extLst>
              <a:ext uri="{FF2B5EF4-FFF2-40B4-BE49-F238E27FC236}">
                <a16:creationId xmlns:a16="http://schemas.microsoft.com/office/drawing/2014/main" id="{D7E36922-9A4C-453D-9B70-0C3A70281C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F5AAEF2-65DC-4E28-9AA4-5115ACB074CC}"/>
              </a:ext>
            </a:extLst>
          </p:cNvPr>
          <p:cNvSpPr>
            <a:spLocks noGrp="1"/>
          </p:cNvSpPr>
          <p:nvPr>
            <p:ph type="sldNum" sz="quarter" idx="12"/>
          </p:nvPr>
        </p:nvSpPr>
        <p:spPr/>
        <p:txBody>
          <a:bodyPr/>
          <a:lstStyle/>
          <a:p>
            <a:fld id="{719D7796-F675-488F-AC46-C88938C80352}" type="slidenum">
              <a:rPr lang="en-US" smtClean="0"/>
              <a:t>‹Nº›</a:t>
            </a:fld>
            <a:endParaRPr lang="en-US"/>
          </a:p>
        </p:txBody>
      </p:sp>
    </p:spTree>
    <p:extLst>
      <p:ext uri="{BB962C8B-B14F-4D97-AF65-F5344CB8AC3E}">
        <p14:creationId xmlns:p14="http://schemas.microsoft.com/office/powerpoint/2010/main" val="18941111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448B02B-A32A-4383-BBC7-0C383390A96F}"/>
              </a:ext>
            </a:extLst>
          </p:cNvPr>
          <p:cNvSpPr>
            <a:spLocks noGrp="1"/>
          </p:cNvSpPr>
          <p:nvPr>
            <p:ph type="dt" sz="half" idx="10"/>
          </p:nvPr>
        </p:nvSpPr>
        <p:spPr/>
        <p:txBody>
          <a:bodyPr/>
          <a:lstStyle/>
          <a:p>
            <a:fld id="{A1E45834-53BD-4C8F-B791-CD5378F4150E}" type="datetimeFigureOut">
              <a:rPr lang="en-US" smtClean="0"/>
              <a:t>4/7/25</a:t>
            </a:fld>
            <a:endParaRPr lang="en-US"/>
          </a:p>
        </p:txBody>
      </p:sp>
      <p:sp>
        <p:nvSpPr>
          <p:cNvPr id="3" name="Footer Placeholder 2">
            <a:extLst>
              <a:ext uri="{FF2B5EF4-FFF2-40B4-BE49-F238E27FC236}">
                <a16:creationId xmlns:a16="http://schemas.microsoft.com/office/drawing/2014/main" id="{FCFF7E77-47E0-4F9E-9148-8D0C59C0CFC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98005A2-ECF0-4759-A17B-FDECE80683F4}"/>
              </a:ext>
            </a:extLst>
          </p:cNvPr>
          <p:cNvSpPr>
            <a:spLocks noGrp="1"/>
          </p:cNvSpPr>
          <p:nvPr>
            <p:ph type="sldNum" sz="quarter" idx="12"/>
          </p:nvPr>
        </p:nvSpPr>
        <p:spPr/>
        <p:txBody>
          <a:bodyPr/>
          <a:lstStyle/>
          <a:p>
            <a:fld id="{719D7796-F675-488F-AC46-C88938C80352}" type="slidenum">
              <a:rPr lang="en-US" smtClean="0"/>
              <a:t>‹Nº›</a:t>
            </a:fld>
            <a:endParaRPr lang="en-US"/>
          </a:p>
        </p:txBody>
      </p:sp>
    </p:spTree>
    <p:extLst>
      <p:ext uri="{BB962C8B-B14F-4D97-AF65-F5344CB8AC3E}">
        <p14:creationId xmlns:p14="http://schemas.microsoft.com/office/powerpoint/2010/main" val="22786401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1DD4B-5676-477E-8C52-4C1CF160FCDE}"/>
              </a:ext>
            </a:extLst>
          </p:cNvPr>
          <p:cNvSpPr>
            <a:spLocks noGrp="1"/>
          </p:cNvSpPr>
          <p:nvPr>
            <p:ph type="title"/>
          </p:nvPr>
        </p:nvSpPr>
        <p:spPr>
          <a:xfrm>
            <a:off x="1090940" y="1094448"/>
            <a:ext cx="3785860" cy="1554362"/>
          </a:xfrm>
        </p:spPr>
        <p:txBody>
          <a:bodyPr anchor="t">
            <a:normAutofit/>
          </a:bodyPr>
          <a:lstStyle>
            <a:lvl1pPr>
              <a:defRPr sz="2800" cap="all" baseline="0"/>
            </a:lvl1pPr>
          </a:lstStyle>
          <a:p>
            <a:r>
              <a:rPr lang="en-US" dirty="0"/>
              <a:t>Click to edit Master title style</a:t>
            </a:r>
          </a:p>
        </p:txBody>
      </p:sp>
      <p:sp>
        <p:nvSpPr>
          <p:cNvPr id="3" name="Content Placeholder 2">
            <a:extLst>
              <a:ext uri="{FF2B5EF4-FFF2-40B4-BE49-F238E27FC236}">
                <a16:creationId xmlns:a16="http://schemas.microsoft.com/office/drawing/2014/main" id="{4B5A3E63-EB15-4D82-BF2B-36BB030C430D}"/>
              </a:ext>
            </a:extLst>
          </p:cNvPr>
          <p:cNvSpPr>
            <a:spLocks noGrp="1"/>
          </p:cNvSpPr>
          <p:nvPr>
            <p:ph idx="1"/>
          </p:nvPr>
        </p:nvSpPr>
        <p:spPr>
          <a:xfrm>
            <a:off x="5524500" y="922689"/>
            <a:ext cx="5486002"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CBE994E-BAB7-43DC-A0E4-C779CF2A33D5}"/>
              </a:ext>
            </a:extLst>
          </p:cNvPr>
          <p:cNvSpPr>
            <a:spLocks noGrp="1"/>
          </p:cNvSpPr>
          <p:nvPr>
            <p:ph type="body" sz="half" idx="2"/>
          </p:nvPr>
        </p:nvSpPr>
        <p:spPr>
          <a:xfrm>
            <a:off x="1090940" y="2701254"/>
            <a:ext cx="3785860" cy="316773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DEFAAA-1B70-42AA-ADCC-F49B58132654}"/>
              </a:ext>
            </a:extLst>
          </p:cNvPr>
          <p:cNvSpPr>
            <a:spLocks noGrp="1"/>
          </p:cNvSpPr>
          <p:nvPr>
            <p:ph type="dt" sz="half" idx="10"/>
          </p:nvPr>
        </p:nvSpPr>
        <p:spPr/>
        <p:txBody>
          <a:bodyPr/>
          <a:lstStyle/>
          <a:p>
            <a:fld id="{A1E45834-53BD-4C8F-B791-CD5378F4150E}" type="datetimeFigureOut">
              <a:rPr lang="en-US" smtClean="0"/>
              <a:t>4/7/25</a:t>
            </a:fld>
            <a:endParaRPr lang="en-US"/>
          </a:p>
        </p:txBody>
      </p:sp>
      <p:sp>
        <p:nvSpPr>
          <p:cNvPr id="6" name="Footer Placeholder 5">
            <a:extLst>
              <a:ext uri="{FF2B5EF4-FFF2-40B4-BE49-F238E27FC236}">
                <a16:creationId xmlns:a16="http://schemas.microsoft.com/office/drawing/2014/main" id="{E4C7B6CC-1C13-4F34-AC86-CCD442C8C3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F1B638-9061-41AD-AF47-73A4AF8B781A}"/>
              </a:ext>
            </a:extLst>
          </p:cNvPr>
          <p:cNvSpPr>
            <a:spLocks noGrp="1"/>
          </p:cNvSpPr>
          <p:nvPr>
            <p:ph type="sldNum" sz="quarter" idx="12"/>
          </p:nvPr>
        </p:nvSpPr>
        <p:spPr/>
        <p:txBody>
          <a:bodyPr/>
          <a:lstStyle/>
          <a:p>
            <a:fld id="{719D7796-F675-488F-AC46-C88938C80352}" type="slidenum">
              <a:rPr lang="en-US" smtClean="0"/>
              <a:t>‹Nº›</a:t>
            </a:fld>
            <a:endParaRPr lang="en-US"/>
          </a:p>
        </p:txBody>
      </p:sp>
    </p:spTree>
    <p:extLst>
      <p:ext uri="{BB962C8B-B14F-4D97-AF65-F5344CB8AC3E}">
        <p14:creationId xmlns:p14="http://schemas.microsoft.com/office/powerpoint/2010/main" val="13412828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F3C43-1676-4A29-83F9-D788ED2E71E9}"/>
              </a:ext>
            </a:extLst>
          </p:cNvPr>
          <p:cNvSpPr>
            <a:spLocks noGrp="1"/>
          </p:cNvSpPr>
          <p:nvPr>
            <p:ph type="title"/>
          </p:nvPr>
        </p:nvSpPr>
        <p:spPr>
          <a:xfrm>
            <a:off x="1090940" y="1097280"/>
            <a:ext cx="3785860" cy="1559740"/>
          </a:xfrm>
        </p:spPr>
        <p:txBody>
          <a:bodyPr anchor="t">
            <a:normAutofit/>
          </a:bodyPr>
          <a:lstStyle>
            <a:lvl1pPr>
              <a:defRPr sz="2800" cap="all" baseline="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5214A903-97C7-4349-B8CE-1BBED1942E3B}"/>
              </a:ext>
            </a:extLst>
          </p:cNvPr>
          <p:cNvSpPr>
            <a:spLocks noGrp="1"/>
          </p:cNvSpPr>
          <p:nvPr>
            <p:ph type="pic" idx="1"/>
          </p:nvPr>
        </p:nvSpPr>
        <p:spPr>
          <a:xfrm>
            <a:off x="5524500" y="1143000"/>
            <a:ext cx="5486400" cy="4572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BF0A9F58-4AEB-4286-98F7-3C77AA913BE8}"/>
              </a:ext>
            </a:extLst>
          </p:cNvPr>
          <p:cNvSpPr>
            <a:spLocks noGrp="1"/>
          </p:cNvSpPr>
          <p:nvPr>
            <p:ph type="body" sz="half" idx="2"/>
          </p:nvPr>
        </p:nvSpPr>
        <p:spPr>
          <a:xfrm>
            <a:off x="1090940" y="2697480"/>
            <a:ext cx="3785860" cy="309342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F55A58-F085-4500-AF61-045B12C8F41E}"/>
              </a:ext>
            </a:extLst>
          </p:cNvPr>
          <p:cNvSpPr>
            <a:spLocks noGrp="1"/>
          </p:cNvSpPr>
          <p:nvPr>
            <p:ph type="dt" sz="half" idx="10"/>
          </p:nvPr>
        </p:nvSpPr>
        <p:spPr/>
        <p:txBody>
          <a:bodyPr/>
          <a:lstStyle/>
          <a:p>
            <a:fld id="{A1E45834-53BD-4C8F-B791-CD5378F4150E}" type="datetimeFigureOut">
              <a:rPr lang="en-US" smtClean="0"/>
              <a:t>4/7/25</a:t>
            </a:fld>
            <a:endParaRPr lang="en-US"/>
          </a:p>
        </p:txBody>
      </p:sp>
      <p:sp>
        <p:nvSpPr>
          <p:cNvPr id="6" name="Footer Placeholder 5">
            <a:extLst>
              <a:ext uri="{FF2B5EF4-FFF2-40B4-BE49-F238E27FC236}">
                <a16:creationId xmlns:a16="http://schemas.microsoft.com/office/drawing/2014/main" id="{E9936470-561D-49AE-AC84-B79D483FDA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EF2BE2-DF21-4683-9D5F-849A525FD5C4}"/>
              </a:ext>
            </a:extLst>
          </p:cNvPr>
          <p:cNvSpPr>
            <a:spLocks noGrp="1"/>
          </p:cNvSpPr>
          <p:nvPr>
            <p:ph type="sldNum" sz="quarter" idx="12"/>
          </p:nvPr>
        </p:nvSpPr>
        <p:spPr/>
        <p:txBody>
          <a:bodyPr/>
          <a:lstStyle/>
          <a:p>
            <a:fld id="{719D7796-F675-488F-AC46-C88938C80352}" type="slidenum">
              <a:rPr lang="en-US" smtClean="0"/>
              <a:t>‹Nº›</a:t>
            </a:fld>
            <a:endParaRPr lang="en-US"/>
          </a:p>
        </p:txBody>
      </p:sp>
    </p:spTree>
    <p:extLst>
      <p:ext uri="{BB962C8B-B14F-4D97-AF65-F5344CB8AC3E}">
        <p14:creationId xmlns:p14="http://schemas.microsoft.com/office/powerpoint/2010/main" val="28127048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E4438DC-3CEE-4170-9B1C-BAC05CD8C3B5}"/>
              </a:ext>
            </a:extLst>
          </p:cNvPr>
          <p:cNvSpPr>
            <a:spLocks noGrp="1"/>
          </p:cNvSpPr>
          <p:nvPr>
            <p:ph type="title"/>
          </p:nvPr>
        </p:nvSpPr>
        <p:spPr>
          <a:xfrm>
            <a:off x="1088136" y="1090245"/>
            <a:ext cx="9922764" cy="1294228"/>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47C19D24-DCBE-47F9-8B85-8A118B02B3C9}"/>
              </a:ext>
            </a:extLst>
          </p:cNvPr>
          <p:cNvSpPr>
            <a:spLocks noGrp="1"/>
          </p:cNvSpPr>
          <p:nvPr>
            <p:ph type="body" idx="1"/>
          </p:nvPr>
        </p:nvSpPr>
        <p:spPr>
          <a:xfrm>
            <a:off x="1088136" y="2447778"/>
            <a:ext cx="9922764" cy="383872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34F5788-BDCE-49E2-80AE-31C739C6A0CE}"/>
              </a:ext>
            </a:extLst>
          </p:cNvPr>
          <p:cNvSpPr>
            <a:spLocks noGrp="1"/>
          </p:cNvSpPr>
          <p:nvPr>
            <p:ph type="dt" sz="half" idx="2"/>
          </p:nvPr>
        </p:nvSpPr>
        <p:spPr>
          <a:xfrm>
            <a:off x="7315200" y="6389688"/>
            <a:ext cx="3695302" cy="365125"/>
          </a:xfrm>
          <a:prstGeom prst="rect">
            <a:avLst/>
          </a:prstGeom>
        </p:spPr>
        <p:txBody>
          <a:bodyPr vert="horz" lIns="91440" tIns="45720" rIns="91440" bIns="45720" rtlCol="0" anchor="ctr"/>
          <a:lstStyle>
            <a:lvl1pPr algn="l">
              <a:defRPr sz="900">
                <a:solidFill>
                  <a:schemeClr val="tx1"/>
                </a:solidFill>
              </a:defRPr>
            </a:lvl1pPr>
          </a:lstStyle>
          <a:p>
            <a:fld id="{A1E45834-53BD-4C8F-B791-CD5378F4150E}" type="datetimeFigureOut">
              <a:rPr lang="en-US" smtClean="0"/>
              <a:t>4/7/25</a:t>
            </a:fld>
            <a:endParaRPr lang="en-US"/>
          </a:p>
        </p:txBody>
      </p:sp>
      <p:sp>
        <p:nvSpPr>
          <p:cNvPr id="5" name="Footer Placeholder 4">
            <a:extLst>
              <a:ext uri="{FF2B5EF4-FFF2-40B4-BE49-F238E27FC236}">
                <a16:creationId xmlns:a16="http://schemas.microsoft.com/office/drawing/2014/main" id="{FD1D5844-8163-4D82-BEFC-BC2D8D511B7E}"/>
              </a:ext>
            </a:extLst>
          </p:cNvPr>
          <p:cNvSpPr>
            <a:spLocks noGrp="1"/>
          </p:cNvSpPr>
          <p:nvPr>
            <p:ph type="ftr" sz="quarter" idx="3"/>
          </p:nvPr>
        </p:nvSpPr>
        <p:spPr>
          <a:xfrm>
            <a:off x="1090940" y="6389688"/>
            <a:ext cx="4433560" cy="365125"/>
          </a:xfrm>
          <a:prstGeom prst="rect">
            <a:avLst/>
          </a:prstGeom>
        </p:spPr>
        <p:txBody>
          <a:bodyPr vert="horz" lIns="91440" tIns="45720" rIns="91440" bIns="45720" rtlCol="0" anchor="ctr"/>
          <a:lstStyle>
            <a:lvl1pPr algn="l">
              <a:defRPr sz="9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22698A50-C435-4220-82C6-C8D62A7C9EB0}"/>
              </a:ext>
            </a:extLst>
          </p:cNvPr>
          <p:cNvSpPr>
            <a:spLocks noGrp="1"/>
          </p:cNvSpPr>
          <p:nvPr>
            <p:ph type="sldNum" sz="quarter" idx="4"/>
          </p:nvPr>
        </p:nvSpPr>
        <p:spPr>
          <a:xfrm>
            <a:off x="10983190" y="6389688"/>
            <a:ext cx="940296" cy="365125"/>
          </a:xfrm>
          <a:prstGeom prst="rect">
            <a:avLst/>
          </a:prstGeom>
        </p:spPr>
        <p:txBody>
          <a:bodyPr vert="horz" lIns="91440" tIns="45720" rIns="91440" bIns="45720" rtlCol="0" anchor="ctr"/>
          <a:lstStyle>
            <a:lvl1pPr algn="r">
              <a:defRPr sz="900">
                <a:solidFill>
                  <a:schemeClr val="tx1"/>
                </a:solidFill>
              </a:defRPr>
            </a:lvl1pPr>
          </a:lstStyle>
          <a:p>
            <a:fld id="{719D7796-F675-488F-AC46-C88938C80352}" type="slidenum">
              <a:rPr lang="en-US" smtClean="0"/>
              <a:t>‹Nº›</a:t>
            </a:fld>
            <a:endParaRPr lang="en-US"/>
          </a:p>
        </p:txBody>
      </p:sp>
      <p:cxnSp>
        <p:nvCxnSpPr>
          <p:cNvPr id="28" name="Straight Connector 27">
            <a:extLst>
              <a:ext uri="{FF2B5EF4-FFF2-40B4-BE49-F238E27FC236}">
                <a16:creationId xmlns:a16="http://schemas.microsoft.com/office/drawing/2014/main" id="{D8689CE0-64D2-447C-9C1F-872D111D8AC3}"/>
              </a:ext>
            </a:extLst>
          </p:cNvPr>
          <p:cNvCxnSpPr>
            <a:cxnSpLocks/>
          </p:cNvCxnSpPr>
          <p:nvPr/>
        </p:nvCxnSpPr>
        <p:spPr>
          <a:xfrm>
            <a:off x="0" y="1185205"/>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3740656"/>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50" r:id="rId6"/>
    <p:sldLayoutId id="2147483745" r:id="rId7"/>
    <p:sldLayoutId id="2147483746" r:id="rId8"/>
    <p:sldLayoutId id="2147483747" r:id="rId9"/>
    <p:sldLayoutId id="2147483749" r:id="rId10"/>
    <p:sldLayoutId id="2147483748" r:id="rId11"/>
  </p:sldLayoutIdLst>
  <p:txStyles>
    <p:titleStyle>
      <a:lvl1pPr algn="l" defTabSz="914400" rtl="0" eaLnBrk="1" latinLnBrk="0" hangingPunct="1">
        <a:lnSpc>
          <a:spcPct val="85000"/>
        </a:lnSpc>
        <a:spcBef>
          <a:spcPct val="0"/>
        </a:spcBef>
        <a:buNone/>
        <a:defRPr sz="4400" b="1" kern="1200" cap="none" baseline="0">
          <a:solidFill>
            <a:schemeClr val="tx1"/>
          </a:solidFill>
          <a:latin typeface="+mj-lt"/>
          <a:ea typeface="+mj-ea"/>
          <a:cs typeface="+mj-cs"/>
        </a:defRPr>
      </a:lvl1pPr>
    </p:titleStyle>
    <p:bodyStyle>
      <a:lvl1pPr marL="228600" indent="-228600" algn="l" defTabSz="914400" rtl="0" eaLnBrk="1" latinLnBrk="0" hangingPunct="1">
        <a:lnSpc>
          <a:spcPct val="130000"/>
        </a:lnSpc>
        <a:spcBef>
          <a:spcPts val="1000"/>
        </a:spcBef>
        <a:buFont typeface="Neue Haas Grotesk Text Pro" panose="020B0504020202020204" pitchFamily="34" charset="0"/>
        <a:buChar char="-"/>
        <a:defRPr sz="1800" kern="1200">
          <a:solidFill>
            <a:schemeClr val="tx1"/>
          </a:solidFill>
          <a:latin typeface="+mn-lt"/>
          <a:ea typeface="+mn-ea"/>
          <a:cs typeface="+mn-cs"/>
        </a:defRPr>
      </a:lvl1pPr>
      <a:lvl2pPr marL="502920" indent="-228600" algn="l" defTabSz="914400" rtl="0" eaLnBrk="1" latinLnBrk="0" hangingPunct="1">
        <a:lnSpc>
          <a:spcPct val="130000"/>
        </a:lnSpc>
        <a:spcBef>
          <a:spcPts val="500"/>
        </a:spcBef>
        <a:buFont typeface="Neue Haas Grotesk Text Pro" panose="020B05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30000"/>
        </a:lnSpc>
        <a:spcBef>
          <a:spcPts val="500"/>
        </a:spcBef>
        <a:buFont typeface="Neue Haas Grotesk Text Pro" panose="020B05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30000"/>
        </a:lnSpc>
        <a:spcBef>
          <a:spcPts val="500"/>
        </a:spcBef>
        <a:buFont typeface="Neue Haas Grotesk Text Pro" panose="020B0504020202020204" pitchFamily="34" charset="0"/>
        <a:buChar char="-"/>
        <a:defRPr sz="1400" kern="1200">
          <a:solidFill>
            <a:schemeClr val="tx1"/>
          </a:solidFill>
          <a:latin typeface="+mn-lt"/>
          <a:ea typeface="+mn-ea"/>
          <a:cs typeface="+mn-cs"/>
        </a:defRPr>
      </a:lvl4pPr>
      <a:lvl5pPr marL="1280160" indent="-228600" algn="l" defTabSz="914400" rtl="0" eaLnBrk="1" latinLnBrk="0" hangingPunct="1">
        <a:lnSpc>
          <a:spcPct val="130000"/>
        </a:lnSpc>
        <a:spcBef>
          <a:spcPts val="500"/>
        </a:spcBef>
        <a:buFont typeface="Neue Haas Grotesk Text Pro" panose="020B05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8">
            <a:extLst>
              <a:ext uri="{FF2B5EF4-FFF2-40B4-BE49-F238E27FC236}">
                <a16:creationId xmlns:a16="http://schemas.microsoft.com/office/drawing/2014/main" id="{511C99DC-C3C5-4EBE-91DD-345109C3D6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9C3B61BD-E303-8BA8-39F8-D031F8315BED}"/>
              </a:ext>
            </a:extLst>
          </p:cNvPr>
          <p:cNvSpPr>
            <a:spLocks noGrp="1"/>
          </p:cNvSpPr>
          <p:nvPr>
            <p:ph type="ctrTitle"/>
          </p:nvPr>
        </p:nvSpPr>
        <p:spPr>
          <a:xfrm>
            <a:off x="85344" y="134113"/>
            <a:ext cx="5205984" cy="6595870"/>
          </a:xfrm>
        </p:spPr>
        <p:txBody>
          <a:bodyPr anchor="t">
            <a:normAutofit fontScale="90000"/>
          </a:bodyPr>
          <a:lstStyle/>
          <a:p>
            <a:pPr algn="ctr"/>
            <a:br>
              <a:rPr lang="es-PA" sz="2000" b="1" dirty="0"/>
            </a:br>
            <a:br>
              <a:rPr lang="es-PA" sz="2000" b="1" dirty="0"/>
            </a:br>
            <a:br>
              <a:rPr lang="es-PA" sz="2000" b="1" dirty="0"/>
            </a:br>
            <a:br>
              <a:rPr lang="es-PA" sz="2000" b="1" dirty="0"/>
            </a:br>
            <a:r>
              <a:rPr lang="es-PA" sz="2400" b="1" dirty="0"/>
              <a:t>TEMA: ¨Análisis de Comportamiento de Compra y Predicción de Medios de Pago en un Entorno Digital¨</a:t>
            </a:r>
            <a:br>
              <a:rPr lang="es-PA" sz="2400" dirty="0"/>
            </a:br>
            <a:br>
              <a:rPr lang="es-PA" sz="2400" dirty="0"/>
            </a:br>
            <a:r>
              <a:rPr lang="es-PA" sz="2400" dirty="0"/>
              <a:t>ESTUDIANTE</a:t>
            </a:r>
            <a:r>
              <a:rPr lang="es-PA" sz="2400" b="1" dirty="0"/>
              <a:t>:</a:t>
            </a:r>
            <a:br>
              <a:rPr lang="es-PA" sz="2400" b="1" dirty="0"/>
            </a:br>
            <a:r>
              <a:rPr lang="es-PA" sz="2400" dirty="0"/>
              <a:t> Victoria V. Rodríguez GALLARDO</a:t>
            </a:r>
            <a:br>
              <a:rPr lang="es-PA" sz="2400" dirty="0"/>
            </a:br>
            <a:br>
              <a:rPr lang="es-PA" sz="2400" dirty="0"/>
            </a:br>
            <a:br>
              <a:rPr lang="es-PA" sz="2400" dirty="0"/>
            </a:br>
            <a:r>
              <a:rPr lang="es-PA" sz="2400" b="1" dirty="0"/>
              <a:t>Curso:</a:t>
            </a:r>
            <a:r>
              <a:rPr lang="es-PA" sz="2400" dirty="0"/>
              <a:t> </a:t>
            </a:r>
            <a:br>
              <a:rPr lang="es-PA" sz="2400" dirty="0"/>
            </a:br>
            <a:r>
              <a:rPr lang="es-PA" sz="2400" dirty="0"/>
              <a:t>Modelos Predictivos</a:t>
            </a:r>
            <a:br>
              <a:rPr lang="es-PA" sz="2400" dirty="0"/>
            </a:br>
            <a:br>
              <a:rPr lang="es-PA" sz="2400" dirty="0"/>
            </a:br>
            <a:r>
              <a:rPr lang="es-PA" sz="2400" b="1" dirty="0"/>
              <a:t>Profesor:</a:t>
            </a:r>
            <a:r>
              <a:rPr lang="es-PA" sz="2400" dirty="0"/>
              <a:t> </a:t>
            </a:r>
            <a:br>
              <a:rPr lang="es-PA" sz="2400" dirty="0"/>
            </a:br>
            <a:r>
              <a:rPr lang="es-PA" sz="2400" dirty="0"/>
              <a:t>Juan M. Castillo, PhD </a:t>
            </a:r>
            <a:br>
              <a:rPr lang="es-PA" sz="2400" dirty="0"/>
            </a:br>
            <a:br>
              <a:rPr lang="es-PA" sz="2400" dirty="0"/>
            </a:br>
            <a:br>
              <a:rPr lang="es-PA" sz="2400" dirty="0"/>
            </a:br>
            <a:r>
              <a:rPr lang="es-PA" sz="2400" dirty="0"/>
              <a:t> AÑO:</a:t>
            </a:r>
            <a:br>
              <a:rPr lang="es-PA" sz="2400" dirty="0"/>
            </a:br>
            <a:r>
              <a:rPr lang="es-PA" sz="2400" dirty="0"/>
              <a:t>2025</a:t>
            </a:r>
            <a:br>
              <a:rPr lang="es-PA" sz="1600" dirty="0"/>
            </a:br>
            <a:endParaRPr lang="es-PA" sz="5400" dirty="0"/>
          </a:p>
        </p:txBody>
      </p:sp>
      <p:cxnSp>
        <p:nvCxnSpPr>
          <p:cNvPr id="24" name="Straight Connector 10">
            <a:extLst>
              <a:ext uri="{FF2B5EF4-FFF2-40B4-BE49-F238E27FC236}">
                <a16:creationId xmlns:a16="http://schemas.microsoft.com/office/drawing/2014/main" id="{B0AA360F-DECB-4836-8FB6-22C4BC3FB02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84" y="1186792"/>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pic>
        <p:nvPicPr>
          <p:cNvPr id="25" name="Picture 3" descr="Triangular abstract background">
            <a:extLst>
              <a:ext uri="{FF2B5EF4-FFF2-40B4-BE49-F238E27FC236}">
                <a16:creationId xmlns:a16="http://schemas.microsoft.com/office/drawing/2014/main" id="{17A0D2D7-1448-6EC5-1619-3799F5823A28}"/>
              </a:ext>
            </a:extLst>
          </p:cNvPr>
          <p:cNvPicPr>
            <a:picLocks noChangeAspect="1"/>
          </p:cNvPicPr>
          <p:nvPr/>
        </p:nvPicPr>
        <p:blipFill>
          <a:blip r:embed="rId2"/>
          <a:srcRect l="14171" r="20932" b="-2"/>
          <a:stretch/>
        </p:blipFill>
        <p:spPr>
          <a:xfrm>
            <a:off x="5524500" y="1"/>
            <a:ext cx="6667501" cy="6857999"/>
          </a:xfrm>
          <a:prstGeom prst="rect">
            <a:avLst/>
          </a:prstGeom>
        </p:spPr>
      </p:pic>
      <p:pic>
        <p:nvPicPr>
          <p:cNvPr id="5" name="Imagen 4" descr="Contáctenos | Facultad de Ingeniería de Sistemas Computacionales">
            <a:extLst>
              <a:ext uri="{FF2B5EF4-FFF2-40B4-BE49-F238E27FC236}">
                <a16:creationId xmlns:a16="http://schemas.microsoft.com/office/drawing/2014/main" id="{90E7A1DF-4A72-7BD6-75A4-017A13931DA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353542" y="128017"/>
            <a:ext cx="933293" cy="933293"/>
          </a:xfrm>
          <a:prstGeom prst="rect">
            <a:avLst/>
          </a:prstGeom>
          <a:noFill/>
          <a:ln>
            <a:noFill/>
          </a:ln>
        </p:spPr>
      </p:pic>
      <p:pic>
        <p:nvPicPr>
          <p:cNvPr id="6" name="Imagen 5" descr="See the source image">
            <a:extLst>
              <a:ext uri="{FF2B5EF4-FFF2-40B4-BE49-F238E27FC236}">
                <a16:creationId xmlns:a16="http://schemas.microsoft.com/office/drawing/2014/main" id="{3F3BF745-F7CE-3D0B-22DA-B7DCC0B3476D}"/>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3594" y="128017"/>
            <a:ext cx="931131" cy="916968"/>
          </a:xfrm>
          <a:prstGeom prst="rect">
            <a:avLst/>
          </a:prstGeom>
          <a:noFill/>
          <a:ln>
            <a:noFill/>
          </a:ln>
        </p:spPr>
      </p:pic>
    </p:spTree>
    <p:extLst>
      <p:ext uri="{BB962C8B-B14F-4D97-AF65-F5344CB8AC3E}">
        <p14:creationId xmlns:p14="http://schemas.microsoft.com/office/powerpoint/2010/main" val="33088553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6EEDCC22-5E86-EEA2-FAD1-C8DA2CC7980C}"/>
              </a:ext>
            </a:extLst>
          </p:cNvPr>
          <p:cNvSpPr txBox="1"/>
          <p:nvPr/>
        </p:nvSpPr>
        <p:spPr>
          <a:xfrm>
            <a:off x="2877312" y="4835759"/>
            <a:ext cx="6937248" cy="958596"/>
          </a:xfrm>
          <a:prstGeom prst="rect">
            <a:avLst/>
          </a:prstGeom>
          <a:noFill/>
        </p:spPr>
        <p:txBody>
          <a:bodyPr wrap="square">
            <a:spAutoFit/>
          </a:bodyPr>
          <a:lstStyle/>
          <a:p>
            <a:pPr algn="just">
              <a:lnSpc>
                <a:spcPct val="150000"/>
              </a:lnSpc>
            </a:pPr>
            <a:r>
              <a:rPr lang="es-PA" sz="2000" dirty="0">
                <a:latin typeface="Arial" panose="020B0604020202020204" pitchFamily="34" charset="0"/>
                <a:cs typeface="Arial" panose="020B0604020202020204" pitchFamily="34" charset="0"/>
              </a:rPr>
              <a:t>Aquí se compara lo que el modelo predijo con los métodos de pago verdaderos utilizados por los usuarios.</a:t>
            </a:r>
          </a:p>
        </p:txBody>
      </p:sp>
      <p:pic>
        <p:nvPicPr>
          <p:cNvPr id="7" name="Marcador de contenido 6">
            <a:extLst>
              <a:ext uri="{FF2B5EF4-FFF2-40B4-BE49-F238E27FC236}">
                <a16:creationId xmlns:a16="http://schemas.microsoft.com/office/drawing/2014/main" id="{E65FEDF2-B8EE-8987-89F4-B9768F8F60E4}"/>
              </a:ext>
            </a:extLst>
          </p:cNvPr>
          <p:cNvPicPr>
            <a:picLocks noGrp="1" noChangeAspect="1"/>
          </p:cNvPicPr>
          <p:nvPr>
            <p:ph idx="1"/>
          </p:nvPr>
        </p:nvPicPr>
        <p:blipFill>
          <a:blip r:embed="rId2"/>
          <a:stretch>
            <a:fillRect/>
          </a:stretch>
        </p:blipFill>
        <p:spPr>
          <a:xfrm>
            <a:off x="2218643" y="867161"/>
            <a:ext cx="7528696" cy="3838575"/>
          </a:xfrm>
        </p:spPr>
      </p:pic>
    </p:spTree>
    <p:extLst>
      <p:ext uri="{BB962C8B-B14F-4D97-AF65-F5344CB8AC3E}">
        <p14:creationId xmlns:p14="http://schemas.microsoft.com/office/powerpoint/2010/main" val="20381812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a:extLst>
              <a:ext uri="{FF2B5EF4-FFF2-40B4-BE49-F238E27FC236}">
                <a16:creationId xmlns:a16="http://schemas.microsoft.com/office/drawing/2014/main" id="{9D69DDAE-146A-06F5-8B45-EF7232296D7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31652" y="736664"/>
            <a:ext cx="7528696" cy="3838575"/>
          </a:xfrm>
          <a:prstGeom prst="rect">
            <a:avLst/>
          </a:prstGeom>
        </p:spPr>
      </p:pic>
      <p:sp>
        <p:nvSpPr>
          <p:cNvPr id="7" name="CuadroTexto 6">
            <a:extLst>
              <a:ext uri="{FF2B5EF4-FFF2-40B4-BE49-F238E27FC236}">
                <a16:creationId xmlns:a16="http://schemas.microsoft.com/office/drawing/2014/main" id="{2103E380-F1F4-128B-7CB1-CEF665C2B36E}"/>
              </a:ext>
            </a:extLst>
          </p:cNvPr>
          <p:cNvSpPr txBox="1"/>
          <p:nvPr/>
        </p:nvSpPr>
        <p:spPr>
          <a:xfrm>
            <a:off x="2194560" y="4782503"/>
            <a:ext cx="8461248" cy="1428340"/>
          </a:xfrm>
          <a:prstGeom prst="rect">
            <a:avLst/>
          </a:prstGeom>
          <a:noFill/>
        </p:spPr>
        <p:txBody>
          <a:bodyPr wrap="square">
            <a:spAutoFit/>
          </a:bodyPr>
          <a:lstStyle/>
          <a:p>
            <a:pPr algn="just">
              <a:lnSpc>
                <a:spcPct val="150000"/>
              </a:lnSpc>
            </a:pPr>
            <a:r>
              <a:rPr lang="es-PA" sz="2000" dirty="0"/>
              <a:t>Se observa la tasa de acierto por método de pago que representa la exactitud individual del modelo por cada categoría del método de pago.</a:t>
            </a:r>
            <a:endParaRPr lang="es-PA" sz="20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399410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A3B168A7-66FE-4359-9866-CBB841A729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D8CCE3DB-86FD-7E29-2C01-D110575AF101}"/>
              </a:ext>
            </a:extLst>
          </p:cNvPr>
          <p:cNvSpPr>
            <a:spLocks noGrp="1"/>
          </p:cNvSpPr>
          <p:nvPr>
            <p:ph type="title"/>
          </p:nvPr>
        </p:nvSpPr>
        <p:spPr>
          <a:xfrm>
            <a:off x="791395" y="1112174"/>
            <a:ext cx="4823821" cy="2042160"/>
          </a:xfrm>
        </p:spPr>
        <p:txBody>
          <a:bodyPr>
            <a:normAutofit/>
          </a:bodyPr>
          <a:lstStyle/>
          <a:p>
            <a:pPr marL="342900" lvl="0" indent="-342900">
              <a:spcBef>
                <a:spcPts val="200"/>
              </a:spcBef>
              <a:spcAft>
                <a:spcPts val="0"/>
              </a:spcAft>
            </a:pPr>
            <a:r>
              <a:rPr lang="es-PA" sz="3700" b="1" kern="100" dirty="0">
                <a:solidFill>
                  <a:schemeClr val="accent3">
                    <a:lumMod val="60000"/>
                    <a:lumOff val="40000"/>
                  </a:schemeClr>
                </a:solidFill>
                <a:effectLst/>
                <a:ea typeface="Yu Gothic Light" panose="020B0300000000000000" pitchFamily="34" charset="-128"/>
                <a:cs typeface="Arial" panose="020B0604020202020204" pitchFamily="34" charset="0"/>
              </a:rPr>
              <a:t>Análisis de Series de Tiempo</a:t>
            </a:r>
            <a:br>
              <a:rPr lang="es-PA" sz="3700" b="1" kern="100" dirty="0">
                <a:effectLst/>
                <a:ea typeface="Yu Gothic Light" panose="020B0300000000000000" pitchFamily="34" charset="-128"/>
                <a:cs typeface="Times New Roman" panose="02020603050405020304" pitchFamily="18" charset="0"/>
              </a:rPr>
            </a:br>
            <a:endParaRPr lang="es-PA" sz="3700" dirty="0"/>
          </a:p>
        </p:txBody>
      </p:sp>
      <p:cxnSp>
        <p:nvCxnSpPr>
          <p:cNvPr id="19" name="Straight Connector 18">
            <a:extLst>
              <a:ext uri="{FF2B5EF4-FFF2-40B4-BE49-F238E27FC236}">
                <a16:creationId xmlns:a16="http://schemas.microsoft.com/office/drawing/2014/main" id="{F0748755-DDBC-46D0-91EC-1212A8EE2B4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800" y="1186344"/>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
        <p:nvSpPr>
          <p:cNvPr id="7" name="Marcador de contenido 6">
            <a:extLst>
              <a:ext uri="{FF2B5EF4-FFF2-40B4-BE49-F238E27FC236}">
                <a16:creationId xmlns:a16="http://schemas.microsoft.com/office/drawing/2014/main" id="{B5FFE2F9-9DC9-E546-EF48-4A896C73706C}"/>
              </a:ext>
            </a:extLst>
          </p:cNvPr>
          <p:cNvSpPr>
            <a:spLocks noGrp="1"/>
          </p:cNvSpPr>
          <p:nvPr>
            <p:ph idx="1"/>
          </p:nvPr>
        </p:nvSpPr>
        <p:spPr>
          <a:xfrm>
            <a:off x="445929" y="3134028"/>
            <a:ext cx="4573432" cy="2966043"/>
          </a:xfrm>
        </p:spPr>
        <p:txBody>
          <a:bodyPr>
            <a:normAutofit/>
          </a:bodyPr>
          <a:lstStyle/>
          <a:p>
            <a:pPr>
              <a:lnSpc>
                <a:spcPct val="150000"/>
              </a:lnSpc>
            </a:pPr>
            <a:r>
              <a:rPr lang="es-PA" sz="2000" dirty="0">
                <a:effectLst/>
                <a:latin typeface="Arial" panose="020B0604020202020204" pitchFamily="34" charset="0"/>
                <a:ea typeface="Calibri" panose="020F0502020204030204" pitchFamily="34" charset="0"/>
              </a:rPr>
              <a:t>Para complementar el enfoque predictivo, se desarrolló un análisis de series de tiempo con el objetivo de entender el comportamiento del consumo y los ingresos a lo largo del tiempo. </a:t>
            </a:r>
          </a:p>
          <a:p>
            <a:endParaRPr lang="es-PA" dirty="0"/>
          </a:p>
        </p:txBody>
      </p:sp>
      <p:pic>
        <p:nvPicPr>
          <p:cNvPr id="12" name="Imagen 11">
            <a:extLst>
              <a:ext uri="{FF2B5EF4-FFF2-40B4-BE49-F238E27FC236}">
                <a16:creationId xmlns:a16="http://schemas.microsoft.com/office/drawing/2014/main" id="{939995FB-EBDB-C5ED-3B9F-133AAC6C4C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43878" y="462741"/>
            <a:ext cx="6992812" cy="3566334"/>
          </a:xfrm>
          <a:prstGeom prst="rect">
            <a:avLst/>
          </a:prstGeom>
        </p:spPr>
      </p:pic>
    </p:spTree>
    <p:extLst>
      <p:ext uri="{BB962C8B-B14F-4D97-AF65-F5344CB8AC3E}">
        <p14:creationId xmlns:p14="http://schemas.microsoft.com/office/powerpoint/2010/main" val="34729766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a:extLst>
              <a:ext uri="{FF2B5EF4-FFF2-40B4-BE49-F238E27FC236}">
                <a16:creationId xmlns:a16="http://schemas.microsoft.com/office/drawing/2014/main" id="{5D8A33EF-399D-3FE8-1B8F-92CFD5B136E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31652" y="704850"/>
            <a:ext cx="7528696" cy="3838575"/>
          </a:xfrm>
          <a:prstGeom prst="rect">
            <a:avLst/>
          </a:prstGeom>
        </p:spPr>
      </p:pic>
      <p:sp>
        <p:nvSpPr>
          <p:cNvPr id="6" name="CuadroTexto 5">
            <a:extLst>
              <a:ext uri="{FF2B5EF4-FFF2-40B4-BE49-F238E27FC236}">
                <a16:creationId xmlns:a16="http://schemas.microsoft.com/office/drawing/2014/main" id="{7E9CCCB4-4300-9F31-71D5-A066D17F9B35}"/>
              </a:ext>
            </a:extLst>
          </p:cNvPr>
          <p:cNvSpPr txBox="1"/>
          <p:nvPr/>
        </p:nvSpPr>
        <p:spPr>
          <a:xfrm>
            <a:off x="2331652" y="4738985"/>
            <a:ext cx="7783897" cy="1420261"/>
          </a:xfrm>
          <a:prstGeom prst="rect">
            <a:avLst/>
          </a:prstGeom>
          <a:noFill/>
        </p:spPr>
        <p:txBody>
          <a:bodyPr wrap="square">
            <a:spAutoFit/>
          </a:bodyPr>
          <a:lstStyle/>
          <a:p>
            <a:pPr>
              <a:lnSpc>
                <a:spcPct val="150000"/>
              </a:lnSpc>
            </a:pPr>
            <a:r>
              <a:rPr lang="es-PA" sz="2000" dirty="0">
                <a:latin typeface="Arial" panose="020B0604020202020204" pitchFamily="34" charset="0"/>
                <a:cs typeface="Arial" panose="020B0604020202020204" pitchFamily="34" charset="0"/>
              </a:rPr>
              <a:t>Se observa la representación de la frecuencia de compras por semana, mostrando cómo varía el volumen de transacciones en el tiempo. </a:t>
            </a:r>
          </a:p>
        </p:txBody>
      </p:sp>
    </p:spTree>
    <p:extLst>
      <p:ext uri="{BB962C8B-B14F-4D97-AF65-F5344CB8AC3E}">
        <p14:creationId xmlns:p14="http://schemas.microsoft.com/office/powerpoint/2010/main" val="1595257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227BDC9-FB18-487D-844E-9A6B39F8C1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6D71D2F8-C0D6-C255-20C8-A25A7330F9F3}"/>
              </a:ext>
            </a:extLst>
          </p:cNvPr>
          <p:cNvSpPr>
            <a:spLocks noGrp="1"/>
          </p:cNvSpPr>
          <p:nvPr>
            <p:ph type="title"/>
          </p:nvPr>
        </p:nvSpPr>
        <p:spPr>
          <a:xfrm>
            <a:off x="688086" y="2843983"/>
            <a:ext cx="4684014" cy="3352789"/>
          </a:xfrm>
        </p:spPr>
        <p:txBody>
          <a:bodyPr anchor="t">
            <a:normAutofit/>
          </a:bodyPr>
          <a:lstStyle/>
          <a:p>
            <a:r>
              <a:rPr lang="es-PA" sz="4000" dirty="0">
                <a:solidFill>
                  <a:schemeClr val="accent3">
                    <a:lumMod val="60000"/>
                    <a:lumOff val="40000"/>
                  </a:schemeClr>
                </a:solidFill>
              </a:rPr>
              <a:t>¿Qué descubrí de la investigación?</a:t>
            </a:r>
          </a:p>
        </p:txBody>
      </p:sp>
      <p:cxnSp>
        <p:nvCxnSpPr>
          <p:cNvPr id="11" name="Straight Connector 10">
            <a:extLst>
              <a:ext uri="{FF2B5EF4-FFF2-40B4-BE49-F238E27FC236}">
                <a16:creationId xmlns:a16="http://schemas.microsoft.com/office/drawing/2014/main" id="{25BE18DF-459C-485A-834C-292AA6BB10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95" y="2337622"/>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6" name="Marcador de contenido 2">
            <a:extLst>
              <a:ext uri="{FF2B5EF4-FFF2-40B4-BE49-F238E27FC236}">
                <a16:creationId xmlns:a16="http://schemas.microsoft.com/office/drawing/2014/main" id="{82BDF32C-B324-D909-1CA6-BC36B9F44E8B}"/>
              </a:ext>
            </a:extLst>
          </p:cNvPr>
          <p:cNvGraphicFramePr>
            <a:graphicFrameLocks noGrp="1"/>
          </p:cNvGraphicFramePr>
          <p:nvPr>
            <p:ph idx="1"/>
            <p:extLst>
              <p:ext uri="{D42A27DB-BD31-4B8C-83A1-F6EECF244321}">
                <p14:modId xmlns:p14="http://schemas.microsoft.com/office/powerpoint/2010/main" val="1901535945"/>
              </p:ext>
            </p:extLst>
          </p:nvPr>
        </p:nvGraphicFramePr>
        <p:xfrm>
          <a:off x="5524500" y="571500"/>
          <a:ext cx="6096000" cy="57149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150584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AA6A2E0-18A1-4B22-8F61-5E162B6742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6C4EB94-AA81-750D-8637-3F1A99BC6D47}"/>
              </a:ext>
            </a:extLst>
          </p:cNvPr>
          <p:cNvSpPr>
            <a:spLocks noGrp="1"/>
          </p:cNvSpPr>
          <p:nvPr>
            <p:ph type="title"/>
          </p:nvPr>
        </p:nvSpPr>
        <p:spPr>
          <a:xfrm>
            <a:off x="804195" y="1187244"/>
            <a:ext cx="4841177" cy="2338756"/>
          </a:xfrm>
        </p:spPr>
        <p:txBody>
          <a:bodyPr anchor="t">
            <a:normAutofit/>
          </a:bodyPr>
          <a:lstStyle/>
          <a:p>
            <a:r>
              <a:rPr lang="es-PA" sz="3400" dirty="0">
                <a:solidFill>
                  <a:schemeClr val="accent3">
                    <a:lumMod val="60000"/>
                    <a:lumOff val="40000"/>
                  </a:schemeClr>
                </a:solidFill>
              </a:rPr>
              <a:t>Si fuese a hacer este estudio de nuevo, ¿qué haría mejor?</a:t>
            </a:r>
          </a:p>
        </p:txBody>
      </p:sp>
      <p:cxnSp>
        <p:nvCxnSpPr>
          <p:cNvPr id="11" name="Straight Connector 10">
            <a:extLst>
              <a:ext uri="{FF2B5EF4-FFF2-40B4-BE49-F238E27FC236}">
                <a16:creationId xmlns:a16="http://schemas.microsoft.com/office/drawing/2014/main" id="{8F5909CB-6CD3-45DF-9920-8D81824854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187244"/>
            <a:ext cx="804195" cy="0"/>
          </a:xfrm>
          <a:prstGeom prst="line">
            <a:avLst/>
          </a:prstGeom>
          <a:ln w="8255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5" name="Marcador de contenido 2">
            <a:extLst>
              <a:ext uri="{FF2B5EF4-FFF2-40B4-BE49-F238E27FC236}">
                <a16:creationId xmlns:a16="http://schemas.microsoft.com/office/drawing/2014/main" id="{D79FEE46-4562-F8A3-6F0F-4F308F844569}"/>
              </a:ext>
            </a:extLst>
          </p:cNvPr>
          <p:cNvGraphicFramePr>
            <a:graphicFrameLocks noGrp="1"/>
          </p:cNvGraphicFramePr>
          <p:nvPr>
            <p:ph idx="1"/>
            <p:extLst>
              <p:ext uri="{D42A27DB-BD31-4B8C-83A1-F6EECF244321}">
                <p14:modId xmlns:p14="http://schemas.microsoft.com/office/powerpoint/2010/main" val="483890765"/>
              </p:ext>
            </p:extLst>
          </p:nvPr>
        </p:nvGraphicFramePr>
        <p:xfrm>
          <a:off x="5467349" y="1187244"/>
          <a:ext cx="6505576" cy="48072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343295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19C656-B74D-9041-BBA5-E95CFF7FBA79}"/>
              </a:ext>
            </a:extLst>
          </p:cNvPr>
          <p:cNvSpPr>
            <a:spLocks noGrp="1"/>
          </p:cNvSpPr>
          <p:nvPr>
            <p:ph type="title"/>
          </p:nvPr>
        </p:nvSpPr>
        <p:spPr/>
        <p:txBody>
          <a:bodyPr/>
          <a:lstStyle/>
          <a:p>
            <a:r>
              <a:rPr lang="es-PA" dirty="0">
                <a:solidFill>
                  <a:schemeClr val="accent3">
                    <a:lumMod val="60000"/>
                    <a:lumOff val="40000"/>
                  </a:schemeClr>
                </a:solidFill>
              </a:rPr>
              <a:t>¿Qué descubriste de mí?</a:t>
            </a:r>
          </a:p>
        </p:txBody>
      </p:sp>
      <p:graphicFrame>
        <p:nvGraphicFramePr>
          <p:cNvPr id="5" name="Marcador de contenido 2">
            <a:extLst>
              <a:ext uri="{FF2B5EF4-FFF2-40B4-BE49-F238E27FC236}">
                <a16:creationId xmlns:a16="http://schemas.microsoft.com/office/drawing/2014/main" id="{E5FB808E-8964-A0CD-D9B1-D27DB0E5B93A}"/>
              </a:ext>
            </a:extLst>
          </p:cNvPr>
          <p:cNvGraphicFramePr>
            <a:graphicFrameLocks noGrp="1"/>
          </p:cNvGraphicFramePr>
          <p:nvPr>
            <p:ph idx="1"/>
            <p:extLst>
              <p:ext uri="{D42A27DB-BD31-4B8C-83A1-F6EECF244321}">
                <p14:modId xmlns:p14="http://schemas.microsoft.com/office/powerpoint/2010/main" val="214458259"/>
              </p:ext>
            </p:extLst>
          </p:nvPr>
        </p:nvGraphicFramePr>
        <p:xfrm>
          <a:off x="803624" y="1737359"/>
          <a:ext cx="10584752" cy="49634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706607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46536C-1106-0CA1-F26E-2550F6506678}"/>
              </a:ext>
            </a:extLst>
          </p:cNvPr>
          <p:cNvSpPr>
            <a:spLocks noGrp="1"/>
          </p:cNvSpPr>
          <p:nvPr>
            <p:ph type="title"/>
          </p:nvPr>
        </p:nvSpPr>
        <p:spPr/>
        <p:txBody>
          <a:bodyPr/>
          <a:lstStyle/>
          <a:p>
            <a:pPr algn="ctr"/>
            <a:r>
              <a:rPr lang="es-PA">
                <a:solidFill>
                  <a:schemeClr val="accent3">
                    <a:lumMod val="60000"/>
                    <a:lumOff val="40000"/>
                  </a:schemeClr>
                </a:solidFill>
              </a:rPr>
              <a:t>Conclusiones</a:t>
            </a:r>
            <a:endParaRPr lang="es-PA" dirty="0">
              <a:solidFill>
                <a:schemeClr val="accent3">
                  <a:lumMod val="60000"/>
                  <a:lumOff val="40000"/>
                </a:schemeClr>
              </a:solidFill>
            </a:endParaRPr>
          </a:p>
        </p:txBody>
      </p:sp>
      <p:graphicFrame>
        <p:nvGraphicFramePr>
          <p:cNvPr id="6" name="Marcador de contenido 2">
            <a:extLst>
              <a:ext uri="{FF2B5EF4-FFF2-40B4-BE49-F238E27FC236}">
                <a16:creationId xmlns:a16="http://schemas.microsoft.com/office/drawing/2014/main" id="{38F5A212-A538-435C-11F6-7C5B83DFE117}"/>
              </a:ext>
            </a:extLst>
          </p:cNvPr>
          <p:cNvGraphicFramePr>
            <a:graphicFrameLocks noGrp="1"/>
          </p:cNvGraphicFramePr>
          <p:nvPr>
            <p:ph idx="1"/>
            <p:extLst>
              <p:ext uri="{D42A27DB-BD31-4B8C-83A1-F6EECF244321}">
                <p14:modId xmlns:p14="http://schemas.microsoft.com/office/powerpoint/2010/main" val="4155748898"/>
              </p:ext>
            </p:extLst>
          </p:nvPr>
        </p:nvGraphicFramePr>
        <p:xfrm>
          <a:off x="1088136" y="2447778"/>
          <a:ext cx="9922764" cy="38387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997084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61B1731-39D9-4145-8343-C209E1F09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CD6CA47-7E14-6C15-384D-57E0F0C84533}"/>
              </a:ext>
            </a:extLst>
          </p:cNvPr>
          <p:cNvSpPr>
            <a:spLocks noGrp="1"/>
          </p:cNvSpPr>
          <p:nvPr>
            <p:ph type="title"/>
          </p:nvPr>
        </p:nvSpPr>
        <p:spPr>
          <a:xfrm>
            <a:off x="1091203" y="1069848"/>
            <a:ext cx="6308775" cy="2049620"/>
          </a:xfrm>
        </p:spPr>
        <p:txBody>
          <a:bodyPr>
            <a:normAutofit/>
          </a:bodyPr>
          <a:lstStyle/>
          <a:p>
            <a:r>
              <a:rPr lang="es-PA" sz="6000" dirty="0">
                <a:solidFill>
                  <a:schemeClr val="accent3">
                    <a:lumMod val="60000"/>
                    <a:lumOff val="40000"/>
                  </a:schemeClr>
                </a:solidFill>
              </a:rPr>
              <a:t>Introducción</a:t>
            </a:r>
            <a:r>
              <a:rPr lang="es-PA" sz="6000" dirty="0"/>
              <a:t> </a:t>
            </a:r>
          </a:p>
        </p:txBody>
      </p:sp>
      <p:cxnSp>
        <p:nvCxnSpPr>
          <p:cNvPr id="11" name="Straight Connector 10">
            <a:extLst>
              <a:ext uri="{FF2B5EF4-FFF2-40B4-BE49-F238E27FC236}">
                <a16:creationId xmlns:a16="http://schemas.microsoft.com/office/drawing/2014/main" id="{F0748755-DDBC-46D0-91EC-1212A8EE2B4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186683"/>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FE8CFBAB-EF18-D982-CFBB-1F9E86D14C7A}"/>
              </a:ext>
            </a:extLst>
          </p:cNvPr>
          <p:cNvSpPr>
            <a:spLocks noGrp="1"/>
          </p:cNvSpPr>
          <p:nvPr>
            <p:ph idx="1"/>
          </p:nvPr>
        </p:nvSpPr>
        <p:spPr>
          <a:xfrm>
            <a:off x="1097279" y="3180522"/>
            <a:ext cx="6959325" cy="3105978"/>
          </a:xfrm>
        </p:spPr>
        <p:txBody>
          <a:bodyPr>
            <a:normAutofit/>
          </a:bodyPr>
          <a:lstStyle/>
          <a:p>
            <a:pPr>
              <a:lnSpc>
                <a:spcPct val="120000"/>
              </a:lnSpc>
            </a:pPr>
            <a:r>
              <a:rPr lang="es-PA" sz="1700" dirty="0">
                <a:latin typeface="Arial" panose="020B0604020202020204" pitchFamily="34" charset="0"/>
                <a:cs typeface="Arial" panose="020B0604020202020204" pitchFamily="34" charset="0"/>
              </a:rPr>
              <a:t>El objetivo fue aplicar técnicas de análisis descriptivo y predictivo a un caso práctico relacionado con el comercio electrónico, específicamente en la predicción de los métodos de pago utilizados por los usuarios.</a:t>
            </a:r>
          </a:p>
          <a:p>
            <a:pPr>
              <a:lnSpc>
                <a:spcPct val="120000"/>
              </a:lnSpc>
            </a:pPr>
            <a:endParaRPr lang="es-PA" sz="1700" dirty="0"/>
          </a:p>
        </p:txBody>
      </p:sp>
      <p:pic>
        <p:nvPicPr>
          <p:cNvPr id="5" name="Picture 4" descr="Magnifying glass showing decling performance">
            <a:extLst>
              <a:ext uri="{FF2B5EF4-FFF2-40B4-BE49-F238E27FC236}">
                <a16:creationId xmlns:a16="http://schemas.microsoft.com/office/drawing/2014/main" id="{67B301AD-C701-DFC0-57C9-6BF4C07FD712}"/>
              </a:ext>
            </a:extLst>
          </p:cNvPr>
          <p:cNvPicPr>
            <a:picLocks noChangeAspect="1"/>
          </p:cNvPicPr>
          <p:nvPr/>
        </p:nvPicPr>
        <p:blipFill>
          <a:blip r:embed="rId2"/>
          <a:srcRect l="16918" r="47481" b="-1"/>
          <a:stretch/>
        </p:blipFill>
        <p:spPr>
          <a:xfrm>
            <a:off x="8534400" y="10"/>
            <a:ext cx="3657601" cy="6857990"/>
          </a:xfrm>
          <a:prstGeom prst="rect">
            <a:avLst/>
          </a:prstGeom>
        </p:spPr>
      </p:pic>
    </p:spTree>
    <p:extLst>
      <p:ext uri="{BB962C8B-B14F-4D97-AF65-F5344CB8AC3E}">
        <p14:creationId xmlns:p14="http://schemas.microsoft.com/office/powerpoint/2010/main" val="12330081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12145F0-5149-412D-9A3F-1E3051B397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05FE6402-559A-E77B-A6C8-6A771E4DD6FB}"/>
              </a:ext>
            </a:extLst>
          </p:cNvPr>
          <p:cNvSpPr>
            <a:spLocks noGrp="1"/>
          </p:cNvSpPr>
          <p:nvPr>
            <p:ph type="title"/>
          </p:nvPr>
        </p:nvSpPr>
        <p:spPr>
          <a:xfrm>
            <a:off x="1090940" y="1097279"/>
            <a:ext cx="10529560" cy="1225587"/>
          </a:xfrm>
        </p:spPr>
        <p:txBody>
          <a:bodyPr>
            <a:normAutofit/>
          </a:bodyPr>
          <a:lstStyle/>
          <a:p>
            <a:r>
              <a:rPr lang="es-PA" sz="4000" dirty="0">
                <a:solidFill>
                  <a:schemeClr val="accent3">
                    <a:lumMod val="60000"/>
                    <a:lumOff val="40000"/>
                  </a:schemeClr>
                </a:solidFill>
              </a:rPr>
              <a:t>Motivación del estudio </a:t>
            </a:r>
          </a:p>
        </p:txBody>
      </p:sp>
      <p:cxnSp>
        <p:nvCxnSpPr>
          <p:cNvPr id="12" name="Straight Connector 11">
            <a:extLst>
              <a:ext uri="{FF2B5EF4-FFF2-40B4-BE49-F238E27FC236}">
                <a16:creationId xmlns:a16="http://schemas.microsoft.com/office/drawing/2014/main" id="{F0748755-DDBC-46D0-91EC-1212A8EE2B4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185255"/>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6FADFFF5-E984-74F7-4EEB-7A693F07BD0A}"/>
              </a:ext>
            </a:extLst>
          </p:cNvPr>
          <p:cNvSpPr>
            <a:spLocks noGrp="1"/>
          </p:cNvSpPr>
          <p:nvPr>
            <p:ph idx="1"/>
          </p:nvPr>
        </p:nvSpPr>
        <p:spPr>
          <a:xfrm>
            <a:off x="1096684" y="2455816"/>
            <a:ext cx="5188110" cy="3830683"/>
          </a:xfrm>
        </p:spPr>
        <p:txBody>
          <a:bodyPr anchor="t">
            <a:normAutofit/>
          </a:bodyPr>
          <a:lstStyle/>
          <a:p>
            <a:pPr marL="0" indent="0" algn="just">
              <a:buNone/>
            </a:pPr>
            <a:r>
              <a:rPr lang="es-PA" sz="2000" dirty="0">
                <a:latin typeface="Arial" panose="020B0604020202020204" pitchFamily="34" charset="0"/>
                <a:cs typeface="Arial" panose="020B0604020202020204" pitchFamily="34" charset="0"/>
              </a:rPr>
              <a:t>Entender mejor el comportamiento del consumidor digital, particularmente cómo toman decisiones relacionadas con el método de pago. En un entorno donde las transacciones electrónicas dominan, anticipar estas decisiones representa una oportunidad estratégica para mejorar la experiencia del usuario y optimizar los procesos operativos de una empresa.</a:t>
            </a:r>
          </a:p>
        </p:txBody>
      </p:sp>
      <p:pic>
        <p:nvPicPr>
          <p:cNvPr id="7" name="Graphic 6" descr="Head with Gears">
            <a:extLst>
              <a:ext uri="{FF2B5EF4-FFF2-40B4-BE49-F238E27FC236}">
                <a16:creationId xmlns:a16="http://schemas.microsoft.com/office/drawing/2014/main" id="{1AFF3AD4-6829-847F-7CA8-BC98986AD9B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18674" y="2455816"/>
            <a:ext cx="3830684" cy="3830684"/>
          </a:xfrm>
          <a:prstGeom prst="rect">
            <a:avLst/>
          </a:prstGeom>
        </p:spPr>
      </p:pic>
    </p:spTree>
    <p:extLst>
      <p:ext uri="{BB962C8B-B14F-4D97-AF65-F5344CB8AC3E}">
        <p14:creationId xmlns:p14="http://schemas.microsoft.com/office/powerpoint/2010/main" val="12291810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3B168A7-66FE-4359-9866-CBB841A729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6C5A252F-21FE-C971-7571-51C30379A9C3}"/>
              </a:ext>
            </a:extLst>
          </p:cNvPr>
          <p:cNvSpPr>
            <a:spLocks noGrp="1"/>
          </p:cNvSpPr>
          <p:nvPr>
            <p:ph type="title"/>
          </p:nvPr>
        </p:nvSpPr>
        <p:spPr>
          <a:xfrm>
            <a:off x="1091204" y="1091868"/>
            <a:ext cx="3785596" cy="2042160"/>
          </a:xfrm>
        </p:spPr>
        <p:txBody>
          <a:bodyPr>
            <a:normAutofit/>
          </a:bodyPr>
          <a:lstStyle/>
          <a:p>
            <a:r>
              <a:rPr lang="es-PA" sz="4000" dirty="0">
                <a:solidFill>
                  <a:schemeClr val="accent3">
                    <a:lumMod val="60000"/>
                    <a:lumOff val="40000"/>
                  </a:schemeClr>
                </a:solidFill>
              </a:rPr>
              <a:t>Selección y Evaluación del Dataset</a:t>
            </a:r>
          </a:p>
        </p:txBody>
      </p:sp>
      <p:cxnSp>
        <p:nvCxnSpPr>
          <p:cNvPr id="11" name="Straight Connector 10">
            <a:extLst>
              <a:ext uri="{FF2B5EF4-FFF2-40B4-BE49-F238E27FC236}">
                <a16:creationId xmlns:a16="http://schemas.microsoft.com/office/drawing/2014/main" id="{F0748755-DDBC-46D0-91EC-1212A8EE2B4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186344"/>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30D65684-9771-F6A3-13C0-9A76A003DA26}"/>
              </a:ext>
            </a:extLst>
          </p:cNvPr>
          <p:cNvSpPr>
            <a:spLocks noGrp="1"/>
          </p:cNvSpPr>
          <p:nvPr>
            <p:ph idx="1"/>
          </p:nvPr>
        </p:nvSpPr>
        <p:spPr>
          <a:xfrm>
            <a:off x="1097280" y="3204755"/>
            <a:ext cx="3989070" cy="3453220"/>
          </a:xfrm>
        </p:spPr>
        <p:txBody>
          <a:bodyPr>
            <a:normAutofit/>
          </a:bodyPr>
          <a:lstStyle/>
          <a:p>
            <a:pPr algn="just">
              <a:lnSpc>
                <a:spcPct val="120000"/>
              </a:lnSpc>
            </a:pPr>
            <a:r>
              <a:rPr lang="es-PA" sz="1600" dirty="0">
                <a:latin typeface="Arial" panose="020B0604020202020204" pitchFamily="34" charset="0"/>
                <a:cs typeface="Arial" panose="020B0604020202020204" pitchFamily="34" charset="0"/>
              </a:rPr>
              <a:t>El dataset cuenta con amplias variables demográficas y transaccionales. Fue ideal para aplicar análisis multivariado y modelos de clasificación. La limpieza incluyó corrección de formatos, conversión de tipos de datos y eliminación de duplicados, garantizando una base confiable para el modelado.</a:t>
            </a:r>
          </a:p>
        </p:txBody>
      </p:sp>
      <p:pic>
        <p:nvPicPr>
          <p:cNvPr id="5" name="Picture 4" descr="Desk with productivity items">
            <a:extLst>
              <a:ext uri="{FF2B5EF4-FFF2-40B4-BE49-F238E27FC236}">
                <a16:creationId xmlns:a16="http://schemas.microsoft.com/office/drawing/2014/main" id="{A020FE89-E371-60A4-9E01-5A470CA08B50}"/>
              </a:ext>
            </a:extLst>
          </p:cNvPr>
          <p:cNvPicPr>
            <a:picLocks noChangeAspect="1"/>
          </p:cNvPicPr>
          <p:nvPr/>
        </p:nvPicPr>
        <p:blipFill>
          <a:blip r:embed="rId2"/>
          <a:srcRect l="25176" r="9927" b="-1"/>
          <a:stretch/>
        </p:blipFill>
        <p:spPr>
          <a:xfrm>
            <a:off x="5524500" y="10"/>
            <a:ext cx="6667501" cy="6857990"/>
          </a:xfrm>
          <a:prstGeom prst="rect">
            <a:avLst/>
          </a:prstGeom>
        </p:spPr>
      </p:pic>
    </p:spTree>
    <p:extLst>
      <p:ext uri="{BB962C8B-B14F-4D97-AF65-F5344CB8AC3E}">
        <p14:creationId xmlns:p14="http://schemas.microsoft.com/office/powerpoint/2010/main" val="21315896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3ED8E66-E2AC-4CC9-ADE3-FA44E40291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95ACB6EB-2516-B9A6-6F43-5A3C4DD80B03}"/>
              </a:ext>
            </a:extLst>
          </p:cNvPr>
          <p:cNvSpPr>
            <a:spLocks noGrp="1"/>
          </p:cNvSpPr>
          <p:nvPr>
            <p:ph type="title"/>
          </p:nvPr>
        </p:nvSpPr>
        <p:spPr>
          <a:xfrm>
            <a:off x="530829" y="2668145"/>
            <a:ext cx="5007864" cy="2706916"/>
          </a:xfrm>
        </p:spPr>
        <p:txBody>
          <a:bodyPr>
            <a:normAutofit/>
          </a:bodyPr>
          <a:lstStyle/>
          <a:p>
            <a:r>
              <a:rPr lang="es-PA" sz="6000" dirty="0">
                <a:solidFill>
                  <a:schemeClr val="accent3">
                    <a:lumMod val="60000"/>
                    <a:lumOff val="40000"/>
                  </a:schemeClr>
                </a:solidFill>
              </a:rPr>
              <a:t>Análisis descriptivo</a:t>
            </a:r>
          </a:p>
        </p:txBody>
      </p:sp>
      <p:cxnSp>
        <p:nvCxnSpPr>
          <p:cNvPr id="11" name="Straight Connector 10">
            <a:extLst>
              <a:ext uri="{FF2B5EF4-FFF2-40B4-BE49-F238E27FC236}">
                <a16:creationId xmlns:a16="http://schemas.microsoft.com/office/drawing/2014/main" id="{99E4D94C-0C5B-41F3-A1CB-A1E215C6A19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20" y="1185205"/>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323741C9-1FC1-6122-BCCB-910D11D76113}"/>
              </a:ext>
            </a:extLst>
          </p:cNvPr>
          <p:cNvSpPr>
            <a:spLocks noGrp="1"/>
          </p:cNvSpPr>
          <p:nvPr>
            <p:ph idx="1"/>
          </p:nvPr>
        </p:nvSpPr>
        <p:spPr>
          <a:xfrm>
            <a:off x="6387561" y="542925"/>
            <a:ext cx="5542502" cy="4029075"/>
          </a:xfrm>
        </p:spPr>
        <p:txBody>
          <a:bodyPr>
            <a:normAutofit/>
          </a:bodyPr>
          <a:lstStyle/>
          <a:p>
            <a:pPr algn="just">
              <a:lnSpc>
                <a:spcPct val="120000"/>
              </a:lnSpc>
            </a:pPr>
            <a:r>
              <a:rPr lang="es-PA" dirty="0">
                <a:latin typeface="Arial" panose="020B0604020202020204" pitchFamily="34" charset="0"/>
                <a:cs typeface="Arial" panose="020B0604020202020204" pitchFamily="34" charset="0"/>
              </a:rPr>
              <a:t>Las estadísticas descriptivas y las visualizaciones iniciales revelaron patrones de comportamiento interesantes. Por ejemplo, la mayoría de los usuarios usaban tarjetas de crédito, mientras que PayPal era más común en ciertos tipos de productos. Se observó también que los usuarios con mayores ingresos tendían a hacer compras de mayor valor. Este análisis guió la selección de variables clave.</a:t>
            </a:r>
          </a:p>
        </p:txBody>
      </p:sp>
      <p:pic>
        <p:nvPicPr>
          <p:cNvPr id="5" name="Picture 4" descr="Graph">
            <a:extLst>
              <a:ext uri="{FF2B5EF4-FFF2-40B4-BE49-F238E27FC236}">
                <a16:creationId xmlns:a16="http://schemas.microsoft.com/office/drawing/2014/main" id="{2B710E55-249B-E8D4-4D96-4C9B7E459BF0}"/>
              </a:ext>
            </a:extLst>
          </p:cNvPr>
          <p:cNvPicPr>
            <a:picLocks noChangeAspect="1"/>
          </p:cNvPicPr>
          <p:nvPr/>
        </p:nvPicPr>
        <p:blipFill>
          <a:blip r:embed="rId2"/>
          <a:srcRect t="15648" b="17685"/>
          <a:stretch/>
        </p:blipFill>
        <p:spPr>
          <a:xfrm>
            <a:off x="6705600" y="4572000"/>
            <a:ext cx="5486401" cy="2286000"/>
          </a:xfrm>
          <a:prstGeom prst="rect">
            <a:avLst/>
          </a:prstGeom>
        </p:spPr>
      </p:pic>
    </p:spTree>
    <p:extLst>
      <p:ext uri="{BB962C8B-B14F-4D97-AF65-F5344CB8AC3E}">
        <p14:creationId xmlns:p14="http://schemas.microsoft.com/office/powerpoint/2010/main" val="32201631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a:extLst>
              <a:ext uri="{FF2B5EF4-FFF2-40B4-BE49-F238E27FC236}">
                <a16:creationId xmlns:a16="http://schemas.microsoft.com/office/drawing/2014/main" id="{D4BE4391-AD31-A2AA-7A64-FE8BC2F6AB3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31652" y="631317"/>
            <a:ext cx="8255386" cy="4209085"/>
          </a:xfrm>
          <a:prstGeom prst="rect">
            <a:avLst/>
          </a:prstGeom>
        </p:spPr>
      </p:pic>
      <p:pic>
        <p:nvPicPr>
          <p:cNvPr id="5" name="Marcador de contenido 3">
            <a:extLst>
              <a:ext uri="{FF2B5EF4-FFF2-40B4-BE49-F238E27FC236}">
                <a16:creationId xmlns:a16="http://schemas.microsoft.com/office/drawing/2014/main" id="{7D3B5D9D-7A3F-A603-7C9E-66D5E04AE2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5914" y="659892"/>
            <a:ext cx="8255386" cy="4209085"/>
          </a:xfrm>
          <a:prstGeom prst="rect">
            <a:avLst/>
          </a:prstGeom>
        </p:spPr>
      </p:pic>
      <p:sp>
        <p:nvSpPr>
          <p:cNvPr id="7" name="CuadroTexto 6">
            <a:extLst>
              <a:ext uri="{FF2B5EF4-FFF2-40B4-BE49-F238E27FC236}">
                <a16:creationId xmlns:a16="http://schemas.microsoft.com/office/drawing/2014/main" id="{601EA4B2-B3FF-17B0-06B5-999DAD78A543}"/>
              </a:ext>
            </a:extLst>
          </p:cNvPr>
          <p:cNvSpPr txBox="1"/>
          <p:nvPr/>
        </p:nvSpPr>
        <p:spPr>
          <a:xfrm>
            <a:off x="2331651" y="5059972"/>
            <a:ext cx="8069649" cy="1423595"/>
          </a:xfrm>
          <a:prstGeom prst="rect">
            <a:avLst/>
          </a:prstGeom>
          <a:noFill/>
        </p:spPr>
        <p:txBody>
          <a:bodyPr wrap="square">
            <a:spAutoFit/>
          </a:bodyPr>
          <a:lstStyle/>
          <a:p>
            <a:pPr algn="just">
              <a:lnSpc>
                <a:spcPct val="150000"/>
              </a:lnSpc>
            </a:pPr>
            <a:r>
              <a:rPr lang="es-PA" sz="2000" dirty="0">
                <a:latin typeface="Arial" panose="020B0604020202020204" pitchFamily="34" charset="0"/>
                <a:cs typeface="Arial" panose="020B0604020202020204" pitchFamily="34" charset="0"/>
              </a:rPr>
              <a:t>Se analizó la distribución del monto de compra entre los usuarios, revelando una concentración significativa en rangos medios, con algunos valores atípicos hacia extremos superiores. </a:t>
            </a:r>
          </a:p>
        </p:txBody>
      </p:sp>
    </p:spTree>
    <p:extLst>
      <p:ext uri="{BB962C8B-B14F-4D97-AF65-F5344CB8AC3E}">
        <p14:creationId xmlns:p14="http://schemas.microsoft.com/office/powerpoint/2010/main" val="2507734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a:extLst>
              <a:ext uri="{FF2B5EF4-FFF2-40B4-BE49-F238E27FC236}">
                <a16:creationId xmlns:a16="http://schemas.microsoft.com/office/drawing/2014/main" id="{445608B2-34A0-E413-B68C-290276BD8BD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31652" y="723328"/>
            <a:ext cx="7528696" cy="3838575"/>
          </a:xfrm>
          <a:prstGeom prst="rect">
            <a:avLst/>
          </a:prstGeom>
        </p:spPr>
      </p:pic>
      <p:sp>
        <p:nvSpPr>
          <p:cNvPr id="6" name="CuadroTexto 5">
            <a:extLst>
              <a:ext uri="{FF2B5EF4-FFF2-40B4-BE49-F238E27FC236}">
                <a16:creationId xmlns:a16="http://schemas.microsoft.com/office/drawing/2014/main" id="{997D56C9-803F-CAC2-33CE-B18E5AB49CCE}"/>
              </a:ext>
            </a:extLst>
          </p:cNvPr>
          <p:cNvSpPr txBox="1"/>
          <p:nvPr/>
        </p:nvSpPr>
        <p:spPr>
          <a:xfrm>
            <a:off x="2670048" y="4840600"/>
            <a:ext cx="7190300" cy="1427635"/>
          </a:xfrm>
          <a:prstGeom prst="rect">
            <a:avLst/>
          </a:prstGeom>
          <a:noFill/>
        </p:spPr>
        <p:txBody>
          <a:bodyPr wrap="square">
            <a:spAutoFit/>
          </a:bodyPr>
          <a:lstStyle/>
          <a:p>
            <a:pPr algn="just">
              <a:lnSpc>
                <a:spcPct val="150000"/>
              </a:lnSpc>
            </a:pPr>
            <a:r>
              <a:rPr lang="es-PA" sz="2000" kern="100" dirty="0">
                <a:effectLst/>
                <a:latin typeface="Arial" panose="020B0604020202020204" pitchFamily="34" charset="0"/>
                <a:ea typeface="Calibri" panose="020F0502020204030204" pitchFamily="34" charset="0"/>
                <a:cs typeface="Arial" panose="020B0604020202020204" pitchFamily="34" charset="0"/>
              </a:rPr>
              <a:t>Se muestra la frecuencia de uso de cada método de pago, permitiendo observar cuál es el medio preferido por los consumidores.</a:t>
            </a:r>
          </a:p>
        </p:txBody>
      </p:sp>
    </p:spTree>
    <p:extLst>
      <p:ext uri="{BB962C8B-B14F-4D97-AF65-F5344CB8AC3E}">
        <p14:creationId xmlns:p14="http://schemas.microsoft.com/office/powerpoint/2010/main" val="4908342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61B1731-39D9-4145-8343-C209E1F09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9E068E3-39DB-C09D-6F6E-DAEA9939708D}"/>
              </a:ext>
            </a:extLst>
          </p:cNvPr>
          <p:cNvSpPr>
            <a:spLocks noGrp="1"/>
          </p:cNvSpPr>
          <p:nvPr>
            <p:ph type="title"/>
          </p:nvPr>
        </p:nvSpPr>
        <p:spPr>
          <a:xfrm>
            <a:off x="1091203" y="1069848"/>
            <a:ext cx="6308775" cy="2049620"/>
          </a:xfrm>
        </p:spPr>
        <p:txBody>
          <a:bodyPr>
            <a:normAutofit/>
          </a:bodyPr>
          <a:lstStyle/>
          <a:p>
            <a:r>
              <a:rPr lang="es-PA" sz="4700" dirty="0">
                <a:solidFill>
                  <a:schemeClr val="accent3">
                    <a:lumMod val="60000"/>
                    <a:lumOff val="40000"/>
                  </a:schemeClr>
                </a:solidFill>
              </a:rPr>
              <a:t>Análisis Predictivo</a:t>
            </a:r>
            <a:br>
              <a:rPr lang="es-PA" sz="4700" dirty="0">
                <a:solidFill>
                  <a:schemeClr val="accent3">
                    <a:lumMod val="60000"/>
                    <a:lumOff val="40000"/>
                  </a:schemeClr>
                </a:solidFill>
              </a:rPr>
            </a:br>
            <a:r>
              <a:rPr lang="es-PA" sz="4700" dirty="0">
                <a:solidFill>
                  <a:schemeClr val="accent3">
                    <a:lumMod val="60000"/>
                    <a:lumOff val="40000"/>
                  </a:schemeClr>
                </a:solidFill>
              </a:rPr>
              <a:t>Modelo Random Forest</a:t>
            </a:r>
          </a:p>
        </p:txBody>
      </p:sp>
      <p:cxnSp>
        <p:nvCxnSpPr>
          <p:cNvPr id="11" name="Straight Connector 10">
            <a:extLst>
              <a:ext uri="{FF2B5EF4-FFF2-40B4-BE49-F238E27FC236}">
                <a16:creationId xmlns:a16="http://schemas.microsoft.com/office/drawing/2014/main" id="{F0748755-DDBC-46D0-91EC-1212A8EE2B4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186683"/>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D9833F1C-CD6B-65CC-FE1A-03425D8B1DC8}"/>
              </a:ext>
            </a:extLst>
          </p:cNvPr>
          <p:cNvSpPr>
            <a:spLocks noGrp="1"/>
          </p:cNvSpPr>
          <p:nvPr>
            <p:ph idx="1"/>
          </p:nvPr>
        </p:nvSpPr>
        <p:spPr>
          <a:xfrm>
            <a:off x="1097279" y="3180521"/>
            <a:ext cx="6503671" cy="3777491"/>
          </a:xfrm>
        </p:spPr>
        <p:txBody>
          <a:bodyPr>
            <a:normAutofit/>
          </a:bodyPr>
          <a:lstStyle/>
          <a:p>
            <a:pPr algn="just">
              <a:lnSpc>
                <a:spcPct val="120000"/>
              </a:lnSpc>
            </a:pPr>
            <a:r>
              <a:rPr lang="es-PA" kern="100" dirty="0">
                <a:effectLst/>
                <a:latin typeface="Arial" panose="020B0604020202020204" pitchFamily="34" charset="0"/>
                <a:ea typeface="Calibri" panose="020F0502020204030204" pitchFamily="34" charset="0"/>
                <a:cs typeface="Arial" panose="020B0604020202020204" pitchFamily="34" charset="0"/>
              </a:rPr>
              <a:t>Tras realizar un análisis exploratorio y seleccionar las variables relevantes, se procedió a construir un modelo predictivo con el objetivo de anticipar el método de pago utilizado por los usuarios en una plataforma de comercio electrónico.</a:t>
            </a:r>
          </a:p>
          <a:p>
            <a:pPr algn="just">
              <a:lnSpc>
                <a:spcPct val="120000"/>
              </a:lnSpc>
            </a:pPr>
            <a:r>
              <a:rPr lang="es-PA" dirty="0">
                <a:latin typeface="Arial" panose="020B0604020202020204" pitchFamily="34" charset="0"/>
                <a:cs typeface="Arial" panose="020B0604020202020204" pitchFamily="34" charset="0"/>
              </a:rPr>
              <a:t>El conjunto de datos se dividió en 80% para entrenamiento y 20% para prueba, utilizando validación cruzada. Durante el entrenamiento, se ajustó el número de árboles (ntree=200) para optimizar el rendimiento del modelo.</a:t>
            </a:r>
          </a:p>
          <a:p>
            <a:pPr>
              <a:lnSpc>
                <a:spcPct val="120000"/>
              </a:lnSpc>
            </a:pPr>
            <a:endParaRPr lang="es-PA" sz="1700" dirty="0"/>
          </a:p>
        </p:txBody>
      </p:sp>
      <p:pic>
        <p:nvPicPr>
          <p:cNvPr id="5" name="Picture 4" descr="An abstract financial digital analysis">
            <a:extLst>
              <a:ext uri="{FF2B5EF4-FFF2-40B4-BE49-F238E27FC236}">
                <a16:creationId xmlns:a16="http://schemas.microsoft.com/office/drawing/2014/main" id="{D171A57C-0AB8-625E-1732-72BFAFD9C142}"/>
              </a:ext>
            </a:extLst>
          </p:cNvPr>
          <p:cNvPicPr>
            <a:picLocks noChangeAspect="1"/>
          </p:cNvPicPr>
          <p:nvPr/>
        </p:nvPicPr>
        <p:blipFill>
          <a:blip r:embed="rId2"/>
          <a:srcRect l="46214" r="24186"/>
          <a:stretch/>
        </p:blipFill>
        <p:spPr>
          <a:xfrm>
            <a:off x="8534400" y="10"/>
            <a:ext cx="3657601" cy="6857990"/>
          </a:xfrm>
          <a:prstGeom prst="rect">
            <a:avLst/>
          </a:prstGeom>
        </p:spPr>
      </p:pic>
    </p:spTree>
    <p:extLst>
      <p:ext uri="{BB962C8B-B14F-4D97-AF65-F5344CB8AC3E}">
        <p14:creationId xmlns:p14="http://schemas.microsoft.com/office/powerpoint/2010/main" val="37038129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a:extLst>
              <a:ext uri="{FF2B5EF4-FFF2-40B4-BE49-F238E27FC236}">
                <a16:creationId xmlns:a16="http://schemas.microsoft.com/office/drawing/2014/main" id="{B6975AA4-E09E-2656-6DF8-16FF1C4F29D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24388" y="611600"/>
            <a:ext cx="7528696" cy="3838575"/>
          </a:xfrm>
          <a:prstGeom prst="rect">
            <a:avLst/>
          </a:prstGeom>
        </p:spPr>
      </p:pic>
      <p:sp>
        <p:nvSpPr>
          <p:cNvPr id="6" name="CuadroTexto 5">
            <a:extLst>
              <a:ext uri="{FF2B5EF4-FFF2-40B4-BE49-F238E27FC236}">
                <a16:creationId xmlns:a16="http://schemas.microsoft.com/office/drawing/2014/main" id="{8F4F302E-A157-555E-C0DA-182F743F85E4}"/>
              </a:ext>
            </a:extLst>
          </p:cNvPr>
          <p:cNvSpPr txBox="1"/>
          <p:nvPr/>
        </p:nvSpPr>
        <p:spPr>
          <a:xfrm>
            <a:off x="2474976" y="4769072"/>
            <a:ext cx="7528696" cy="1881925"/>
          </a:xfrm>
          <a:prstGeom prst="rect">
            <a:avLst/>
          </a:prstGeom>
          <a:noFill/>
        </p:spPr>
        <p:txBody>
          <a:bodyPr wrap="square">
            <a:spAutoFit/>
          </a:bodyPr>
          <a:lstStyle/>
          <a:p>
            <a:pPr>
              <a:lnSpc>
                <a:spcPct val="150000"/>
              </a:lnSpc>
            </a:pPr>
            <a:r>
              <a:rPr lang="es-PA" sz="2000" dirty="0">
                <a:latin typeface="Arial" panose="020B0604020202020204" pitchFamily="34" charset="0"/>
                <a:cs typeface="Arial" panose="020B0604020202020204" pitchFamily="34" charset="0"/>
              </a:rPr>
              <a:t>Se muestra la frecuencia con la que el modelo Random Forest predijo cada método de pago. Un comportamiento equilibrado en esta distribución sugiere que el modelo no está sesgado hacia una sola clase.</a:t>
            </a:r>
          </a:p>
        </p:txBody>
      </p:sp>
    </p:spTree>
    <p:extLst>
      <p:ext uri="{BB962C8B-B14F-4D97-AF65-F5344CB8AC3E}">
        <p14:creationId xmlns:p14="http://schemas.microsoft.com/office/powerpoint/2010/main" val="828417701"/>
      </p:ext>
    </p:extLst>
  </p:cSld>
  <p:clrMapOvr>
    <a:masterClrMapping/>
  </p:clrMapOvr>
</p:sld>
</file>

<file path=ppt/theme/theme1.xml><?xml version="1.0" encoding="utf-8"?>
<a:theme xmlns:a="http://schemas.openxmlformats.org/drawingml/2006/main" name="BjornVTI">
  <a:themeElements>
    <a:clrScheme name="Bjorn">
      <a:dk1>
        <a:sysClr val="windowText" lastClr="000000"/>
      </a:dk1>
      <a:lt1>
        <a:sysClr val="window" lastClr="FFFFFF"/>
      </a:lt1>
      <a:dk2>
        <a:srgbClr val="252747"/>
      </a:dk2>
      <a:lt2>
        <a:srgbClr val="ECE4E9"/>
      </a:lt2>
      <a:accent1>
        <a:srgbClr val="736EB6"/>
      </a:accent1>
      <a:accent2>
        <a:srgbClr val="AB5991"/>
      </a:accent2>
      <a:accent3>
        <a:srgbClr val="AC9F39"/>
      </a:accent3>
      <a:accent4>
        <a:srgbClr val="756029"/>
      </a:accent4>
      <a:accent5>
        <a:srgbClr val="E87850"/>
      </a:accent5>
      <a:accent6>
        <a:srgbClr val="C6922A"/>
      </a:accent6>
      <a:hlink>
        <a:srgbClr val="736EB6"/>
      </a:hlink>
      <a:folHlink>
        <a:srgbClr val="AB5991"/>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jornVTI" id="{D01443FD-65CF-4AEF-9B9D-4466C96F9785}" vid="{36EF4262-385E-40E6-B073-FB18FD98BF4C}"/>
    </a:ext>
  </a:extLst>
</a:theme>
</file>

<file path=docProps/app.xml><?xml version="1.0" encoding="utf-8"?>
<Properties xmlns="http://schemas.openxmlformats.org/officeDocument/2006/extended-properties" xmlns:vt="http://schemas.openxmlformats.org/officeDocument/2006/docPropsVTypes">
  <Template>Crop</Template>
  <TotalTime>1666</TotalTime>
  <Words>949</Words>
  <Application>Microsoft Macintosh PowerPoint</Application>
  <PresentationFormat>Panorámica</PresentationFormat>
  <Paragraphs>36</Paragraphs>
  <Slides>17</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17</vt:i4>
      </vt:variant>
    </vt:vector>
  </HeadingPairs>
  <TitlesOfParts>
    <vt:vector size="22" baseType="lpstr">
      <vt:lpstr>Yu Gothic Light</vt:lpstr>
      <vt:lpstr>Arial</vt:lpstr>
      <vt:lpstr>Calibri</vt:lpstr>
      <vt:lpstr>Neue Haas Grotesk Text Pro</vt:lpstr>
      <vt:lpstr>BjornVTI</vt:lpstr>
      <vt:lpstr>    TEMA: ¨Análisis de Comportamiento de Compra y Predicción de Medios de Pago en un Entorno Digital¨  ESTUDIANTE:  Victoria V. Rodríguez GALLARDO   Curso:  Modelos Predictivos  Profesor:  Juan M. Castillo, PhD     AÑO: 2025 </vt:lpstr>
      <vt:lpstr>Introducción </vt:lpstr>
      <vt:lpstr>Motivación del estudio </vt:lpstr>
      <vt:lpstr>Selección y Evaluación del Dataset</vt:lpstr>
      <vt:lpstr>Análisis descriptivo</vt:lpstr>
      <vt:lpstr>Presentación de PowerPoint</vt:lpstr>
      <vt:lpstr>Presentación de PowerPoint</vt:lpstr>
      <vt:lpstr>Análisis Predictivo Modelo Random Forest</vt:lpstr>
      <vt:lpstr>Presentación de PowerPoint</vt:lpstr>
      <vt:lpstr>Presentación de PowerPoint</vt:lpstr>
      <vt:lpstr>Presentación de PowerPoint</vt:lpstr>
      <vt:lpstr>Análisis de Series de Tiempo </vt:lpstr>
      <vt:lpstr>Presentación de PowerPoint</vt:lpstr>
      <vt:lpstr>¿Qué descubrí de la investigación?</vt:lpstr>
      <vt:lpstr>Si fuese a hacer este estudio de nuevo, ¿qué haría mejor?</vt:lpstr>
      <vt:lpstr>¿Qué descubriste de mí?</vt:lpstr>
      <vt:lpstr>Conclusiones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TEMA: ¨Análisis de Comportamiento de Compra y Predicción de Medios de Pago en un Entorno Digital¨  ESTUDIANTE:  Victoria V. Rodríguez GALLARDO   Curso:  Modelos Predictivos  Profesor:  Juan M. Castillo, PhD     AÑO: 2025 </dc:title>
  <dc:creator>Victoria Rodríguez</dc:creator>
  <cp:lastModifiedBy>Victoria Rodríguez</cp:lastModifiedBy>
  <cp:revision>4</cp:revision>
  <dcterms:created xsi:type="dcterms:W3CDTF">2025-04-06T19:44:21Z</dcterms:created>
  <dcterms:modified xsi:type="dcterms:W3CDTF">2025-04-08T23:02:45Z</dcterms:modified>
</cp:coreProperties>
</file>