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91" r:id="rId7"/>
    <p:sldId id="293" r:id="rId8"/>
    <p:sldId id="295" r:id="rId9"/>
    <p:sldId id="294" r:id="rId10"/>
    <p:sldId id="268" r:id="rId11"/>
    <p:sldId id="296" r:id="rId12"/>
    <p:sldId id="297" r:id="rId13"/>
    <p:sldId id="298" r:id="rId14"/>
    <p:sldId id="260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8" autoAdjust="0"/>
    <p:restoredTop sz="93204" autoAdjust="0"/>
  </p:normalViewPr>
  <p:slideViewPr>
    <p:cSldViewPr snapToGrid="0">
      <p:cViewPr varScale="1">
        <p:scale>
          <a:sx n="73" d="100"/>
          <a:sy n="73" d="100"/>
        </p:scale>
        <p:origin x="82" y="168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1CF25-E226-60BC-4FE9-B713DB2DB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1B7A37-0340-60B2-0CE1-A46CD48232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DC56E9-AFB4-8E0E-66BA-4140CCB59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B0184-AF82-C525-40F7-1742137DB7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13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01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34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4F276-CDE3-A739-E8C3-6686A5CC6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1ADCFF-8F0B-CE0D-3C38-0E44E015E8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40CE98-0D78-9E13-5F4F-70EB0A7E01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18ACB-3F6F-E735-C098-911610B787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90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280AD-ADBD-6A1D-3734-904715BCD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1BF27E-C20B-8C8E-4A94-A8E40E70F6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B7F144-3DEA-F011-B392-CFEED9FF5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D68D8-DB9A-30E7-A738-2EB5B7FA4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99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FF3D8-3AA1-56DF-3BB2-ABD41D224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55AF1E-8547-F05C-4B4B-5CE3B51941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86E0D9-799C-80D1-53B2-89A11DB2E4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036E0-F763-65AF-459A-7BFBFEFBBA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35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B89D4-40CA-C3C4-B3D8-EF2A4E2D6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740F05-B9D2-F693-341E-BCE13BC926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6CE590-4A13-D1B6-FEBE-3E458F03C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69E6D-2CAC-D806-65B6-FDD164FDDA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33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64521-F811-15B6-306A-E166A1F83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A1F521-E76C-B527-3CEA-1710664E52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42C57E-08B4-FAE8-3591-DAFB8526D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BE076-907B-C9AB-F684-CC7C072BAC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13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7697" y="677918"/>
            <a:ext cx="8323367" cy="3590596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LUẬN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HỌC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LIỆU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BE384-FD13-C371-F614-36B5A0844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5CE8EB-2DF4-BFB0-0792-99E86B069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955" y="136525"/>
            <a:ext cx="9866540" cy="1358140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FLASK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1BBAE75-BEA3-DA55-CAAC-B1B5446DB2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29" r="8959"/>
          <a:stretch>
            <a:fillRect/>
          </a:stretch>
        </p:blipFill>
        <p:spPr bwMode="auto">
          <a:xfrm>
            <a:off x="1713955" y="1570782"/>
            <a:ext cx="9420225" cy="52872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A7DA666-ECB8-9A71-A374-23E9798970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72723" y="2481940"/>
            <a:ext cx="3046391" cy="3759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5356E-54A4-5BD6-9478-29C72592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9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458" y="528249"/>
            <a:ext cx="9866540" cy="1358140"/>
          </a:xfrm>
        </p:spPr>
        <p:txBody>
          <a:bodyPr anchor="t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AB0579F-8E74-B4ED-6AA2-6E85C86CA4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01" r="9886"/>
          <a:stretch>
            <a:fillRect/>
          </a:stretch>
        </p:blipFill>
        <p:spPr bwMode="auto">
          <a:xfrm>
            <a:off x="1552574" y="1474450"/>
            <a:ext cx="10008805" cy="561756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E3DD72F-8A12-CB1B-CAFA-EF173D6C35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72723" y="2481940"/>
            <a:ext cx="3046391" cy="37592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0EB401-2F91-2D90-C859-96484861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356" y="2851036"/>
            <a:ext cx="9389288" cy="1362456"/>
          </a:xfrm>
        </p:spPr>
        <p:txBody>
          <a:bodyPr anchor="t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AABEFB0C-62E3-9933-7E98-AC10B252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734" y="2590800"/>
            <a:ext cx="4515035" cy="3505200"/>
          </a:xfrm>
        </p:spPr>
        <p:txBody>
          <a:bodyPr bIns="0">
            <a:normAutofit/>
          </a:bodyPr>
          <a:lstStyle/>
          <a:p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AD5C2A5-B2E1-23CA-C4A5-56D454D5850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645989" y="2590800"/>
            <a:ext cx="4515035" cy="3505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619" y="244600"/>
            <a:ext cx="10343536" cy="266846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k215480106120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3300413"/>
            <a:ext cx="6338887" cy="266858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tài: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GUI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ngủ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tắm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96112"/>
            <a:ext cx="10668000" cy="1325563"/>
          </a:xfrm>
        </p:spPr>
        <p:txBody>
          <a:bodyPr anchor="t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THỐNG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2417197"/>
            <a:ext cx="4278313" cy="3737541"/>
          </a:xfrm>
        </p:spPr>
        <p:txBody>
          <a:bodyPr>
            <a:normAutofit/>
          </a:bodyPr>
          <a:lstStyle/>
          <a:p>
            <a:r>
              <a:rPr lang="en-US" dirty="0"/>
              <a:t>Enhancing your presentation</a:t>
            </a:r>
          </a:p>
          <a:p>
            <a:endParaRPr lang="en-US" dirty="0"/>
          </a:p>
        </p:txBody>
      </p:sp>
      <p:sp>
        <p:nvSpPr>
          <p:cNvPr id="9" name="Table Placeholder 3">
            <a:extLst>
              <a:ext uri="{FF2B5EF4-FFF2-40B4-BE49-F238E27FC236}">
                <a16:creationId xmlns:a16="http://schemas.microsoft.com/office/drawing/2014/main" id="{A69F5CB4-6BEC-4B5B-8905-3EA5173C8654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241471" y="2417763"/>
            <a:ext cx="6188529" cy="37369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8D8EF-09F7-2BAC-3EC4-6E8F4051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6" name="Picture 5" descr="PlantUML diagram">
            <a:extLst>
              <a:ext uri="{FF2B5EF4-FFF2-40B4-BE49-F238E27FC236}">
                <a16:creationId xmlns:a16="http://schemas.microsoft.com/office/drawing/2014/main" id="{3FADDD7C-8B8C-CE19-3BD6-F0BEE069B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491" y="1859142"/>
            <a:ext cx="4566088" cy="49988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325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48EC8-7D0C-BD8B-1B3D-2993E83CD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995A-CADB-8378-1BBD-9061B8D2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96112"/>
            <a:ext cx="10668000" cy="1325563"/>
          </a:xfrm>
        </p:spPr>
        <p:txBody>
          <a:bodyPr anchor="t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13AF6-657A-DB29-90A1-BD1E4041E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2417197"/>
            <a:ext cx="4278313" cy="37375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Table Placeholder 3">
            <a:extLst>
              <a:ext uri="{FF2B5EF4-FFF2-40B4-BE49-F238E27FC236}">
                <a16:creationId xmlns:a16="http://schemas.microsoft.com/office/drawing/2014/main" id="{36B3DD63-B97C-2177-FD76-93EB9661A36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241471" y="2417763"/>
            <a:ext cx="6188529" cy="37369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CF9FA-02C9-7969-F100-D4B6618B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5" name="Picture 4" descr="PlantUML diagram">
            <a:extLst>
              <a:ext uri="{FF2B5EF4-FFF2-40B4-BE49-F238E27FC236}">
                <a16:creationId xmlns:a16="http://schemas.microsoft.com/office/drawing/2014/main" id="{8056424E-D586-549E-4B77-9B5C05180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116" y="1662406"/>
            <a:ext cx="4278313" cy="5059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626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C4B5E-9931-8421-8349-BEB65647F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3C98C-9E41-0EB2-8AA4-D6DB0E64E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96112"/>
            <a:ext cx="10668000" cy="1325563"/>
          </a:xfrm>
        </p:spPr>
        <p:txBody>
          <a:bodyPr anchor="t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99665-2B60-89F2-5153-DCD8042BFC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2417197"/>
            <a:ext cx="4278313" cy="37375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0900A8A7-131B-9215-2D02-48499854FBE4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142745235"/>
              </p:ext>
            </p:extLst>
          </p:nvPr>
        </p:nvGraphicFramePr>
        <p:xfrm>
          <a:off x="3678596" y="2085848"/>
          <a:ext cx="4993900" cy="36068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96950">
                  <a:extLst>
                    <a:ext uri="{9D8B030D-6E8A-4147-A177-3AD203B41FA5}">
                      <a16:colId xmlns:a16="http://schemas.microsoft.com/office/drawing/2014/main" val="1828225116"/>
                    </a:ext>
                  </a:extLst>
                </a:gridCol>
                <a:gridCol w="2496950">
                  <a:extLst>
                    <a:ext uri="{9D8B030D-6E8A-4147-A177-3AD203B41FA5}">
                      <a16:colId xmlns:a16="http://schemas.microsoft.com/office/drawing/2014/main" val="570232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biến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Ý nghĩa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54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GrLivArea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 tích sử dụng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90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LotArea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 tích đất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710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OverallQual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Chất lượng tổng thể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641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YearBuilt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Năm xây dựng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542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YearRemodAdd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Năm gần nhất được sửa chữa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28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GarageCars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Sức chứa xe trong gara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35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FullBath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phòng tắm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41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TotalBsmtSF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tầng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hầm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21827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2B66F-BE33-9A39-E93F-234844EC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3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F89B1-0562-2BAD-20BB-EC0AA409A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AB74-0D56-D34F-9C5C-59926F859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96112"/>
            <a:ext cx="10668000" cy="1325563"/>
          </a:xfrm>
        </p:spPr>
        <p:txBody>
          <a:bodyPr anchor="t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E71FC-7D23-1E62-B429-8B685B16CF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2417197"/>
            <a:ext cx="4278313" cy="37375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F50C8C74-759D-3F1F-C956-D1BE02FC71CF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118064665"/>
              </p:ext>
            </p:extLst>
          </p:nvPr>
        </p:nvGraphicFramePr>
        <p:xfrm>
          <a:off x="2793692" y="2405826"/>
          <a:ext cx="5878360" cy="164506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39180">
                  <a:extLst>
                    <a:ext uri="{9D8B030D-6E8A-4147-A177-3AD203B41FA5}">
                      <a16:colId xmlns:a16="http://schemas.microsoft.com/office/drawing/2014/main" val="1828225116"/>
                    </a:ext>
                  </a:extLst>
                </a:gridCol>
                <a:gridCol w="2939180">
                  <a:extLst>
                    <a:ext uri="{9D8B030D-6E8A-4147-A177-3AD203B41FA5}">
                      <a16:colId xmlns:a16="http://schemas.microsoft.com/office/drawing/2014/main" val="570232044"/>
                    </a:ext>
                  </a:extLst>
                </a:gridCol>
              </a:tblGrid>
              <a:tr h="548355">
                <a:tc>
                  <a:txBody>
                    <a:bodyPr/>
                    <a:lstStyle/>
                    <a:p>
                      <a:pPr marL="0" marR="0" indent="165735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8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biến</a:t>
                      </a:r>
                      <a:endParaRPr lang="en-US" sz="18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65735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Ý </a:t>
                      </a:r>
                      <a:r>
                        <a:rPr lang="en-US" sz="1800" b="1" kern="1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endParaRPr lang="en-US" sz="18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543983"/>
                  </a:ext>
                </a:extLst>
              </a:tr>
              <a:tr h="548355">
                <a:tc>
                  <a:txBody>
                    <a:bodyPr/>
                    <a:lstStyle/>
                    <a:p>
                      <a:pPr marL="0" marR="0" indent="16510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SalePrice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6510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Giá nhà dự đoán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90308"/>
                  </a:ext>
                </a:extLst>
              </a:tr>
              <a:tr h="548355">
                <a:tc>
                  <a:txBody>
                    <a:bodyPr/>
                    <a:lstStyle/>
                    <a:p>
                      <a:pPr marL="0" marR="0" indent="16510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PriceRange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6510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Khoảng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71014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35882-B21A-699E-44F7-180DF302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8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3F3455-E568-40C9-9F4D-8C89F4CD95F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646738" y="2590800"/>
            <a:ext cx="4514850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9E318F1-BA79-0EF8-447F-084E8AA0CAA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7A47C9-278F-E502-D3D6-9FEB9393A7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552"/>
          <a:stretch/>
        </p:blipFill>
        <p:spPr>
          <a:xfrm>
            <a:off x="1198178" y="1577340"/>
            <a:ext cx="9389287" cy="527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8F3B6-A09B-2AD9-4D33-B37E0E3A3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78C60D-131C-225A-1DD9-CB422BEC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A0DF77-9E35-5A09-9813-95DE09A1D9F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646738" y="2590800"/>
            <a:ext cx="4514850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870FD-5F77-88EA-BB95-3A12CE0E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DCD526E-2DA1-0CDC-DC77-7C0338CFFDB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FA2514-31D6-4559-419D-ECDD99FB42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810"/>
          <a:stretch/>
        </p:blipFill>
        <p:spPr>
          <a:xfrm>
            <a:off x="1445172" y="1972550"/>
            <a:ext cx="9301655" cy="525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70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BFABD-2CCE-1FFD-F231-B9D86AB4A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8BF77-CED4-1727-D955-AA7D26CFD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67" y="602869"/>
            <a:ext cx="9389288" cy="1362456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2DF3120-30B7-A3A1-C533-25F9AA90BF6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646738" y="2590800"/>
            <a:ext cx="4514850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956E2-C638-1589-893F-FC5759B1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15EEB4B-1CFA-0A53-2AEA-8881CB1C794E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A pie chart with different colored circles&#10;&#10;AI-generated content may be incorrect.">
            <a:extLst>
              <a:ext uri="{FF2B5EF4-FFF2-40B4-BE49-F238E27FC236}">
                <a16:creationId xmlns:a16="http://schemas.microsoft.com/office/drawing/2014/main" id="{B73B5475-8ADF-D80E-2075-A5EA8C1F2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745" y="1985920"/>
            <a:ext cx="7890510" cy="473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503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{F9D312E9-5BB1-43A9-9484-1CA06F83ABDB}tf33968143_win32</Template>
  <TotalTime>28</TotalTime>
  <Words>203</Words>
  <Application>Microsoft Office PowerPoint</Application>
  <PresentationFormat>Widescreen</PresentationFormat>
  <Paragraphs>61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Calibri</vt:lpstr>
      <vt:lpstr>Times New Roman</vt:lpstr>
      <vt:lpstr>Custom</vt:lpstr>
      <vt:lpstr>TIỂU LUẬN KHOA HỌC DỮ LIỆU</vt:lpstr>
      <vt:lpstr>Họ và tên: la đức thắng mssv: k215480106120</vt:lpstr>
      <vt:lpstr>SƠ ĐỒ KHỐI CỦA HỆ THỐNG</vt:lpstr>
      <vt:lpstr>SƠ ĐỒ các thuật toán chính</vt:lpstr>
      <vt:lpstr>Cấu trúc dữ liệu đầu vào</vt:lpstr>
      <vt:lpstr>Cấu trúc dữ liệu đầu ra</vt:lpstr>
      <vt:lpstr>Huấn luyện mô hình</vt:lpstr>
      <vt:lpstr>Thử nghiệm mô hình</vt:lpstr>
      <vt:lpstr>TỶ LỆ SỐ LƯỢNG NHÀ THEO TỪNG KHOẢNG GIÁ DỰ ĐOÁN</vt:lpstr>
      <vt:lpstr>GIAO DIỆN ỨNG DỤNG FLASK</vt:lpstr>
      <vt:lpstr>GIÁ NHÀ DỰ ĐOÁN​</vt:lpstr>
      <vt:lpstr>Cảm ơn thầy cô và các bạn đã chú ý lắng nghe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Thắng La</dc:creator>
  <cp:lastModifiedBy>Thắng La</cp:lastModifiedBy>
  <cp:revision>2</cp:revision>
  <dcterms:created xsi:type="dcterms:W3CDTF">2025-05-29T06:16:18Z</dcterms:created>
  <dcterms:modified xsi:type="dcterms:W3CDTF">2025-05-29T06:45:05Z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