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93" r:id="rId2"/>
    <p:sldId id="286" r:id="rId3"/>
    <p:sldId id="292" r:id="rId4"/>
    <p:sldId id="294" r:id="rId5"/>
    <p:sldId id="364" r:id="rId6"/>
    <p:sldId id="363" r:id="rId7"/>
    <p:sldId id="358" r:id="rId8"/>
    <p:sldId id="359" r:id="rId9"/>
    <p:sldId id="361" r:id="rId10"/>
    <p:sldId id="295" r:id="rId11"/>
    <p:sldId id="360" r:id="rId12"/>
    <p:sldId id="365" r:id="rId13"/>
    <p:sldId id="297" r:id="rId14"/>
    <p:sldId id="299" r:id="rId15"/>
    <p:sldId id="300" r:id="rId16"/>
    <p:sldId id="301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8" r:id="rId42"/>
    <p:sldId id="329" r:id="rId43"/>
    <p:sldId id="330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40" r:id="rId52"/>
    <p:sldId id="341" r:id="rId53"/>
    <p:sldId id="344" r:id="rId54"/>
    <p:sldId id="345" r:id="rId55"/>
    <p:sldId id="348" r:id="rId56"/>
    <p:sldId id="350" r:id="rId57"/>
    <p:sldId id="352" r:id="rId58"/>
    <p:sldId id="353" r:id="rId59"/>
    <p:sldId id="356" r:id="rId60"/>
    <p:sldId id="369" r:id="rId6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2" autoAdjust="0"/>
    <p:restoredTop sz="96343" autoAdjust="0"/>
  </p:normalViewPr>
  <p:slideViewPr>
    <p:cSldViewPr>
      <p:cViewPr varScale="1">
        <p:scale>
          <a:sx n="81" d="100"/>
          <a:sy n="81" d="100"/>
        </p:scale>
        <p:origin x="-78" y="-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DA1D9-6DD9-474C-84F7-35F28C4A2923}" type="datetimeFigureOut">
              <a:rPr lang="ru-RU" smtClean="0"/>
              <a:pPr/>
              <a:t>04.10.2016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305CB-B508-4B28-B58C-A9A04D6FF1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9560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305CB-B508-4B28-B58C-A9A04D6FF10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305CB-B508-4B28-B58C-A9A04D6FF10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305CB-B508-4B28-B58C-A9A04D6FF10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07BD-7971-491F-AB53-021046BE3481}" type="datetime1">
              <a:rPr lang="ru-RU" smtClean="0"/>
              <a:t>04.10.2016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4408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B635-4CCC-4E49-9F82-C69259B1DB15}" type="datetime1">
              <a:rPr lang="ru-RU" smtClean="0"/>
              <a:t>04.10.2016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5496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92DC-D3AA-42BF-9BA5-36733D71255B}" type="datetime1">
              <a:rPr lang="ru-RU" smtClean="0"/>
              <a:t>04.10.2016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6699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7E4D-E823-4ABD-9114-860925721FD5}" type="datetime1">
              <a:rPr lang="ru-RU" smtClean="0"/>
              <a:t>04.10.2016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7068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AD1F-3DF5-4957-A516-33CB1E8AE673}" type="datetime1">
              <a:rPr lang="ru-RU" smtClean="0"/>
              <a:t>04.10.2016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1049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5566-34CA-4512-A372-FCE0C4ABBA00}" type="datetime1">
              <a:rPr lang="ru-RU" smtClean="0"/>
              <a:t>04.10.2016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7763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26DA-DF21-498C-B617-65FCDFC2918C}" type="datetime1">
              <a:rPr lang="ru-RU" smtClean="0"/>
              <a:t>04.10.2016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9877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A812-D49C-4740-8E74-63C5B61D5C9E}" type="datetime1">
              <a:rPr lang="ru-RU" smtClean="0"/>
              <a:t>04.10.2016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459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065B-E484-4BF9-AB2F-540D5A63DFBD}" type="datetime1">
              <a:rPr lang="ru-RU" smtClean="0"/>
              <a:t>04.10.2016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5091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6304-BE61-4E42-B9A3-98EF6E8310F4}" type="datetime1">
              <a:rPr lang="ru-RU" smtClean="0"/>
              <a:t>04.10.2016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2320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C875-408B-4366-BEAA-4BB9754C8ED3}" type="datetime1">
              <a:rPr lang="ru-RU" smtClean="0"/>
              <a:t>04.10.2016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392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BF33B-13CD-4425-B068-8DFDA2247DC9}" type="datetime1">
              <a:rPr lang="ru-RU" smtClean="0"/>
              <a:t>04.10.2016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66D78-193C-426E-9952-E96E0BD5C3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2042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2840" y="1750063"/>
            <a:ext cx="85176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sz="2600" dirty="0"/>
              <a:t>Стратегия развития </a:t>
            </a:r>
            <a:r>
              <a:rPr lang="en-US" sz="2600" dirty="0"/>
              <a:t>Intel</a:t>
            </a:r>
            <a:r>
              <a:rPr lang="ru-RU" sz="2600" dirty="0"/>
              <a:t> заключается во внедрении новых микроархитектур процессоров, основанных на новых поколениях полупроводниковой производственной технологии. Темпы выпуска инновационных микроархитектур и полупроводниковых технологий основаны на принципе, который корпорация </a:t>
            </a:r>
            <a:r>
              <a:rPr lang="en-US" sz="2600" dirty="0"/>
              <a:t>Intel</a:t>
            </a:r>
            <a:r>
              <a:rPr lang="ru-RU" sz="2600" dirty="0"/>
              <a:t> называет моделью «</a:t>
            </a:r>
            <a:r>
              <a:rPr lang="en-US" sz="2600" dirty="0"/>
              <a:t>TICK</a:t>
            </a:r>
            <a:r>
              <a:rPr lang="ru-RU" sz="2600" dirty="0"/>
              <a:t>-</a:t>
            </a:r>
            <a:r>
              <a:rPr lang="en-US" sz="2600" dirty="0"/>
              <a:t>TOCK</a:t>
            </a:r>
            <a:r>
              <a:rPr lang="ru-RU" sz="2600" dirty="0"/>
              <a:t>» («ТИК-ТАК</a:t>
            </a:r>
            <a:r>
              <a:rPr lang="ru-RU" sz="2600" dirty="0" smtClean="0"/>
              <a:t>»).</a:t>
            </a:r>
          </a:p>
          <a:p>
            <a:pPr indent="355600" algn="just"/>
            <a:r>
              <a:rPr lang="ru-RU" sz="2600" dirty="0" smtClean="0"/>
              <a:t>Каждый «ТИК» означает миниатюризацию технологического процесса и усовершенствования </a:t>
            </a:r>
            <a:r>
              <a:rPr lang="ru-RU" sz="2600" dirty="0" err="1" smtClean="0"/>
              <a:t>микроархитектуры</a:t>
            </a:r>
            <a:r>
              <a:rPr lang="ru-RU" sz="2600" dirty="0" smtClean="0"/>
              <a:t>. «ТАК» означает выпуск процессоров с новой </a:t>
            </a:r>
            <a:r>
              <a:rPr lang="ru-RU" sz="2600" dirty="0" err="1" smtClean="0"/>
              <a:t>микроархитектурой</a:t>
            </a:r>
            <a:r>
              <a:rPr lang="ru-RU" sz="2600" dirty="0" smtClean="0"/>
              <a:t>, но при помощи существующего технологического процесса.</a:t>
            </a:r>
            <a:endParaRPr lang="ru-RU" sz="26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02840" y="1052736"/>
            <a:ext cx="8229600" cy="6617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Стратегия развития процессоров </a:t>
            </a:r>
            <a:r>
              <a:rPr lang="en-US" sz="2800" b="1" dirty="0" smtClean="0"/>
              <a:t>Intel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68252" y="-27384"/>
            <a:ext cx="65219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Направления и развития </a:t>
            </a:r>
          </a:p>
          <a:p>
            <a:pPr algn="ctr"/>
            <a:r>
              <a:rPr lang="ru-RU" sz="3200" b="1" dirty="0" smtClean="0"/>
              <a:t>универсальных микропроцессоров</a:t>
            </a:r>
            <a:endParaRPr lang="ru-RU" sz="3200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8416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20688"/>
            <a:ext cx="8568952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300" dirty="0" smtClean="0"/>
              <a:t>Ключевыми </a:t>
            </a:r>
            <a:r>
              <a:rPr lang="ru-RU" sz="2300" dirty="0"/>
              <a:t>особенностями процессоров </a:t>
            </a:r>
            <a:r>
              <a:rPr lang="ru-RU" sz="2300" dirty="0" smtClean="0"/>
              <a:t>архитектуры </a:t>
            </a:r>
            <a:r>
              <a:rPr lang="en-US" sz="2300" dirty="0" smtClean="0"/>
              <a:t>Sandy Bridge</a:t>
            </a:r>
            <a:r>
              <a:rPr lang="ru-RU" sz="2300" dirty="0" smtClean="0"/>
              <a:t> по сравнению с предшествующими:</a:t>
            </a:r>
            <a:endParaRPr lang="ru-RU" sz="2300" dirty="0"/>
          </a:p>
          <a:p>
            <a:pPr marL="342900" lvl="0" indent="457200" algn="just">
              <a:buFont typeface="Arial" panose="020B0604020202020204" pitchFamily="34" charset="0"/>
              <a:buChar char="•"/>
            </a:pPr>
            <a:r>
              <a:rPr lang="ru-RU" sz="2300" dirty="0" smtClean="0"/>
              <a:t>усовершенствованное вычислительное ядро;</a:t>
            </a:r>
            <a:endParaRPr lang="ru-RU" sz="2300" dirty="0"/>
          </a:p>
          <a:p>
            <a:pPr marL="342900" lvl="0" indent="457200" algn="just">
              <a:buFont typeface="Arial" panose="020B0604020202020204" pitchFamily="34" charset="0"/>
              <a:buChar char="•"/>
            </a:pPr>
            <a:r>
              <a:rPr lang="ru-RU" sz="2300" dirty="0" smtClean="0"/>
              <a:t>монолитная </a:t>
            </a:r>
            <a:r>
              <a:rPr lang="ru-RU" sz="2300" dirty="0"/>
              <a:t>конструкция – процессор состоит из одного полупроводникового кристалла, изготовленного по 32 нм технологии </a:t>
            </a:r>
            <a:r>
              <a:rPr lang="ru-RU" sz="2300" dirty="0" smtClean="0"/>
              <a:t>техпроцесса;</a:t>
            </a:r>
            <a:endParaRPr lang="ru-RU" sz="2300" dirty="0"/>
          </a:p>
          <a:p>
            <a:pPr marL="342900" lvl="0" indent="457200" algn="just">
              <a:buFont typeface="Arial" panose="020B0604020202020204" pitchFamily="34" charset="0"/>
              <a:buChar char="•"/>
            </a:pPr>
            <a:r>
              <a:rPr lang="ru-RU" sz="2300" dirty="0" smtClean="0"/>
              <a:t>новый </a:t>
            </a:r>
            <a:r>
              <a:rPr lang="ru-RU" sz="2300" dirty="0"/>
              <a:t>набор инструкций </a:t>
            </a:r>
            <a:r>
              <a:rPr lang="en-US" sz="2300" dirty="0" smtClean="0"/>
              <a:t>AVX </a:t>
            </a:r>
            <a:r>
              <a:rPr lang="ru-RU" sz="2300" dirty="0" smtClean="0"/>
              <a:t>(</a:t>
            </a:r>
            <a:r>
              <a:rPr lang="en-US" sz="2300" dirty="0" smtClean="0"/>
              <a:t>Advanced </a:t>
            </a:r>
            <a:r>
              <a:rPr lang="en-US" sz="2300" dirty="0"/>
              <a:t>Vector </a:t>
            </a:r>
            <a:r>
              <a:rPr lang="en-US" sz="2300" dirty="0" smtClean="0"/>
              <a:t>Extensions</a:t>
            </a:r>
            <a:r>
              <a:rPr lang="ru-RU" sz="2300" dirty="0" smtClean="0"/>
              <a:t>) для </a:t>
            </a:r>
            <a:r>
              <a:rPr lang="ru-RU" sz="2300" dirty="0"/>
              <a:t>ускорения обработки вещественных </a:t>
            </a:r>
            <a:r>
              <a:rPr lang="ru-RU" sz="2300" dirty="0" smtClean="0"/>
              <a:t>чисел;</a:t>
            </a:r>
            <a:endParaRPr lang="ru-RU" sz="2300" dirty="0"/>
          </a:p>
          <a:p>
            <a:pPr marL="342900" lvl="0" indent="457200" algn="just">
              <a:buFont typeface="Arial" panose="020B0604020202020204" pitchFamily="34" charset="0"/>
              <a:buChar char="•"/>
            </a:pPr>
            <a:r>
              <a:rPr lang="ru-RU" sz="2300" dirty="0" smtClean="0"/>
              <a:t>оптимизированная технология </a:t>
            </a:r>
            <a:r>
              <a:rPr lang="en-US" sz="2300" dirty="0"/>
              <a:t>Intel Turbo </a:t>
            </a:r>
            <a:r>
              <a:rPr lang="en-US" sz="2300" dirty="0" smtClean="0"/>
              <a:t>Boost</a:t>
            </a:r>
            <a:r>
              <a:rPr lang="ru-RU" sz="2300" dirty="0" smtClean="0"/>
              <a:t>;</a:t>
            </a:r>
            <a:endParaRPr lang="ru-RU" sz="2300" dirty="0"/>
          </a:p>
          <a:p>
            <a:pPr marL="342900" lvl="0" indent="457200" algn="just">
              <a:buFont typeface="Arial" panose="020B0604020202020204" pitchFamily="34" charset="0"/>
              <a:buChar char="•"/>
            </a:pPr>
            <a:r>
              <a:rPr lang="ru-RU" sz="2300" dirty="0" smtClean="0"/>
              <a:t>увеличена </a:t>
            </a:r>
            <a:r>
              <a:rPr lang="ru-RU" sz="2300" dirty="0" err="1" smtClean="0"/>
              <a:t>энергоэффективность</a:t>
            </a:r>
            <a:r>
              <a:rPr lang="ru-RU" sz="2300" dirty="0" smtClean="0"/>
              <a:t>;</a:t>
            </a:r>
            <a:endParaRPr lang="ru-RU" sz="2300" dirty="0"/>
          </a:p>
          <a:p>
            <a:pPr marL="342900" lvl="0" indent="457200" algn="just">
              <a:buFont typeface="Arial" panose="020B0604020202020204" pitchFamily="34" charset="0"/>
              <a:buChar char="•"/>
            </a:pPr>
            <a:r>
              <a:rPr lang="ru-RU" sz="2300" dirty="0" smtClean="0"/>
              <a:t>увеличена производительность </a:t>
            </a:r>
            <a:r>
              <a:rPr lang="ru-RU" sz="2300" dirty="0"/>
              <a:t>интегрированного в процессор графического </a:t>
            </a:r>
            <a:r>
              <a:rPr lang="ru-RU" sz="2300" dirty="0" smtClean="0"/>
              <a:t>ядра;</a:t>
            </a:r>
            <a:endParaRPr lang="ru-RU" sz="2300" dirty="0"/>
          </a:p>
          <a:p>
            <a:pPr marL="342900" lvl="0" indent="457200" algn="just">
              <a:buFont typeface="Arial" panose="020B0604020202020204" pitchFamily="34" charset="0"/>
              <a:buChar char="•"/>
            </a:pPr>
            <a:r>
              <a:rPr lang="ru-RU" sz="2300" dirty="0" smtClean="0"/>
              <a:t>новая </a:t>
            </a:r>
            <a:r>
              <a:rPr lang="ru-RU" sz="2300" dirty="0"/>
              <a:t>кольцевая шина </a:t>
            </a:r>
            <a:r>
              <a:rPr lang="en-US" sz="2300" dirty="0"/>
              <a:t>Ring </a:t>
            </a:r>
            <a:r>
              <a:rPr lang="en-US" sz="2300" dirty="0" smtClean="0"/>
              <a:t>Interconnect</a:t>
            </a:r>
            <a:r>
              <a:rPr lang="ru-RU" sz="2300" dirty="0" smtClean="0"/>
              <a:t>;</a:t>
            </a:r>
            <a:endParaRPr lang="ru-RU" sz="2300" dirty="0"/>
          </a:p>
          <a:p>
            <a:pPr marL="342900" lvl="0" indent="457200" algn="just">
              <a:buFont typeface="Arial" panose="020B0604020202020204" pitchFamily="34" charset="0"/>
              <a:buChar char="•"/>
            </a:pPr>
            <a:r>
              <a:rPr lang="ru-RU" sz="2300" dirty="0" smtClean="0"/>
              <a:t>наличие </a:t>
            </a:r>
            <a:r>
              <a:rPr lang="ru-RU" sz="2300" dirty="0"/>
              <a:t>нового функционального узла </a:t>
            </a:r>
            <a:r>
              <a:rPr lang="ru-RU" sz="2300" dirty="0" smtClean="0"/>
              <a:t>процессора (системный агент);</a:t>
            </a:r>
            <a:endParaRPr lang="ru-RU" sz="2300" dirty="0"/>
          </a:p>
          <a:p>
            <a:pPr marL="342900" indent="457200" algn="just">
              <a:buFont typeface="Arial" panose="020B0604020202020204" pitchFamily="34" charset="0"/>
              <a:buChar char="•"/>
            </a:pPr>
            <a:r>
              <a:rPr lang="ru-RU" sz="2300" dirty="0" smtClean="0"/>
              <a:t>усовершенствованный </a:t>
            </a:r>
            <a:r>
              <a:rPr lang="ru-RU" sz="2300" dirty="0"/>
              <a:t>интегрированный контроллер памяти.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44624"/>
            <a:ext cx="6677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Основные особенности </a:t>
            </a:r>
            <a:r>
              <a:rPr lang="en-US" sz="3200" b="1" dirty="0" smtClean="0"/>
              <a:t>Sandy Bridge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5262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928670"/>
            <a:ext cx="846331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700" dirty="0" smtClean="0"/>
              <a:t>Основные преимущества кольцевой шины </a:t>
            </a:r>
            <a:r>
              <a:rPr lang="en-US" sz="2700" dirty="0" smtClean="0"/>
              <a:t>Sandy Bridge</a:t>
            </a:r>
            <a:r>
              <a:rPr lang="ru-RU" sz="2700" dirty="0" smtClean="0"/>
              <a:t>:</a:t>
            </a:r>
          </a:p>
          <a:p>
            <a:pPr indent="457200" algn="just">
              <a:buFont typeface="Arial" pitchFamily="34" charset="0"/>
              <a:buChar char="•"/>
            </a:pPr>
            <a:r>
              <a:rPr lang="ru-RU" sz="2700" dirty="0" smtClean="0"/>
              <a:t>высокая </a:t>
            </a:r>
            <a:r>
              <a:rPr lang="ru-RU" sz="2700" dirty="0" err="1" smtClean="0"/>
              <a:t>масштабируемость</a:t>
            </a:r>
            <a:r>
              <a:rPr lang="ru-RU" sz="2700" dirty="0" smtClean="0"/>
              <a:t> (до 20 ядер на кристалл); </a:t>
            </a:r>
          </a:p>
          <a:p>
            <a:pPr indent="457200" algn="just">
              <a:buFont typeface="Arial" pitchFamily="34" charset="0"/>
              <a:buChar char="•"/>
            </a:pPr>
            <a:r>
              <a:rPr lang="ru-RU" sz="2700" dirty="0" smtClean="0"/>
              <a:t>снижение задержки </a:t>
            </a:r>
            <a:r>
              <a:rPr lang="ru-RU" sz="2700" dirty="0" err="1" smtClean="0"/>
              <a:t>кэша</a:t>
            </a:r>
            <a:r>
              <a:rPr lang="ru-RU" sz="2700" dirty="0" smtClean="0"/>
              <a:t> 3-го уровня, и перевод его на частоту процессора; </a:t>
            </a:r>
          </a:p>
          <a:p>
            <a:pPr indent="457200" algn="just">
              <a:buFont typeface="Arial" pitchFamily="34" charset="0"/>
              <a:buChar char="•"/>
            </a:pPr>
            <a:r>
              <a:rPr lang="ru-RU" sz="2700" dirty="0" smtClean="0"/>
              <a:t>использование графическим ядром </a:t>
            </a:r>
            <a:r>
              <a:rPr lang="ru-RU" sz="2700" dirty="0" err="1" smtClean="0"/>
              <a:t>кэша</a:t>
            </a:r>
            <a:r>
              <a:rPr lang="ru-RU" sz="2700" dirty="0" smtClean="0"/>
              <a:t> 3-го уровня. </a:t>
            </a:r>
          </a:p>
          <a:p>
            <a:pPr indent="457200" algn="just"/>
            <a:endParaRPr lang="ru-RU" sz="2700" dirty="0" smtClean="0"/>
          </a:p>
          <a:p>
            <a:pPr indent="457200" algn="just"/>
            <a:r>
              <a:rPr lang="ru-RU" sz="2700" dirty="0" smtClean="0"/>
              <a:t>Производительность кольцевой шины достигает 96 Гбайт в секунду на соединение при тактовой частоте 3 ГГц, что в 4 раза превышает показатели процессоров </a:t>
            </a:r>
            <a:r>
              <a:rPr lang="ru-RU" sz="2700" dirty="0" err="1" smtClean="0"/>
              <a:t>Intel</a:t>
            </a:r>
            <a:r>
              <a:rPr lang="ru-RU" sz="2700" dirty="0" smtClean="0"/>
              <a:t> предыдущего поколения.</a:t>
            </a:r>
            <a:endParaRPr lang="ru-RU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29581"/>
            <a:ext cx="8318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Преимущества кольцевой шины </a:t>
            </a:r>
            <a:r>
              <a:rPr lang="en-US" sz="3200" b="1" dirty="0" smtClean="0"/>
              <a:t>Sandy Bridge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5262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859208"/>
            <a:ext cx="81758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en-GB" sz="2400" b="1" dirty="0" err="1" smtClean="0"/>
              <a:t>Haswell</a:t>
            </a:r>
            <a:r>
              <a:rPr lang="en-GB" sz="2400" b="1" dirty="0" smtClean="0"/>
              <a:t> </a:t>
            </a:r>
            <a:r>
              <a:rPr lang="ru-RU" sz="2400" dirty="0" smtClean="0"/>
              <a:t>– представленная в 2013 г. </a:t>
            </a:r>
            <a:r>
              <a:rPr lang="ru-RU" sz="2400" dirty="0" err="1" smtClean="0"/>
              <a:t>микроархитектура</a:t>
            </a:r>
            <a:r>
              <a:rPr lang="ru-RU" sz="2400" dirty="0" smtClean="0"/>
              <a:t> процессоров компании </a:t>
            </a:r>
            <a:r>
              <a:rPr lang="ru-RU" sz="2400" dirty="0" err="1" smtClean="0"/>
              <a:t>Inte</a:t>
            </a:r>
            <a:r>
              <a:rPr lang="en-US" sz="2400" dirty="0" smtClean="0"/>
              <a:t>l</a:t>
            </a:r>
            <a:r>
              <a:rPr lang="ru-RU" sz="2400" dirty="0" smtClean="0"/>
              <a:t>, основанная на 22-нм технологии. Является четвёртым поколением процессоров </a:t>
            </a:r>
            <a:r>
              <a:rPr lang="ru-RU" sz="2400" dirty="0" err="1" smtClean="0"/>
              <a:t>Intel</a:t>
            </a:r>
            <a:r>
              <a:rPr lang="ru-RU" sz="2400" dirty="0" smtClean="0"/>
              <a:t> </a:t>
            </a:r>
            <a:r>
              <a:rPr lang="ru-RU" sz="2400" dirty="0" err="1" smtClean="0"/>
              <a:t>Core</a:t>
            </a:r>
            <a:r>
              <a:rPr lang="ru-RU" sz="2400" dirty="0" smtClean="0"/>
              <a:t>.</a:t>
            </a:r>
          </a:p>
          <a:p>
            <a:pPr indent="355600" algn="just"/>
            <a:r>
              <a:rPr lang="ru-RU" sz="2400" dirty="0" smtClean="0"/>
              <a:t>Основные особенности: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ru-RU" sz="2400" dirty="0" smtClean="0"/>
              <a:t>базовое количество ядер – 2 или 4;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ru-RU" sz="2400" dirty="0" smtClean="0"/>
              <a:t>новый дизайн </a:t>
            </a:r>
            <a:r>
              <a:rPr lang="ru-RU" sz="2400" dirty="0" err="1" smtClean="0"/>
              <a:t>кэша</a:t>
            </a:r>
            <a:r>
              <a:rPr lang="ru-RU" sz="2400" dirty="0" smtClean="0"/>
              <a:t>;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ru-RU" sz="2400" dirty="0" smtClean="0"/>
              <a:t>улучшенные механизмы энергосбережения;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ru-RU" sz="2400" dirty="0" smtClean="0"/>
              <a:t>интегрированный векторный сопроцессор;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ru-RU" sz="2400" dirty="0" smtClean="0"/>
              <a:t>добавление инструкций AVX; FMA; BMI1 и BMI2;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ru-RU" sz="2400" dirty="0" smtClean="0"/>
              <a:t>расширение команд TSX (</a:t>
            </a:r>
            <a:r>
              <a:rPr lang="ru-RU" sz="2400" dirty="0" err="1" smtClean="0"/>
              <a:t>Transactional</a:t>
            </a:r>
            <a:r>
              <a:rPr lang="ru-RU" sz="2400" dirty="0" smtClean="0"/>
              <a:t> </a:t>
            </a:r>
            <a:r>
              <a:rPr lang="ru-RU" sz="2400" dirty="0" err="1" smtClean="0"/>
              <a:t>Synchronization</a:t>
            </a:r>
            <a:r>
              <a:rPr lang="ru-RU" sz="2400" dirty="0" smtClean="0"/>
              <a:t> </a:t>
            </a:r>
            <a:r>
              <a:rPr lang="ru-RU" sz="2400" dirty="0" err="1" smtClean="0"/>
              <a:t>Extensions</a:t>
            </a:r>
            <a:r>
              <a:rPr lang="ru-RU" sz="2400" dirty="0" smtClean="0"/>
              <a:t>) для аппаратной поддержки транзакционной памяти; 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ru-RU" sz="2400" dirty="0" smtClean="0"/>
              <a:t>энергопотребление на 30 % ниже в сравнении с </a:t>
            </a:r>
            <a:r>
              <a:rPr lang="ru-RU" sz="2400" dirty="0" err="1" smtClean="0"/>
              <a:t>Sandy</a:t>
            </a:r>
            <a:r>
              <a:rPr lang="ru-RU" sz="2400" dirty="0" smtClean="0"/>
              <a:t> </a:t>
            </a:r>
            <a:r>
              <a:rPr lang="ru-RU" sz="2400" dirty="0" err="1" smtClean="0"/>
              <a:t>Bridge</a:t>
            </a:r>
            <a:r>
              <a:rPr lang="ru-RU" sz="2400" dirty="0" smtClean="0"/>
              <a:t>; в некоторых режимах – в 20 раз ниже.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3171" y="107921"/>
            <a:ext cx="6352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Микроархитектура</a:t>
            </a:r>
            <a:r>
              <a:rPr lang="ru-RU" sz="3200" b="1" dirty="0" smtClean="0"/>
              <a:t> </a:t>
            </a:r>
            <a:r>
              <a:rPr lang="en-GB" sz="3200" b="1" dirty="0" err="1" smtClean="0"/>
              <a:t>Haswell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5262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764704"/>
            <a:ext cx="806489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sz="2500" dirty="0"/>
              <a:t>Вычислительное ядро </a:t>
            </a:r>
            <a:r>
              <a:rPr lang="ru-RU" sz="2500" dirty="0" err="1"/>
              <a:t>Haswell</a:t>
            </a:r>
            <a:r>
              <a:rPr lang="ru-RU" sz="2500" dirty="0"/>
              <a:t> не претерпело кардинальных изменений в сравнении с вычислительным ядром </a:t>
            </a:r>
            <a:r>
              <a:rPr lang="ru-RU" sz="2500" dirty="0" err="1" smtClean="0"/>
              <a:t>Sandy</a:t>
            </a:r>
            <a:r>
              <a:rPr lang="ru-RU" sz="2500" dirty="0" smtClean="0"/>
              <a:t> </a:t>
            </a:r>
            <a:r>
              <a:rPr lang="ru-RU" sz="2500" dirty="0" err="1" smtClean="0"/>
              <a:t>Bridge</a:t>
            </a:r>
            <a:r>
              <a:rPr lang="ru-RU" sz="2500" dirty="0"/>
              <a:t>.</a:t>
            </a:r>
            <a:r>
              <a:rPr lang="ru-RU" sz="2500" dirty="0" smtClean="0"/>
              <a:t> </a:t>
            </a:r>
            <a:r>
              <a:rPr lang="ru-RU" sz="2500" dirty="0"/>
              <a:t>Б</a:t>
            </a:r>
            <a:r>
              <a:rPr lang="ru-RU" sz="2500" dirty="0" smtClean="0"/>
              <a:t>ыли </a:t>
            </a:r>
            <a:r>
              <a:rPr lang="ru-RU" sz="2500" dirty="0"/>
              <a:t>улучшены лишь отдельные блоки ядра процессора. А потому уместным будет </a:t>
            </a:r>
            <a:r>
              <a:rPr lang="ru-RU" sz="2500" dirty="0" smtClean="0"/>
              <a:t>рассмотреть </a:t>
            </a:r>
            <a:r>
              <a:rPr lang="ru-RU" sz="2500" dirty="0"/>
              <a:t>в общих чертах микроархитектуру </a:t>
            </a:r>
            <a:r>
              <a:rPr lang="ru-RU" sz="2500" dirty="0" err="1"/>
              <a:t>Sandy</a:t>
            </a:r>
            <a:r>
              <a:rPr lang="ru-RU" sz="2500" dirty="0"/>
              <a:t> </a:t>
            </a:r>
            <a:r>
              <a:rPr lang="ru-RU" sz="2500" dirty="0" err="1"/>
              <a:t>Bridge</a:t>
            </a:r>
            <a:r>
              <a:rPr lang="ru-RU" sz="2500" dirty="0"/>
              <a:t> и остановиться на внесенных в нее </a:t>
            </a:r>
            <a:r>
              <a:rPr lang="ru-RU" sz="2500" dirty="0" smtClean="0"/>
              <a:t>изменениях в </a:t>
            </a:r>
            <a:r>
              <a:rPr lang="en-US" sz="2500" dirty="0" smtClean="0"/>
              <a:t>Haswell</a:t>
            </a:r>
            <a:r>
              <a:rPr lang="ru-RU" sz="2500" dirty="0" smtClean="0"/>
              <a:t>.</a:t>
            </a:r>
            <a:endParaRPr lang="ru-RU" sz="2500" dirty="0"/>
          </a:p>
        </p:txBody>
      </p:sp>
      <p:sp>
        <p:nvSpPr>
          <p:cNvPr id="3" name="TextBox 2"/>
          <p:cNvSpPr txBox="1"/>
          <p:nvPr/>
        </p:nvSpPr>
        <p:spPr>
          <a:xfrm>
            <a:off x="1363171" y="107921"/>
            <a:ext cx="6352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Микроархитектура</a:t>
            </a:r>
            <a:r>
              <a:rPr lang="ru-RU" sz="3200" b="1" dirty="0" smtClean="0"/>
              <a:t> </a:t>
            </a:r>
            <a:r>
              <a:rPr lang="en-GB" sz="3200" b="1" dirty="0" err="1" smtClean="0"/>
              <a:t>Haswell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645024"/>
            <a:ext cx="705640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5262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3248" y="142852"/>
            <a:ext cx="6120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Сравнение </a:t>
            </a:r>
            <a:r>
              <a:rPr lang="en-US" sz="3200" b="1" dirty="0" err="1" smtClean="0"/>
              <a:t>Haswell</a:t>
            </a:r>
            <a:r>
              <a:rPr lang="ru-RU" sz="3200" b="1" dirty="0" smtClean="0"/>
              <a:t> и </a:t>
            </a:r>
            <a:r>
              <a:rPr lang="en-US" sz="3200" b="1" dirty="0" smtClean="0"/>
              <a:t>Sandy Bridge</a:t>
            </a:r>
            <a:endParaRPr lang="ru-RU" sz="3200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683" y="1000108"/>
            <a:ext cx="8937911" cy="504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5262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476" y="566252"/>
            <a:ext cx="8495804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sz="2500" dirty="0" smtClean="0"/>
              <a:t>Предпроцессор отвечает за выборку инструкций x86 из </a:t>
            </a:r>
            <a:r>
              <a:rPr lang="ru-RU" sz="2500" dirty="0" err="1" smtClean="0"/>
              <a:t>кэша</a:t>
            </a:r>
            <a:r>
              <a:rPr lang="ru-RU" sz="2500" dirty="0" smtClean="0"/>
              <a:t> инструкций и их декодирование. Инструкции </a:t>
            </a:r>
            <a:r>
              <a:rPr lang="ru-RU" sz="2500" dirty="0"/>
              <a:t>x86 выбираются из кэша инструкций </a:t>
            </a:r>
            <a:r>
              <a:rPr lang="ru-RU" sz="2500" dirty="0" smtClean="0"/>
              <a:t>L1 </a:t>
            </a:r>
            <a:r>
              <a:rPr lang="ru-RU" sz="2500" dirty="0"/>
              <a:t>(</a:t>
            </a:r>
            <a:r>
              <a:rPr lang="ru-RU" sz="2500" dirty="0" err="1" smtClean="0"/>
              <a:t>I-Сache</a:t>
            </a:r>
            <a:r>
              <a:rPr lang="ru-RU" sz="2500" dirty="0"/>
              <a:t>), который не изменился в микроархитектуре </a:t>
            </a:r>
            <a:r>
              <a:rPr lang="ru-RU" sz="2500" dirty="0" err="1"/>
              <a:t>Haswell</a:t>
            </a:r>
            <a:r>
              <a:rPr lang="ru-RU" sz="2500" dirty="0"/>
              <a:t>. Он имеет размер 32 Кбайт, является 8-канальным и динамически разделяем между двумя потоками </a:t>
            </a:r>
            <a:r>
              <a:rPr lang="ru-RU" sz="2500" dirty="0" smtClean="0"/>
              <a:t>инструкций.</a:t>
            </a:r>
            <a:endParaRPr lang="ru-RU" sz="2500" dirty="0"/>
          </a:p>
          <a:p>
            <a:pPr indent="355600" algn="just"/>
            <a:r>
              <a:rPr lang="ru-RU" sz="2500" dirty="0"/>
              <a:t>Из </a:t>
            </a:r>
            <a:r>
              <a:rPr lang="ru-RU" sz="2500" dirty="0" err="1"/>
              <a:t>кэша</a:t>
            </a:r>
            <a:r>
              <a:rPr lang="ru-RU" sz="2500" dirty="0"/>
              <a:t> </a:t>
            </a:r>
            <a:r>
              <a:rPr lang="ru-RU" sz="2500" dirty="0" smtClean="0"/>
              <a:t>L1 команды </a:t>
            </a:r>
            <a:r>
              <a:rPr lang="ru-RU" sz="2500" dirty="0"/>
              <a:t>загружаются 16-байтными блоками в 16-байтный буфер </a:t>
            </a:r>
            <a:r>
              <a:rPr lang="ru-RU" sz="2500" dirty="0" err="1"/>
              <a:t>предкодирования</a:t>
            </a:r>
            <a:r>
              <a:rPr lang="ru-RU" sz="2500" dirty="0"/>
              <a:t> (</a:t>
            </a:r>
            <a:r>
              <a:rPr lang="ru-RU" sz="2500" dirty="0" err="1"/>
              <a:t>Fetch</a:t>
            </a:r>
            <a:r>
              <a:rPr lang="ru-RU" sz="2500" dirty="0"/>
              <a:t> </a:t>
            </a:r>
            <a:r>
              <a:rPr lang="ru-RU" sz="2500" dirty="0" err="1"/>
              <a:t>Buffer</a:t>
            </a:r>
            <a:r>
              <a:rPr lang="ru-RU" sz="2500" dirty="0"/>
              <a:t>).</a:t>
            </a:r>
          </a:p>
          <a:p>
            <a:pPr indent="355600" algn="just"/>
            <a:r>
              <a:rPr lang="ru-RU" sz="2500" dirty="0"/>
              <a:t>Поскольку инструкции x86 имеют переменную длину (от 1 до 16 байт), а длина </a:t>
            </a:r>
            <a:r>
              <a:rPr lang="ru-RU" sz="2500" dirty="0" smtClean="0"/>
              <a:t>блоков команд фиксированная</a:t>
            </a:r>
            <a:r>
              <a:rPr lang="ru-RU" sz="2500" dirty="0"/>
              <a:t>, при декодировании команд определяются границы между отдельными командами (информация о размерах команд хранится в кэше инструкций </a:t>
            </a:r>
            <a:r>
              <a:rPr lang="ru-RU" sz="2500" dirty="0" smtClean="0"/>
              <a:t>L1 </a:t>
            </a:r>
            <a:r>
              <a:rPr lang="ru-RU" sz="2500" dirty="0"/>
              <a:t>в специальных полях</a:t>
            </a:r>
            <a:r>
              <a:rPr lang="ru-RU" sz="2500" dirty="0" smtClean="0"/>
              <a:t>).</a:t>
            </a:r>
          </a:p>
          <a:p>
            <a:pPr indent="355600" algn="just"/>
            <a:r>
              <a:rPr lang="ru-RU" sz="2500" dirty="0" smtClean="0"/>
              <a:t>После операции выборки команды организуются в очередь (</a:t>
            </a:r>
            <a:r>
              <a:rPr lang="ru-RU" sz="2500" dirty="0" err="1" smtClean="0"/>
              <a:t>Instruction</a:t>
            </a:r>
            <a:r>
              <a:rPr lang="ru-RU" sz="2500" dirty="0" smtClean="0"/>
              <a:t> </a:t>
            </a:r>
            <a:r>
              <a:rPr lang="ru-RU" sz="2500" dirty="0" err="1" smtClean="0"/>
              <a:t>Queue</a:t>
            </a:r>
            <a:r>
              <a:rPr lang="ru-RU" sz="2500" dirty="0" smtClean="0"/>
              <a:t>).</a:t>
            </a:r>
            <a:endParaRPr lang="ru-RU" sz="25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5262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7753"/>
            <a:ext cx="85011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sz="2400" dirty="0" smtClean="0"/>
              <a:t>В </a:t>
            </a:r>
            <a:r>
              <a:rPr lang="ru-RU" sz="2400" dirty="0"/>
              <a:t>микроархитектуре </a:t>
            </a:r>
            <a:r>
              <a:rPr lang="ru-RU" sz="2400" dirty="0" err="1"/>
              <a:t>Sandy</a:t>
            </a:r>
            <a:r>
              <a:rPr lang="ru-RU" sz="2400" dirty="0"/>
              <a:t> </a:t>
            </a:r>
            <a:r>
              <a:rPr lang="ru-RU" sz="2400" dirty="0" err="1"/>
              <a:t>Bridge</a:t>
            </a:r>
            <a:r>
              <a:rPr lang="ru-RU" sz="2400" dirty="0"/>
              <a:t> и </a:t>
            </a:r>
            <a:r>
              <a:rPr lang="ru-RU" sz="2400" dirty="0" err="1"/>
              <a:t>Haswell</a:t>
            </a:r>
            <a:r>
              <a:rPr lang="ru-RU" sz="2400" dirty="0"/>
              <a:t> буфер очереди команд рассчитан на 20 команд в каждом из двух </a:t>
            </a:r>
            <a:r>
              <a:rPr lang="ru-RU" sz="2400" dirty="0" smtClean="0"/>
              <a:t>потоков.</a:t>
            </a:r>
            <a:endParaRPr lang="ru-RU" sz="2400" dirty="0"/>
          </a:p>
          <a:p>
            <a:pPr indent="355600" algn="just"/>
            <a:r>
              <a:rPr lang="ru-RU" sz="2400" dirty="0"/>
              <a:t>После этого выделенные команды (x86-инструкции) передаются в декодер, где они преобразуются в машинные </a:t>
            </a:r>
            <a:r>
              <a:rPr lang="ru-RU" sz="2400" dirty="0" smtClean="0"/>
              <a:t>микрокоманды (</a:t>
            </a:r>
            <a:r>
              <a:rPr lang="ru-RU" sz="2400" dirty="0" err="1" smtClean="0"/>
              <a:t>uOp</a:t>
            </a:r>
            <a:r>
              <a:rPr lang="ru-RU" sz="2400" dirty="0" smtClean="0"/>
              <a:t>). Декодер ядра процессора </a:t>
            </a:r>
            <a:r>
              <a:rPr lang="ru-RU" sz="2400" dirty="0" err="1" smtClean="0"/>
              <a:t>Haswell</a:t>
            </a:r>
            <a:r>
              <a:rPr lang="ru-RU" sz="2400" dirty="0" smtClean="0"/>
              <a:t> остался без изменений. Он по-прежнему является четырехканальным и может декодировать в каждом такте до четырех инструкций x86.</a:t>
            </a:r>
          </a:p>
          <a:p>
            <a:pPr indent="355600" algn="just"/>
            <a:r>
              <a:rPr lang="ru-RU" sz="2400" dirty="0" smtClean="0"/>
              <a:t>Четырехканальный декодер состоит из трех простых декодеров, декодирующих простые инструкции в одну микрокоманду, и одного сложного, который способен декодировать одну инструкцию не более чем в четыре микрокоманды. Для еще более сложных инструкций, декодирующихся более чем в четыре микрокоманды, сложный декодер соединен с блоком </a:t>
            </a:r>
            <a:r>
              <a:rPr lang="ru-RU" sz="2400" dirty="0" err="1" smtClean="0"/>
              <a:t>uCode</a:t>
            </a:r>
            <a:r>
              <a:rPr lang="ru-RU" sz="2400" dirty="0" smtClean="0"/>
              <a:t> </a:t>
            </a:r>
            <a:r>
              <a:rPr lang="ru-RU" sz="2400" dirty="0" err="1" smtClean="0"/>
              <a:t>Sequenser</a:t>
            </a:r>
            <a:r>
              <a:rPr lang="ru-RU" sz="2400" dirty="0" smtClean="0"/>
              <a:t>, который и применяется для декодирования сложных инструкций.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73479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18184"/>
            <a:ext cx="8496944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sz="2500" dirty="0"/>
              <a:t>При декодировании инструкций используются технологии </a:t>
            </a:r>
            <a:r>
              <a:rPr lang="ru-RU" sz="2500" dirty="0" err="1"/>
              <a:t>Macro-Fusion</a:t>
            </a:r>
            <a:r>
              <a:rPr lang="ru-RU" sz="2500" dirty="0"/>
              <a:t> и </a:t>
            </a:r>
            <a:r>
              <a:rPr lang="ru-RU" sz="2500" dirty="0" err="1"/>
              <a:t>Micro-Fusion</a:t>
            </a:r>
            <a:r>
              <a:rPr lang="ru-RU" sz="2500" dirty="0" smtClean="0"/>
              <a:t>.</a:t>
            </a:r>
          </a:p>
          <a:p>
            <a:pPr indent="355600" algn="just"/>
            <a:r>
              <a:rPr lang="ru-RU" sz="2500" dirty="0" err="1" smtClean="0"/>
              <a:t>Macro-Fusion</a:t>
            </a:r>
            <a:r>
              <a:rPr lang="en-US" sz="2500" dirty="0" smtClean="0"/>
              <a:t> – </a:t>
            </a:r>
            <a:r>
              <a:rPr lang="ru-RU" sz="2500" dirty="0" smtClean="0"/>
              <a:t>это </a:t>
            </a:r>
            <a:r>
              <a:rPr lang="ru-RU" sz="2500" dirty="0"/>
              <a:t>слияние двух x86-инструкций в одну сложную </a:t>
            </a:r>
            <a:r>
              <a:rPr lang="ru-RU" sz="2500" dirty="0" smtClean="0"/>
              <a:t>микрокоманду </a:t>
            </a:r>
            <a:r>
              <a:rPr lang="ru-RU" sz="2500" dirty="0" err="1"/>
              <a:t>micro-ops</a:t>
            </a:r>
            <a:r>
              <a:rPr lang="ru-RU" sz="2500" dirty="0"/>
              <a:t>, которая в дальнейшем будет выполняться как одна </a:t>
            </a:r>
            <a:r>
              <a:rPr lang="ru-RU" sz="2500" dirty="0" smtClean="0"/>
              <a:t>микрокоманда. Без </a:t>
            </a:r>
            <a:r>
              <a:rPr lang="ru-RU" sz="2500" dirty="0"/>
              <a:t>применения технологии </a:t>
            </a:r>
            <a:r>
              <a:rPr lang="ru-RU" sz="2500" dirty="0" err="1"/>
              <a:t>Macro-Fusion</a:t>
            </a:r>
            <a:r>
              <a:rPr lang="ru-RU" sz="2500" dirty="0"/>
              <a:t> за каждый такт процессора могут декодироваться только четыре инструкции (в четырехканальном декодере), а при использовании технологии </a:t>
            </a:r>
            <a:r>
              <a:rPr lang="ru-RU" sz="2500" dirty="0" err="1"/>
              <a:t>Macro-Fusion</a:t>
            </a:r>
            <a:r>
              <a:rPr lang="ru-RU" sz="2500" dirty="0"/>
              <a:t> в каждом такте могут считываться пять инструкций, которые за счет слияния преобразуются в четыре и подвергаются декодированию</a:t>
            </a:r>
            <a:r>
              <a:rPr lang="ru-RU" sz="2500" dirty="0" smtClean="0"/>
              <a:t>.</a:t>
            </a:r>
          </a:p>
          <a:p>
            <a:pPr indent="355600" algn="just"/>
            <a:r>
              <a:rPr lang="ru-RU" sz="2500" dirty="0" smtClean="0"/>
              <a:t>Для </a:t>
            </a:r>
            <a:r>
              <a:rPr lang="ru-RU" sz="2500" dirty="0"/>
              <a:t>эффективного поддержания технологии </a:t>
            </a:r>
            <a:r>
              <a:rPr lang="ru-RU" sz="2500" dirty="0" err="1"/>
              <a:t>Macro-Fusion</a:t>
            </a:r>
            <a:r>
              <a:rPr lang="ru-RU" sz="2500" dirty="0"/>
              <a:t> применяются расширенные блоки ALU (</a:t>
            </a:r>
            <a:r>
              <a:rPr lang="ru-RU" sz="2500" dirty="0" err="1"/>
              <a:t>Arithmetical</a:t>
            </a:r>
            <a:r>
              <a:rPr lang="ru-RU" sz="2500" dirty="0"/>
              <a:t> </a:t>
            </a:r>
            <a:r>
              <a:rPr lang="ru-RU" sz="2500" dirty="0" err="1"/>
              <a:t>Logic</a:t>
            </a:r>
            <a:r>
              <a:rPr lang="ru-RU" sz="2500" dirty="0"/>
              <a:t> </a:t>
            </a:r>
            <a:r>
              <a:rPr lang="ru-RU" sz="2500" dirty="0" err="1"/>
              <a:t>Unit</a:t>
            </a:r>
            <a:r>
              <a:rPr lang="ru-RU" sz="2500" dirty="0"/>
              <a:t>), способные поддержать выполнение слитых </a:t>
            </a:r>
            <a:r>
              <a:rPr lang="ru-RU" sz="2500" dirty="0" smtClean="0"/>
              <a:t>микрокоманд.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8425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5" y="1822172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sz="2400" dirty="0" err="1"/>
              <a:t>Micro-Fusion</a:t>
            </a:r>
            <a:r>
              <a:rPr lang="ru-RU" sz="2400" dirty="0"/>
              <a:t> </a:t>
            </a:r>
            <a:r>
              <a:rPr lang="en-US" sz="2400" dirty="0" smtClean="0"/>
              <a:t>–</a:t>
            </a:r>
            <a:r>
              <a:rPr lang="ru-RU" sz="2400" dirty="0" smtClean="0"/>
              <a:t> </a:t>
            </a:r>
            <a:r>
              <a:rPr lang="ru-RU" sz="2400" dirty="0"/>
              <a:t>это слияние двух микроопераций (не x86-инструкций, а именно микроопераций) в одну, содержащую два элементарных действия. В дальнейшем две такие слитые микрооперации обрабатываются как одна, что позволяет снизить количество обрабатываемых микроопераций, а следовательно, увеличить общее количество исполняемых процессором инструкций за один такт.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8425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42918"/>
            <a:ext cx="842493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sz="2500" dirty="0" smtClean="0"/>
              <a:t>В </a:t>
            </a:r>
            <a:r>
              <a:rPr lang="ru-RU" sz="2500" dirty="0"/>
              <a:t>микроархитектуре </a:t>
            </a:r>
            <a:r>
              <a:rPr lang="ru-RU" sz="2500" dirty="0" err="1"/>
              <a:t>Haswell</a:t>
            </a:r>
            <a:r>
              <a:rPr lang="ru-RU" sz="2500" dirty="0"/>
              <a:t> и </a:t>
            </a:r>
            <a:r>
              <a:rPr lang="ru-RU" sz="2500" dirty="0" err="1"/>
              <a:t>Sandy</a:t>
            </a:r>
            <a:r>
              <a:rPr lang="ru-RU" sz="2500" dirty="0"/>
              <a:t> </a:t>
            </a:r>
            <a:r>
              <a:rPr lang="ru-RU" sz="2500" dirty="0" err="1"/>
              <a:t>Bridge</a:t>
            </a:r>
            <a:r>
              <a:rPr lang="ru-RU" sz="2500" dirty="0"/>
              <a:t> применяется кэш декодированных </a:t>
            </a:r>
            <a:r>
              <a:rPr lang="ru-RU" sz="2500" dirty="0" smtClean="0"/>
              <a:t>микрокоманд (</a:t>
            </a:r>
            <a:r>
              <a:rPr lang="en-US" sz="2500" dirty="0" err="1" smtClean="0"/>
              <a:t>uO</a:t>
            </a:r>
            <a:r>
              <a:rPr lang="ru-RU" sz="2500" dirty="0" err="1" smtClean="0"/>
              <a:t>p</a:t>
            </a:r>
            <a:r>
              <a:rPr lang="ru-RU" sz="2500" dirty="0" smtClean="0"/>
              <a:t> </a:t>
            </a:r>
            <a:r>
              <a:rPr lang="ru-RU" sz="2500" dirty="0" err="1"/>
              <a:t>Cache</a:t>
            </a:r>
            <a:r>
              <a:rPr lang="ru-RU" sz="2500" dirty="0"/>
              <a:t>), в который поступают все декодированные </a:t>
            </a:r>
            <a:r>
              <a:rPr lang="ru-RU" sz="2500" dirty="0" smtClean="0"/>
              <a:t>микрокоманды. </a:t>
            </a:r>
            <a:r>
              <a:rPr lang="ru-RU" sz="2500" dirty="0"/>
              <a:t>Этот кэш рассчитан приблизительно на 1500 </a:t>
            </a:r>
            <a:r>
              <a:rPr lang="ru-RU" sz="2500" dirty="0" smtClean="0"/>
              <a:t>микрокоманд </a:t>
            </a:r>
            <a:r>
              <a:rPr lang="ru-RU" sz="2500" dirty="0"/>
              <a:t>средней длины</a:t>
            </a:r>
            <a:r>
              <a:rPr lang="ru-RU" sz="2500" dirty="0" smtClean="0"/>
              <a:t>.</a:t>
            </a:r>
          </a:p>
          <a:p>
            <a:pPr indent="355600" algn="just"/>
            <a:r>
              <a:rPr lang="ru-RU" sz="2500" dirty="0" smtClean="0"/>
              <a:t>Концепция данного </a:t>
            </a:r>
            <a:r>
              <a:rPr lang="ru-RU" sz="2500" dirty="0" err="1" smtClean="0"/>
              <a:t>кэша</a:t>
            </a:r>
            <a:r>
              <a:rPr lang="ru-RU" sz="2500" dirty="0" smtClean="0"/>
              <a:t> заключается </a:t>
            </a:r>
            <a:r>
              <a:rPr lang="ru-RU" sz="2500" dirty="0"/>
              <a:t>в том, чтобы сохранять в нем уже декодированные последовательности </a:t>
            </a:r>
            <a:r>
              <a:rPr lang="ru-RU" sz="2500" dirty="0" smtClean="0"/>
              <a:t>микрокоманд. </a:t>
            </a:r>
            <a:r>
              <a:rPr lang="ru-RU" sz="2500" dirty="0"/>
              <a:t>В результате, если нужно выполнить некую x86-инструкцию повторно, а соответствующая ей последовательность декодированных </a:t>
            </a:r>
            <a:r>
              <a:rPr lang="ru-RU" sz="2500" dirty="0" smtClean="0"/>
              <a:t>микрокоманд </a:t>
            </a:r>
            <a:r>
              <a:rPr lang="ru-RU" sz="2500" dirty="0"/>
              <a:t>все еще находится в кэше декодированных </a:t>
            </a:r>
            <a:r>
              <a:rPr lang="ru-RU" sz="2500" dirty="0" smtClean="0"/>
              <a:t>микрокоманд, </a:t>
            </a:r>
            <a:r>
              <a:rPr lang="ru-RU" sz="2500" dirty="0"/>
              <a:t>не требуется вторично выбирать эту инструкцию из кэша L1 и декодировать ее </a:t>
            </a:r>
            <a:r>
              <a:rPr lang="en-US" sz="2500" dirty="0" smtClean="0"/>
              <a:t> –</a:t>
            </a:r>
            <a:r>
              <a:rPr lang="ru-RU" sz="2500" dirty="0" smtClean="0"/>
              <a:t> </a:t>
            </a:r>
            <a:r>
              <a:rPr lang="ru-RU" sz="2500" dirty="0"/>
              <a:t>из кэша на дальнейшую обработку поступают уже декодированные </a:t>
            </a:r>
            <a:r>
              <a:rPr lang="ru-RU" sz="2500" dirty="0" smtClean="0"/>
              <a:t>микрокоманды.</a:t>
            </a:r>
            <a:endParaRPr lang="ru-RU" sz="25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842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90547715"/>
              </p:ext>
            </p:extLst>
          </p:nvPr>
        </p:nvGraphicFramePr>
        <p:xfrm>
          <a:off x="642910" y="1251286"/>
          <a:ext cx="785818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663"/>
                <a:gridCol w="1920033"/>
                <a:gridCol w="1782887"/>
                <a:gridCol w="1508598"/>
              </a:tblGrid>
              <a:tr h="9022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 Core </a:t>
                      </a:r>
                      <a:endParaRPr lang="ru-RU" sz="2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 </a:t>
                      </a:r>
                      <a:r>
                        <a:rPr lang="ru-RU" sz="20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нм</a:t>
                      </a:r>
                      <a:endParaRPr lang="ru-RU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г.</a:t>
                      </a:r>
                      <a:endParaRPr lang="ru-RU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TOCK</a:t>
                      </a:r>
                      <a:endParaRPr lang="ru-RU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7095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Intel </a:t>
                      </a:r>
                      <a:r>
                        <a:rPr lang="en-US" sz="2000" b="0" dirty="0" err="1" smtClean="0"/>
                        <a:t>Penryn</a:t>
                      </a:r>
                      <a:endParaRPr lang="ru-RU" sz="2000" b="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45 </a:t>
                      </a:r>
                      <a:r>
                        <a:rPr lang="ru-RU" sz="2000" b="0" dirty="0" err="1" smtClean="0"/>
                        <a:t>нм</a:t>
                      </a:r>
                      <a:endParaRPr lang="ru-RU" sz="20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2008 г.</a:t>
                      </a:r>
                      <a:endParaRPr lang="ru-RU" sz="20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TICK</a:t>
                      </a:r>
                      <a:endParaRPr lang="ru-RU" sz="20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9627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Intel Nehalem</a:t>
                      </a:r>
                      <a:endParaRPr lang="ru-RU" sz="2000" b="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45 </a:t>
                      </a:r>
                      <a:r>
                        <a:rPr lang="ru-RU" sz="2000" b="0" dirty="0" err="1" smtClean="0"/>
                        <a:t>нм</a:t>
                      </a:r>
                      <a:endParaRPr lang="ru-RU" sz="20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2009 г.</a:t>
                      </a:r>
                      <a:endParaRPr lang="ru-RU" sz="20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TOCK</a:t>
                      </a:r>
                      <a:endParaRPr lang="ru-RU" sz="20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4564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Intel </a:t>
                      </a:r>
                      <a:r>
                        <a:rPr lang="en-US" sz="2000" b="0" dirty="0" err="1" smtClean="0"/>
                        <a:t>Westmere</a:t>
                      </a:r>
                      <a:endParaRPr lang="ru-RU" sz="2000" b="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32 </a:t>
                      </a:r>
                      <a:r>
                        <a:rPr lang="ru-RU" sz="2000" b="0" dirty="0" err="1" smtClean="0"/>
                        <a:t>нм</a:t>
                      </a:r>
                      <a:endParaRPr lang="ru-RU" sz="20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2010 г.</a:t>
                      </a:r>
                      <a:endParaRPr lang="ru-RU" sz="20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TICK</a:t>
                      </a:r>
                      <a:endParaRPr lang="ru-RU" sz="20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27143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Intel Sandy Bridge</a:t>
                      </a:r>
                      <a:endParaRPr lang="ru-RU" sz="2000" b="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32 </a:t>
                      </a:r>
                      <a:r>
                        <a:rPr lang="ru-RU" sz="2000" b="0" dirty="0" err="1" smtClean="0"/>
                        <a:t>нм</a:t>
                      </a:r>
                      <a:endParaRPr lang="ru-RU" sz="20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2011 г.</a:t>
                      </a:r>
                      <a:endParaRPr lang="ru-RU" sz="20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TOCK</a:t>
                      </a:r>
                      <a:endParaRPr lang="ru-RU" sz="2000" b="0" dirty="0" smtClean="0"/>
                    </a:p>
                    <a:p>
                      <a:pPr algn="ctr"/>
                      <a:endParaRPr lang="ru-RU" sz="2000" b="0" dirty="0" smtClean="0"/>
                    </a:p>
                    <a:p>
                      <a:pPr algn="ctr"/>
                      <a:endParaRPr lang="ru-RU" sz="20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608" y="201019"/>
            <a:ext cx="7096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Этапы развития </a:t>
            </a:r>
            <a:r>
              <a:rPr lang="ru-RU" sz="3200" b="1" dirty="0" err="1" smtClean="0"/>
              <a:t>микроархитектур</a:t>
            </a:r>
            <a:r>
              <a:rPr lang="ru-RU" sz="3200" b="1" dirty="0" smtClean="0"/>
              <a:t> </a:t>
            </a:r>
            <a:r>
              <a:rPr lang="en-GB" sz="3200" b="1" dirty="0" smtClean="0"/>
              <a:t>Intel</a:t>
            </a:r>
            <a:endParaRPr lang="ru-RU" sz="32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1535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5" y="665221"/>
            <a:ext cx="820891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sz="2500" dirty="0"/>
              <a:t>После процесса декодирования x86-инструкций они, по </a:t>
            </a:r>
            <a:r>
              <a:rPr lang="ru-RU" sz="2500" dirty="0" smtClean="0"/>
              <a:t>4 </a:t>
            </a:r>
            <a:r>
              <a:rPr lang="ru-RU" sz="2500" dirty="0"/>
              <a:t>штуки за такт, поступают в буфер очереди декодированных инструкций (</a:t>
            </a:r>
            <a:r>
              <a:rPr lang="ru-RU" sz="2500" dirty="0" err="1"/>
              <a:t>Decode</a:t>
            </a:r>
            <a:r>
              <a:rPr lang="ru-RU" sz="2500" dirty="0"/>
              <a:t> </a:t>
            </a:r>
            <a:r>
              <a:rPr lang="ru-RU" sz="2500" dirty="0" err="1"/>
              <a:t>Queue</a:t>
            </a:r>
            <a:r>
              <a:rPr lang="ru-RU" sz="2500" dirty="0" smtClean="0"/>
              <a:t>).</a:t>
            </a:r>
          </a:p>
          <a:p>
            <a:pPr indent="355600" algn="just"/>
            <a:r>
              <a:rPr lang="ru-RU" sz="2500" dirty="0" smtClean="0"/>
              <a:t>В </a:t>
            </a:r>
            <a:r>
              <a:rPr lang="ru-RU" sz="2500" dirty="0"/>
              <a:t>микроархитектуре </a:t>
            </a:r>
            <a:r>
              <a:rPr lang="ru-RU" sz="2500" dirty="0" err="1"/>
              <a:t>Sandy</a:t>
            </a:r>
            <a:r>
              <a:rPr lang="ru-RU" sz="2500" dirty="0"/>
              <a:t> </a:t>
            </a:r>
            <a:r>
              <a:rPr lang="ru-RU" sz="2500" dirty="0" err="1"/>
              <a:t>Bridge</a:t>
            </a:r>
            <a:r>
              <a:rPr lang="ru-RU" sz="2500" dirty="0"/>
              <a:t> этот буфер очереди декодированных инструкций был рассчитан на </a:t>
            </a:r>
            <a:r>
              <a:rPr lang="ru-RU" sz="2500" dirty="0" smtClean="0"/>
              <a:t>2 </a:t>
            </a:r>
            <a:r>
              <a:rPr lang="ru-RU" sz="2500" dirty="0"/>
              <a:t>потока команд по 28 </a:t>
            </a:r>
            <a:r>
              <a:rPr lang="ru-RU" sz="2500" dirty="0" smtClean="0"/>
              <a:t>микрокоманд </a:t>
            </a:r>
            <a:r>
              <a:rPr lang="ru-RU" sz="2500" dirty="0"/>
              <a:t>на каждый </a:t>
            </a:r>
            <a:r>
              <a:rPr lang="ru-RU" sz="2500" dirty="0" smtClean="0"/>
              <a:t>поток.</a:t>
            </a:r>
          </a:p>
          <a:p>
            <a:pPr indent="355600" algn="just"/>
            <a:r>
              <a:rPr lang="ru-RU" sz="2500" dirty="0" smtClean="0"/>
              <a:t>В </a:t>
            </a:r>
            <a:r>
              <a:rPr lang="ru-RU" sz="2500" dirty="0" err="1"/>
              <a:t>микроархитектурах</a:t>
            </a:r>
            <a:r>
              <a:rPr lang="ru-RU" sz="2500" dirty="0"/>
              <a:t> </a:t>
            </a:r>
            <a:r>
              <a:rPr lang="ru-RU" sz="2500" dirty="0" err="1" smtClean="0"/>
              <a:t>Haswell</a:t>
            </a:r>
            <a:r>
              <a:rPr lang="ru-RU" sz="2500" dirty="0" smtClean="0"/>
              <a:t> </a:t>
            </a:r>
            <a:r>
              <a:rPr lang="ru-RU" sz="2500" dirty="0"/>
              <a:t>он не делится на два потока команд и рассчитан на 56 </a:t>
            </a:r>
            <a:r>
              <a:rPr lang="ru-RU" sz="2500" dirty="0" smtClean="0"/>
              <a:t>микрокоманд. </a:t>
            </a:r>
            <a:r>
              <a:rPr lang="ru-RU" sz="2500" dirty="0"/>
              <a:t>Такой подход оказывается более предпочтительным при выполнении однопоточного приложения (с одним потоком команд). В этом случае одному потоку команд доступен буфер емкостью на 56 </a:t>
            </a:r>
            <a:r>
              <a:rPr lang="ru-RU" sz="2500" dirty="0" smtClean="0"/>
              <a:t>микрокоманд, </a:t>
            </a:r>
            <a:r>
              <a:rPr lang="ru-RU" sz="2500" dirty="0"/>
              <a:t>а в микроархитектуре </a:t>
            </a:r>
            <a:r>
              <a:rPr lang="ru-RU" sz="2500" dirty="0" err="1"/>
              <a:t>Sandy</a:t>
            </a:r>
            <a:r>
              <a:rPr lang="ru-RU" sz="2500" dirty="0"/>
              <a:t> </a:t>
            </a:r>
            <a:r>
              <a:rPr lang="ru-RU" sz="2500" dirty="0" err="1"/>
              <a:t>Bridge</a:t>
            </a:r>
            <a:r>
              <a:rPr lang="ru-RU" sz="2500" dirty="0"/>
              <a:t> </a:t>
            </a:r>
            <a:r>
              <a:rPr lang="en-US" sz="2500" dirty="0" smtClean="0"/>
              <a:t> –</a:t>
            </a:r>
            <a:r>
              <a:rPr lang="ru-RU" sz="2500" dirty="0" smtClean="0"/>
              <a:t> </a:t>
            </a:r>
            <a:r>
              <a:rPr lang="ru-RU" sz="2500" dirty="0"/>
              <a:t>только на 28 </a:t>
            </a:r>
            <a:r>
              <a:rPr lang="ru-RU" sz="2500" dirty="0" smtClean="0"/>
              <a:t>микрокоманд.</a:t>
            </a:r>
            <a:endParaRPr lang="ru-RU" sz="25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8425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96752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sz="2700" dirty="0" smtClean="0"/>
              <a:t>Предпроцессоры </a:t>
            </a:r>
            <a:r>
              <a:rPr lang="ru-RU" sz="2700" dirty="0"/>
              <a:t>ядер </a:t>
            </a:r>
            <a:r>
              <a:rPr lang="ru-RU" sz="2700" dirty="0" err="1"/>
              <a:t>Haswell</a:t>
            </a:r>
            <a:r>
              <a:rPr lang="ru-RU" sz="2700" dirty="0"/>
              <a:t> и </a:t>
            </a:r>
            <a:r>
              <a:rPr lang="ru-RU" sz="2700" dirty="0" err="1"/>
              <a:t>Sandy</a:t>
            </a:r>
            <a:r>
              <a:rPr lang="ru-RU" sz="2700" dirty="0"/>
              <a:t> </a:t>
            </a:r>
            <a:r>
              <a:rPr lang="ru-RU" sz="2700" dirty="0" err="1"/>
              <a:t>Bridge</a:t>
            </a:r>
            <a:r>
              <a:rPr lang="ru-RU" sz="2700" dirty="0"/>
              <a:t> различаются лишь структурой буфера очереди декодированных инструкций</a:t>
            </a:r>
            <a:r>
              <a:rPr lang="ru-RU" sz="2700" dirty="0" smtClean="0"/>
              <a:t>.</a:t>
            </a:r>
          </a:p>
          <a:p>
            <a:pPr indent="355600" algn="just"/>
            <a:endParaRPr lang="ru-RU" sz="2700" dirty="0" smtClean="0"/>
          </a:p>
          <a:p>
            <a:pPr indent="355600" algn="just"/>
            <a:r>
              <a:rPr lang="ru-RU" sz="2700" dirty="0" smtClean="0"/>
              <a:t>Тем </a:t>
            </a:r>
            <a:r>
              <a:rPr lang="ru-RU" sz="2700" dirty="0"/>
              <a:t>не менее, как заявляет компания </a:t>
            </a:r>
            <a:r>
              <a:rPr lang="ru-RU" sz="2700" dirty="0" err="1"/>
              <a:t>Intel</a:t>
            </a:r>
            <a:r>
              <a:rPr lang="ru-RU" sz="2700" dirty="0"/>
              <a:t>, некоторые улучшения в предпроцессор </a:t>
            </a:r>
            <a:r>
              <a:rPr lang="ru-RU" sz="2700" dirty="0" err="1"/>
              <a:t>Haswell</a:t>
            </a:r>
            <a:r>
              <a:rPr lang="ru-RU" sz="2700" dirty="0"/>
              <a:t> все же были внесены и касались усовершенствования блока предсказания ветвлений (</a:t>
            </a:r>
            <a:r>
              <a:rPr lang="ru-RU" sz="2700" dirty="0" err="1"/>
              <a:t>Branch</a:t>
            </a:r>
            <a:r>
              <a:rPr lang="ru-RU" sz="2700" dirty="0"/>
              <a:t> </a:t>
            </a:r>
            <a:r>
              <a:rPr lang="ru-RU" sz="2700" dirty="0" err="1"/>
              <a:t>Predictors</a:t>
            </a:r>
            <a:r>
              <a:rPr lang="ru-RU" sz="2700" dirty="0"/>
              <a:t>). Однако, какие именно улучшения были реализованы, компания </a:t>
            </a:r>
            <a:r>
              <a:rPr lang="ru-RU" sz="2700" dirty="0" err="1"/>
              <a:t>Intel</a:t>
            </a:r>
            <a:r>
              <a:rPr lang="ru-RU" sz="2700" dirty="0"/>
              <a:t> не раскрывает</a:t>
            </a:r>
            <a:r>
              <a:rPr lang="ru-RU" sz="2700" dirty="0" smtClean="0"/>
              <a:t>.</a:t>
            </a:r>
            <a:endParaRPr lang="ru-RU" sz="27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8425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9" y="415979"/>
            <a:ext cx="8496944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sz="2300" dirty="0" smtClean="0"/>
              <a:t>Буфер </a:t>
            </a:r>
            <a:r>
              <a:rPr lang="ru-RU" sz="2300" dirty="0"/>
              <a:t>TLB (</a:t>
            </a:r>
            <a:r>
              <a:rPr lang="ru-RU" sz="2300" dirty="0" err="1"/>
              <a:t>Translation</a:t>
            </a:r>
            <a:r>
              <a:rPr lang="ru-RU" sz="2300" dirty="0"/>
              <a:t> </a:t>
            </a:r>
            <a:r>
              <a:rPr lang="ru-RU" sz="2300" dirty="0" err="1"/>
              <a:t>Look-aside</a:t>
            </a:r>
            <a:r>
              <a:rPr lang="ru-RU" sz="2300" dirty="0"/>
              <a:t> </a:t>
            </a:r>
            <a:r>
              <a:rPr lang="ru-RU" sz="2300" dirty="0" err="1"/>
              <a:t>Buffers</a:t>
            </a:r>
            <a:r>
              <a:rPr lang="ru-RU" sz="2300" dirty="0"/>
              <a:t>) </a:t>
            </a:r>
            <a:r>
              <a:rPr lang="en-US" sz="2300" dirty="0" smtClean="0"/>
              <a:t> –</a:t>
            </a:r>
            <a:r>
              <a:rPr lang="ru-RU" sz="2300" dirty="0" smtClean="0"/>
              <a:t> </a:t>
            </a:r>
            <a:r>
              <a:rPr lang="ru-RU" sz="2300" dirty="0"/>
              <a:t>это специальный кэш процессора, в котором сохраняются адреса декодированных инструкций и данных, что позволяет значительно сократить время доступа к ним. Этот кэш предназначен для сокращения времени преобразования виртуального адреса данных или инструкций в физический. Дело в том, что процессор использует виртуальную адресацию, а для доступа к данным в кэше или оперативной памяти нужны реальные физические адреса. Преобразование виртуального адреса в физический занимает приблизительно три такта процессора. TLB-кэш хранит результаты предыдущих преобразований, благодаря чему преобразование адреса возможно осуществлять за один такт</a:t>
            </a:r>
            <a:r>
              <a:rPr lang="ru-RU" sz="2300" dirty="0" smtClean="0"/>
              <a:t>.</a:t>
            </a:r>
          </a:p>
          <a:p>
            <a:pPr indent="355600" algn="just"/>
            <a:r>
              <a:rPr lang="ru-RU" sz="2300" dirty="0" smtClean="0"/>
              <a:t>В </a:t>
            </a:r>
            <a:r>
              <a:rPr lang="ru-RU" sz="2300" dirty="0"/>
              <a:t>процессорах c микроархитектурой </a:t>
            </a:r>
            <a:r>
              <a:rPr lang="ru-RU" sz="2300" dirty="0" err="1"/>
              <a:t>Haswell</a:t>
            </a:r>
            <a:r>
              <a:rPr lang="ru-RU" sz="2300" dirty="0"/>
              <a:t> и </a:t>
            </a:r>
            <a:r>
              <a:rPr lang="ru-RU" sz="2300" dirty="0" err="1"/>
              <a:t>Sandy</a:t>
            </a:r>
            <a:r>
              <a:rPr lang="ru-RU" sz="2300" dirty="0"/>
              <a:t> </a:t>
            </a:r>
            <a:r>
              <a:rPr lang="ru-RU" sz="2300" dirty="0" err="1"/>
              <a:t>Bridge</a:t>
            </a:r>
            <a:r>
              <a:rPr lang="ru-RU" sz="2300" dirty="0"/>
              <a:t> (как и в процессорах </a:t>
            </a:r>
            <a:r>
              <a:rPr lang="ru-RU" sz="2300" dirty="0" err="1" smtClean="0"/>
              <a:t>Intel</a:t>
            </a:r>
            <a:r>
              <a:rPr lang="ru-RU" sz="2300" dirty="0" smtClean="0"/>
              <a:t> других </a:t>
            </a:r>
            <a:r>
              <a:rPr lang="ru-RU" sz="2300" dirty="0"/>
              <a:t>микроархитектур) используется двухуровневый кэш TLB, причем если кэш L2 TLB является унифицированным, то L1 TLB-кэш разделен на буфер данных (DTLB) и буфер инструкций (ITLB</a:t>
            </a:r>
            <a:r>
              <a:rPr lang="ru-RU" sz="2300" dirty="0" smtClean="0"/>
              <a:t>).</a:t>
            </a:r>
            <a:endParaRPr lang="ru-RU" sz="23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8425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285728"/>
            <a:ext cx="758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Блок внеочередного исполнения </a:t>
            </a:r>
            <a:r>
              <a:rPr lang="ru-RU" sz="3200" b="1" dirty="0" smtClean="0"/>
              <a:t>команд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49997"/>
            <a:ext cx="84969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600" dirty="0"/>
              <a:t>После процесса декодирования x86-инструкций начинается этап их внеочередного исполнения (</a:t>
            </a:r>
            <a:r>
              <a:rPr lang="ru-RU" sz="2600" dirty="0" err="1"/>
              <a:t>Out</a:t>
            </a:r>
            <a:r>
              <a:rPr lang="ru-RU" sz="2600" dirty="0"/>
              <a:t>-of-</a:t>
            </a:r>
            <a:r>
              <a:rPr lang="ru-RU" sz="2600" dirty="0" err="1"/>
              <a:t>Order</a:t>
            </a:r>
            <a:r>
              <a:rPr lang="ru-RU" sz="2600" dirty="0" smtClean="0"/>
              <a:t>).</a:t>
            </a:r>
          </a:p>
          <a:p>
            <a:pPr indent="357188" algn="just"/>
            <a:r>
              <a:rPr lang="ru-RU" sz="2600" dirty="0" smtClean="0"/>
              <a:t>Из </a:t>
            </a:r>
            <a:r>
              <a:rPr lang="ru-RU" sz="2600" dirty="0"/>
              <a:t>буфера очереди декодированных инструкций (</a:t>
            </a:r>
            <a:r>
              <a:rPr lang="ru-RU" sz="2600" dirty="0" err="1"/>
              <a:t>Decode</a:t>
            </a:r>
            <a:r>
              <a:rPr lang="ru-RU" sz="2600" dirty="0"/>
              <a:t> </a:t>
            </a:r>
            <a:r>
              <a:rPr lang="ru-RU" sz="2600" dirty="0" err="1"/>
              <a:t>Queue</a:t>
            </a:r>
            <a:r>
              <a:rPr lang="ru-RU" sz="2600" dirty="0"/>
              <a:t>) микрооперации по четыре штуки за такт поступают в буфер переупорядочения </a:t>
            </a:r>
            <a:r>
              <a:rPr lang="ru-RU" sz="2600" dirty="0" smtClean="0"/>
              <a:t>(</a:t>
            </a:r>
            <a:r>
              <a:rPr lang="en-GB" sz="2600" dirty="0" smtClean="0"/>
              <a:t>Entry </a:t>
            </a:r>
            <a:r>
              <a:rPr lang="ru-RU" sz="2600" dirty="0" err="1" smtClean="0"/>
              <a:t>ReOrder</a:t>
            </a:r>
            <a:r>
              <a:rPr lang="ru-RU" sz="2600" dirty="0" smtClean="0"/>
              <a:t> </a:t>
            </a:r>
            <a:r>
              <a:rPr lang="ru-RU" sz="2600" dirty="0" err="1"/>
              <a:t>Buffer</a:t>
            </a:r>
            <a:r>
              <a:rPr lang="ru-RU" sz="2600" dirty="0"/>
              <a:t>), где происходит переупорядочение микроопераций </a:t>
            </a:r>
            <a:r>
              <a:rPr lang="ru-RU" sz="2600" dirty="0" smtClean="0"/>
              <a:t>в </a:t>
            </a:r>
            <a:r>
              <a:rPr lang="ru-RU" sz="2600" dirty="0"/>
              <a:t>порядке их поступления (</a:t>
            </a:r>
            <a:r>
              <a:rPr lang="ru-RU" sz="2600" dirty="0" err="1"/>
              <a:t>Out-of-Order</a:t>
            </a:r>
            <a:r>
              <a:rPr lang="ru-RU" sz="2600" dirty="0" smtClean="0"/>
              <a:t>).</a:t>
            </a:r>
          </a:p>
          <a:p>
            <a:pPr indent="357188" algn="just"/>
            <a:endParaRPr lang="ru-RU" sz="2600" dirty="0"/>
          </a:p>
          <a:p>
            <a:pPr indent="357188" algn="just"/>
            <a:r>
              <a:rPr lang="ru-RU" sz="2600" dirty="0"/>
              <a:t>В микроархитектуре </a:t>
            </a:r>
            <a:r>
              <a:rPr lang="ru-RU" sz="2600" dirty="0" err="1"/>
              <a:t>Sandy</a:t>
            </a:r>
            <a:r>
              <a:rPr lang="ru-RU" sz="2600" dirty="0"/>
              <a:t> </a:t>
            </a:r>
            <a:r>
              <a:rPr lang="ru-RU" sz="2600" dirty="0" err="1"/>
              <a:t>Bridge</a:t>
            </a:r>
            <a:r>
              <a:rPr lang="ru-RU" sz="2600" dirty="0"/>
              <a:t> размер буфера переупорядочения рассчитан на 168 микроопераций, а в микроархитектуре </a:t>
            </a:r>
            <a:r>
              <a:rPr lang="ru-RU" sz="2600" dirty="0" err="1"/>
              <a:t>Haswell</a:t>
            </a:r>
            <a:r>
              <a:rPr lang="ru-RU" sz="2600" dirty="0"/>
              <a:t> </a:t>
            </a:r>
            <a:r>
              <a:rPr lang="en-US" sz="2600" dirty="0" smtClean="0"/>
              <a:t>–</a:t>
            </a:r>
            <a:r>
              <a:rPr lang="ru-RU" sz="2600" dirty="0" smtClean="0"/>
              <a:t> </a:t>
            </a:r>
            <a:r>
              <a:rPr lang="ru-RU" sz="2600" dirty="0"/>
              <a:t>на 192 микрооперации</a:t>
            </a:r>
            <a:r>
              <a:rPr lang="ru-RU" sz="2600" dirty="0" smtClean="0"/>
              <a:t>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07889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52315"/>
            <a:ext cx="7623692" cy="6017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3248" y="44624"/>
            <a:ext cx="6120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Сравнение </a:t>
            </a:r>
            <a:r>
              <a:rPr lang="en-US" sz="3200" b="1" dirty="0" err="1" smtClean="0"/>
              <a:t>Haswell</a:t>
            </a:r>
            <a:r>
              <a:rPr lang="ru-RU" sz="3200" b="1" dirty="0" smtClean="0"/>
              <a:t> и </a:t>
            </a:r>
            <a:r>
              <a:rPr lang="en-US" sz="3200" b="1" dirty="0" smtClean="0"/>
              <a:t>Sandy Bridge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07889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7" y="692696"/>
            <a:ext cx="83529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500" dirty="0"/>
              <a:t>Далее происходит распределение </a:t>
            </a:r>
            <a:r>
              <a:rPr lang="ru-RU" sz="2500" dirty="0" smtClean="0"/>
              <a:t>микрокоманд </a:t>
            </a:r>
            <a:r>
              <a:rPr lang="ru-RU" sz="2500" dirty="0"/>
              <a:t>по исполнительным блокам. В блоке процессора </a:t>
            </a:r>
            <a:r>
              <a:rPr lang="ru-RU" sz="2500" dirty="0" err="1"/>
              <a:t>Unified</a:t>
            </a:r>
            <a:r>
              <a:rPr lang="ru-RU" sz="2500" dirty="0"/>
              <a:t> </a:t>
            </a:r>
            <a:r>
              <a:rPr lang="ru-RU" sz="2500" dirty="0" err="1"/>
              <a:t>Scheduler</a:t>
            </a:r>
            <a:r>
              <a:rPr lang="ru-RU" sz="2500" dirty="0"/>
              <a:t> формируются очереди </a:t>
            </a:r>
            <a:r>
              <a:rPr lang="ru-RU" sz="2500" dirty="0" smtClean="0"/>
              <a:t>микрокоманд, </a:t>
            </a:r>
            <a:r>
              <a:rPr lang="ru-RU" sz="2500" dirty="0"/>
              <a:t>в результате чего </a:t>
            </a:r>
            <a:r>
              <a:rPr lang="ru-RU" sz="2500" dirty="0" smtClean="0"/>
              <a:t>микрокоманды </a:t>
            </a:r>
            <a:r>
              <a:rPr lang="ru-RU" sz="2500" dirty="0"/>
              <a:t>попадают на один из портов функциональных устройств (</a:t>
            </a:r>
            <a:r>
              <a:rPr lang="ru-RU" sz="2500" dirty="0" err="1"/>
              <a:t>Dispatch</a:t>
            </a:r>
            <a:r>
              <a:rPr lang="ru-RU" sz="2500" dirty="0"/>
              <a:t> </a:t>
            </a:r>
            <a:r>
              <a:rPr lang="ru-RU" sz="2500" dirty="0" err="1"/>
              <a:t>ports</a:t>
            </a:r>
            <a:r>
              <a:rPr lang="ru-RU" sz="2500" dirty="0"/>
              <a:t>). Этот процесс называется </a:t>
            </a:r>
            <a:r>
              <a:rPr lang="ru-RU" sz="2500" dirty="0" smtClean="0"/>
              <a:t>диспетчеризацией, </a:t>
            </a:r>
            <a:r>
              <a:rPr lang="ru-RU" sz="2500" dirty="0"/>
              <a:t>а сами порты выполняют функцию шлюза к функциональным устройствам</a:t>
            </a:r>
            <a:r>
              <a:rPr lang="ru-RU" sz="2500" dirty="0" smtClean="0"/>
              <a:t>.</a:t>
            </a:r>
          </a:p>
          <a:p>
            <a:pPr indent="357188" algn="just"/>
            <a:endParaRPr lang="ru-RU" sz="2500" dirty="0"/>
          </a:p>
          <a:p>
            <a:pPr indent="357188" algn="just"/>
            <a:r>
              <a:rPr lang="ru-RU" sz="2500" dirty="0"/>
              <a:t>В микроархитектурах </a:t>
            </a:r>
            <a:r>
              <a:rPr lang="ru-RU" sz="2500" dirty="0" err="1"/>
              <a:t>Sandy</a:t>
            </a:r>
            <a:r>
              <a:rPr lang="ru-RU" sz="2500" dirty="0"/>
              <a:t> </a:t>
            </a:r>
            <a:r>
              <a:rPr lang="ru-RU" sz="2500" dirty="0" err="1"/>
              <a:t>Bridge</a:t>
            </a:r>
            <a:r>
              <a:rPr lang="ru-RU" sz="2500" dirty="0"/>
              <a:t> и </a:t>
            </a:r>
            <a:r>
              <a:rPr lang="ru-RU" sz="2500" dirty="0" err="1"/>
              <a:t>Haswell</a:t>
            </a:r>
            <a:r>
              <a:rPr lang="ru-RU" sz="2500" dirty="0"/>
              <a:t> кластеры внеочередного выполнения команд (</a:t>
            </a:r>
            <a:r>
              <a:rPr lang="ru-RU" sz="2500" dirty="0" err="1"/>
              <a:t>Out-of-Order</a:t>
            </a:r>
            <a:r>
              <a:rPr lang="ru-RU" sz="2500" dirty="0"/>
              <a:t> </a:t>
            </a:r>
            <a:r>
              <a:rPr lang="ru-RU" sz="2500" dirty="0" err="1"/>
              <a:t>Cluster</a:t>
            </a:r>
            <a:r>
              <a:rPr lang="ru-RU" sz="2500" dirty="0"/>
              <a:t>) используют так называемые физические регистровые </a:t>
            </a:r>
            <a:r>
              <a:rPr lang="ru-RU" sz="2500" dirty="0" smtClean="0"/>
              <a:t>файлы PRF </a:t>
            </a:r>
            <a:r>
              <a:rPr lang="ru-RU" sz="2500" dirty="0"/>
              <a:t>(</a:t>
            </a:r>
            <a:r>
              <a:rPr lang="ru-RU" sz="2500" dirty="0" err="1"/>
              <a:t>Physical</a:t>
            </a:r>
            <a:r>
              <a:rPr lang="ru-RU" sz="2500" dirty="0"/>
              <a:t> </a:t>
            </a:r>
            <a:r>
              <a:rPr lang="ru-RU" sz="2500" dirty="0" err="1"/>
              <a:t>Register</a:t>
            </a:r>
            <a:r>
              <a:rPr lang="ru-RU" sz="2500" dirty="0"/>
              <a:t> </a:t>
            </a:r>
            <a:r>
              <a:rPr lang="ru-RU" sz="2500" dirty="0" err="1" smtClean="0"/>
              <a:t>File</a:t>
            </a:r>
            <a:r>
              <a:rPr lang="ru-RU" sz="2500" dirty="0" smtClean="0"/>
              <a:t>), </a:t>
            </a:r>
            <a:r>
              <a:rPr lang="ru-RU" sz="2500" dirty="0"/>
              <a:t>в которых хранятся операнды </a:t>
            </a:r>
            <a:r>
              <a:rPr lang="ru-RU" sz="2500" dirty="0" smtClean="0"/>
              <a:t>микроопераций.</a:t>
            </a:r>
            <a:endParaRPr lang="ru-RU" sz="25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07889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7" y="260648"/>
            <a:ext cx="82809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300" dirty="0" smtClean="0"/>
              <a:t>Когда </a:t>
            </a:r>
            <a:r>
              <a:rPr lang="ru-RU" sz="2300" dirty="0"/>
              <a:t>в ядрах процессоров не применялись физические регистровые файлы (например, в </a:t>
            </a:r>
            <a:r>
              <a:rPr lang="ru-RU" sz="2300" dirty="0" err="1" smtClean="0"/>
              <a:t>Nehalem</a:t>
            </a:r>
            <a:r>
              <a:rPr lang="ru-RU" sz="2300" dirty="0"/>
              <a:t>), каждая микрооперация имела копию необходимого ей </a:t>
            </a:r>
            <a:r>
              <a:rPr lang="ru-RU" sz="2300" dirty="0" smtClean="0"/>
              <a:t>операнда. Для этого </a:t>
            </a:r>
            <a:r>
              <a:rPr lang="ru-RU" sz="2300" dirty="0"/>
              <a:t>блоки кластера внеочередного выполнения команд должны были обладать достаточно большим размером, чтобы иметь возможность вмещать микрооперации вместе с требуемыми им операндами.</a:t>
            </a:r>
          </a:p>
          <a:p>
            <a:pPr indent="357188" algn="just"/>
            <a:r>
              <a:rPr lang="ru-RU" sz="2300" dirty="0"/>
              <a:t>Использование PRF позволяет самим микрооперациям сохранять лишь указатели на операнды, но не сами операнды. </a:t>
            </a:r>
            <a:endParaRPr lang="ru-RU" sz="2300" dirty="0" smtClean="0"/>
          </a:p>
          <a:p>
            <a:pPr indent="357188" algn="just"/>
            <a:r>
              <a:rPr lang="ru-RU" sz="2300" dirty="0" smtClean="0"/>
              <a:t>Данный </a:t>
            </a:r>
            <a:r>
              <a:rPr lang="ru-RU" sz="2300" dirty="0"/>
              <a:t>подход </a:t>
            </a:r>
            <a:r>
              <a:rPr lang="ru-RU" sz="2300" dirty="0" smtClean="0"/>
              <a:t>обеспечивает:</a:t>
            </a:r>
          </a:p>
          <a:p>
            <a:pPr indent="357188" algn="just">
              <a:buFont typeface="Arial" pitchFamily="34" charset="0"/>
              <a:buChar char="•"/>
            </a:pPr>
            <a:r>
              <a:rPr lang="ru-RU" sz="2300" dirty="0" smtClean="0"/>
              <a:t>снижение </a:t>
            </a:r>
            <a:r>
              <a:rPr lang="ru-RU" sz="2300" dirty="0"/>
              <a:t>энергопотребления процессора, поскольку перемещение по конвейеру микроопераций вместе с их операндами требует существенных затрат по энергопотреблению. </a:t>
            </a:r>
            <a:endParaRPr lang="ru-RU" sz="2300" dirty="0" smtClean="0"/>
          </a:p>
          <a:p>
            <a:pPr indent="357188" algn="just">
              <a:buFont typeface="Arial" pitchFamily="34" charset="0"/>
              <a:buChar char="•"/>
            </a:pPr>
            <a:r>
              <a:rPr lang="ru-RU" sz="2300" dirty="0" smtClean="0"/>
              <a:t>применение </a:t>
            </a:r>
            <a:r>
              <a:rPr lang="ru-RU" sz="2300" dirty="0"/>
              <a:t>физического регистрового файла позволяет сэкономить размер кристалла, а высвободившееся пространство использовать для увеличения размеров буферов кластера внеочередного выполнения команд</a:t>
            </a:r>
            <a:r>
              <a:rPr lang="ru-RU" sz="2300" dirty="0" smtClean="0"/>
              <a:t>.</a:t>
            </a:r>
            <a:endParaRPr lang="ru-RU" sz="23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5877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340768"/>
            <a:ext cx="828092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700" dirty="0"/>
              <a:t>В микроархитектуре </a:t>
            </a:r>
            <a:r>
              <a:rPr lang="ru-RU" sz="2700" dirty="0" err="1"/>
              <a:t>Sandy</a:t>
            </a:r>
            <a:r>
              <a:rPr lang="ru-RU" sz="2700" dirty="0"/>
              <a:t> </a:t>
            </a:r>
            <a:r>
              <a:rPr lang="ru-RU" sz="2700" dirty="0" err="1"/>
              <a:t>Bridge</a:t>
            </a:r>
            <a:r>
              <a:rPr lang="ru-RU" sz="2700" dirty="0"/>
              <a:t> физический регистровый файл для целочисленных операндов (</a:t>
            </a:r>
            <a:r>
              <a:rPr lang="ru-RU" sz="2700" dirty="0" err="1"/>
              <a:t>Integer</a:t>
            </a:r>
            <a:r>
              <a:rPr lang="ru-RU" sz="2700" dirty="0"/>
              <a:t> </a:t>
            </a:r>
            <a:r>
              <a:rPr lang="ru-RU" sz="2700" dirty="0" err="1"/>
              <a:t>Registers</a:t>
            </a:r>
            <a:r>
              <a:rPr lang="ru-RU" sz="2700" dirty="0"/>
              <a:t>) рассчитан на 160 записей, а для операндов с плавающей запятой (AVX </a:t>
            </a:r>
            <a:r>
              <a:rPr lang="ru-RU" sz="2700" dirty="0" err="1"/>
              <a:t>Registers</a:t>
            </a:r>
            <a:r>
              <a:rPr lang="ru-RU" sz="2700" dirty="0"/>
              <a:t>) </a:t>
            </a:r>
            <a:r>
              <a:rPr lang="en-US" sz="2700" dirty="0" smtClean="0"/>
              <a:t>–</a:t>
            </a:r>
            <a:r>
              <a:rPr lang="ru-RU" sz="2700" dirty="0" smtClean="0"/>
              <a:t> </a:t>
            </a:r>
            <a:r>
              <a:rPr lang="ru-RU" sz="2700" dirty="0"/>
              <a:t>на 144 записи</a:t>
            </a:r>
            <a:r>
              <a:rPr lang="ru-RU" sz="2700" dirty="0" smtClean="0"/>
              <a:t>.</a:t>
            </a:r>
          </a:p>
          <a:p>
            <a:pPr indent="357188" algn="just"/>
            <a:endParaRPr lang="ru-RU" sz="2700" dirty="0"/>
          </a:p>
          <a:p>
            <a:pPr indent="357188" algn="just"/>
            <a:r>
              <a:rPr lang="ru-RU" sz="2700" dirty="0"/>
              <a:t>В микроархитектуре </a:t>
            </a:r>
            <a:r>
              <a:rPr lang="ru-RU" sz="2700" dirty="0" err="1"/>
              <a:t>Haswell</a:t>
            </a:r>
            <a:r>
              <a:rPr lang="ru-RU" sz="2700" dirty="0"/>
              <a:t> физические регистровые файлы </a:t>
            </a:r>
            <a:r>
              <a:rPr lang="ru-RU" sz="2700" dirty="0" err="1"/>
              <a:t>Integer</a:t>
            </a:r>
            <a:r>
              <a:rPr lang="ru-RU" sz="2700" dirty="0"/>
              <a:t> </a:t>
            </a:r>
            <a:r>
              <a:rPr lang="ru-RU" sz="2700" dirty="0" err="1"/>
              <a:t>Registers</a:t>
            </a:r>
            <a:r>
              <a:rPr lang="ru-RU" sz="2700" dirty="0"/>
              <a:t> и AVX </a:t>
            </a:r>
            <a:r>
              <a:rPr lang="ru-RU" sz="2700" dirty="0" err="1"/>
              <a:t>Registers</a:t>
            </a:r>
            <a:r>
              <a:rPr lang="ru-RU" sz="2700" dirty="0"/>
              <a:t> рассчитаны на 168 записей</a:t>
            </a:r>
            <a:r>
              <a:rPr lang="ru-RU" sz="2700" dirty="0" smtClean="0"/>
              <a:t>.</a:t>
            </a:r>
            <a:endParaRPr lang="ru-RU" sz="27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5877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08720"/>
            <a:ext cx="82089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600" dirty="0"/>
              <a:t>Буферы чтения (</a:t>
            </a:r>
            <a:r>
              <a:rPr lang="ru-RU" sz="2600" dirty="0" err="1"/>
              <a:t>Load</a:t>
            </a:r>
            <a:r>
              <a:rPr lang="ru-RU" sz="2600" dirty="0"/>
              <a:t>) и записи (</a:t>
            </a:r>
            <a:r>
              <a:rPr lang="ru-RU" sz="2600" dirty="0" err="1"/>
              <a:t>Store</a:t>
            </a:r>
            <a:r>
              <a:rPr lang="ru-RU" sz="2600" dirty="0"/>
              <a:t>), которые используются для доступа к памяти, также </a:t>
            </a:r>
            <a:r>
              <a:rPr lang="ru-RU" sz="2600" dirty="0" smtClean="0"/>
              <a:t>увеличились. В </a:t>
            </a:r>
            <a:r>
              <a:rPr lang="ru-RU" sz="2600" dirty="0"/>
              <a:t>микроархитектуре </a:t>
            </a:r>
            <a:r>
              <a:rPr lang="ru-RU" sz="2600" dirty="0" err="1"/>
              <a:t>Sandy</a:t>
            </a:r>
            <a:r>
              <a:rPr lang="ru-RU" sz="2600" dirty="0"/>
              <a:t> </a:t>
            </a:r>
            <a:r>
              <a:rPr lang="ru-RU" sz="2600" dirty="0" err="1"/>
              <a:t>Bridge</a:t>
            </a:r>
            <a:r>
              <a:rPr lang="ru-RU" sz="2600" dirty="0"/>
              <a:t> буферы </a:t>
            </a:r>
            <a:r>
              <a:rPr lang="ru-RU" sz="2600" dirty="0" err="1"/>
              <a:t>Load</a:t>
            </a:r>
            <a:r>
              <a:rPr lang="ru-RU" sz="2600" dirty="0"/>
              <a:t> и </a:t>
            </a:r>
            <a:r>
              <a:rPr lang="ru-RU" sz="2600" dirty="0" err="1"/>
              <a:t>Store</a:t>
            </a:r>
            <a:r>
              <a:rPr lang="ru-RU" sz="2600" dirty="0"/>
              <a:t> были рассчитаны на 64 и 36 записей соответственно, то в микроархитектуре </a:t>
            </a:r>
            <a:r>
              <a:rPr lang="ru-RU" sz="2600" dirty="0" err="1"/>
              <a:t>Haswell</a:t>
            </a:r>
            <a:r>
              <a:rPr lang="ru-RU" sz="2600" dirty="0"/>
              <a:t> они рассчитаны соответственно на 72 и 42 записи</a:t>
            </a:r>
            <a:r>
              <a:rPr lang="ru-RU" sz="2600" dirty="0" smtClean="0"/>
              <a:t>.</a:t>
            </a:r>
          </a:p>
          <a:p>
            <a:pPr indent="357188" algn="just"/>
            <a:endParaRPr lang="ru-RU" sz="2600" dirty="0"/>
          </a:p>
          <a:p>
            <a:pPr indent="357188" algn="just"/>
            <a:r>
              <a:rPr lang="ru-RU" sz="2600" dirty="0"/>
              <a:t>Размер буфера </a:t>
            </a:r>
            <a:r>
              <a:rPr lang="en-GB" sz="2600" dirty="0" smtClean="0"/>
              <a:t>Entry </a:t>
            </a:r>
            <a:r>
              <a:rPr lang="ru-RU" sz="2600" dirty="0" err="1" smtClean="0"/>
              <a:t>Unified</a:t>
            </a:r>
            <a:r>
              <a:rPr lang="ru-RU" sz="2600" dirty="0" smtClean="0"/>
              <a:t> </a:t>
            </a:r>
            <a:r>
              <a:rPr lang="ru-RU" sz="2600" dirty="0" err="1"/>
              <a:t>Scheduler</a:t>
            </a:r>
            <a:r>
              <a:rPr lang="ru-RU" sz="2600" dirty="0"/>
              <a:t>, в котором формируются очереди микроопераций к портам функциональных устройств, также </a:t>
            </a:r>
            <a:r>
              <a:rPr lang="ru-RU" sz="2600" dirty="0" smtClean="0"/>
              <a:t>изменился. В </a:t>
            </a:r>
            <a:r>
              <a:rPr lang="ru-RU" sz="2600" dirty="0" err="1"/>
              <a:t>Sandy</a:t>
            </a:r>
            <a:r>
              <a:rPr lang="ru-RU" sz="2600" dirty="0"/>
              <a:t> </a:t>
            </a:r>
            <a:r>
              <a:rPr lang="ru-RU" sz="2600" dirty="0" err="1"/>
              <a:t>Bridge</a:t>
            </a:r>
            <a:r>
              <a:rPr lang="ru-RU" sz="2600" dirty="0"/>
              <a:t> он был рассчитан на 54 микрооперации, то в </a:t>
            </a:r>
            <a:r>
              <a:rPr lang="ru-RU" sz="2600" dirty="0" err="1"/>
              <a:t>Haswell</a:t>
            </a:r>
            <a:r>
              <a:rPr lang="ru-RU" sz="2600" dirty="0"/>
              <a:t> </a:t>
            </a:r>
            <a:r>
              <a:rPr lang="en-US" sz="2600" dirty="0" smtClean="0"/>
              <a:t> –</a:t>
            </a:r>
            <a:r>
              <a:rPr lang="ru-RU" sz="2600" dirty="0" smtClean="0"/>
              <a:t> </a:t>
            </a:r>
            <a:r>
              <a:rPr lang="ru-RU" sz="2600" dirty="0"/>
              <a:t>на 60</a:t>
            </a:r>
            <a:r>
              <a:rPr lang="ru-RU" sz="2600" dirty="0" smtClean="0"/>
              <a:t>.</a:t>
            </a:r>
            <a:endParaRPr lang="ru-RU" sz="2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35315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724323"/>
            <a:ext cx="806489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700" dirty="0" smtClean="0"/>
              <a:t>Если </a:t>
            </a:r>
            <a:r>
              <a:rPr lang="ru-RU" sz="2700" dirty="0"/>
              <a:t>сравнивать архитектуры </a:t>
            </a:r>
            <a:r>
              <a:rPr lang="ru-RU" sz="2700" dirty="0" err="1"/>
              <a:t>Haswell</a:t>
            </a:r>
            <a:r>
              <a:rPr lang="ru-RU" sz="2700" dirty="0"/>
              <a:t> и </a:t>
            </a:r>
            <a:r>
              <a:rPr lang="ru-RU" sz="2700" dirty="0" err="1"/>
              <a:t>Sandy</a:t>
            </a:r>
            <a:r>
              <a:rPr lang="ru-RU" sz="2700" dirty="0"/>
              <a:t> </a:t>
            </a:r>
            <a:r>
              <a:rPr lang="ru-RU" sz="2700" dirty="0" err="1"/>
              <a:t>Bridge</a:t>
            </a:r>
            <a:r>
              <a:rPr lang="ru-RU" sz="2700" dirty="0"/>
              <a:t>, то в блоке внеочередного исполнения команд микроархитектура </a:t>
            </a:r>
            <a:r>
              <a:rPr lang="ru-RU" sz="2700" dirty="0" err="1"/>
              <a:t>Haswell</a:t>
            </a:r>
            <a:r>
              <a:rPr lang="ru-RU" sz="2700" dirty="0"/>
              <a:t> имеет не структурные, а лишь качественные изменения, касающиеся увеличения размеров буферов. Но никаких принципиальных изменений в блоке внеочередного исполнения команд в микроархитектуре </a:t>
            </a:r>
            <a:r>
              <a:rPr lang="ru-RU" sz="2700" dirty="0" err="1"/>
              <a:t>Haswell</a:t>
            </a:r>
            <a:r>
              <a:rPr lang="ru-RU" sz="2700" dirty="0"/>
              <a:t> </a:t>
            </a:r>
            <a:r>
              <a:rPr lang="ru-RU" sz="2700" dirty="0" smtClean="0"/>
              <a:t>нет.</a:t>
            </a:r>
            <a:endParaRPr lang="ru-RU" sz="27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3531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782826625"/>
              </p:ext>
            </p:extLst>
          </p:nvPr>
        </p:nvGraphicFramePr>
        <p:xfrm>
          <a:off x="571472" y="1428736"/>
          <a:ext cx="8043890" cy="448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584"/>
                <a:gridCol w="1724749"/>
                <a:gridCol w="1745372"/>
                <a:gridCol w="1723185"/>
              </a:tblGrid>
              <a:tr h="942751">
                <a:tc>
                  <a:txBody>
                    <a:bodyPr/>
                    <a:lstStyle/>
                    <a:p>
                      <a:pPr algn="l"/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Intel</a:t>
                      </a: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Ivy Bridge </a:t>
                      </a:r>
                      <a:endParaRPr lang="ru-RU" sz="2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22 </a:t>
                      </a:r>
                      <a:r>
                        <a:rPr lang="ru-RU" sz="2000" b="0" baseline="0" dirty="0" err="1" smtClean="0">
                          <a:solidFill>
                            <a:schemeClr val="tx1"/>
                          </a:solidFill>
                        </a:rPr>
                        <a:t>нм</a:t>
                      </a:r>
                      <a:endParaRPr lang="ru-RU" sz="2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2012 г.</a:t>
                      </a:r>
                      <a:endParaRPr lang="ru-RU" sz="2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TICK</a:t>
                      </a:r>
                      <a:endParaRPr lang="ru-RU" sz="2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427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effectLst/>
                        </a:rPr>
                        <a:t>Intel </a:t>
                      </a:r>
                      <a:r>
                        <a:rPr lang="en-US" sz="2000" b="0" kern="1200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Haswell</a:t>
                      </a:r>
                      <a:endParaRPr lang="ru-RU" sz="2000" b="0" baseline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baseline="0" dirty="0">
                          <a:solidFill>
                            <a:schemeClr val="tx1"/>
                          </a:solidFill>
                          <a:effectLst/>
                        </a:rPr>
                        <a:t>22 </a:t>
                      </a:r>
                      <a:r>
                        <a:rPr lang="ru-RU" sz="2000" b="0" kern="1200" baseline="0" dirty="0" err="1">
                          <a:solidFill>
                            <a:schemeClr val="tx1"/>
                          </a:solidFill>
                          <a:effectLst/>
                        </a:rPr>
                        <a:t>нм</a:t>
                      </a:r>
                      <a:endParaRPr lang="ru-RU" sz="2000" b="0" baseline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baseline="0" dirty="0">
                          <a:solidFill>
                            <a:schemeClr val="tx1"/>
                          </a:solidFill>
                          <a:effectLst/>
                        </a:rPr>
                        <a:t>2013 г.</a:t>
                      </a:r>
                      <a:endParaRPr lang="ru-RU" sz="2000" b="0" baseline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TOCK</a:t>
                      </a:r>
                      <a:endParaRPr lang="ru-RU" sz="2000" b="0" baseline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9427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effectLst/>
                        </a:rPr>
                        <a:t>Intel </a:t>
                      </a:r>
                      <a:r>
                        <a:rPr lang="en-US" sz="2000" b="0" kern="1200" dirty="0" err="1" smtClean="0">
                          <a:effectLst/>
                        </a:rPr>
                        <a:t>Broadwell</a:t>
                      </a:r>
                      <a:endParaRPr lang="ru-RU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dirty="0">
                          <a:effectLst/>
                        </a:rPr>
                        <a:t>14 </a:t>
                      </a:r>
                      <a:r>
                        <a:rPr lang="ru-RU" sz="2000" b="0" kern="1200" dirty="0" err="1">
                          <a:effectLst/>
                        </a:rPr>
                        <a:t>нм</a:t>
                      </a:r>
                      <a:endParaRPr lang="ru-RU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dirty="0">
                          <a:effectLst/>
                        </a:rPr>
                        <a:t>2014 г.</a:t>
                      </a:r>
                      <a:endParaRPr lang="ru-RU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b="0" dirty="0" smtClean="0">
                          <a:effectLst/>
                          <a:latin typeface="Calibri"/>
                        </a:rPr>
                        <a:t>TICK</a:t>
                      </a:r>
                      <a:endParaRPr lang="ru-RU" sz="2000" b="0" dirty="0">
                        <a:effectLst/>
                        <a:latin typeface="Calibri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8563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effectLst/>
                        </a:rPr>
                        <a:t>Intel </a:t>
                      </a:r>
                      <a:r>
                        <a:rPr lang="en-US" sz="2000" b="0" kern="1200" dirty="0" err="1" smtClean="0">
                          <a:effectLst/>
                        </a:rPr>
                        <a:t>Skylake</a:t>
                      </a:r>
                      <a:endParaRPr lang="ru-RU" sz="2000" b="0" kern="12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Intel</a:t>
                      </a:r>
                      <a:r>
                        <a:rPr lang="ru-RU" sz="20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Kaby</a:t>
                      </a:r>
                      <a:r>
                        <a:rPr lang="en-US" sz="20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Lake</a:t>
                      </a:r>
                      <a:endParaRPr lang="ru-RU" sz="2000" b="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dirty="0">
                          <a:effectLst/>
                        </a:rPr>
                        <a:t>14 </a:t>
                      </a:r>
                      <a:r>
                        <a:rPr lang="ru-RU" sz="2000" b="0" kern="1200" dirty="0" err="1">
                          <a:effectLst/>
                        </a:rPr>
                        <a:t>нм</a:t>
                      </a:r>
                      <a:endParaRPr lang="ru-RU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dirty="0" smtClean="0">
                          <a:effectLst/>
                        </a:rPr>
                        <a:t>2016 </a:t>
                      </a:r>
                      <a:r>
                        <a:rPr lang="ru-RU" sz="2000" b="0" kern="1200" dirty="0">
                          <a:effectLst/>
                        </a:rPr>
                        <a:t>г.</a:t>
                      </a:r>
                      <a:endParaRPr lang="ru-RU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b="0" dirty="0" smtClean="0">
                          <a:effectLst/>
                          <a:latin typeface="Calibri"/>
                        </a:rPr>
                        <a:t>TOCK</a:t>
                      </a:r>
                      <a:endParaRPr lang="ru-RU" sz="2000" b="0" dirty="0">
                        <a:effectLst/>
                        <a:latin typeface="Calibri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85978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Intel </a:t>
                      </a:r>
                      <a:r>
                        <a:rPr lang="en-US" sz="2000" b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Skymont</a:t>
                      </a:r>
                      <a:r>
                        <a:rPr lang="en-US" sz="20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r>
                        <a:rPr lang="en-US" sz="20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b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нм</a:t>
                      </a:r>
                      <a:endParaRPr lang="ru-RU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2017 г.</a:t>
                      </a:r>
                      <a:endParaRPr lang="ru-RU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b="0" dirty="0" smtClean="0">
                          <a:effectLst/>
                          <a:latin typeface="Calibri"/>
                        </a:rPr>
                        <a:t>TICK</a:t>
                      </a:r>
                      <a:endParaRPr lang="ru-RU" sz="2000" b="0" dirty="0">
                        <a:effectLst/>
                        <a:latin typeface="Calibri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43608" y="201019"/>
            <a:ext cx="7096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Этапы развития </a:t>
            </a:r>
            <a:r>
              <a:rPr lang="ru-RU" sz="3200" b="1" dirty="0" err="1" smtClean="0"/>
              <a:t>микроархитектур</a:t>
            </a:r>
            <a:r>
              <a:rPr lang="ru-RU" sz="3200" b="1" dirty="0" smtClean="0"/>
              <a:t> </a:t>
            </a:r>
            <a:r>
              <a:rPr lang="en-GB" sz="3200" b="1" dirty="0" smtClean="0"/>
              <a:t>Intel</a:t>
            </a:r>
            <a:endParaRPr lang="ru-RU" sz="32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84160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88640"/>
            <a:ext cx="7532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Исполнительные блоки ядра </a:t>
            </a:r>
            <a:r>
              <a:rPr lang="ru-RU" sz="3200" b="1" dirty="0" smtClean="0"/>
              <a:t>процессора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28747"/>
            <a:ext cx="7992888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700" dirty="0" smtClean="0"/>
              <a:t>В </a:t>
            </a:r>
            <a:r>
              <a:rPr lang="ru-RU" sz="2700" dirty="0"/>
              <a:t>микроархитектуре </a:t>
            </a:r>
            <a:r>
              <a:rPr lang="ru-RU" sz="2700" dirty="0" err="1"/>
              <a:t>Haswell</a:t>
            </a:r>
            <a:r>
              <a:rPr lang="ru-RU" sz="2700" dirty="0"/>
              <a:t> </a:t>
            </a:r>
            <a:r>
              <a:rPr lang="ru-RU" sz="2700" dirty="0" smtClean="0"/>
              <a:t>исполнительные блоки ядра процессора </a:t>
            </a:r>
            <a:r>
              <a:rPr lang="ru-RU" sz="2700" dirty="0"/>
              <a:t>претерпели существенные изменения по сравнению с микроархитектурой </a:t>
            </a:r>
            <a:r>
              <a:rPr lang="ru-RU" sz="2700" dirty="0" err="1"/>
              <a:t>Sandy</a:t>
            </a:r>
            <a:r>
              <a:rPr lang="ru-RU" sz="2700" dirty="0"/>
              <a:t> </a:t>
            </a:r>
            <a:r>
              <a:rPr lang="ru-RU" sz="2700" dirty="0" err="1" smtClean="0"/>
              <a:t>Bridge</a:t>
            </a:r>
            <a:r>
              <a:rPr lang="ru-RU" sz="2700" dirty="0" smtClean="0"/>
              <a:t>.</a:t>
            </a:r>
          </a:p>
          <a:p>
            <a:pPr indent="357188" algn="just"/>
            <a:endParaRPr lang="ru-RU" sz="2700" dirty="0" smtClean="0"/>
          </a:p>
          <a:p>
            <a:pPr indent="357188" algn="just"/>
            <a:r>
              <a:rPr lang="ru-RU" sz="2700" dirty="0" smtClean="0"/>
              <a:t>В </a:t>
            </a:r>
            <a:r>
              <a:rPr lang="ru-RU" sz="2700" dirty="0" err="1"/>
              <a:t>Sandy</a:t>
            </a:r>
            <a:r>
              <a:rPr lang="ru-RU" sz="2700" dirty="0"/>
              <a:t> </a:t>
            </a:r>
            <a:r>
              <a:rPr lang="ru-RU" sz="2700" dirty="0" err="1"/>
              <a:t>Bridge</a:t>
            </a:r>
            <a:r>
              <a:rPr lang="ru-RU" sz="2700" dirty="0"/>
              <a:t> насчитывается шесть портов функциональных устройств (</a:t>
            </a:r>
            <a:r>
              <a:rPr lang="ru-RU" sz="2700" dirty="0" smtClean="0"/>
              <a:t>порты </a:t>
            </a:r>
            <a:r>
              <a:rPr lang="ru-RU" sz="2700" dirty="0"/>
              <a:t>диспетчеризации): три вычислительных и три для работы с </a:t>
            </a:r>
            <a:r>
              <a:rPr lang="ru-RU" sz="2700" dirty="0" smtClean="0"/>
              <a:t>памятью.</a:t>
            </a:r>
          </a:p>
          <a:p>
            <a:pPr indent="357188" algn="just"/>
            <a:r>
              <a:rPr lang="ru-RU" sz="2700" dirty="0" smtClean="0"/>
              <a:t>В </a:t>
            </a:r>
            <a:r>
              <a:rPr lang="ru-RU" sz="2700" dirty="0"/>
              <a:t>микроархитектуре </a:t>
            </a:r>
            <a:r>
              <a:rPr lang="ru-RU" sz="2700" dirty="0" err="1"/>
              <a:t>Haswell</a:t>
            </a:r>
            <a:r>
              <a:rPr lang="ru-RU" sz="2700" dirty="0"/>
              <a:t> количество портов функциональных устройств увеличено до восьми</a:t>
            </a:r>
            <a:r>
              <a:rPr lang="ru-RU" sz="2700" dirty="0" smtClean="0"/>
              <a:t>.</a:t>
            </a:r>
            <a:endParaRPr lang="en-US" sz="2700" dirty="0" smtClean="0"/>
          </a:p>
          <a:p>
            <a:pPr indent="357188" algn="just"/>
            <a:r>
              <a:rPr lang="ru-RU" sz="2800" dirty="0" smtClean="0"/>
              <a:t>На рисунке показаны только вычислительные порты.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35315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764704"/>
            <a:ext cx="5904656" cy="5867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475656" y="44624"/>
            <a:ext cx="6120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Сравнение </a:t>
            </a:r>
            <a:r>
              <a:rPr lang="en-US" sz="3200" b="1" dirty="0" err="1" smtClean="0"/>
              <a:t>Haswell</a:t>
            </a:r>
            <a:r>
              <a:rPr lang="ru-RU" sz="3200" b="1" dirty="0" smtClean="0"/>
              <a:t> и </a:t>
            </a:r>
            <a:r>
              <a:rPr lang="en-US" sz="3200" b="1" dirty="0" smtClean="0"/>
              <a:t>Sandy Bridge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35315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3" y="1412776"/>
            <a:ext cx="806489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700" dirty="0" smtClean="0"/>
              <a:t>В </a:t>
            </a:r>
            <a:r>
              <a:rPr lang="ru-RU" sz="2700" dirty="0" err="1"/>
              <a:t>микроархитектуре</a:t>
            </a:r>
            <a:r>
              <a:rPr lang="ru-RU" sz="2700" dirty="0"/>
              <a:t> </a:t>
            </a:r>
            <a:r>
              <a:rPr lang="ru-RU" sz="2700" dirty="0" err="1" smtClean="0"/>
              <a:t>Haswell</a:t>
            </a:r>
            <a:r>
              <a:rPr lang="ru-RU" sz="2700" dirty="0" smtClean="0"/>
              <a:t> </a:t>
            </a:r>
            <a:r>
              <a:rPr lang="ru-RU" sz="2700" dirty="0"/>
              <a:t>добавили еще один порт для записи адреса (</a:t>
            </a:r>
            <a:r>
              <a:rPr lang="ru-RU" sz="2700" dirty="0" err="1"/>
              <a:t>Store</a:t>
            </a:r>
            <a:r>
              <a:rPr lang="ru-RU" sz="2700" dirty="0"/>
              <a:t> </a:t>
            </a:r>
            <a:r>
              <a:rPr lang="en-GB" sz="2700" dirty="0" smtClean="0"/>
              <a:t>A</a:t>
            </a:r>
            <a:r>
              <a:rPr lang="ru-RU" sz="2700" dirty="0" err="1" smtClean="0"/>
              <a:t>ddress</a:t>
            </a:r>
            <a:r>
              <a:rPr lang="ru-RU" sz="2700" dirty="0"/>
              <a:t>) и вычислительный порт для операций с целыми числами и операций сдвига (</a:t>
            </a:r>
            <a:r>
              <a:rPr lang="ru-RU" sz="2700" dirty="0" err="1"/>
              <a:t>Integer</a:t>
            </a:r>
            <a:r>
              <a:rPr lang="ru-RU" sz="2700" dirty="0"/>
              <a:t> ALU &amp; </a:t>
            </a:r>
            <a:r>
              <a:rPr lang="ru-RU" sz="2700" dirty="0" err="1"/>
              <a:t>Shift</a:t>
            </a:r>
            <a:r>
              <a:rPr lang="ru-RU" sz="2700" dirty="0" smtClean="0"/>
              <a:t>).</a:t>
            </a:r>
          </a:p>
          <a:p>
            <a:pPr indent="357188" algn="just"/>
            <a:r>
              <a:rPr lang="ru-RU" sz="2700" dirty="0" smtClean="0"/>
              <a:t>Таким </a:t>
            </a:r>
            <a:r>
              <a:rPr lang="ru-RU" sz="2700" dirty="0"/>
              <a:t>образом, </a:t>
            </a:r>
            <a:r>
              <a:rPr lang="ru-RU" sz="2700" dirty="0" smtClean="0"/>
              <a:t>процессоры </a:t>
            </a:r>
            <a:r>
              <a:rPr lang="ru-RU" sz="2700" dirty="0" err="1" smtClean="0"/>
              <a:t>микроархитектуры</a:t>
            </a:r>
            <a:r>
              <a:rPr lang="ru-RU" sz="2700" dirty="0" smtClean="0"/>
              <a:t> </a:t>
            </a:r>
            <a:r>
              <a:rPr lang="ru-RU" sz="2700" dirty="0" err="1"/>
              <a:t>Haswell</a:t>
            </a:r>
            <a:r>
              <a:rPr lang="ru-RU" sz="2700" dirty="0"/>
              <a:t> могут за один такт выполнять до восьми микроопераций, в то время как в микроархитектуре </a:t>
            </a:r>
            <a:r>
              <a:rPr lang="ru-RU" sz="2700" dirty="0" err="1"/>
              <a:t>Sandy</a:t>
            </a:r>
            <a:r>
              <a:rPr lang="ru-RU" sz="2700" dirty="0"/>
              <a:t> </a:t>
            </a:r>
            <a:r>
              <a:rPr lang="ru-RU" sz="2700" dirty="0" err="1"/>
              <a:t>Bridge</a:t>
            </a:r>
            <a:r>
              <a:rPr lang="ru-RU" sz="2700" dirty="0"/>
              <a:t> максимальное количество выполняемых за такт микроопераций равно шести.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35315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27531"/>
            <a:ext cx="849694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600" dirty="0"/>
              <a:t>Кроме того, в микроархитектуре </a:t>
            </a:r>
            <a:r>
              <a:rPr lang="ru-RU" sz="2600" dirty="0" err="1"/>
              <a:t>Haswell</a:t>
            </a:r>
            <a:r>
              <a:rPr lang="ru-RU" sz="2600" dirty="0"/>
              <a:t> немного изменены и сами исполнительные устройства. Связано это с тем, что в микроархитектуре </a:t>
            </a:r>
            <a:r>
              <a:rPr lang="ru-RU" sz="2600" dirty="0" err="1"/>
              <a:t>Haswell</a:t>
            </a:r>
            <a:r>
              <a:rPr lang="ru-RU" sz="2600" dirty="0"/>
              <a:t> появились дополнительные наборы </a:t>
            </a:r>
            <a:r>
              <a:rPr lang="ru-RU" sz="2600" dirty="0" smtClean="0"/>
              <a:t>инструкций: AVX2, FMA3 и BMI.</a:t>
            </a:r>
          </a:p>
          <a:p>
            <a:pPr indent="357188" algn="just"/>
            <a:r>
              <a:rPr lang="ru-RU" sz="2600" dirty="0" smtClean="0"/>
              <a:t>AVX2 (</a:t>
            </a:r>
            <a:r>
              <a:rPr lang="ru-RU" sz="2600" dirty="0" err="1"/>
              <a:t>Advanced</a:t>
            </a:r>
            <a:r>
              <a:rPr lang="ru-RU" sz="2600" dirty="0"/>
              <a:t> </a:t>
            </a:r>
            <a:r>
              <a:rPr lang="ru-RU" sz="2600" dirty="0" err="1"/>
              <a:t>Vector</a:t>
            </a:r>
            <a:r>
              <a:rPr lang="ru-RU" sz="2600" dirty="0"/>
              <a:t> </a:t>
            </a:r>
            <a:r>
              <a:rPr lang="ru-RU" sz="2600" dirty="0" err="1"/>
              <a:t>Instructions</a:t>
            </a:r>
            <a:r>
              <a:rPr lang="ru-RU" sz="2600" dirty="0"/>
              <a:t>) </a:t>
            </a:r>
            <a:r>
              <a:rPr lang="ru-RU" sz="2600" dirty="0" smtClean="0"/>
              <a:t>– расширение </a:t>
            </a:r>
            <a:r>
              <a:rPr lang="ru-RU" sz="2600" dirty="0"/>
              <a:t>набора инструкций AVX, который присутствует в микроархитектуре </a:t>
            </a:r>
            <a:r>
              <a:rPr lang="ru-RU" sz="2600" dirty="0" err="1"/>
              <a:t>Sandy</a:t>
            </a:r>
            <a:r>
              <a:rPr lang="ru-RU" sz="2600" dirty="0"/>
              <a:t> </a:t>
            </a:r>
            <a:r>
              <a:rPr lang="ru-RU" sz="2600" dirty="0" err="1"/>
              <a:t>Bridge</a:t>
            </a:r>
            <a:r>
              <a:rPr lang="ru-RU" sz="2600" dirty="0"/>
              <a:t>. </a:t>
            </a:r>
            <a:r>
              <a:rPr lang="ru-RU" sz="2600" dirty="0" smtClean="0"/>
              <a:t>Для </a:t>
            </a:r>
            <a:r>
              <a:rPr lang="ru-RU" sz="2600" dirty="0"/>
              <a:t>обработки данных в инструкциях AVX используется 16 векторных регистров разрядностью по 256 бит, благодаря чему можно во много раз ускорить многие операции. К примеру, умножение четырех 64-разрядных чисел с использованием AVX-команды возможно всего за один такт, в то время как без AVX-инструкции для этого потребуется четыре такта</a:t>
            </a:r>
            <a:r>
              <a:rPr lang="ru-RU" sz="2600" dirty="0" smtClean="0"/>
              <a:t>.</a:t>
            </a:r>
            <a:endParaRPr lang="ru-RU" sz="2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353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20688"/>
            <a:ext cx="82809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600" dirty="0"/>
              <a:t>Главное отличие </a:t>
            </a:r>
            <a:r>
              <a:rPr lang="ru-RU" sz="2600" dirty="0" smtClean="0"/>
              <a:t>набора </a:t>
            </a:r>
            <a:r>
              <a:rPr lang="ru-RU" sz="2600" dirty="0"/>
              <a:t>инструкций AVX2 от прежней версии AVX заключается в том, что если ранее 256-битные операции с AVX-регистрами были доступны только для операнда с плавающей запятой, а для целочисленных операндов были доступны лишь 128-битные операции, то в AVX2 256-битные операции стали доступны и для целочисленных </a:t>
            </a:r>
            <a:r>
              <a:rPr lang="ru-RU" sz="2600" dirty="0" smtClean="0"/>
              <a:t>операндов.</a:t>
            </a:r>
          </a:p>
          <a:p>
            <a:pPr indent="357188" algn="just"/>
            <a:r>
              <a:rPr lang="ru-RU" sz="2600" dirty="0" smtClean="0"/>
              <a:t>Кроме </a:t>
            </a:r>
            <a:r>
              <a:rPr lang="ru-RU" sz="2600" dirty="0"/>
              <a:t>того, в AVX2 появилась улучшенная поддержка сдвигов и перестановок в векторных операциях. Есть и новые инструкции, используемые для сборки нескольких (четырех или восьми) несвязанных элементов в один векторный элемент, благодаря чему есть возможность более полно загружать 256-битные AVX-регистры</a:t>
            </a:r>
            <a:r>
              <a:rPr lang="ru-RU" sz="2600" dirty="0" smtClean="0"/>
              <a:t>.</a:t>
            </a:r>
            <a:endParaRPr lang="ru-RU" sz="2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3377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052736"/>
            <a:ext cx="842493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700" dirty="0"/>
              <a:t>Новый набор инструкций FMA3 (</a:t>
            </a:r>
            <a:r>
              <a:rPr lang="ru-RU" sz="2700" dirty="0" err="1"/>
              <a:t>Fused</a:t>
            </a:r>
            <a:r>
              <a:rPr lang="ru-RU" sz="2700" dirty="0"/>
              <a:t> </a:t>
            </a:r>
            <a:r>
              <a:rPr lang="ru-RU" sz="2700" dirty="0" err="1"/>
              <a:t>Multiply</a:t>
            </a:r>
            <a:r>
              <a:rPr lang="ru-RU" sz="2700" dirty="0"/>
              <a:t> </a:t>
            </a:r>
            <a:r>
              <a:rPr lang="ru-RU" sz="2700" dirty="0" err="1"/>
              <a:t>Add</a:t>
            </a:r>
            <a:r>
              <a:rPr lang="ru-RU" sz="2700" dirty="0"/>
              <a:t>) предназначен для проведения операций совмещенного умножения и сложения над тремя операндами</a:t>
            </a:r>
            <a:r>
              <a:rPr lang="ru-RU" sz="2700" dirty="0" smtClean="0"/>
              <a:t>.</a:t>
            </a:r>
          </a:p>
          <a:p>
            <a:pPr indent="357188" algn="just"/>
            <a:endParaRPr lang="ru-RU" sz="2700" dirty="0"/>
          </a:p>
          <a:p>
            <a:pPr indent="357188" algn="just"/>
            <a:r>
              <a:rPr lang="ru-RU" sz="2700" dirty="0"/>
              <a:t>Использование операций FMA3 позволяет более эффективно реализовать операции деления, извлечения квадратного корня, умножение векторов и матриц и т.д. Набор FMA3 включает 36 инструкций с плавающей точкой для выполнения 256-битных вычислений и 60 инструкций для 128-битных векторов</a:t>
            </a:r>
            <a:r>
              <a:rPr lang="ru-RU" sz="2700" dirty="0" smtClean="0"/>
              <a:t>.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3377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71480"/>
            <a:ext cx="80648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700" dirty="0"/>
              <a:t>В набор команд BMI (</a:t>
            </a:r>
            <a:r>
              <a:rPr lang="ru-RU" sz="2700" dirty="0" err="1"/>
              <a:t>Bit</a:t>
            </a:r>
            <a:r>
              <a:rPr lang="ru-RU" sz="2700" dirty="0"/>
              <a:t> </a:t>
            </a:r>
            <a:r>
              <a:rPr lang="ru-RU" sz="2700" dirty="0" err="1"/>
              <a:t>Manipulation</a:t>
            </a:r>
            <a:r>
              <a:rPr lang="ru-RU" sz="2700" dirty="0"/>
              <a:t> </a:t>
            </a:r>
            <a:r>
              <a:rPr lang="ru-RU" sz="2700" dirty="0" err="1"/>
              <a:t>Instructions</a:t>
            </a:r>
            <a:r>
              <a:rPr lang="ru-RU" sz="2700" dirty="0"/>
              <a:t>) входят 15 скалярных инструкций для битовых операций, которые работают с целочисленными регистрами общего назначения. </a:t>
            </a:r>
            <a:endParaRPr lang="ru-RU" sz="2700" dirty="0" smtClean="0"/>
          </a:p>
          <a:p>
            <a:pPr indent="357188" algn="just"/>
            <a:r>
              <a:rPr lang="ru-RU" sz="2700" dirty="0" smtClean="0"/>
              <a:t>Эти </a:t>
            </a:r>
            <a:r>
              <a:rPr lang="ru-RU" sz="2700" dirty="0"/>
              <a:t>инструкции разбиты на три </a:t>
            </a:r>
            <a:r>
              <a:rPr lang="ru-RU" sz="2700" dirty="0" smtClean="0"/>
              <a:t>группы:</a:t>
            </a:r>
          </a:p>
          <a:p>
            <a:pPr indent="357188" algn="just">
              <a:buFont typeface="Arial" pitchFamily="34" charset="0"/>
              <a:buChar char="•"/>
            </a:pPr>
            <a:r>
              <a:rPr lang="ru-RU" sz="2700" dirty="0" smtClean="0"/>
              <a:t>манипуляции </a:t>
            </a:r>
            <a:r>
              <a:rPr lang="ru-RU" sz="2700" dirty="0"/>
              <a:t>над отдельными битами, такие как вставка, сдвиг и извлечение </a:t>
            </a:r>
            <a:r>
              <a:rPr lang="ru-RU" sz="2700" dirty="0" smtClean="0"/>
              <a:t>бит;</a:t>
            </a:r>
          </a:p>
          <a:p>
            <a:pPr indent="357188" algn="just">
              <a:buFont typeface="Arial" pitchFamily="34" charset="0"/>
              <a:buChar char="•"/>
            </a:pPr>
            <a:r>
              <a:rPr lang="ru-RU" sz="2700" dirty="0" smtClean="0"/>
              <a:t>подсчет </a:t>
            </a:r>
            <a:r>
              <a:rPr lang="ru-RU" sz="2700" dirty="0"/>
              <a:t>битов, например подсчет ведущих нулей в записи </a:t>
            </a:r>
            <a:r>
              <a:rPr lang="ru-RU" sz="2700" dirty="0" smtClean="0"/>
              <a:t>чисел;</a:t>
            </a:r>
          </a:p>
          <a:p>
            <a:pPr indent="357188" algn="just">
              <a:buFont typeface="Arial" pitchFamily="34" charset="0"/>
              <a:buChar char="•"/>
            </a:pPr>
            <a:r>
              <a:rPr lang="ru-RU" sz="2700" dirty="0" smtClean="0"/>
              <a:t>целочисленное </a:t>
            </a:r>
            <a:r>
              <a:rPr lang="ru-RU" sz="2700" dirty="0"/>
              <a:t>умножение произвольной точности</a:t>
            </a:r>
            <a:r>
              <a:rPr lang="ru-RU" sz="2700" dirty="0" smtClean="0"/>
              <a:t>.</a:t>
            </a:r>
          </a:p>
          <a:p>
            <a:pPr indent="357188" algn="just"/>
            <a:r>
              <a:rPr lang="ru-RU" sz="2700" dirty="0" smtClean="0"/>
              <a:t> </a:t>
            </a:r>
            <a:r>
              <a:rPr lang="ru-RU" sz="2700" dirty="0"/>
              <a:t>Данный набор инструкций позволяет ускорять ряд специфических операций, используемых, например, при шифровании</a:t>
            </a:r>
            <a:r>
              <a:rPr lang="ru-RU" sz="2700" dirty="0" smtClean="0"/>
              <a:t>.</a:t>
            </a:r>
            <a:endParaRPr lang="ru-RU" sz="27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174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72457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Подсистема памяти </a:t>
            </a:r>
            <a:r>
              <a:rPr lang="ru-RU" sz="3200" b="1" dirty="0" smtClean="0"/>
              <a:t>в </a:t>
            </a:r>
            <a:r>
              <a:rPr lang="ru-RU" sz="3200" b="1" dirty="0" err="1" smtClean="0"/>
              <a:t>Haswell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813690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700" dirty="0"/>
              <a:t>Одно из наиболее значимых изменений в микроархитектуре </a:t>
            </a:r>
            <a:r>
              <a:rPr lang="ru-RU" sz="2700" dirty="0" err="1"/>
              <a:t>Haswell</a:t>
            </a:r>
            <a:r>
              <a:rPr lang="ru-RU" sz="2700" dirty="0"/>
              <a:t> в сравнении с </a:t>
            </a:r>
            <a:r>
              <a:rPr lang="ru-RU" sz="2700" dirty="0" err="1"/>
              <a:t>Sandy</a:t>
            </a:r>
            <a:r>
              <a:rPr lang="ru-RU" sz="2700" dirty="0"/>
              <a:t> </a:t>
            </a:r>
            <a:r>
              <a:rPr lang="ru-RU" sz="2700" dirty="0" err="1"/>
              <a:t>Bridge</a:t>
            </a:r>
            <a:r>
              <a:rPr lang="ru-RU" sz="2700" dirty="0"/>
              <a:t> было сделано в подсистеме памяти. И дело не только в том, что увеличен размер буферов чтения </a:t>
            </a:r>
            <a:r>
              <a:rPr lang="ru-RU" sz="2700" dirty="0" smtClean="0"/>
              <a:t>(</a:t>
            </a:r>
            <a:r>
              <a:rPr lang="ru-RU" sz="2700" dirty="0" err="1" smtClean="0"/>
              <a:t>Load</a:t>
            </a:r>
            <a:r>
              <a:rPr lang="ru-RU" sz="2700" dirty="0" smtClean="0"/>
              <a:t> </a:t>
            </a:r>
            <a:r>
              <a:rPr lang="en-US" sz="2700" dirty="0" smtClean="0"/>
              <a:t>Buffer</a:t>
            </a:r>
            <a:r>
              <a:rPr lang="ru-RU" sz="2700" dirty="0" smtClean="0"/>
              <a:t>) </a:t>
            </a:r>
            <a:r>
              <a:rPr lang="ru-RU" sz="2700" dirty="0"/>
              <a:t>и записи </a:t>
            </a:r>
            <a:r>
              <a:rPr lang="ru-RU" sz="2700" dirty="0" smtClean="0"/>
              <a:t>(</a:t>
            </a:r>
            <a:r>
              <a:rPr lang="ru-RU" sz="2700" dirty="0" err="1" smtClean="0"/>
              <a:t>Store</a:t>
            </a:r>
            <a:r>
              <a:rPr lang="en-US" sz="2700" dirty="0" smtClean="0"/>
              <a:t> Buffer</a:t>
            </a:r>
            <a:r>
              <a:rPr lang="ru-RU" sz="2700" dirty="0" smtClean="0"/>
              <a:t>), </a:t>
            </a:r>
            <a:r>
              <a:rPr lang="ru-RU" sz="2700" dirty="0"/>
              <a:t>которые используются для доступа к памяти (72 и 42 записи соответственно). Главное, был добавлен еще один порт для записи </a:t>
            </a:r>
            <a:r>
              <a:rPr lang="ru-RU" sz="2700" dirty="0" smtClean="0"/>
              <a:t>адреса </a:t>
            </a:r>
            <a:r>
              <a:rPr lang="en-US" sz="2700" dirty="0" smtClean="0"/>
              <a:t>Store </a:t>
            </a:r>
            <a:r>
              <a:rPr lang="en-GB" sz="2700" dirty="0" smtClean="0"/>
              <a:t>AGU</a:t>
            </a:r>
            <a:r>
              <a:rPr lang="ru-RU" sz="2700" dirty="0" smtClean="0"/>
              <a:t> </a:t>
            </a:r>
            <a:r>
              <a:rPr lang="ru-RU" sz="2700" dirty="0"/>
              <a:t>(</a:t>
            </a:r>
            <a:r>
              <a:rPr lang="ru-RU" sz="2700" dirty="0" err="1"/>
              <a:t>Store</a:t>
            </a:r>
            <a:r>
              <a:rPr lang="ru-RU" sz="2700" dirty="0"/>
              <a:t> </a:t>
            </a:r>
            <a:r>
              <a:rPr lang="en-GB" sz="2700" dirty="0" smtClean="0"/>
              <a:t>Address Generation Unit</a:t>
            </a:r>
            <a:r>
              <a:rPr lang="ru-RU" sz="2700" dirty="0" smtClean="0"/>
              <a:t>). Кэш </a:t>
            </a:r>
            <a:r>
              <a:rPr lang="ru-RU" sz="2700" dirty="0"/>
              <a:t>данных L1 стал более производительным, а пропускная способность между кэшами L1 и L2 увеличена</a:t>
            </a:r>
            <a:r>
              <a:rPr lang="ru-RU" sz="2700" dirty="0" smtClean="0"/>
              <a:t>.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174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71414"/>
            <a:ext cx="6120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Сравнение </a:t>
            </a:r>
            <a:r>
              <a:rPr lang="en-US" sz="3200" b="1" dirty="0" err="1" smtClean="0"/>
              <a:t>Haswell</a:t>
            </a:r>
            <a:r>
              <a:rPr lang="ru-RU" sz="3200" b="1" dirty="0" smtClean="0"/>
              <a:t> и </a:t>
            </a:r>
            <a:r>
              <a:rPr lang="en-US" sz="3200" b="1" dirty="0" smtClean="0"/>
              <a:t>Sandy Bridge</a:t>
            </a:r>
            <a:endParaRPr lang="ru-R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857232"/>
            <a:ext cx="885831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174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272735"/>
            <a:ext cx="849694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400" dirty="0"/>
              <a:t>Доступ к подсистеме памяти начинается с того, что соответствующие микрооперации поступают в буферы чтения (</a:t>
            </a:r>
            <a:r>
              <a:rPr lang="ru-RU" sz="2400" dirty="0" err="1" smtClean="0"/>
              <a:t>Load</a:t>
            </a:r>
            <a:r>
              <a:rPr lang="ru-RU" sz="2400" dirty="0" smtClean="0"/>
              <a:t> </a:t>
            </a:r>
            <a:r>
              <a:rPr lang="en-US" sz="2400" dirty="0" smtClean="0"/>
              <a:t>Buffer</a:t>
            </a:r>
            <a:r>
              <a:rPr lang="ru-RU" sz="2400" dirty="0" smtClean="0"/>
              <a:t>) </a:t>
            </a:r>
            <a:r>
              <a:rPr lang="ru-RU" sz="2400" dirty="0"/>
              <a:t>и записи (</a:t>
            </a:r>
            <a:r>
              <a:rPr lang="ru-RU" sz="2400" dirty="0" err="1" smtClean="0"/>
              <a:t>Store</a:t>
            </a:r>
            <a:r>
              <a:rPr lang="en-US" sz="2400" dirty="0" smtClean="0"/>
              <a:t> Buffer</a:t>
            </a:r>
            <a:r>
              <a:rPr lang="ru-RU" sz="2400" dirty="0" smtClean="0"/>
              <a:t>), </a:t>
            </a:r>
            <a:r>
              <a:rPr lang="ru-RU" sz="2400" dirty="0"/>
              <a:t>которые в совокупности могут накапливать более ста </a:t>
            </a:r>
            <a:r>
              <a:rPr lang="ru-RU" sz="2400" dirty="0" smtClean="0"/>
              <a:t>микроопераций.</a:t>
            </a:r>
            <a:endParaRPr lang="en-US" sz="2400" dirty="0" smtClean="0"/>
          </a:p>
          <a:p>
            <a:pPr indent="357188" algn="just"/>
            <a:r>
              <a:rPr lang="ru-RU" sz="2400" dirty="0" smtClean="0"/>
              <a:t>В </a:t>
            </a:r>
            <a:r>
              <a:rPr lang="ru-RU" sz="2400" dirty="0"/>
              <a:t>микроархитектуре </a:t>
            </a:r>
            <a:r>
              <a:rPr lang="ru-RU" sz="2400" dirty="0" err="1"/>
              <a:t>Sandy</a:t>
            </a:r>
            <a:r>
              <a:rPr lang="ru-RU" sz="2400" dirty="0"/>
              <a:t> </a:t>
            </a:r>
            <a:r>
              <a:rPr lang="ru-RU" sz="2400" dirty="0" err="1"/>
              <a:t>Bridge</a:t>
            </a:r>
            <a:r>
              <a:rPr lang="ru-RU" sz="2400" dirty="0"/>
              <a:t> порты функциональных </a:t>
            </a:r>
            <a:r>
              <a:rPr lang="ru-RU" sz="2400" dirty="0" smtClean="0"/>
              <a:t>устройств</a:t>
            </a:r>
            <a:r>
              <a:rPr lang="en-US" sz="2400" dirty="0" smtClean="0"/>
              <a:t> </a:t>
            </a:r>
            <a:r>
              <a:rPr lang="ru-RU" sz="2400" dirty="0" smtClean="0"/>
              <a:t>2</a:t>
            </a:r>
            <a:r>
              <a:rPr lang="ru-RU" sz="2400" dirty="0"/>
              <a:t>, </a:t>
            </a:r>
            <a:r>
              <a:rPr lang="ru-RU" sz="2400" dirty="0" smtClean="0"/>
              <a:t>3 и 4 </a:t>
            </a:r>
            <a:r>
              <a:rPr lang="ru-RU" sz="2400" dirty="0"/>
              <a:t>отвечали именно за доступ к </a:t>
            </a:r>
            <a:r>
              <a:rPr lang="ru-RU" sz="2400" dirty="0" smtClean="0"/>
              <a:t>памяти. </a:t>
            </a:r>
            <a:r>
              <a:rPr lang="ru-RU" sz="2400" dirty="0"/>
              <a:t>Порты 2 и 3 связаны с функциональными </a:t>
            </a:r>
            <a:r>
              <a:rPr lang="ru-RU" sz="2400" dirty="0" smtClean="0"/>
              <a:t>устройствами генерации </a:t>
            </a:r>
            <a:r>
              <a:rPr lang="ru-RU" sz="2400" dirty="0" smtClean="0"/>
              <a:t>адреса</a:t>
            </a:r>
            <a:r>
              <a:rPr lang="en-US" sz="2400" dirty="0" smtClean="0"/>
              <a:t> </a:t>
            </a:r>
            <a:r>
              <a:rPr lang="ru-RU" sz="2400" dirty="0" smtClean="0"/>
              <a:t>AGU </a:t>
            </a:r>
            <a:r>
              <a:rPr lang="ru-RU" sz="2400" dirty="0"/>
              <a:t>(</a:t>
            </a:r>
            <a:r>
              <a:rPr lang="ru-RU" sz="2400" dirty="0" err="1"/>
              <a:t>Address</a:t>
            </a:r>
            <a:r>
              <a:rPr lang="ru-RU" sz="2400" dirty="0"/>
              <a:t> </a:t>
            </a:r>
            <a:r>
              <a:rPr lang="ru-RU" sz="2400" dirty="0" err="1"/>
              <a:t>Generation</a:t>
            </a:r>
            <a:r>
              <a:rPr lang="ru-RU" sz="2400" dirty="0"/>
              <a:t> </a:t>
            </a:r>
            <a:r>
              <a:rPr lang="ru-RU" sz="2400" dirty="0" err="1" smtClean="0"/>
              <a:t>Unit</a:t>
            </a:r>
            <a:r>
              <a:rPr lang="ru-RU" sz="2400" dirty="0" smtClean="0"/>
              <a:t>) </a:t>
            </a:r>
            <a:r>
              <a:rPr lang="ru-RU" sz="2400" dirty="0"/>
              <a:t>для записи или чтения данных, а порт 4 связан с функциональным устройством для записи данных из ядра процессора в кэш данных </a:t>
            </a:r>
            <a:r>
              <a:rPr lang="ru-RU" sz="2400" dirty="0" smtClean="0"/>
              <a:t>L1. </a:t>
            </a:r>
            <a:r>
              <a:rPr lang="ru-RU" sz="2400" dirty="0"/>
              <a:t>Процедура генерации адреса занимает один или два такта процессора</a:t>
            </a:r>
            <a:r>
              <a:rPr lang="ru-RU" sz="2400" dirty="0" smtClean="0"/>
              <a:t>.</a:t>
            </a:r>
          </a:p>
          <a:p>
            <a:pPr indent="357188" algn="just"/>
            <a:r>
              <a:rPr lang="ru-RU" sz="2400" dirty="0" smtClean="0"/>
              <a:t>В </a:t>
            </a:r>
            <a:r>
              <a:rPr lang="ru-RU" sz="2400" dirty="0"/>
              <a:t>микроархитектуре </a:t>
            </a:r>
            <a:r>
              <a:rPr lang="ru-RU" sz="2400" dirty="0" err="1"/>
              <a:t>Haswell</a:t>
            </a:r>
            <a:r>
              <a:rPr lang="ru-RU" sz="2400" dirty="0"/>
              <a:t> к портам </a:t>
            </a:r>
            <a:r>
              <a:rPr lang="ru-RU" sz="2400" dirty="0" smtClean="0"/>
              <a:t>2</a:t>
            </a:r>
            <a:r>
              <a:rPr lang="en-US" sz="2400" dirty="0" smtClean="0"/>
              <a:t>, 3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en-US" sz="2400" dirty="0" smtClean="0"/>
              <a:t>4</a:t>
            </a:r>
            <a:r>
              <a:rPr lang="ru-RU" sz="2400" dirty="0" smtClean="0"/>
              <a:t> </a:t>
            </a:r>
            <a:r>
              <a:rPr lang="ru-RU" sz="2400" dirty="0"/>
              <a:t>добавлен еще порт 7, который связан с функциональным устройством генерации адреса для записи данных (</a:t>
            </a:r>
            <a:r>
              <a:rPr lang="ru-RU" sz="2400" dirty="0" err="1"/>
              <a:t>Store</a:t>
            </a:r>
            <a:r>
              <a:rPr lang="ru-RU" sz="2400" dirty="0"/>
              <a:t> AGU). В результате ядро </a:t>
            </a:r>
            <a:r>
              <a:rPr lang="ru-RU" sz="2400" dirty="0" err="1"/>
              <a:t>Haswell</a:t>
            </a:r>
            <a:r>
              <a:rPr lang="ru-RU" sz="2400" dirty="0"/>
              <a:t> может поддерживать две операции загрузки данных и одну операцию записи данных за такт.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174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20688"/>
            <a:ext cx="84249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sz="2600" dirty="0"/>
              <a:t>Этот цикл, как правило, повторяется каждые 2 года. Новаторская микроархитектура «обкатывается» на текущем производственном процессе, затем переносится на новую производственную технологию. Данная модель развития позволяет осуществлять внедрение единообразной процессорной микроархитектуры во всех сегментах </a:t>
            </a:r>
            <a:r>
              <a:rPr lang="ru-RU" sz="2600" dirty="0" smtClean="0"/>
              <a:t>рынка.</a:t>
            </a:r>
          </a:p>
          <a:p>
            <a:pPr indent="355600" algn="just"/>
            <a:r>
              <a:rPr lang="ru-RU" sz="2600" dirty="0" smtClean="0"/>
              <a:t>Стратегия </a:t>
            </a:r>
            <a:r>
              <a:rPr lang="ru-RU" sz="2600" dirty="0"/>
              <a:t>развития архитектуры и полупроводниковой технологии, реализуемая корпорацией </a:t>
            </a:r>
            <a:r>
              <a:rPr lang="en-US" sz="2600" dirty="0"/>
              <a:t>Intel</a:t>
            </a:r>
            <a:r>
              <a:rPr lang="ru-RU" sz="2600" dirty="0"/>
              <a:t>, не только позволяет выпускать новые решения в соответствии с запланированными темпами, но и способствует внедрению инновационных решений в отрасли на уровне платформ, расширяя использование преимуществ высокой производительности и </a:t>
            </a:r>
            <a:r>
              <a:rPr lang="ru-RU" sz="2600" dirty="0" err="1"/>
              <a:t>энергоэкономичности</a:t>
            </a:r>
            <a:r>
              <a:rPr lang="ru-RU" sz="2600" dirty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52629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9" y="260648"/>
            <a:ext cx="842968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400" dirty="0"/>
              <a:t>Выделенное функциональное устройство генерации адреса для записи </a:t>
            </a:r>
            <a:r>
              <a:rPr lang="ru-RU" sz="2400" dirty="0" smtClean="0"/>
              <a:t>данных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ru-RU" sz="2400" dirty="0" err="1" smtClean="0"/>
              <a:t>Store</a:t>
            </a:r>
            <a:r>
              <a:rPr lang="ru-RU" sz="2400" dirty="0" smtClean="0"/>
              <a:t> AGU) </a:t>
            </a:r>
            <a:r>
              <a:rPr lang="ru-RU" sz="2400" dirty="0"/>
              <a:t>немного проще в исполнении в сравнении с функциональными устройствами генерации адреса общего назначения (для записи и загрузки данных). Дело в том, что микрооперация записи данных просто записывает адрес (и, в конечном счете, сами данные) в буфер записи </a:t>
            </a:r>
            <a:r>
              <a:rPr lang="ru-RU" sz="2400" dirty="0" smtClean="0"/>
              <a:t>(</a:t>
            </a:r>
            <a:r>
              <a:rPr lang="en-US" sz="2400" dirty="0" smtClean="0"/>
              <a:t>S</a:t>
            </a:r>
            <a:r>
              <a:rPr lang="ru-RU" sz="2400" dirty="0" err="1" smtClean="0"/>
              <a:t>tore</a:t>
            </a:r>
            <a:r>
              <a:rPr lang="ru-RU" sz="2400" dirty="0" smtClean="0"/>
              <a:t> </a:t>
            </a:r>
            <a:r>
              <a:rPr lang="en-US" sz="2400" dirty="0" smtClean="0"/>
              <a:t>B</a:t>
            </a:r>
            <a:r>
              <a:rPr lang="ru-RU" sz="2400" dirty="0" err="1" smtClean="0"/>
              <a:t>uffer</a:t>
            </a:r>
            <a:r>
              <a:rPr lang="ru-RU" sz="2400" dirty="0"/>
              <a:t>). А микрооперация загрузки данных должна записывать в буфер чтения и также отслеживать содержимое буфера записи, для того чтобы исключить возможные конфликты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indent="357188" algn="just"/>
            <a:r>
              <a:rPr lang="ru-RU" sz="2400" dirty="0" smtClean="0"/>
              <a:t>Как только сгенерирован нужный виртуальный адрес, начинается просмотр </a:t>
            </a:r>
            <a:r>
              <a:rPr lang="ru-RU" sz="2400" dirty="0" err="1" smtClean="0"/>
              <a:t>кэша</a:t>
            </a:r>
            <a:r>
              <a:rPr lang="ru-RU" sz="2400" dirty="0" smtClean="0"/>
              <a:t> L1 DTLB на предмет соответствия этого виртуального адреса физическому. Сам кэш данных L1 DTLB в </a:t>
            </a:r>
            <a:r>
              <a:rPr lang="ru-RU" sz="2400" dirty="0" err="1" smtClean="0"/>
              <a:t>микроархитектуре</a:t>
            </a:r>
            <a:r>
              <a:rPr lang="ru-RU" sz="2400" dirty="0" smtClean="0"/>
              <a:t> </a:t>
            </a:r>
            <a:r>
              <a:rPr lang="ru-RU" sz="2400" dirty="0" err="1" smtClean="0"/>
              <a:t>Haswell</a:t>
            </a:r>
            <a:r>
              <a:rPr lang="ru-RU" sz="2400" dirty="0" smtClean="0"/>
              <a:t> не претерпел изменений.</a:t>
            </a:r>
          </a:p>
          <a:p>
            <a:pPr indent="357188" algn="just"/>
            <a:r>
              <a:rPr lang="ru-RU" sz="2400" dirty="0" smtClean="0"/>
              <a:t>При промахе в </a:t>
            </a:r>
            <a:r>
              <a:rPr lang="ru-RU" sz="2400" dirty="0" err="1" smtClean="0"/>
              <a:t>кэше</a:t>
            </a:r>
            <a:r>
              <a:rPr lang="ru-RU" sz="2400" dirty="0" smtClean="0"/>
              <a:t> L1 DTLB начинается просмотр соответствующих записей в унифицированном </a:t>
            </a:r>
            <a:r>
              <a:rPr lang="ru-RU" sz="2400" dirty="0" err="1" smtClean="0"/>
              <a:t>кэше</a:t>
            </a:r>
            <a:r>
              <a:rPr lang="ru-RU" sz="2400" dirty="0" smtClean="0"/>
              <a:t> L2 TLB, который имеет ряд улучшений в </a:t>
            </a:r>
            <a:r>
              <a:rPr lang="ru-RU" sz="2400" dirty="0" err="1" smtClean="0"/>
              <a:t>микроархитектуре</a:t>
            </a:r>
            <a:r>
              <a:rPr lang="ru-RU" sz="2400" dirty="0" smtClean="0"/>
              <a:t> </a:t>
            </a:r>
            <a:r>
              <a:rPr lang="ru-RU" sz="2400" dirty="0" err="1" smtClean="0"/>
              <a:t>Haswell</a:t>
            </a:r>
            <a:r>
              <a:rPr lang="ru-RU" sz="2400" dirty="0" smtClean="0"/>
              <a:t>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9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79685"/>
            <a:ext cx="85689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400" dirty="0"/>
              <a:t>Сам кэш данных L1 остался размером 32 Кбайт и 8-канальным (как и в микроархитектуре </a:t>
            </a:r>
            <a:r>
              <a:rPr lang="ru-RU" sz="2400" dirty="0" err="1"/>
              <a:t>Sandy</a:t>
            </a:r>
            <a:r>
              <a:rPr lang="ru-RU" sz="2400" dirty="0"/>
              <a:t> </a:t>
            </a:r>
            <a:r>
              <a:rPr lang="ru-RU" sz="2400" dirty="0" err="1"/>
              <a:t>Bridge</a:t>
            </a:r>
            <a:r>
              <a:rPr lang="ru-RU" sz="2400" dirty="0"/>
              <a:t>). </a:t>
            </a:r>
            <a:endParaRPr lang="ru-RU" sz="2400" dirty="0" smtClean="0"/>
          </a:p>
          <a:p>
            <a:pPr indent="357188" algn="just"/>
            <a:endParaRPr lang="ru-RU" sz="2400" dirty="0" smtClean="0"/>
          </a:p>
          <a:p>
            <a:pPr indent="357188" algn="just"/>
            <a:r>
              <a:rPr lang="ru-RU" sz="2400" dirty="0" smtClean="0"/>
              <a:t>Однако </a:t>
            </a:r>
            <a:r>
              <a:rPr lang="ru-RU" sz="2400" dirty="0"/>
              <a:t>в микроархитектуре </a:t>
            </a:r>
            <a:r>
              <a:rPr lang="ru-RU" sz="2400" dirty="0" err="1"/>
              <a:t>Haswell</a:t>
            </a:r>
            <a:r>
              <a:rPr lang="ru-RU" sz="2400" dirty="0"/>
              <a:t> кэш данных L1 имеет более высокую пропускную способность. Он поддерживает одновременно </a:t>
            </a:r>
            <a:r>
              <a:rPr lang="ru-RU" sz="2400" dirty="0" smtClean="0"/>
              <a:t>две 256-битных операций </a:t>
            </a:r>
            <a:r>
              <a:rPr lang="ru-RU" sz="2400" dirty="0"/>
              <a:t>чтения и </a:t>
            </a:r>
            <a:r>
              <a:rPr lang="ru-RU" sz="2400" dirty="0" smtClean="0"/>
              <a:t>одну 256-битную операцию </a:t>
            </a:r>
            <a:r>
              <a:rPr lang="ru-RU" sz="2400" dirty="0"/>
              <a:t>записи, что в совокупности дает агрегированную полосу пропускания в 96 байт за </a:t>
            </a:r>
            <a:r>
              <a:rPr lang="ru-RU" sz="2400" dirty="0" smtClean="0"/>
              <a:t>такт.</a:t>
            </a:r>
          </a:p>
          <a:p>
            <a:pPr indent="357188" algn="just"/>
            <a:r>
              <a:rPr lang="ru-RU" sz="2400" dirty="0" smtClean="0"/>
              <a:t>В </a:t>
            </a:r>
            <a:r>
              <a:rPr lang="ru-RU" sz="2400" dirty="0"/>
              <a:t>микроархитектуре </a:t>
            </a:r>
            <a:r>
              <a:rPr lang="ru-RU" sz="2400" dirty="0" err="1"/>
              <a:t>Sandy</a:t>
            </a:r>
            <a:r>
              <a:rPr lang="ru-RU" sz="2400" dirty="0"/>
              <a:t> </a:t>
            </a:r>
            <a:r>
              <a:rPr lang="ru-RU" sz="2400" dirty="0" err="1"/>
              <a:t>Bridge</a:t>
            </a:r>
            <a:r>
              <a:rPr lang="ru-RU" sz="2400" dirty="0"/>
              <a:t> кэш данных L1 поддерживает одновременно </a:t>
            </a:r>
            <a:r>
              <a:rPr lang="ru-RU" sz="2400" dirty="0" smtClean="0"/>
              <a:t>две 128-битных операций </a:t>
            </a:r>
            <a:r>
              <a:rPr lang="ru-RU" sz="2400" dirty="0"/>
              <a:t>чтения и </a:t>
            </a:r>
            <a:r>
              <a:rPr lang="ru-RU" sz="2400" dirty="0" smtClean="0"/>
              <a:t>одну 128-битную операцию </a:t>
            </a:r>
            <a:r>
              <a:rPr lang="ru-RU" sz="2400" dirty="0"/>
              <a:t>записи, то есть имеет </a:t>
            </a:r>
            <a:r>
              <a:rPr lang="ru-RU" sz="2400" dirty="0" smtClean="0"/>
              <a:t>теоретическую полосу </a:t>
            </a:r>
            <a:r>
              <a:rPr lang="ru-RU" sz="2400" dirty="0"/>
              <a:t>пропускания в два раза ниже. При этом реальная полоса пропускания кэша данных L1 в микроархитектуре </a:t>
            </a:r>
            <a:r>
              <a:rPr lang="ru-RU" sz="2400" dirty="0" err="1"/>
              <a:t>Sandy</a:t>
            </a:r>
            <a:r>
              <a:rPr lang="ru-RU" sz="2400" dirty="0"/>
              <a:t> </a:t>
            </a:r>
            <a:r>
              <a:rPr lang="ru-RU" sz="2400" dirty="0" err="1"/>
              <a:t>Bridge</a:t>
            </a:r>
            <a:r>
              <a:rPr lang="ru-RU" sz="2400" dirty="0"/>
              <a:t> более чем вдвое ниже полосы пропускания в микроархитектуре </a:t>
            </a:r>
            <a:r>
              <a:rPr lang="ru-RU" sz="2400" dirty="0" err="1"/>
              <a:t>Haswell</a:t>
            </a:r>
            <a:r>
              <a:rPr lang="ru-RU" sz="2400" dirty="0"/>
              <a:t> по причине того, что в </a:t>
            </a:r>
            <a:r>
              <a:rPr lang="ru-RU" sz="2400" dirty="0" err="1"/>
              <a:t>Sandy</a:t>
            </a:r>
            <a:r>
              <a:rPr lang="ru-RU" sz="2400" dirty="0"/>
              <a:t> </a:t>
            </a:r>
            <a:r>
              <a:rPr lang="ru-RU" sz="2400" dirty="0" err="1"/>
              <a:t>Bridge</a:t>
            </a:r>
            <a:r>
              <a:rPr lang="ru-RU" sz="2400" dirty="0"/>
              <a:t> только два функциональных блока AGU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9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383132"/>
            <a:ext cx="828092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700" dirty="0"/>
              <a:t>Кроме того, в микроархитектуре </a:t>
            </a:r>
            <a:r>
              <a:rPr lang="ru-RU" sz="2700" dirty="0" err="1"/>
              <a:t>Haswell</a:t>
            </a:r>
            <a:r>
              <a:rPr lang="ru-RU" sz="2700" dirty="0"/>
              <a:t> увеличена и пропускная способность между кэшами L1 и </a:t>
            </a:r>
            <a:r>
              <a:rPr lang="ru-RU" sz="2700" dirty="0" smtClean="0"/>
              <a:t>L2.</a:t>
            </a:r>
          </a:p>
          <a:p>
            <a:pPr indent="357188" algn="just"/>
            <a:r>
              <a:rPr lang="ru-RU" sz="2700" dirty="0" smtClean="0"/>
              <a:t>Если </a:t>
            </a:r>
            <a:r>
              <a:rPr lang="ru-RU" sz="2700" dirty="0"/>
              <a:t>в </a:t>
            </a:r>
            <a:r>
              <a:rPr lang="ru-RU" sz="2700" dirty="0" err="1"/>
              <a:t>Sandy</a:t>
            </a:r>
            <a:r>
              <a:rPr lang="ru-RU" sz="2700" dirty="0"/>
              <a:t> </a:t>
            </a:r>
            <a:r>
              <a:rPr lang="ru-RU" sz="2700" dirty="0" err="1"/>
              <a:t>Bridge</a:t>
            </a:r>
            <a:r>
              <a:rPr lang="ru-RU" sz="2700" dirty="0"/>
              <a:t> пропускная способность между </a:t>
            </a:r>
            <a:r>
              <a:rPr lang="ru-RU" sz="2700" dirty="0" err="1"/>
              <a:t>кэшем</a:t>
            </a:r>
            <a:r>
              <a:rPr lang="ru-RU" sz="2700" dirty="0"/>
              <a:t> </a:t>
            </a:r>
            <a:r>
              <a:rPr lang="ru-RU" sz="2700" dirty="0" smtClean="0"/>
              <a:t>L1 </a:t>
            </a:r>
            <a:r>
              <a:rPr lang="ru-RU" sz="2700" dirty="0"/>
              <a:t>и </a:t>
            </a:r>
            <a:r>
              <a:rPr lang="ru-RU" sz="2700" dirty="0" smtClean="0"/>
              <a:t>L2 </a:t>
            </a:r>
            <a:r>
              <a:rPr lang="ru-RU" sz="2700" dirty="0"/>
              <a:t>составляла 32 байта за цикл, то в </a:t>
            </a:r>
            <a:r>
              <a:rPr lang="ru-RU" sz="2700" dirty="0" err="1"/>
              <a:t>Haswell</a:t>
            </a:r>
            <a:r>
              <a:rPr lang="ru-RU" sz="2700" dirty="0"/>
              <a:t> она повышена до 64 байтов за цикл. И при этом кэш L2 в </a:t>
            </a:r>
            <a:r>
              <a:rPr lang="ru-RU" sz="2700" dirty="0" err="1"/>
              <a:t>Haswell</a:t>
            </a:r>
            <a:r>
              <a:rPr lang="ru-RU" sz="2700" dirty="0"/>
              <a:t> имеет ту же латентность, что и в </a:t>
            </a:r>
            <a:r>
              <a:rPr lang="ru-RU" sz="2700" dirty="0" err="1"/>
              <a:t>Sandy</a:t>
            </a:r>
            <a:r>
              <a:rPr lang="ru-RU" sz="2700" dirty="0"/>
              <a:t> </a:t>
            </a:r>
            <a:r>
              <a:rPr lang="ru-RU" sz="2700" dirty="0" err="1" smtClean="0"/>
              <a:t>Bridge</a:t>
            </a:r>
            <a:r>
              <a:rPr lang="ru-RU" sz="2700" dirty="0" smtClean="0"/>
              <a:t>.</a:t>
            </a:r>
          </a:p>
          <a:p>
            <a:pPr indent="357188" algn="just"/>
            <a:r>
              <a:rPr lang="ru-RU" sz="2700" dirty="0" smtClean="0"/>
              <a:t>В </a:t>
            </a:r>
            <a:r>
              <a:rPr lang="ru-RU" sz="2700" dirty="0"/>
              <a:t>заключение </a:t>
            </a:r>
            <a:r>
              <a:rPr lang="ru-RU" sz="2700" dirty="0" smtClean="0"/>
              <a:t>можно отметить, </a:t>
            </a:r>
            <a:r>
              <a:rPr lang="ru-RU" sz="2700" dirty="0"/>
              <a:t>что, как и в микроархитектуре </a:t>
            </a:r>
            <a:r>
              <a:rPr lang="ru-RU" sz="2700" dirty="0" err="1"/>
              <a:t>Sandy</a:t>
            </a:r>
            <a:r>
              <a:rPr lang="ru-RU" sz="2700" dirty="0"/>
              <a:t> </a:t>
            </a:r>
            <a:r>
              <a:rPr lang="ru-RU" sz="2700" dirty="0" err="1"/>
              <a:t>Bridge</a:t>
            </a:r>
            <a:r>
              <a:rPr lang="ru-RU" sz="2700" dirty="0"/>
              <a:t>, в </a:t>
            </a:r>
            <a:r>
              <a:rPr lang="ru-RU" sz="2700" dirty="0" err="1"/>
              <a:t>Haswell</a:t>
            </a:r>
            <a:r>
              <a:rPr lang="ru-RU" sz="2700" dirty="0"/>
              <a:t> кэш L2 не эксклюзивен </a:t>
            </a:r>
            <a:r>
              <a:rPr lang="ru-RU" sz="2700" dirty="0" smtClean="0"/>
              <a:t>по </a:t>
            </a:r>
            <a:r>
              <a:rPr lang="ru-RU" sz="2700" dirty="0"/>
              <a:t>отношению к кэшу L1.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9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39969"/>
            <a:ext cx="8617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Графическое ядро в микроархитектуре </a:t>
            </a:r>
            <a:r>
              <a:rPr lang="ru-RU" sz="3200" b="1" dirty="0" err="1" smtClean="0"/>
              <a:t>Haswell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714488"/>
            <a:ext cx="82153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700" dirty="0"/>
              <a:t>Одно из основных нововведений в </a:t>
            </a:r>
            <a:r>
              <a:rPr lang="ru-RU" sz="2700" dirty="0" err="1"/>
              <a:t>микроархитектуре</a:t>
            </a:r>
            <a:r>
              <a:rPr lang="ru-RU" sz="2700" dirty="0"/>
              <a:t> </a:t>
            </a:r>
            <a:r>
              <a:rPr lang="ru-RU" sz="2700" dirty="0" err="1" smtClean="0"/>
              <a:t>Haswell</a:t>
            </a:r>
            <a:r>
              <a:rPr lang="ru-RU" sz="2700" dirty="0" smtClean="0"/>
              <a:t> – это </a:t>
            </a:r>
            <a:r>
              <a:rPr lang="ru-RU" sz="2700" dirty="0"/>
              <a:t>новое графическое ядро c поддержкой </a:t>
            </a:r>
            <a:r>
              <a:rPr lang="ru-RU" sz="2700" dirty="0" err="1"/>
              <a:t>DirectX</a:t>
            </a:r>
            <a:r>
              <a:rPr lang="ru-RU" sz="2700" dirty="0"/>
              <a:t> 11.1, </a:t>
            </a:r>
            <a:r>
              <a:rPr lang="ru-RU" sz="2700" dirty="0" err="1"/>
              <a:t>OpenCL</a:t>
            </a:r>
            <a:r>
              <a:rPr lang="ru-RU" sz="2700" dirty="0"/>
              <a:t> 1.2 и </a:t>
            </a:r>
            <a:r>
              <a:rPr lang="ru-RU" sz="2700" dirty="0" err="1"/>
              <a:t>OpenGL</a:t>
            </a:r>
            <a:r>
              <a:rPr lang="ru-RU" sz="2700" dirty="0"/>
              <a:t> 4.0</a:t>
            </a:r>
            <a:r>
              <a:rPr lang="ru-RU" sz="2700" dirty="0" smtClean="0"/>
              <a:t>.</a:t>
            </a:r>
          </a:p>
          <a:p>
            <a:pPr indent="357188" algn="just"/>
            <a:endParaRPr lang="ru-RU" sz="2700" dirty="0"/>
          </a:p>
          <a:p>
            <a:pPr indent="357188" algn="just"/>
            <a:r>
              <a:rPr lang="ru-RU" sz="2700" dirty="0"/>
              <a:t>Но самое главное, что графическое ядро в микроархитектуре </a:t>
            </a:r>
            <a:r>
              <a:rPr lang="ru-RU" sz="2700" dirty="0" err="1"/>
              <a:t>Haswell</a:t>
            </a:r>
            <a:r>
              <a:rPr lang="ru-RU" sz="2700" dirty="0"/>
              <a:t> масштабируемое. Существуют варианты графического ядра с кодовыми названиями </a:t>
            </a:r>
            <a:r>
              <a:rPr lang="ru-RU" sz="2700" dirty="0" smtClean="0"/>
              <a:t>GT</a:t>
            </a:r>
            <a:r>
              <a:rPr lang="en-US" sz="2700" dirty="0" smtClean="0"/>
              <a:t>1</a:t>
            </a:r>
            <a:r>
              <a:rPr lang="ru-RU" sz="2700" dirty="0" smtClean="0"/>
              <a:t>, </a:t>
            </a:r>
            <a:r>
              <a:rPr lang="ru-RU" sz="2700" dirty="0"/>
              <a:t>GT2 и </a:t>
            </a:r>
            <a:r>
              <a:rPr lang="ru-RU" sz="2700" dirty="0" smtClean="0"/>
              <a:t>GT</a:t>
            </a:r>
            <a:r>
              <a:rPr lang="en-US" sz="2700" dirty="0" smtClean="0"/>
              <a:t>3</a:t>
            </a:r>
            <a:r>
              <a:rPr lang="ru-RU" sz="2700" dirty="0" smtClean="0"/>
              <a:t>.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916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5" y="1785926"/>
            <a:ext cx="820891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700" dirty="0"/>
              <a:t>Ядро GT1 </a:t>
            </a:r>
            <a:r>
              <a:rPr lang="ru-RU" sz="2700" dirty="0" smtClean="0"/>
              <a:t>имеет </a:t>
            </a:r>
            <a:r>
              <a:rPr lang="ru-RU" sz="2700" dirty="0"/>
              <a:t>минимальную производительность, а GT3 </a:t>
            </a:r>
            <a:r>
              <a:rPr lang="ru-RU" sz="2700" dirty="0" smtClean="0"/>
              <a:t>– </a:t>
            </a:r>
            <a:r>
              <a:rPr lang="ru-RU" sz="2700" dirty="0"/>
              <a:t>максимальную</a:t>
            </a:r>
            <a:r>
              <a:rPr lang="ru-RU" sz="2700" dirty="0" smtClean="0"/>
              <a:t>.</a:t>
            </a:r>
          </a:p>
          <a:p>
            <a:pPr indent="357188" algn="just"/>
            <a:endParaRPr lang="ru-RU" sz="2700" dirty="0"/>
          </a:p>
          <a:p>
            <a:pPr indent="357188" algn="just"/>
            <a:r>
              <a:rPr lang="ru-RU" sz="2700" dirty="0"/>
              <a:t>В графическом ядре GT3 </a:t>
            </a:r>
            <a:r>
              <a:rPr lang="ru-RU" sz="2700" dirty="0" smtClean="0"/>
              <a:t>появился </a:t>
            </a:r>
            <a:r>
              <a:rPr lang="ru-RU" sz="2700" dirty="0"/>
              <a:t>второй вычислительный блок, за счет чего </a:t>
            </a:r>
            <a:r>
              <a:rPr lang="ru-RU" sz="2700" dirty="0" smtClean="0"/>
              <a:t>удвоилось </a:t>
            </a:r>
            <a:r>
              <a:rPr lang="ru-RU" sz="2700" dirty="0"/>
              <a:t>количество блоков растеризации, пиксельных конвейеров, вычислительных ядер и </a:t>
            </a:r>
            <a:r>
              <a:rPr lang="ru-RU" sz="2700" dirty="0" err="1"/>
              <a:t>сэмплеров</a:t>
            </a:r>
            <a:r>
              <a:rPr lang="ru-RU" sz="2700" dirty="0" smtClean="0"/>
              <a:t>.</a:t>
            </a:r>
            <a:endParaRPr lang="ru-RU" sz="27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317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114" y="714356"/>
            <a:ext cx="8175852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700" dirty="0"/>
              <a:t>Ядро GT3 содержит 40 исполнительных блоков, 160 вычислительных ядер и четыре текстурных </a:t>
            </a:r>
            <a:r>
              <a:rPr lang="ru-RU" sz="2700" dirty="0" smtClean="0"/>
              <a:t>блока.</a:t>
            </a:r>
          </a:p>
          <a:p>
            <a:pPr indent="357188" algn="just"/>
            <a:r>
              <a:rPr lang="ru-RU" sz="2700" dirty="0" smtClean="0"/>
              <a:t>Для </a:t>
            </a:r>
            <a:r>
              <a:rPr lang="ru-RU" sz="2700" dirty="0"/>
              <a:t>сравнения напомним, что в графическом ядре </a:t>
            </a:r>
            <a:r>
              <a:rPr lang="ru-RU" sz="2700" dirty="0" err="1"/>
              <a:t>Intel</a:t>
            </a:r>
            <a:r>
              <a:rPr lang="ru-RU" sz="2700" dirty="0"/>
              <a:t> HD </a:t>
            </a:r>
            <a:r>
              <a:rPr lang="ru-RU" sz="2700" dirty="0" err="1"/>
              <a:t>Graphics</a:t>
            </a:r>
            <a:r>
              <a:rPr lang="ru-RU" sz="2700" dirty="0"/>
              <a:t> </a:t>
            </a:r>
            <a:r>
              <a:rPr lang="ru-RU" sz="2700" dirty="0" smtClean="0"/>
              <a:t>4000</a:t>
            </a:r>
            <a:r>
              <a:rPr lang="en-US" sz="2700" dirty="0" smtClean="0"/>
              <a:t> (</a:t>
            </a:r>
            <a:r>
              <a:rPr lang="ru-RU" sz="2700" dirty="0" err="1" smtClean="0"/>
              <a:t>микроархитектура</a:t>
            </a:r>
            <a:r>
              <a:rPr lang="en-US" sz="2700" dirty="0" smtClean="0"/>
              <a:t> Sandy Bridge)</a:t>
            </a:r>
            <a:r>
              <a:rPr lang="ru-RU" sz="2700" dirty="0" smtClean="0"/>
              <a:t> содержится </a:t>
            </a:r>
            <a:r>
              <a:rPr lang="ru-RU" sz="2700" dirty="0"/>
              <a:t>16 исполнительных устройств, 64 вычислительных ядра и два текстурных блока. Поэтому, несмотря на приблизительно одинаковые тактовые частоты их работы, графическое ядро </a:t>
            </a:r>
            <a:r>
              <a:rPr lang="ru-RU" sz="2700" dirty="0" err="1"/>
              <a:t>Intel</a:t>
            </a:r>
            <a:r>
              <a:rPr lang="ru-RU" sz="2700" dirty="0"/>
              <a:t> GT3 превосходит своего предшественника по уровню производительности. Кроме того, ядро GT3 имеет более высокую производительность благодаря интеграции памяти EDRAM (в ядре GT3e) в упаковку процессора.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317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785926"/>
            <a:ext cx="820891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700" dirty="0"/>
              <a:t>Ядро GT2 содержит 20 исполнительных блоков, 80 вычислительных ядер и два текстурных модуля, а ядро GT1 </a:t>
            </a:r>
            <a:r>
              <a:rPr lang="ru-RU" sz="2700" dirty="0" smtClean="0"/>
              <a:t>– </a:t>
            </a:r>
            <a:r>
              <a:rPr lang="ru-RU" sz="2700" dirty="0"/>
              <a:t>только 10 исполнительных блоков, 40 вычислительных ядер и один текстурный модуль</a:t>
            </a:r>
            <a:r>
              <a:rPr lang="ru-RU" sz="2700" dirty="0" smtClean="0"/>
              <a:t>.</a:t>
            </a:r>
          </a:p>
          <a:p>
            <a:pPr indent="357188" algn="just"/>
            <a:endParaRPr lang="ru-RU" sz="2700" dirty="0"/>
          </a:p>
          <a:p>
            <a:pPr indent="357188" algn="just"/>
            <a:r>
              <a:rPr lang="ru-RU" sz="2700" dirty="0"/>
              <a:t>Сами исполнительные блоки имеют по четыре вычислительных </a:t>
            </a:r>
            <a:r>
              <a:rPr lang="ru-RU" sz="2700" dirty="0" smtClean="0"/>
              <a:t>ядра.</a:t>
            </a:r>
            <a:endParaRPr lang="ru-RU" sz="27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317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22455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700" dirty="0"/>
              <a:t>Еще одно нововведение заключается в том, что при работе с памятью применятся технология </a:t>
            </a:r>
            <a:r>
              <a:rPr lang="ru-RU" sz="2700" dirty="0" err="1"/>
              <a:t>Instant</a:t>
            </a:r>
            <a:r>
              <a:rPr lang="ru-RU" sz="2700" dirty="0"/>
              <a:t> </a:t>
            </a:r>
            <a:r>
              <a:rPr lang="ru-RU" sz="2700" dirty="0" err="1"/>
              <a:t>Access</a:t>
            </a:r>
            <a:r>
              <a:rPr lang="ru-RU" sz="2700" dirty="0"/>
              <a:t>, которая позволяет вычислительным ядрам процессора и графическому ядру напрямую обращаться к оперативной </a:t>
            </a:r>
            <a:r>
              <a:rPr lang="ru-RU" sz="2700" dirty="0" smtClean="0"/>
              <a:t>памяти.</a:t>
            </a:r>
          </a:p>
          <a:p>
            <a:pPr indent="357188" algn="just"/>
            <a:r>
              <a:rPr lang="ru-RU" sz="2700" dirty="0" smtClean="0"/>
              <a:t>В </a:t>
            </a:r>
            <a:r>
              <a:rPr lang="ru-RU" sz="2700" dirty="0"/>
              <a:t>предыдущих версиях графического ядра вычислительные ядра процессора и графическое ядро тоже работали с общей оперативной памятью, но при этом память делилась на две области с динамически изменяемыми размерами. Одна из них отводилась для графического ядра, а </a:t>
            </a:r>
            <a:r>
              <a:rPr lang="ru-RU" sz="2700" dirty="0" smtClean="0"/>
              <a:t>другая</a:t>
            </a:r>
            <a:r>
              <a:rPr lang="ru-RU" sz="2700" dirty="0"/>
              <a:t> </a:t>
            </a:r>
            <a:r>
              <a:rPr lang="ru-RU" sz="2700" dirty="0" smtClean="0"/>
              <a:t>– для </a:t>
            </a:r>
            <a:r>
              <a:rPr lang="ru-RU" sz="2700" dirty="0"/>
              <a:t>вычислительных ядер процессора.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317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454570"/>
            <a:ext cx="806489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700" dirty="0"/>
              <a:t>Однако получить одновременный доступ к одному и тому же участку памяти графическое ядро и вычислительные ядра процессора не могли. И в случае, если графическому процессору требовались те же данные, что использовались вычислительным ядром процессора, ему приходилось копировать этот участок памяти. Это приводило к росту задержек, а кроме того, возникала проблема отслеживания когерентности данных.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317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324823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700" dirty="0"/>
              <a:t>Технология </a:t>
            </a:r>
            <a:r>
              <a:rPr lang="en-US" sz="2700" dirty="0" smtClean="0"/>
              <a:t>I</a:t>
            </a:r>
            <a:r>
              <a:rPr lang="ru-RU" sz="2700" dirty="0" err="1" smtClean="0"/>
              <a:t>nstant</a:t>
            </a:r>
            <a:r>
              <a:rPr lang="ru-RU" sz="2700" dirty="0" smtClean="0"/>
              <a:t> </a:t>
            </a:r>
            <a:r>
              <a:rPr lang="ru-RU" sz="2700" dirty="0" err="1" smtClean="0"/>
              <a:t>Access</a:t>
            </a:r>
            <a:r>
              <a:rPr lang="ru-RU" sz="2700" dirty="0" smtClean="0"/>
              <a:t> </a:t>
            </a:r>
            <a:r>
              <a:rPr lang="ru-RU" sz="2700" dirty="0"/>
              <a:t>позволяет драйверу графического ядра ставить указатель на положение определенного участка в области памяти графического ядра, к которой вычислительному ядру процессора необходимо напрямую получить доступ. При этом вычислительное ядро процессора будет работать с этой областью памяти напрямую, без создания копии, а после выполнения необходимых действий область памяти будет возвращена в распоряжение графического ядра.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317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000108"/>
            <a:ext cx="842493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en-US" sz="2600" b="1" dirty="0" smtClean="0"/>
              <a:t>Intel Core</a:t>
            </a:r>
            <a:r>
              <a:rPr lang="ru-RU" sz="2600" b="1" dirty="0" smtClean="0"/>
              <a:t> </a:t>
            </a:r>
            <a:r>
              <a:rPr lang="en-US" sz="2600" dirty="0" smtClean="0"/>
              <a:t>– </a:t>
            </a:r>
            <a:r>
              <a:rPr lang="ru-RU" sz="2600" dirty="0" smtClean="0"/>
              <a:t>представленная в 2006 г. </a:t>
            </a:r>
            <a:r>
              <a:rPr lang="en-US" sz="2600" dirty="0" smtClean="0"/>
              <a:t>6</a:t>
            </a:r>
            <a:r>
              <a:rPr lang="ru-RU" sz="2600" dirty="0" smtClean="0"/>
              <a:t>5-нм многоядерная </a:t>
            </a:r>
            <a:r>
              <a:rPr lang="ru-RU" sz="2600" dirty="0" err="1" smtClean="0"/>
              <a:t>микроархитектура</a:t>
            </a:r>
            <a:r>
              <a:rPr lang="ru-RU" sz="2600" dirty="0" smtClean="0"/>
              <a:t>, основанная на обновлённой версии ядра </a:t>
            </a:r>
            <a:r>
              <a:rPr lang="ru-RU" sz="2600" dirty="0" err="1" smtClean="0"/>
              <a:t>Yonah</a:t>
            </a:r>
            <a:r>
              <a:rPr lang="ru-RU" sz="2600" dirty="0" smtClean="0"/>
              <a:t> и является последней итерацией </a:t>
            </a:r>
            <a:r>
              <a:rPr lang="ru-RU" sz="2600" dirty="0" err="1" smtClean="0"/>
              <a:t>микроархитектуры</a:t>
            </a:r>
            <a:r>
              <a:rPr lang="ru-RU" sz="2600" dirty="0" smtClean="0"/>
              <a:t> </a:t>
            </a:r>
            <a:r>
              <a:rPr lang="ru-RU" sz="2600" dirty="0" err="1" smtClean="0"/>
              <a:t>Intel</a:t>
            </a:r>
            <a:r>
              <a:rPr lang="ru-RU" sz="2600" dirty="0" smtClean="0"/>
              <a:t> P6, которая ведёт свою историю с </a:t>
            </a:r>
            <a:r>
              <a:rPr lang="ru-RU" sz="2600" dirty="0" err="1" smtClean="0"/>
              <a:t>Pentium</a:t>
            </a:r>
            <a:r>
              <a:rPr lang="ru-RU" sz="2600" dirty="0" smtClean="0"/>
              <a:t> </a:t>
            </a:r>
            <a:r>
              <a:rPr lang="ru-RU" sz="2600" dirty="0" err="1" smtClean="0"/>
              <a:t>Pro</a:t>
            </a:r>
            <a:r>
              <a:rPr lang="ru-RU" sz="2600" dirty="0" smtClean="0"/>
              <a:t> ( 1995 г.).</a:t>
            </a:r>
          </a:p>
          <a:p>
            <a:pPr indent="355600" algn="just"/>
            <a:r>
              <a:rPr lang="ru-RU" sz="2600" dirty="0" err="1" smtClean="0"/>
              <a:t>Микроархитектура</a:t>
            </a:r>
            <a:r>
              <a:rPr lang="ru-RU" sz="2600" dirty="0" smtClean="0"/>
              <a:t> обеспечивает более высокую высокую производительность, энергосбережение и быстродействие в многозадачных средах, чем </a:t>
            </a:r>
            <a:r>
              <a:rPr lang="ru-RU" sz="2600" dirty="0" err="1" smtClean="0"/>
              <a:t>микроархитектура</a:t>
            </a:r>
            <a:r>
              <a:rPr lang="en-US" sz="2600" dirty="0" smtClean="0"/>
              <a:t> </a:t>
            </a:r>
            <a:r>
              <a:rPr lang="en-US" sz="2600" dirty="0" err="1" smtClean="0"/>
              <a:t>NetBurst</a:t>
            </a:r>
            <a:r>
              <a:rPr lang="ru-RU" sz="2600" dirty="0" smtClean="0"/>
              <a:t>. Имеет несколько ядер и аппаратную поддержку виртуализации (</a:t>
            </a:r>
            <a:r>
              <a:rPr lang="ru-RU" sz="2600" dirty="0" err="1" smtClean="0"/>
              <a:t>Intel</a:t>
            </a:r>
            <a:r>
              <a:rPr lang="ru-RU" sz="2600" dirty="0" smtClean="0"/>
              <a:t> VT), а также </a:t>
            </a:r>
            <a:r>
              <a:rPr lang="ru-RU" sz="2600" dirty="0" err="1" smtClean="0"/>
              <a:t>Intel</a:t>
            </a:r>
            <a:r>
              <a:rPr lang="ru-RU" sz="2600" dirty="0" smtClean="0"/>
              <a:t> 64 и SSE3. Первые процессоры данной архитектуры входили в семейство </a:t>
            </a:r>
            <a:r>
              <a:rPr lang="ru-RU" sz="2600" dirty="0" err="1" smtClean="0"/>
              <a:t>Core</a:t>
            </a:r>
            <a:r>
              <a:rPr lang="ru-RU" sz="2600" dirty="0" smtClean="0"/>
              <a:t> 2 и вышли под кодовыми названиями </a:t>
            </a:r>
            <a:r>
              <a:rPr lang="ru-RU" sz="2600" dirty="0" err="1" smtClean="0"/>
              <a:t>Merom</a:t>
            </a:r>
            <a:r>
              <a:rPr lang="ru-RU" sz="2600" dirty="0" smtClean="0"/>
              <a:t>, </a:t>
            </a:r>
            <a:r>
              <a:rPr lang="ru-RU" sz="2600" dirty="0" err="1" smtClean="0"/>
              <a:t>Conroe</a:t>
            </a:r>
            <a:r>
              <a:rPr lang="ru-RU" sz="2600" dirty="0" smtClean="0"/>
              <a:t> и </a:t>
            </a:r>
            <a:r>
              <a:rPr lang="ru-RU" sz="2600" dirty="0" err="1" smtClean="0"/>
              <a:t>Woodcrest</a:t>
            </a:r>
            <a:r>
              <a:rPr lang="ru-RU" sz="2600" dirty="0" smtClean="0"/>
              <a:t>.</a:t>
            </a:r>
            <a:endParaRPr lang="ru-RU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1363171" y="201019"/>
            <a:ext cx="6352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Микроархитектура</a:t>
            </a:r>
            <a:r>
              <a:rPr lang="ru-RU" sz="3200" b="1" dirty="0" smtClean="0"/>
              <a:t> </a:t>
            </a:r>
            <a:r>
              <a:rPr lang="en-US" sz="3200" b="1" dirty="0" smtClean="0"/>
              <a:t>Intel Core</a:t>
            </a:r>
            <a:endParaRPr lang="ru-RU" sz="32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526298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92654"/>
            <a:ext cx="821537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600" dirty="0"/>
              <a:t>Семейство </a:t>
            </a:r>
            <a:r>
              <a:rPr lang="ru-RU" sz="2600" dirty="0" smtClean="0"/>
              <a:t>графических </a:t>
            </a:r>
            <a:r>
              <a:rPr lang="ru-RU" sz="2600" dirty="0"/>
              <a:t>ядер GT1, GT2 и GT3 обладает улучшенными возможностями по кодированию-декодированию видеоданных. Поддерживается аппаратное декодирование форматов H.264/MPEG-4 AVC, VC-1, MPEG-2, MPEG-2 HD, </a:t>
            </a:r>
            <a:r>
              <a:rPr lang="ru-RU" sz="2600" dirty="0" err="1"/>
              <a:t>Motion</a:t>
            </a:r>
            <a:r>
              <a:rPr lang="ru-RU" sz="2600" dirty="0"/>
              <a:t> JPEG, </a:t>
            </a:r>
            <a:r>
              <a:rPr lang="ru-RU" sz="2600" dirty="0" err="1"/>
              <a:t>DivX</a:t>
            </a:r>
            <a:r>
              <a:rPr lang="ru-RU" sz="2600" dirty="0"/>
              <a:t> с разрешением вплоть до 4096×2304 </a:t>
            </a:r>
            <a:r>
              <a:rPr lang="ru-RU" sz="2600" dirty="0" smtClean="0"/>
              <a:t>пикселей. Графическое </a:t>
            </a:r>
            <a:r>
              <a:rPr lang="ru-RU" sz="2600" dirty="0"/>
              <a:t>ядро способно одновременно декодировать несколько </a:t>
            </a:r>
            <a:r>
              <a:rPr lang="ru-RU" sz="2600" dirty="0" err="1" smtClean="0"/>
              <a:t>видеопотоков</a:t>
            </a:r>
            <a:r>
              <a:rPr lang="ru-RU" sz="2600" dirty="0" smtClean="0"/>
              <a:t> с разрешением 1080 и </a:t>
            </a:r>
            <a:r>
              <a:rPr lang="ru-RU" sz="2600" dirty="0"/>
              <a:t>воспроизводить видео </a:t>
            </a:r>
            <a:r>
              <a:rPr lang="ru-RU" sz="2600" dirty="0" smtClean="0"/>
              <a:t>с разрешением 2160 без </a:t>
            </a:r>
            <a:r>
              <a:rPr lang="ru-RU" sz="2600" dirty="0" err="1"/>
              <a:t>подтормаживания</a:t>
            </a:r>
            <a:r>
              <a:rPr lang="ru-RU" sz="2600" dirty="0"/>
              <a:t> и пропуска кадров</a:t>
            </a:r>
            <a:r>
              <a:rPr lang="ru-RU" sz="2600" dirty="0" smtClean="0"/>
              <a:t>.</a:t>
            </a:r>
          </a:p>
          <a:p>
            <a:pPr indent="357188" algn="just"/>
            <a:r>
              <a:rPr lang="ru-RU" sz="2600" dirty="0" smtClean="0"/>
              <a:t>Появился и специальный блок улучшения качества видео, который называется </a:t>
            </a:r>
            <a:r>
              <a:rPr lang="ru-RU" sz="2600" dirty="0" err="1" smtClean="0"/>
              <a:t>Video</a:t>
            </a:r>
            <a:r>
              <a:rPr lang="ru-RU" sz="2600" dirty="0" smtClean="0"/>
              <a:t> </a:t>
            </a:r>
            <a:r>
              <a:rPr lang="ru-RU" sz="2600" dirty="0" err="1" smtClean="0"/>
              <a:t>Quality</a:t>
            </a:r>
            <a:r>
              <a:rPr lang="ru-RU" sz="2600" dirty="0" smtClean="0"/>
              <a:t> </a:t>
            </a:r>
            <a:r>
              <a:rPr lang="ru-RU" sz="2600" dirty="0" err="1" smtClean="0"/>
              <a:t>Engine</a:t>
            </a:r>
            <a:r>
              <a:rPr lang="ru-RU" sz="2600" dirty="0" smtClean="0"/>
              <a:t> и отвечает за шумоподавление, </a:t>
            </a:r>
            <a:r>
              <a:rPr lang="ru-RU" sz="2600" dirty="0" err="1" smtClean="0"/>
              <a:t>цветокоррекцию</a:t>
            </a:r>
            <a:r>
              <a:rPr lang="ru-RU" sz="2600" dirty="0" smtClean="0"/>
              <a:t>, адаптивное изменение контраста и т.д.</a:t>
            </a:r>
            <a:endParaRPr lang="ru-RU" sz="2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317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415333"/>
            <a:ext cx="3150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Кольцевая </a:t>
            </a:r>
            <a:r>
              <a:rPr lang="ru-RU" sz="3200" b="1" dirty="0" smtClean="0"/>
              <a:t>шина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28736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700" dirty="0"/>
              <a:t>Вся история модернизации процессорных микроархитектур </a:t>
            </a:r>
            <a:r>
              <a:rPr lang="ru-RU" sz="2700" dirty="0" err="1"/>
              <a:t>Intel</a:t>
            </a:r>
            <a:r>
              <a:rPr lang="ru-RU" sz="2700" dirty="0"/>
              <a:t> последних лет неразрывно связана с последовательной интеграцией в единый кристалл всё большего количества модулей и функций, ранее располагавшихся вне процессора: в чипсете, на материнской плате и т.д. Соответственно, по мере увеличения производительности процессора и степени интеграции чипа, требования к пропускной способности внутренних межкомпонентных шин росли опережающими темпами.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317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85728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400" dirty="0"/>
              <a:t>В микроархитектуре </a:t>
            </a:r>
            <a:r>
              <a:rPr lang="ru-RU" sz="2400" dirty="0" err="1"/>
              <a:t>Sandy</a:t>
            </a:r>
            <a:r>
              <a:rPr lang="ru-RU" sz="2400" dirty="0"/>
              <a:t> </a:t>
            </a:r>
            <a:r>
              <a:rPr lang="ru-RU" sz="2400" dirty="0" err="1"/>
              <a:t>Bridge</a:t>
            </a:r>
            <a:r>
              <a:rPr lang="ru-RU" sz="2400" dirty="0"/>
              <a:t> для повышения общей производительности системы </a:t>
            </a:r>
            <a:r>
              <a:rPr lang="ru-RU" sz="2400" dirty="0" smtClean="0"/>
              <a:t>используется кольцевая топология </a:t>
            </a:r>
            <a:r>
              <a:rPr lang="ru-RU" sz="2400" dirty="0"/>
              <a:t>256-битной межкомпонентной </a:t>
            </a:r>
            <a:r>
              <a:rPr lang="ru-RU" sz="2400" dirty="0" smtClean="0"/>
              <a:t>шины.</a:t>
            </a:r>
            <a:endParaRPr lang="ru-RU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1571612"/>
            <a:ext cx="2962971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317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71480"/>
            <a:ext cx="83192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400" dirty="0" smtClean="0"/>
              <a:t>Кольцевая шина (</a:t>
            </a:r>
            <a:r>
              <a:rPr lang="ru-RU" sz="2400" dirty="0" err="1" smtClean="0"/>
              <a:t>Ring</a:t>
            </a:r>
            <a:r>
              <a:rPr lang="ru-RU" sz="2400" dirty="0" smtClean="0"/>
              <a:t> </a:t>
            </a:r>
            <a:r>
              <a:rPr lang="ru-RU" sz="2400" dirty="0" err="1" smtClean="0"/>
              <a:t>Interconnect</a:t>
            </a:r>
            <a:r>
              <a:rPr lang="ru-RU" sz="2400" dirty="0" smtClean="0"/>
              <a:t>) в версии архитектуры </a:t>
            </a:r>
            <a:r>
              <a:rPr lang="ru-RU" sz="2400" dirty="0" err="1" smtClean="0"/>
              <a:t>Sandy</a:t>
            </a:r>
            <a:r>
              <a:rPr lang="ru-RU" sz="2400" dirty="0" smtClean="0"/>
              <a:t> </a:t>
            </a:r>
            <a:r>
              <a:rPr lang="ru-RU" sz="2400" dirty="0" err="1" smtClean="0"/>
              <a:t>Bridge</a:t>
            </a:r>
            <a:r>
              <a:rPr lang="ru-RU" sz="2400" dirty="0" smtClean="0"/>
              <a:t> для настольных и мобильных систем служит для обмена данными между шестью ключевыми компонентами чипа: четырьмя процессорными ядрами x86, графическим ядром, кэш-памятью L3, так же её называют </a:t>
            </a:r>
            <a:r>
              <a:rPr lang="en-US" sz="2400" dirty="0" smtClean="0"/>
              <a:t>LLC</a:t>
            </a:r>
            <a:r>
              <a:rPr lang="ru-RU" sz="2400" dirty="0" smtClean="0"/>
              <a:t> (</a:t>
            </a:r>
            <a:r>
              <a:rPr lang="en-US" sz="2400" dirty="0" smtClean="0"/>
              <a:t>Last Level Cache</a:t>
            </a:r>
            <a:r>
              <a:rPr lang="ru-RU" sz="2400" dirty="0" smtClean="0"/>
              <a:t>), и системным агентом.</a:t>
            </a:r>
          </a:p>
          <a:p>
            <a:pPr indent="357188" algn="just"/>
            <a:r>
              <a:rPr lang="ru-RU" sz="2400" dirty="0" smtClean="0"/>
              <a:t>Управление </a:t>
            </a:r>
            <a:r>
              <a:rPr lang="ru-RU" sz="2400" dirty="0"/>
              <a:t>шинами осуществляется с помощью коммуникационного протокола распределённого арбитража, при этом конвейерная обработка запросов происходит на тактовой частоте процессорных ядер, что придаёт архитектуре дополнительную гибкость при разгоне. </a:t>
            </a:r>
            <a:endParaRPr lang="ru-RU" sz="2400" dirty="0" smtClean="0"/>
          </a:p>
          <a:p>
            <a:pPr indent="357188" algn="just"/>
            <a:r>
              <a:rPr lang="ru-RU" sz="2400" dirty="0" smtClean="0"/>
              <a:t>Производительность </a:t>
            </a:r>
            <a:r>
              <a:rPr lang="ru-RU" sz="2400" dirty="0"/>
              <a:t>кольцевой шины оценивается на уровне 96 Гбайт в секунду на соединение при тактовой частоте 3 ГГц, что фактически в четыре раза превышает показатели процессоров </a:t>
            </a:r>
            <a:r>
              <a:rPr lang="ru-RU" sz="2400" dirty="0" err="1"/>
              <a:t>Intel</a:t>
            </a:r>
            <a:r>
              <a:rPr lang="ru-RU" sz="2400" dirty="0"/>
              <a:t> предыдущего поколения.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317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052201"/>
            <a:ext cx="828092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700" dirty="0" smtClean="0"/>
              <a:t>Кольцевая топология и организация шин обеспечивает максимальную производительность и отличную масштабируемость технологии для версий чипов с различным количеством ядер и других компонентов. По словам представителей компании, в перспективе к кольцевой шине может быть "подключено" до 20 процессорных ядер на кристалл.</a:t>
            </a:r>
          </a:p>
          <a:p>
            <a:pPr indent="357188" algn="just"/>
            <a:r>
              <a:rPr lang="ru-RU" sz="2700" dirty="0" smtClean="0"/>
              <a:t>Физически кольцевая шина располагается непосредственно над блоками </a:t>
            </a:r>
            <a:r>
              <a:rPr lang="ru-RU" sz="2700" dirty="0" err="1" smtClean="0"/>
              <a:t>кеш-памяти</a:t>
            </a:r>
            <a:r>
              <a:rPr lang="ru-RU" sz="2700" dirty="0" smtClean="0"/>
              <a:t> L3 в верхнем уровне металлизации, что упрощает разводку дизайна и позволяет сделать чип более компактным.</a:t>
            </a:r>
            <a:endParaRPr lang="ru-RU" sz="27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317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285728"/>
            <a:ext cx="3231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Системный агент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071546"/>
            <a:ext cx="814393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600" dirty="0"/>
              <a:t>Ранее вместо определения </a:t>
            </a:r>
            <a:r>
              <a:rPr lang="ru-RU" sz="2600" dirty="0" err="1"/>
              <a:t>System</a:t>
            </a:r>
            <a:r>
              <a:rPr lang="ru-RU" sz="2600" dirty="0"/>
              <a:t> </a:t>
            </a:r>
            <a:r>
              <a:rPr lang="ru-RU" sz="2600" dirty="0" err="1"/>
              <a:t>Agent</a:t>
            </a:r>
            <a:r>
              <a:rPr lang="ru-RU" sz="2600" dirty="0"/>
              <a:t> в терминологии </a:t>
            </a:r>
            <a:r>
              <a:rPr lang="ru-RU" sz="2600" dirty="0" err="1"/>
              <a:t>Intel</a:t>
            </a:r>
            <a:r>
              <a:rPr lang="ru-RU" sz="2600" dirty="0"/>
              <a:t> фигурировало так называемое «</a:t>
            </a:r>
            <a:r>
              <a:rPr lang="ru-RU" sz="2600" dirty="0" err="1" smtClean="0"/>
              <a:t>Неядро</a:t>
            </a:r>
            <a:r>
              <a:rPr lang="ru-RU" sz="2600" dirty="0" smtClean="0"/>
              <a:t>» </a:t>
            </a:r>
            <a:r>
              <a:rPr lang="ru-RU" sz="2400" dirty="0" smtClean="0"/>
              <a:t>–</a:t>
            </a:r>
            <a:r>
              <a:rPr lang="ru-RU" sz="2600" dirty="0" smtClean="0"/>
              <a:t> </a:t>
            </a:r>
            <a:r>
              <a:rPr lang="ru-RU" sz="2600" dirty="0" err="1" smtClean="0"/>
              <a:t>Uncore</a:t>
            </a:r>
            <a:r>
              <a:rPr lang="ru-RU" sz="2600" dirty="0"/>
              <a:t>, то есть, «всё, что не входит в </a:t>
            </a:r>
            <a:r>
              <a:rPr lang="ru-RU" sz="2600" dirty="0" err="1"/>
              <a:t>Core</a:t>
            </a:r>
            <a:r>
              <a:rPr lang="ru-RU" sz="2600" dirty="0"/>
              <a:t>», а именно </a:t>
            </a:r>
            <a:r>
              <a:rPr lang="ru-RU" sz="2600" dirty="0" err="1"/>
              <a:t>кеш</a:t>
            </a:r>
            <a:r>
              <a:rPr lang="ru-RU" sz="2600" dirty="0"/>
              <a:t> L3, графика, контроллер памяти, другие контроллеры вроде PCI </a:t>
            </a:r>
            <a:r>
              <a:rPr lang="ru-RU" sz="2600" dirty="0" err="1"/>
              <a:t>Express</a:t>
            </a:r>
            <a:r>
              <a:rPr lang="ru-RU" sz="2600" dirty="0"/>
              <a:t> и </a:t>
            </a:r>
            <a:r>
              <a:rPr lang="ru-RU" sz="2600" dirty="0" smtClean="0"/>
              <a:t>т.д.</a:t>
            </a:r>
          </a:p>
          <a:p>
            <a:pPr indent="357188" algn="just"/>
            <a:r>
              <a:rPr lang="ru-RU" sz="2600" dirty="0" smtClean="0"/>
              <a:t>Системный агент </a:t>
            </a:r>
            <a:r>
              <a:rPr lang="ru-RU" sz="2600" dirty="0" err="1" smtClean="0"/>
              <a:t>микроархитектуры</a:t>
            </a:r>
            <a:r>
              <a:rPr lang="ru-RU" sz="2600" dirty="0" smtClean="0"/>
              <a:t> </a:t>
            </a:r>
            <a:r>
              <a:rPr lang="ru-RU" sz="2600" dirty="0" err="1" smtClean="0"/>
              <a:t>Sandy</a:t>
            </a:r>
            <a:r>
              <a:rPr lang="ru-RU" sz="2600" dirty="0" smtClean="0"/>
              <a:t> </a:t>
            </a:r>
            <a:r>
              <a:rPr lang="ru-RU" sz="2600" dirty="0" err="1" smtClean="0"/>
              <a:t>Bridge</a:t>
            </a:r>
            <a:r>
              <a:rPr lang="ru-RU" sz="2600" dirty="0" smtClean="0"/>
              <a:t> включает в себя контроллер памяти DDR3, модуль управления питанием PCU (</a:t>
            </a:r>
            <a:r>
              <a:rPr lang="ru-RU" sz="2600" dirty="0" err="1" smtClean="0"/>
              <a:t>Power</a:t>
            </a:r>
            <a:r>
              <a:rPr lang="ru-RU" sz="2600" dirty="0" smtClean="0"/>
              <a:t> </a:t>
            </a:r>
            <a:r>
              <a:rPr lang="ru-RU" sz="2600" dirty="0" err="1" smtClean="0"/>
              <a:t>Control</a:t>
            </a:r>
            <a:r>
              <a:rPr lang="ru-RU" sz="2600" dirty="0" smtClean="0"/>
              <a:t> </a:t>
            </a:r>
            <a:r>
              <a:rPr lang="ru-RU" sz="2600" dirty="0" err="1" smtClean="0"/>
              <a:t>Unit</a:t>
            </a:r>
            <a:r>
              <a:rPr lang="ru-RU" sz="2600" dirty="0" smtClean="0"/>
              <a:t>), контроллеры </a:t>
            </a:r>
            <a:r>
              <a:rPr lang="ru-RU" sz="2600" dirty="0" err="1" smtClean="0"/>
              <a:t>PCI-Express</a:t>
            </a:r>
            <a:r>
              <a:rPr lang="ru-RU" sz="2600" dirty="0" smtClean="0"/>
              <a:t> 2.0, DMI, блок видеовыхода и пр. Как и все остальные элементы архитектуры, системный агент подключен в общую систему посредством высокопроизводительной кольцевой шины.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49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3" y="642918"/>
            <a:ext cx="813690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600" dirty="0"/>
              <a:t>Встроенная в процессор шина  </a:t>
            </a:r>
            <a:r>
              <a:rPr lang="en-US" sz="2600" dirty="0"/>
              <a:t>PCI Express </a:t>
            </a:r>
            <a:r>
              <a:rPr lang="ru-RU" sz="2600" dirty="0"/>
              <a:t>соответствует спецификации 2.0 и насчитывает 16 линий для возможности увеличения мощности графической подсистемы при помощи мощного внешнего 3</a:t>
            </a:r>
            <a:r>
              <a:rPr lang="en-US" sz="2600" dirty="0"/>
              <a:t>D</a:t>
            </a:r>
            <a:r>
              <a:rPr lang="ru-RU" sz="2600" dirty="0"/>
              <a:t>-ускорителя. В случае использования старших наборов системной логики и согласования лицензионных вопросов эти 16 линий могут быть разделены на 2 или 3 слота </a:t>
            </a:r>
            <a:r>
              <a:rPr lang="ru-RU" sz="2600" dirty="0" smtClean="0"/>
              <a:t>для </a:t>
            </a:r>
            <a:r>
              <a:rPr lang="en-US" sz="2600" dirty="0"/>
              <a:t>NVIDIA SLI </a:t>
            </a:r>
            <a:r>
              <a:rPr lang="ru-RU" sz="2600" dirty="0"/>
              <a:t>и/или </a:t>
            </a:r>
            <a:r>
              <a:rPr lang="en-US" sz="2600" dirty="0"/>
              <a:t>AMD </a:t>
            </a:r>
            <a:r>
              <a:rPr lang="en-US" sz="2600" dirty="0" err="1" smtClean="0"/>
              <a:t>CrossFireX</a:t>
            </a:r>
            <a:r>
              <a:rPr lang="ru-RU" sz="2600" dirty="0" smtClean="0"/>
              <a:t>.</a:t>
            </a:r>
          </a:p>
          <a:p>
            <a:pPr indent="357188" algn="just"/>
            <a:r>
              <a:rPr lang="ru-RU" sz="2600" dirty="0" smtClean="0"/>
              <a:t>Для обмена данными с системой (накопителями, портами ввода-вывода, периферией, контроллеры которых находятся в </a:t>
            </a:r>
            <a:r>
              <a:rPr lang="ru-RU" sz="2600" dirty="0" err="1" smtClean="0"/>
              <a:t>чипсете</a:t>
            </a:r>
            <a:r>
              <a:rPr lang="ru-RU" sz="2600" dirty="0" smtClean="0"/>
              <a:t>) используется шина </a:t>
            </a:r>
            <a:r>
              <a:rPr lang="en-US" sz="2600" dirty="0" smtClean="0"/>
              <a:t>DMI</a:t>
            </a:r>
            <a:r>
              <a:rPr lang="ru-RU" sz="2600" dirty="0" smtClean="0"/>
              <a:t> 2.0, позволяющая прокачать до 2 Гб/с информации в обоих направлениях.</a:t>
            </a:r>
            <a:endParaRPr lang="ru-RU" sz="2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49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721270"/>
            <a:ext cx="8208912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700" dirty="0"/>
              <a:t>Расположенный в системном агенте контроллер управления питанием отвечает за своевременное динамичное масштабирование напряжений питания и тактовых частот процессорных ядер, графического ядра, кэшей, контроллера памяти и интерфейсов. </a:t>
            </a:r>
            <a:r>
              <a:rPr lang="ru-RU" sz="2700" dirty="0" smtClean="0"/>
              <a:t>Особенно важно, что управление </a:t>
            </a:r>
            <a:r>
              <a:rPr lang="ru-RU" sz="2700" dirty="0"/>
              <a:t>питанием и тактовой частотой производится независимо для процессорных ядер и графического ядра</a:t>
            </a:r>
            <a:r>
              <a:rPr lang="ru-RU" sz="2700" dirty="0" smtClean="0"/>
              <a:t>.</a:t>
            </a:r>
          </a:p>
          <a:p>
            <a:pPr indent="357188" algn="just"/>
            <a:endParaRPr lang="ru-RU" sz="2700" dirty="0" smtClean="0"/>
          </a:p>
          <a:p>
            <a:pPr indent="357188" algn="just"/>
            <a:r>
              <a:rPr lang="ru-RU" sz="2700" dirty="0" smtClean="0"/>
              <a:t>Для </a:t>
            </a:r>
            <a:r>
              <a:rPr lang="ru-RU" sz="2700" dirty="0"/>
              <a:t>питания новых процессоров </a:t>
            </a:r>
            <a:r>
              <a:rPr lang="ru-RU" sz="2700" dirty="0" smtClean="0"/>
              <a:t>нужен </a:t>
            </a:r>
            <a:r>
              <a:rPr lang="ru-RU" sz="2700" dirty="0"/>
              <a:t>трёхкомпонентный стабилизатор питания </a:t>
            </a:r>
            <a:r>
              <a:rPr lang="ru-RU" sz="2700" dirty="0" smtClean="0"/>
              <a:t>– </a:t>
            </a:r>
            <a:r>
              <a:rPr lang="ru-RU" sz="2700" dirty="0"/>
              <a:t>отдельно для вычислительных ядер, системного агента и интегрированной видеокарты.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8006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492" y="591524"/>
            <a:ext cx="82089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600" dirty="0"/>
              <a:t>Каждое из четырёх ядер </a:t>
            </a:r>
            <a:r>
              <a:rPr lang="ru-RU" sz="2600" dirty="0" err="1"/>
              <a:t>Sandy</a:t>
            </a:r>
            <a:r>
              <a:rPr lang="ru-RU" sz="2600" dirty="0"/>
              <a:t> </a:t>
            </a:r>
            <a:r>
              <a:rPr lang="ru-RU" sz="2600" dirty="0" err="1"/>
              <a:t>Bridge</a:t>
            </a:r>
            <a:r>
              <a:rPr lang="ru-RU" sz="2600" dirty="0"/>
              <a:t> может быть при необходимости независимо переведено в режим минимального </a:t>
            </a:r>
            <a:r>
              <a:rPr lang="ru-RU" sz="2600" dirty="0" smtClean="0"/>
              <a:t>энергопотребления. Графическое </a:t>
            </a:r>
            <a:r>
              <a:rPr lang="ru-RU" sz="2600" dirty="0"/>
              <a:t>ядро также можно перевести в очень экономичный </a:t>
            </a:r>
            <a:r>
              <a:rPr lang="ru-RU" sz="2600" dirty="0" smtClean="0"/>
              <a:t>режим.</a:t>
            </a:r>
          </a:p>
          <a:p>
            <a:pPr indent="357188" algn="just"/>
            <a:r>
              <a:rPr lang="ru-RU" sz="2600" dirty="0" smtClean="0"/>
              <a:t>Кольцевая </a:t>
            </a:r>
            <a:r>
              <a:rPr lang="ru-RU" sz="2600" dirty="0"/>
              <a:t>шина и </a:t>
            </a:r>
            <a:r>
              <a:rPr lang="ru-RU" sz="2600" dirty="0" err="1"/>
              <a:t>кеш</a:t>
            </a:r>
            <a:r>
              <a:rPr lang="ru-RU" sz="2600" dirty="0"/>
              <a:t> L3, в силу их распределения между другими ресурсами, не могут быть </a:t>
            </a:r>
            <a:r>
              <a:rPr lang="ru-RU" sz="2600" dirty="0" smtClean="0"/>
              <a:t>отключены. Однако </a:t>
            </a:r>
            <a:r>
              <a:rPr lang="ru-RU" sz="2600" dirty="0"/>
              <a:t>для кольцевой шины предусмотрен специальный экономичный ждущий режим, когда она не нагружена, а для </a:t>
            </a:r>
            <a:r>
              <a:rPr lang="ru-RU" sz="2600" dirty="0" err="1"/>
              <a:t>кеш-памяти</a:t>
            </a:r>
            <a:r>
              <a:rPr lang="ru-RU" sz="2600" dirty="0"/>
              <a:t> L3 применяется традиционная технология отключения неиспользуемых </a:t>
            </a:r>
            <a:r>
              <a:rPr lang="ru-RU" sz="2600" dirty="0" smtClean="0"/>
              <a:t>транзисторов.</a:t>
            </a:r>
          </a:p>
          <a:p>
            <a:pPr indent="357188" algn="just"/>
            <a:r>
              <a:rPr lang="ru-RU" sz="2600" dirty="0" smtClean="0"/>
              <a:t>Таким </a:t>
            </a:r>
            <a:r>
              <a:rPr lang="ru-RU" sz="2600" dirty="0"/>
              <a:t>образом, процессоры </a:t>
            </a:r>
            <a:r>
              <a:rPr lang="ru-RU" sz="2600" dirty="0" err="1"/>
              <a:t>Sandy</a:t>
            </a:r>
            <a:r>
              <a:rPr lang="ru-RU" sz="2600" dirty="0"/>
              <a:t> </a:t>
            </a:r>
            <a:r>
              <a:rPr lang="ru-RU" sz="2600" dirty="0" err="1"/>
              <a:t>Bridge</a:t>
            </a:r>
            <a:r>
              <a:rPr lang="ru-RU" sz="2600" dirty="0"/>
              <a:t> в составе мобильных ПК обеспечивают длительную автономную работу при питании от аккумулятора.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8006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7356" y="201019"/>
            <a:ext cx="5382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 smtClean="0"/>
              <a:t>Микроархитектура</a:t>
            </a:r>
            <a:r>
              <a:rPr lang="ru-RU" sz="3200" b="1" dirty="0" smtClean="0"/>
              <a:t> </a:t>
            </a:r>
            <a:r>
              <a:rPr lang="en-US" sz="3200" b="1" dirty="0" err="1" smtClean="0"/>
              <a:t>Kaby</a:t>
            </a:r>
            <a:r>
              <a:rPr lang="en-US" sz="3200" b="1" dirty="0" smtClean="0"/>
              <a:t> Lake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889418"/>
            <a:ext cx="857256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en-US" sz="2200" dirty="0" err="1" smtClean="0"/>
              <a:t>Kaby</a:t>
            </a:r>
            <a:r>
              <a:rPr lang="en-US" sz="2200" dirty="0" smtClean="0"/>
              <a:t> Lake</a:t>
            </a:r>
            <a:r>
              <a:rPr lang="ru-RU" sz="2200" dirty="0" smtClean="0"/>
              <a:t> – представленная в 2016 г. </a:t>
            </a:r>
            <a:r>
              <a:rPr lang="ru-RU" sz="2200" dirty="0" err="1" smtClean="0"/>
              <a:t>микроархитектура</a:t>
            </a:r>
            <a:r>
              <a:rPr lang="ru-RU" sz="2200" dirty="0" smtClean="0"/>
              <a:t> процессоров компании </a:t>
            </a:r>
            <a:r>
              <a:rPr lang="ru-RU" sz="2200" dirty="0" err="1" smtClean="0"/>
              <a:t>Inte</a:t>
            </a:r>
            <a:r>
              <a:rPr lang="en-US" sz="2200" dirty="0" smtClean="0"/>
              <a:t>l</a:t>
            </a:r>
            <a:r>
              <a:rPr lang="ru-RU" sz="2200" dirty="0" smtClean="0"/>
              <a:t>, основанная на 14-нм технологии. Является седьмым поколением процессоров </a:t>
            </a:r>
            <a:r>
              <a:rPr lang="ru-RU" sz="2200" dirty="0" err="1" smtClean="0"/>
              <a:t>Intel</a:t>
            </a:r>
            <a:r>
              <a:rPr lang="ru-RU" sz="2200" dirty="0" smtClean="0"/>
              <a:t> </a:t>
            </a:r>
            <a:r>
              <a:rPr lang="ru-RU" sz="2200" dirty="0" err="1" smtClean="0"/>
              <a:t>Core</a:t>
            </a:r>
            <a:r>
              <a:rPr lang="ru-RU" sz="2200" dirty="0" smtClean="0"/>
              <a:t>.</a:t>
            </a:r>
          </a:p>
          <a:p>
            <a:pPr indent="355600" algn="just"/>
            <a:r>
              <a:rPr lang="ru-RU" sz="2200" dirty="0" smtClean="0"/>
              <a:t>Основные особенности: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ru-RU" sz="2200" dirty="0" smtClean="0"/>
              <a:t>базовое количество ядер – 2 или 4;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ru-RU" sz="2200" dirty="0" err="1" smtClean="0"/>
              <a:t>чипсет</a:t>
            </a:r>
            <a:r>
              <a:rPr lang="ru-RU" sz="2200" dirty="0" smtClean="0"/>
              <a:t> 200-ой серии (</a:t>
            </a:r>
            <a:r>
              <a:rPr lang="ru-RU" sz="2200" dirty="0" err="1" smtClean="0"/>
              <a:t>Union</a:t>
            </a:r>
            <a:r>
              <a:rPr lang="ru-RU" sz="2200" dirty="0" smtClean="0"/>
              <a:t> </a:t>
            </a:r>
            <a:r>
              <a:rPr lang="ru-RU" sz="2200" dirty="0" err="1" smtClean="0"/>
              <a:t>Point</a:t>
            </a:r>
            <a:r>
              <a:rPr lang="ru-RU" sz="2200" dirty="0" smtClean="0"/>
              <a:t>);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ru-RU" sz="2200" dirty="0" smtClean="0"/>
              <a:t>поддержка DDR3L SDRAM и DDR4 SDRAM;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ru-RU" sz="2200" dirty="0" smtClean="0"/>
              <a:t>поддержка PCI </a:t>
            </a:r>
            <a:r>
              <a:rPr lang="ru-RU" sz="2200" dirty="0" err="1" smtClean="0"/>
              <a:t>Express</a:t>
            </a:r>
            <a:r>
              <a:rPr lang="ru-RU" sz="2200" dirty="0" smtClean="0"/>
              <a:t> 3.0;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ru-RU" sz="2200" dirty="0" smtClean="0"/>
              <a:t>поддержка USB 3.1;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ru-RU" sz="2200" dirty="0" smtClean="0"/>
              <a:t>память </a:t>
            </a:r>
            <a:r>
              <a:rPr lang="ru-RU" sz="2200" dirty="0" err="1" smtClean="0"/>
              <a:t>eDRAM</a:t>
            </a:r>
            <a:r>
              <a:rPr lang="ru-RU" sz="2200" dirty="0" smtClean="0"/>
              <a:t> 4-го уровня от 64 до 128 МБ;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ru-RU" sz="2200" dirty="0" smtClean="0"/>
              <a:t>новая графическая архитектура для эффективной работы с </a:t>
            </a:r>
            <a:r>
              <a:rPr lang="en-US" sz="2200" dirty="0" smtClean="0"/>
              <a:t>3D</a:t>
            </a:r>
            <a:r>
              <a:rPr lang="ru-RU" sz="2200" dirty="0" smtClean="0"/>
              <a:t> графикой и воспроизведения 4K видео;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ru-RU" sz="2200" dirty="0" smtClean="0"/>
              <a:t>поддержка технологии </a:t>
            </a:r>
            <a:r>
              <a:rPr lang="ru-RU" sz="2200" dirty="0" err="1" smtClean="0"/>
              <a:t>Intel</a:t>
            </a:r>
            <a:r>
              <a:rPr lang="ru-RU" sz="2200" dirty="0" smtClean="0"/>
              <a:t> </a:t>
            </a:r>
            <a:r>
              <a:rPr lang="ru-RU" sz="2200" dirty="0" err="1" smtClean="0"/>
              <a:t>Optane</a:t>
            </a:r>
            <a:r>
              <a:rPr lang="ru-RU" sz="2200" dirty="0" smtClean="0"/>
              <a:t>;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ru-RU" sz="2200" dirty="0" smtClean="0"/>
              <a:t>поддержка формата </a:t>
            </a:r>
            <a:r>
              <a:rPr lang="ru-RU" sz="2200" dirty="0" err="1" smtClean="0"/>
              <a:t>видеосжатия</a:t>
            </a:r>
            <a:r>
              <a:rPr lang="ru-RU" sz="2200" dirty="0" smtClean="0"/>
              <a:t> HEVC с глубиной цвета 10 бит;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ru-RU" sz="2200" dirty="0" err="1" smtClean="0"/>
              <a:t>нативная</a:t>
            </a:r>
            <a:r>
              <a:rPr lang="ru-RU" sz="2200" dirty="0" smtClean="0"/>
              <a:t> поддержка технологии защиты </a:t>
            </a:r>
            <a:r>
              <a:rPr lang="ru-RU" sz="2200" dirty="0" err="1" smtClean="0"/>
              <a:t>медиаконтента</a:t>
            </a:r>
            <a:r>
              <a:rPr lang="ru-RU" sz="2200" dirty="0" smtClean="0"/>
              <a:t> HDCP 2.2;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ru-RU" sz="2200" dirty="0" smtClean="0"/>
              <a:t>официальная совместимость только с </a:t>
            </a:r>
            <a:r>
              <a:rPr lang="ru-RU" sz="2200" dirty="0" err="1" smtClean="0"/>
              <a:t>Microsoft</a:t>
            </a:r>
            <a:r>
              <a:rPr lang="ru-RU" sz="2200" dirty="0" smtClean="0"/>
              <a:t> </a:t>
            </a:r>
            <a:r>
              <a:rPr lang="ru-RU" sz="2200" dirty="0" err="1" smtClean="0"/>
              <a:t>Windows</a:t>
            </a:r>
            <a:r>
              <a:rPr lang="ru-RU" sz="2200" dirty="0" smtClean="0"/>
              <a:t> 10.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731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35639"/>
            <a:ext cx="842493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sz="2600" b="1" dirty="0" err="1" smtClean="0"/>
              <a:t>Nehalem</a:t>
            </a:r>
            <a:r>
              <a:rPr lang="ru-RU" sz="2600" dirty="0" smtClean="0"/>
              <a:t> – представленная в 2008 г. 45-нм </a:t>
            </a:r>
            <a:r>
              <a:rPr lang="ru-RU" sz="2600" dirty="0" err="1" smtClean="0"/>
              <a:t>микроархитектура</a:t>
            </a:r>
            <a:r>
              <a:rPr lang="ru-RU" sz="2600" dirty="0" smtClean="0"/>
              <a:t> процессоров компании </a:t>
            </a:r>
            <a:r>
              <a:rPr lang="ru-RU" sz="2600" dirty="0" err="1" smtClean="0"/>
              <a:t>Intel</a:t>
            </a:r>
            <a:r>
              <a:rPr lang="ru-RU" sz="2600" dirty="0" smtClean="0"/>
              <a:t>, для ядра </a:t>
            </a:r>
            <a:r>
              <a:rPr lang="ru-RU" sz="2600" dirty="0" err="1" smtClean="0"/>
              <a:t>Bloomfield</a:t>
            </a:r>
            <a:r>
              <a:rPr lang="ru-RU" sz="2600" dirty="0" smtClean="0"/>
              <a:t>. Построена на базе </a:t>
            </a:r>
            <a:r>
              <a:rPr lang="ru-RU" sz="2600" dirty="0" err="1" smtClean="0"/>
              <a:t>Core</a:t>
            </a:r>
            <a:r>
              <a:rPr lang="ru-RU" sz="2600" dirty="0" smtClean="0"/>
              <a:t>, но содержит следующие изменения: 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ru-RU" sz="2600" dirty="0" smtClean="0"/>
              <a:t>встроенный контроллер памяти, поддерживающий 2 или 3 канала DDR3 SDRAM или 4 канала FB-DIMM;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ru-RU" sz="2600" dirty="0" smtClean="0"/>
              <a:t>новая шина QPI, пришедшая на смену шине FSB;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ru-RU" sz="2600" dirty="0" smtClean="0"/>
              <a:t>возможность выпуска процессоров со встроенным графическим процессором;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ru-RU" sz="2600" dirty="0" smtClean="0"/>
              <a:t>содержит 4 ядра на одном кристалле;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ru-RU" sz="2600" dirty="0" smtClean="0"/>
              <a:t>добавлен кэш 3-го уровня;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ru-RU" sz="2600" dirty="0" smtClean="0"/>
              <a:t>добавлена поддержка SMТ (организация 2-х логических ядер из 1 физического).</a:t>
            </a:r>
            <a:endParaRPr lang="ru-RU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1363171" y="272457"/>
            <a:ext cx="6352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Микроархитектура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Nehalem</a:t>
            </a:r>
            <a:endParaRPr lang="ru-RU" sz="32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526298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sz="2300" dirty="0" smtClean="0"/>
              <a:t>Со времён выхода </a:t>
            </a:r>
            <a:r>
              <a:rPr lang="ru-RU" sz="2300" dirty="0" err="1" smtClean="0"/>
              <a:t>Skylake</a:t>
            </a:r>
            <a:r>
              <a:rPr lang="ru-RU" sz="2300" dirty="0" smtClean="0"/>
              <a:t> архитектура вычислительных ядер не претерпела изменения. Поднять тактовую частоту </a:t>
            </a:r>
            <a:r>
              <a:rPr lang="ru-RU" sz="2300" dirty="0" err="1" smtClean="0"/>
              <a:t>Kaby</a:t>
            </a:r>
            <a:r>
              <a:rPr lang="ru-RU" sz="2300" dirty="0" smtClean="0"/>
              <a:t> </a:t>
            </a:r>
            <a:r>
              <a:rPr lang="ru-RU" sz="2300" dirty="0" err="1" smtClean="0"/>
              <a:t>Lake</a:t>
            </a:r>
            <a:r>
              <a:rPr lang="ru-RU" sz="2300" dirty="0" smtClean="0"/>
              <a:t> по сравнению с похожими по характеристикам моделями </a:t>
            </a:r>
            <a:r>
              <a:rPr lang="ru-RU" sz="2300" dirty="0" err="1" smtClean="0"/>
              <a:t>Skylake</a:t>
            </a:r>
            <a:r>
              <a:rPr lang="ru-RU" sz="2300" dirty="0" smtClean="0"/>
              <a:t> компании </a:t>
            </a:r>
            <a:r>
              <a:rPr lang="ru-RU" sz="2300" dirty="0" err="1" smtClean="0"/>
              <a:t>Intel</a:t>
            </a:r>
            <a:r>
              <a:rPr lang="ru-RU" sz="2300" dirty="0" smtClean="0"/>
              <a:t> помогла оптимизация технологии 14-нм техпроцесс, который назвали 14нм+.</a:t>
            </a:r>
          </a:p>
          <a:p>
            <a:pPr indent="355600" algn="just"/>
            <a:r>
              <a:rPr lang="ru-RU" sz="2300" dirty="0" err="1" smtClean="0"/>
              <a:t>Intel</a:t>
            </a:r>
            <a:r>
              <a:rPr lang="ru-RU" sz="2300" dirty="0" smtClean="0"/>
              <a:t> утверждает о 12% преимуществе по производительности и о 19% преимуществе при работе в Интернете в сравнении со </a:t>
            </a:r>
            <a:r>
              <a:rPr lang="ru-RU" sz="2300" dirty="0" err="1" smtClean="0"/>
              <a:t>Skylake</a:t>
            </a:r>
            <a:r>
              <a:rPr lang="ru-RU" sz="2300" dirty="0" smtClean="0"/>
              <a:t>.</a:t>
            </a:r>
          </a:p>
          <a:p>
            <a:pPr indent="355600" algn="just"/>
            <a:r>
              <a:rPr lang="ru-RU" sz="2300" dirty="0" smtClean="0"/>
              <a:t>Более существенные изменения внесены в блок по обработке </a:t>
            </a:r>
            <a:r>
              <a:rPr lang="ru-RU" sz="2300" dirty="0" err="1" smtClean="0"/>
              <a:t>видеопотоков</a:t>
            </a:r>
            <a:r>
              <a:rPr lang="ru-RU" sz="2300" dirty="0" smtClean="0"/>
              <a:t>, который обеспечивает аппаратное ускорение при декодировании и кодировании потоков HEVC. Встроенный блок в реальном режиме времени без привлечения ресурсов вычислительных ядер обрабатывает до 8 потоков видео с разрешением до 4K с частотой 30 кадров в секунду. При этом встроенные графические ядра остались теми же, что в процессорах </a:t>
            </a:r>
            <a:r>
              <a:rPr lang="ru-RU" sz="2300" dirty="0" err="1" smtClean="0"/>
              <a:t>Skylake</a:t>
            </a:r>
            <a:r>
              <a:rPr lang="ru-RU" sz="2300" dirty="0" smtClean="0"/>
              <a:t>. Наконец, процессоры </a:t>
            </a:r>
            <a:r>
              <a:rPr lang="ru-RU" sz="2300" dirty="0" err="1" smtClean="0"/>
              <a:t>Intel</a:t>
            </a:r>
            <a:r>
              <a:rPr lang="ru-RU" sz="2300" dirty="0" smtClean="0"/>
              <a:t> </a:t>
            </a:r>
            <a:r>
              <a:rPr lang="ru-RU" sz="2300" dirty="0" err="1" smtClean="0"/>
              <a:t>Kaby</a:t>
            </a:r>
            <a:r>
              <a:rPr lang="ru-RU" sz="2300" dirty="0" smtClean="0"/>
              <a:t> </a:t>
            </a:r>
            <a:r>
              <a:rPr lang="ru-RU" sz="2300" dirty="0" err="1" smtClean="0"/>
              <a:t>Lake-Y</a:t>
            </a:r>
            <a:r>
              <a:rPr lang="ru-RU" sz="2300" dirty="0" smtClean="0"/>
              <a:t> и </a:t>
            </a:r>
            <a:r>
              <a:rPr lang="ru-RU" sz="2300" dirty="0" err="1" smtClean="0"/>
              <a:t>Kaby</a:t>
            </a:r>
            <a:r>
              <a:rPr lang="ru-RU" sz="2300" dirty="0" smtClean="0"/>
              <a:t> </a:t>
            </a:r>
            <a:r>
              <a:rPr lang="ru-RU" sz="2300" dirty="0" err="1" smtClean="0"/>
              <a:t>Lake-U</a:t>
            </a:r>
            <a:r>
              <a:rPr lang="ru-RU" sz="2300" dirty="0" smtClean="0"/>
              <a:t> обзавелись шиной PCI </a:t>
            </a:r>
            <a:r>
              <a:rPr lang="ru-RU" sz="2300" dirty="0" err="1" smtClean="0"/>
              <a:t>Express</a:t>
            </a:r>
            <a:r>
              <a:rPr lang="ru-RU" sz="2300" dirty="0" smtClean="0"/>
              <a:t> 3.0, что позволит подключать к ним, например, высокоскоростные SSD.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731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247879"/>
            <a:ext cx="842493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sz="2700" b="1" dirty="0" err="1" smtClean="0"/>
              <a:t>Sandy</a:t>
            </a:r>
            <a:r>
              <a:rPr lang="ru-RU" sz="2700" b="1" dirty="0" smtClean="0"/>
              <a:t> </a:t>
            </a:r>
            <a:r>
              <a:rPr lang="ru-RU" sz="2700" b="1" dirty="0" err="1" smtClean="0"/>
              <a:t>Bridge</a:t>
            </a:r>
            <a:r>
              <a:rPr lang="ru-RU" sz="2700" dirty="0" smtClean="0"/>
              <a:t> – </a:t>
            </a:r>
            <a:r>
              <a:rPr lang="ru-RU" sz="2700" dirty="0" err="1" smtClean="0"/>
              <a:t>микроархитектура</a:t>
            </a:r>
            <a:r>
              <a:rPr lang="ru-RU" sz="2700" dirty="0" smtClean="0"/>
              <a:t> процессоров, основанная на 32-нм технологии, содержит встроенный </a:t>
            </a:r>
            <a:r>
              <a:rPr lang="ru-RU" sz="2700" dirty="0" err="1" smtClean="0"/>
              <a:t>видеоускоритель</a:t>
            </a:r>
            <a:r>
              <a:rPr lang="ru-RU" sz="2700" dirty="0" smtClean="0"/>
              <a:t>. Анонсирована 3 января 2011 года.</a:t>
            </a:r>
          </a:p>
          <a:p>
            <a:pPr indent="355600" algn="just"/>
            <a:r>
              <a:rPr lang="ru-RU" sz="2700" dirty="0" smtClean="0"/>
              <a:t>Архитектура содержит ЦП с частотой до 3,5 ГГц, 4 ядра</a:t>
            </a:r>
            <a:r>
              <a:rPr lang="en-US" sz="2700" dirty="0" smtClean="0"/>
              <a:t>,</a:t>
            </a:r>
            <a:r>
              <a:rPr lang="ru-RU" sz="2700" dirty="0" smtClean="0"/>
              <a:t> высокопроизводительный ГП с частотой до 1,35 ГГц. Каждое ядро имеет по 256 Кб </a:t>
            </a:r>
            <a:r>
              <a:rPr lang="ru-RU" sz="2700" dirty="0" err="1" smtClean="0"/>
              <a:t>кэша</a:t>
            </a:r>
            <a:r>
              <a:rPr lang="ru-RU" sz="2700" dirty="0" smtClean="0"/>
              <a:t> второго уровня и до 8 Мб объединенного </a:t>
            </a:r>
            <a:r>
              <a:rPr lang="ru-RU" sz="2700" dirty="0" err="1" smtClean="0"/>
              <a:t>кэша</a:t>
            </a:r>
            <a:r>
              <a:rPr lang="ru-RU" sz="2700" dirty="0" smtClean="0"/>
              <a:t> третьего уровня. Все функциональные блоки располагаются на одном кристалле 216 мм². Энергопотребление данного дизайна не выходит за пределы 130 Вт для </a:t>
            </a:r>
            <a:r>
              <a:rPr lang="ru-RU" sz="2700" dirty="0" err="1" smtClean="0"/>
              <a:t>топовых</a:t>
            </a:r>
            <a:r>
              <a:rPr lang="ru-RU" sz="2700" dirty="0" smtClean="0"/>
              <a:t> моделей.</a:t>
            </a:r>
            <a:endParaRPr lang="ru-RU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1363171" y="272457"/>
            <a:ext cx="6352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Микроархитектура</a:t>
            </a:r>
            <a:r>
              <a:rPr lang="ru-RU" sz="3200" b="1" dirty="0" smtClean="0"/>
              <a:t> </a:t>
            </a:r>
            <a:r>
              <a:rPr lang="en-US" sz="3200" b="1" dirty="0" smtClean="0"/>
              <a:t>Sandy Bridge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5262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260043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700" dirty="0" smtClean="0"/>
              <a:t>Структуру </a:t>
            </a:r>
            <a:r>
              <a:rPr lang="ru-RU" sz="2700" dirty="0" err="1" smtClean="0"/>
              <a:t>Sandy</a:t>
            </a:r>
            <a:r>
              <a:rPr lang="ru-RU" sz="2700" dirty="0" smtClean="0"/>
              <a:t> </a:t>
            </a:r>
            <a:r>
              <a:rPr lang="ru-RU" sz="2700" dirty="0" err="1" smtClean="0"/>
              <a:t>Bridge</a:t>
            </a:r>
            <a:r>
              <a:rPr lang="ru-RU" sz="2700" dirty="0" smtClean="0"/>
              <a:t> можно разделить на следующие основные элементы:</a:t>
            </a:r>
          </a:p>
          <a:p>
            <a:pPr indent="457200" algn="just">
              <a:buFont typeface="Arial" pitchFamily="34" charset="0"/>
              <a:buChar char="•"/>
            </a:pPr>
            <a:r>
              <a:rPr lang="ru-RU" sz="2700" dirty="0" smtClean="0"/>
              <a:t>процессорные ядра;</a:t>
            </a:r>
          </a:p>
          <a:p>
            <a:pPr indent="457200" algn="just">
              <a:buFont typeface="Arial" pitchFamily="34" charset="0"/>
              <a:buChar char="•"/>
            </a:pPr>
            <a:r>
              <a:rPr lang="ru-RU" sz="2700" dirty="0" smtClean="0"/>
              <a:t>графическое ядро;</a:t>
            </a:r>
          </a:p>
          <a:p>
            <a:pPr indent="457200" algn="just">
              <a:buFont typeface="Arial" pitchFamily="34" charset="0"/>
              <a:buChar char="•"/>
            </a:pPr>
            <a:r>
              <a:rPr lang="ru-RU" sz="2700" dirty="0" err="1" smtClean="0"/>
              <a:t>кеш-память</a:t>
            </a:r>
            <a:r>
              <a:rPr lang="ru-RU" sz="2700" dirty="0" smtClean="0"/>
              <a:t> L3;</a:t>
            </a:r>
          </a:p>
          <a:p>
            <a:pPr indent="457200" algn="just">
              <a:buFont typeface="Arial" pitchFamily="34" charset="0"/>
              <a:buChar char="•"/>
            </a:pPr>
            <a:r>
              <a:rPr lang="ru-RU" sz="2700" dirty="0" smtClean="0"/>
              <a:t>системный агент (</a:t>
            </a:r>
            <a:r>
              <a:rPr lang="ru-RU" sz="2700" dirty="0" err="1" smtClean="0"/>
              <a:t>System</a:t>
            </a:r>
            <a:r>
              <a:rPr lang="ru-RU" sz="2700" dirty="0" smtClean="0"/>
              <a:t> </a:t>
            </a:r>
            <a:r>
              <a:rPr lang="en-US" sz="2700" dirty="0" smtClean="0"/>
              <a:t>a</a:t>
            </a:r>
            <a:r>
              <a:rPr lang="ru-RU" sz="2700" dirty="0" err="1" smtClean="0"/>
              <a:t>gent</a:t>
            </a:r>
            <a:r>
              <a:rPr lang="ru-RU" sz="2700" dirty="0" smtClean="0"/>
              <a:t>).</a:t>
            </a:r>
          </a:p>
          <a:p>
            <a:pPr indent="457200" algn="just"/>
            <a:endParaRPr lang="ru-RU" sz="2700" dirty="0" smtClean="0"/>
          </a:p>
          <a:p>
            <a:pPr indent="457200" algn="just"/>
            <a:r>
              <a:rPr lang="ru-RU" sz="2700" dirty="0" smtClean="0"/>
              <a:t>Данные элементы объединены с помощью 256-битной межкомпонентной кольцевой шины, выполненной на основе новой версии технологии QPI.</a:t>
            </a:r>
            <a:endParaRPr lang="ru-RU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2285984" y="129581"/>
            <a:ext cx="4420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Структура </a:t>
            </a:r>
            <a:r>
              <a:rPr lang="en-US" sz="3200" b="1" dirty="0" smtClean="0"/>
              <a:t>Sandy Bridge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5262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3171" y="142852"/>
            <a:ext cx="6352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Микроархитектура</a:t>
            </a:r>
            <a:r>
              <a:rPr lang="ru-RU" sz="3200" b="1" dirty="0" smtClean="0"/>
              <a:t> </a:t>
            </a:r>
            <a:r>
              <a:rPr lang="en-US" sz="3200" b="1" dirty="0" smtClean="0"/>
              <a:t>Sandy Bridge</a:t>
            </a:r>
            <a:endParaRPr lang="ru-RU" sz="3200" dirty="0"/>
          </a:p>
        </p:txBody>
      </p:sp>
      <p:pic>
        <p:nvPicPr>
          <p:cNvPr id="2052" name="Picture 4" descr="Sandy Brid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357298"/>
            <a:ext cx="8497665" cy="4214842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D78-193C-426E-9952-E96E0BD5C34F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526298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3047</TotalTime>
  <Words>3955</Words>
  <Application>Microsoft Office PowerPoint</Application>
  <PresentationFormat>Экран (4:3)</PresentationFormat>
  <Paragraphs>301</Paragraphs>
  <Slides>60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Направления развития элементной базы  вычислительной техники. Наноэлектроника</dc:title>
  <dc:creator>Тамара Николаевна Калинина</dc:creator>
  <cp:lastModifiedBy>Thang</cp:lastModifiedBy>
  <cp:revision>154</cp:revision>
  <dcterms:created xsi:type="dcterms:W3CDTF">2015-09-11T04:02:37Z</dcterms:created>
  <dcterms:modified xsi:type="dcterms:W3CDTF">2016-10-04T07:07:09Z</dcterms:modified>
</cp:coreProperties>
</file>