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M Sans Medium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Medium-regular.fntdata"/><Relationship Id="rId16" Type="http://schemas.openxmlformats.org/officeDocument/2006/relationships/slide" Target="slides/slide11.xml"/><Relationship Id="rId19" Type="http://schemas.openxmlformats.org/officeDocument/2006/relationships/font" Target="fonts/DMSansMedium-italic.fntdata"/><Relationship Id="rId18" Type="http://schemas.openxmlformats.org/officeDocument/2006/relationships/font" Target="fonts/DM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b90130d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b90130d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b90130daf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b90130daf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b90130daf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b90130daf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b90130daf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b90130da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b90130daf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b90130da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b90130d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b90130d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b90130da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b90130da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Vegetable, potato and pork likely to attract high traffic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bd051b5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bd051b5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Protein content </a:t>
            </a:r>
            <a:r>
              <a:rPr b="1" lang="en">
                <a:solidFill>
                  <a:schemeClr val="dk1"/>
                </a:solidFill>
              </a:rPr>
              <a:t>varies slightly more than other factors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 </a:t>
            </a:r>
            <a:r>
              <a:rPr b="1" lang="en">
                <a:solidFill>
                  <a:schemeClr val="dk1"/>
                </a:solidFill>
              </a:rPr>
              <a:t>high-traffic recipes have much higher protein content (above 200g).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Interpretation:</a:t>
            </a:r>
            <a:r>
              <a:rPr lang="en">
                <a:solidFill>
                  <a:schemeClr val="dk1"/>
                </a:solidFill>
              </a:rPr>
              <a:t> High-protein recipes could be attracting more users, possibly due to health-conscious audiences.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b90130daf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b90130da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b90130d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b90130d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b90130daf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b90130daf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50"/>
              <a:t>Predicting High-traffic recipes</a:t>
            </a:r>
            <a:endParaRPr sz="5750"/>
          </a:p>
        </p:txBody>
      </p:sp>
      <p:sp>
        <p:nvSpPr>
          <p:cNvPr id="218" name="Google Shape;218;p3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50">
                <a:latin typeface="DM Sans"/>
                <a:ea typeface="DM Sans"/>
                <a:cs typeface="DM Sans"/>
                <a:sym typeface="DM Sans"/>
              </a:rPr>
              <a:t>Tasty Bytes</a:t>
            </a:r>
            <a:endParaRPr b="1" i="1" sz="20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</a:t>
            </a:r>
            <a:endParaRPr/>
          </a:p>
        </p:txBody>
      </p:sp>
      <p:pic>
        <p:nvPicPr>
          <p:cNvPr id="220" name="Google Shape;220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8967" l="0" r="0" t="18967"/>
          <a:stretch/>
        </p:blipFill>
        <p:spPr>
          <a:xfrm>
            <a:off x="4437575" y="1944850"/>
            <a:ext cx="4509600" cy="30021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1"/>
          <p:cNvSpPr txBox="1"/>
          <p:nvPr/>
        </p:nvSpPr>
        <p:spPr>
          <a:xfrm>
            <a:off x="481325" y="269650"/>
            <a:ext cx="62313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Recommendations</a:t>
            </a:r>
            <a:endParaRPr b="1" sz="25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481325" y="960550"/>
            <a:ext cx="70437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</a:rPr>
              <a:t>1</a:t>
            </a:r>
            <a:r>
              <a:rPr b="1" lang="en" sz="1500">
                <a:solidFill>
                  <a:schemeClr val="hlink"/>
                </a:solidFill>
              </a:rPr>
              <a:t>.Prioritize High-Traffic Categories</a:t>
            </a:r>
            <a:endParaRPr b="1"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  Feature popular categories (e.g., Vegetables, Potato, Pork) on the homepage to maximize engagement.</a:t>
            </a:r>
            <a:endParaRPr b="1"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Develop strategies to boost low-traffic categories (Desserts, Lunch/Snacks) through seasonal promotions and enhanced visuals.</a:t>
            </a:r>
            <a:endParaRPr b="1" sz="15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hlink"/>
                </a:solidFill>
              </a:rPr>
              <a:t>2. Optimize Recipe Selection Using Nutrition Insights</a:t>
            </a:r>
            <a:endParaRPr b="1"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  Personalize recommendations by featuring high-protein and high-calorie recipes for users who engage with similar content.</a:t>
            </a:r>
            <a:endParaRPr b="1" sz="15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hlink"/>
                </a:solidFill>
              </a:rPr>
              <a:t>3. Improve Model Performance to Reach 80% Recall</a:t>
            </a:r>
            <a:endParaRPr b="1"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 Conduct A/B testing to fine-tune the decision threshold for balancing recall and precision.</a:t>
            </a:r>
            <a:endParaRPr b="1"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Further optimize Random Forest parameters to enhance accuracy.</a:t>
            </a:r>
            <a:endParaRPr b="1" sz="15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604200" y="516600"/>
            <a:ext cx="7706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Recommendations</a:t>
            </a:r>
            <a:endParaRPr b="1" sz="25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481325" y="1207501"/>
            <a:ext cx="70437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hlink"/>
                </a:solidFill>
              </a:rPr>
              <a:t>4.  A/B Testing for Recipe Engagement </a:t>
            </a:r>
            <a:endParaRPr b="1" sz="1800">
              <a:solidFill>
                <a:schemeClr val="hlink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●"/>
            </a:pPr>
            <a:r>
              <a:rPr b="1" lang="en" sz="1800">
                <a:solidFill>
                  <a:schemeClr val="hlink"/>
                </a:solidFill>
              </a:rPr>
              <a:t> Experiment with titles, descriptions, and images to analyze click-through rates (CTR) and user interest.</a:t>
            </a:r>
            <a:endParaRPr b="1" sz="1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hlink"/>
                </a:solidFill>
              </a:rPr>
              <a:t>5. Deployment &amp; Continuous Monitoring </a:t>
            </a:r>
            <a:endParaRPr b="1" sz="1800">
              <a:solidFill>
                <a:schemeClr val="hlink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●"/>
            </a:pPr>
            <a:r>
              <a:rPr b="1" lang="en" sz="1800">
                <a:solidFill>
                  <a:schemeClr val="hlink"/>
                </a:solidFill>
              </a:rPr>
              <a:t>  Monitor performance regularly and retrain the model to maintain accuracy.</a:t>
            </a:r>
            <a:endParaRPr b="1" sz="18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604199" y="516600"/>
            <a:ext cx="7549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overview &amp; Business goals</a:t>
            </a:r>
            <a:endParaRPr b="1" sz="33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16425" y="1306125"/>
            <a:ext cx="70437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900"/>
              <a:buChar char="●"/>
            </a:pPr>
            <a:r>
              <a:rPr lang="en" sz="1800">
                <a:solidFill>
                  <a:schemeClr val="hlink"/>
                </a:solidFill>
              </a:rPr>
              <a:t>Currently, homepage recipes are chosen manually, but selecting a popular one can increase traffic by up to </a:t>
            </a:r>
            <a:r>
              <a:rPr b="1" lang="en" sz="1800">
                <a:solidFill>
                  <a:schemeClr val="hlink"/>
                </a:solidFill>
              </a:rPr>
              <a:t>40%</a:t>
            </a:r>
            <a:r>
              <a:rPr lang="en" sz="1800">
                <a:solidFill>
                  <a:schemeClr val="hlink"/>
                </a:solidFill>
              </a:rPr>
              <a:t>, boosting subscriptions. </a:t>
            </a:r>
            <a:endParaRPr sz="1800">
              <a:solidFill>
                <a:schemeClr val="hlink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900"/>
              <a:buChar char="●"/>
            </a:pPr>
            <a:r>
              <a:rPr lang="en" sz="1800">
                <a:solidFill>
                  <a:schemeClr val="hlink"/>
                </a:solidFill>
              </a:rPr>
              <a:t>Our goal is to </a:t>
            </a:r>
            <a:r>
              <a:rPr b="1" lang="en" sz="1800">
                <a:solidFill>
                  <a:schemeClr val="hlink"/>
                </a:solidFill>
              </a:rPr>
              <a:t>predict high-traffic recipes with at least 80% accuracy</a:t>
            </a:r>
            <a:r>
              <a:rPr lang="en" sz="1800">
                <a:solidFill>
                  <a:schemeClr val="hlink"/>
                </a:solidFill>
              </a:rPr>
              <a:t> to optimize recipe selection.</a:t>
            </a:r>
            <a:endParaRPr sz="1800">
              <a:solidFill>
                <a:schemeClr val="hlink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900"/>
              <a:buChar char="●"/>
            </a:pPr>
            <a:r>
              <a:rPr lang="en" sz="1800">
                <a:solidFill>
                  <a:schemeClr val="hlink"/>
                </a:solidFill>
              </a:rPr>
              <a:t> A data-driven approach will improve </a:t>
            </a:r>
            <a:r>
              <a:rPr b="1" lang="en" sz="1800">
                <a:solidFill>
                  <a:schemeClr val="hlink"/>
                </a:solidFill>
              </a:rPr>
              <a:t>homepage engagement, user experience, and revenue growth</a:t>
            </a:r>
            <a:r>
              <a:rPr lang="en" sz="1800">
                <a:solidFill>
                  <a:schemeClr val="hlink"/>
                </a:solidFill>
              </a:rPr>
              <a:t>.</a:t>
            </a:r>
            <a:endParaRPr b="1" sz="29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604212" y="5165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" y="1699713"/>
            <a:ext cx="8320051" cy="2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604200" y="516600"/>
            <a:ext cx="7706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and preprocessing</a:t>
            </a:r>
            <a:endParaRPr b="1" sz="32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16425" y="1584248"/>
            <a:ext cx="70437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●"/>
            </a:pPr>
            <a:r>
              <a:rPr b="1" lang="en" sz="1800">
                <a:solidFill>
                  <a:schemeClr val="hlink"/>
                </a:solidFill>
              </a:rPr>
              <a:t>Removed inconsistencies : Merged chicken breast category with chicken category</a:t>
            </a:r>
            <a:endParaRPr b="1" sz="18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●"/>
            </a:pPr>
            <a:r>
              <a:rPr b="1" lang="en" sz="1800">
                <a:solidFill>
                  <a:schemeClr val="hlink"/>
                </a:solidFill>
              </a:rPr>
              <a:t>Handled missing values: In calories, carbohydrates, proteins, sugar and traffic_high columns</a:t>
            </a:r>
            <a:endParaRPr b="1" sz="18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447000" y="72975"/>
            <a:ext cx="7706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findings: </a:t>
            </a: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categories influence on traffic</a:t>
            </a:r>
            <a:endParaRPr b="1" sz="1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575"/>
            <a:ext cx="7806723" cy="423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447000" y="72975"/>
            <a:ext cx="7706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Key findings: </a:t>
            </a: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Nutritional factors </a:t>
            </a: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influence on traffic</a:t>
            </a:r>
            <a:endParaRPr b="1" sz="1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4575"/>
            <a:ext cx="8320051" cy="423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604200" y="516600"/>
            <a:ext cx="77061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Prediction</a:t>
            </a:r>
            <a:endParaRPr b="1" sz="25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481325" y="1207501"/>
            <a:ext cx="70437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Two classification models - Logistic Regression and Random Forest Classifie</a:t>
            </a:r>
            <a:r>
              <a:rPr b="1" lang="en" sz="16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endParaRPr b="1" sz="165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b="1" lang="en" sz="19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etric:</a:t>
            </a:r>
            <a:endParaRPr b="1" sz="195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Merriweather"/>
              <a:buChar char="●"/>
            </a:pPr>
            <a:r>
              <a:rPr b="1" lang="en" sz="19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Recall - </a:t>
            </a:r>
            <a:r>
              <a:rPr lang="en" sz="1950">
                <a:solidFill>
                  <a:schemeClr val="hlink"/>
                </a:solidFill>
              </a:rPr>
              <a:t>how well the model </a:t>
            </a:r>
            <a:r>
              <a:rPr b="1" lang="en" sz="1950">
                <a:solidFill>
                  <a:schemeClr val="hlink"/>
                </a:solidFill>
              </a:rPr>
              <a:t>identifies all actual high-traffic recipes</a:t>
            </a:r>
            <a:endParaRPr b="1" sz="195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Impact</a:t>
            </a:r>
            <a:r>
              <a:rPr b="1" lang="en" sz="19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r>
              <a:rPr lang="en" sz="1900">
                <a:solidFill>
                  <a:schemeClr val="dk2"/>
                </a:solidFill>
              </a:rPr>
              <a:t>If low, we </a:t>
            </a:r>
            <a:r>
              <a:rPr b="1" lang="en" sz="1900">
                <a:solidFill>
                  <a:schemeClr val="dk2"/>
                </a:solidFill>
              </a:rPr>
              <a:t>fail to feature many potential high-traffic recipes</a:t>
            </a:r>
            <a:r>
              <a:rPr lang="en" sz="1900">
                <a:solidFill>
                  <a:schemeClr val="dk2"/>
                </a:solidFill>
              </a:rPr>
              <a:t>, reducing site engagement.</a:t>
            </a:r>
            <a:endParaRPr b="1" sz="195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04650" y="55475"/>
            <a:ext cx="4758300" cy="5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Model performance</a:t>
            </a:r>
            <a:endParaRPr sz="2750"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989700" y="4508725"/>
            <a:ext cx="8154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Metric to monitor:  </a:t>
            </a:r>
            <a:r>
              <a:rPr lang="en" sz="1700">
                <a:solidFill>
                  <a:schemeClr val="hlink"/>
                </a:solidFill>
              </a:rPr>
              <a:t>Recall for High Traffic (</a:t>
            </a:r>
            <a:r>
              <a:rPr b="1" lang="en" sz="1700">
                <a:solidFill>
                  <a:schemeClr val="hlink"/>
                </a:solidFill>
              </a:rPr>
              <a:t>Current: 76%</a:t>
            </a:r>
            <a:r>
              <a:rPr lang="en" sz="1700">
                <a:solidFill>
                  <a:schemeClr val="hlink"/>
                </a:solidFill>
              </a:rPr>
              <a:t>, Target: 80%).</a:t>
            </a:r>
            <a:endParaRPr sz="17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75" y="543962"/>
            <a:ext cx="6986724" cy="40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74475" y="384375"/>
            <a:ext cx="31518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Drivers of High Traffic Recipes</a:t>
            </a:r>
            <a:endParaRPr sz="1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197375" y="1176925"/>
            <a:ext cx="25260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Nutritional Factors: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Calories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Sugar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ategory influence: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❏"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Vegetable 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❏"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Potato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Arial"/>
              <a:buChar char="❏"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Breakfast</a:t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500" y="384375"/>
            <a:ext cx="6738650" cy="439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