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85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5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DF570-0A96-4376-84BF-5FF3923516DA}" type="datetimeFigureOut">
              <a:rPr lang="pt-BR" smtClean="0"/>
              <a:t>16/02/2016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DFDD-7F1E-473D-9ED4-F7325082E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26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46B5A-5C76-7940-8EF3-FDEF4CF48CD8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55D07-0344-334C-9EB1-DEBD2ADBE8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7A80-6DF3-450F-A57D-4401694CD5A5}" type="datetime1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29E-0E84-41CB-9F95-861878D09C44}" type="datetime1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7F8-5F17-4D94-99BD-5BCD7A9992A3}" type="datetime1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6FCC-7A53-45F5-B76D-054BE126F83F}" type="datetime1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1819-F0F6-4380-B77A-4E6CBF303CDA}" type="datetime1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F49B-7502-4360-98DF-8BFDE161B961}" type="datetime1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4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EF9C-5B54-4069-ACEE-8F057F2D05A8}" type="datetime1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19AA-CD80-43A9-BE48-52570D41B021}" type="datetime1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8B90-774D-454E-A068-E5631868507B}" type="datetime1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9DAD-4F69-4598-A5A8-69A21AD38C10}" type="datetime1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0A26-0E21-4648-A307-D48E9651F8CC}" type="datetime1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F002-815C-479B-B256-FB90CD4E1559}" type="datetime1">
              <a:rPr lang="en-US" smtClean="0"/>
              <a:t>2/16/2016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351F-46FC-9741-9564-54C0AEFDB906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79838" y="508714"/>
            <a:ext cx="8766317" cy="5847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153221" y="6385698"/>
            <a:ext cx="284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João</a:t>
            </a:r>
            <a:r>
              <a:rPr lang="en-US" dirty="0" smtClean="0"/>
              <a:t> P. B. Voigtlaender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9838" y="55653"/>
            <a:ext cx="227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Fundamentos da </a:t>
            </a:r>
            <a:r>
              <a:rPr lang="en-US" b="1" i="1" dirty="0" smtClean="0"/>
              <a:t>Web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81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Verdana"/>
                <a:cs typeface="Verdana"/>
              </a:rPr>
              <a:t>WEB DESIGN</a:t>
            </a:r>
            <a:endParaRPr lang="en-US" b="1" dirty="0">
              <a:latin typeface="Verdana"/>
              <a:cs typeface="Verdan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MÓDULO 1</a:t>
            </a:r>
          </a:p>
          <a:p>
            <a:r>
              <a:rPr lang="en-US" b="1" dirty="0" smtClean="0">
                <a:latin typeface="Verdana"/>
                <a:cs typeface="Verdana"/>
              </a:rPr>
              <a:t>Fundamentos da </a:t>
            </a:r>
            <a:r>
              <a:rPr lang="en-US" b="1" i="1" dirty="0" smtClean="0">
                <a:latin typeface="Verdana"/>
                <a:cs typeface="Verdana"/>
              </a:rPr>
              <a:t>Web</a:t>
            </a:r>
            <a:endParaRPr lang="en-US" b="1" i="1" dirty="0">
              <a:latin typeface="Verdana"/>
              <a:cs typeface="Verdana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Arial"/>
                <a:cs typeface="Arial"/>
              </a:rPr>
              <a:t>Intranet</a:t>
            </a:r>
            <a:r>
              <a:rPr lang="en-US" sz="4000" b="1" dirty="0" smtClean="0">
                <a:latin typeface="Arial"/>
                <a:cs typeface="Arial"/>
              </a:rPr>
              <a:t> e </a:t>
            </a:r>
            <a:r>
              <a:rPr lang="en-US" sz="4000" b="1" i="1" dirty="0" smtClean="0">
                <a:latin typeface="Arial"/>
                <a:cs typeface="Arial"/>
              </a:rPr>
              <a:t>Extranet</a:t>
            </a:r>
            <a:endParaRPr lang="en-US" sz="4000" b="1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400" b="1" i="1" dirty="0" smtClean="0">
                <a:latin typeface="Arial"/>
                <a:cs typeface="Arial"/>
              </a:rPr>
              <a:t>Intranet</a:t>
            </a:r>
            <a:r>
              <a:rPr lang="pt-BR" sz="2400" b="1" dirty="0" smtClean="0">
                <a:latin typeface="Arial"/>
                <a:cs typeface="Arial"/>
              </a:rPr>
              <a:t>:</a:t>
            </a:r>
            <a:r>
              <a:rPr lang="pt-BR" sz="2400" dirty="0" smtClean="0">
                <a:latin typeface="Arial"/>
                <a:cs typeface="Arial"/>
              </a:rPr>
              <a:t> é uma rede </a:t>
            </a:r>
            <a:r>
              <a:rPr lang="pt-BR" sz="2400" dirty="0">
                <a:latin typeface="Arial"/>
                <a:cs typeface="Arial"/>
              </a:rPr>
              <a:t>privada pertencente a </a:t>
            </a:r>
            <a:r>
              <a:rPr lang="pt-BR" sz="2400" dirty="0" smtClean="0">
                <a:latin typeface="Arial"/>
                <a:cs typeface="Arial"/>
              </a:rPr>
              <a:t>uma organização que </a:t>
            </a:r>
            <a:r>
              <a:rPr lang="pt-BR" sz="2400" dirty="0">
                <a:latin typeface="Arial"/>
                <a:cs typeface="Arial"/>
              </a:rPr>
              <a:t>usa a mesma tecnologia encontrada na </a:t>
            </a:r>
            <a:r>
              <a:rPr lang="pt-BR" sz="2400" dirty="0" smtClean="0">
                <a:latin typeface="Arial"/>
                <a:cs typeface="Arial"/>
              </a:rPr>
              <a:t>Internet. A </a:t>
            </a:r>
            <a:r>
              <a:rPr lang="pt-BR" sz="2400" i="1" dirty="0" smtClean="0">
                <a:latin typeface="Arial"/>
                <a:cs typeface="Arial"/>
              </a:rPr>
              <a:t>Intranet</a:t>
            </a:r>
            <a:r>
              <a:rPr lang="pt-BR" sz="2400" dirty="0" smtClean="0">
                <a:latin typeface="Arial"/>
                <a:cs typeface="Arial"/>
              </a:rPr>
              <a:t> é </a:t>
            </a:r>
            <a:r>
              <a:rPr lang="pt-BR" sz="2400" dirty="0">
                <a:latin typeface="Arial"/>
                <a:cs typeface="Arial"/>
              </a:rPr>
              <a:t>para uso interno </a:t>
            </a:r>
            <a:r>
              <a:rPr lang="pt-BR" sz="2400" dirty="0" smtClean="0">
                <a:latin typeface="Arial"/>
                <a:cs typeface="Arial"/>
              </a:rPr>
              <a:t>da </a:t>
            </a:r>
            <a:r>
              <a:rPr lang="pt-BR" sz="2400" dirty="0">
                <a:latin typeface="Arial"/>
                <a:cs typeface="Arial"/>
              </a:rPr>
              <a:t>organização, </a:t>
            </a:r>
            <a:r>
              <a:rPr lang="pt-BR" sz="2400" dirty="0" smtClean="0">
                <a:latin typeface="Arial"/>
                <a:cs typeface="Arial"/>
              </a:rPr>
              <a:t>usuários externos a organização </a:t>
            </a:r>
            <a:r>
              <a:rPr lang="pt-BR" sz="2400" dirty="0">
                <a:latin typeface="Arial"/>
                <a:cs typeface="Arial"/>
              </a:rPr>
              <a:t>não podem </a:t>
            </a:r>
            <a:r>
              <a:rPr lang="pt-BR" sz="2400" dirty="0" smtClean="0">
                <a:latin typeface="Arial"/>
                <a:cs typeface="Arial"/>
              </a:rPr>
              <a:t>acessá-la.</a:t>
            </a:r>
          </a:p>
          <a:p>
            <a:pPr>
              <a:spcBef>
                <a:spcPts val="0"/>
              </a:spcBef>
            </a:pPr>
            <a:r>
              <a:rPr lang="pt-BR" sz="2400" b="1" i="1" dirty="0" smtClean="0">
                <a:latin typeface="Arial"/>
                <a:cs typeface="Arial"/>
              </a:rPr>
              <a:t>Extranet</a:t>
            </a:r>
            <a:r>
              <a:rPr lang="pt-BR" sz="2400" b="1" dirty="0" smtClean="0">
                <a:latin typeface="Arial"/>
                <a:cs typeface="Arial"/>
              </a:rPr>
              <a:t>:</a:t>
            </a:r>
            <a:r>
              <a:rPr lang="pt-BR" sz="2400" dirty="0" smtClean="0">
                <a:latin typeface="Arial"/>
                <a:cs typeface="Arial"/>
              </a:rPr>
              <a:t> ocorre quando </a:t>
            </a:r>
            <a:r>
              <a:rPr lang="pt-BR" sz="2400" dirty="0">
                <a:latin typeface="Arial"/>
                <a:cs typeface="Arial"/>
              </a:rPr>
              <a:t>duas ou mais empresas </a:t>
            </a:r>
            <a:r>
              <a:rPr lang="pt-BR" sz="2400" dirty="0" smtClean="0">
                <a:latin typeface="Arial"/>
                <a:cs typeface="Arial"/>
              </a:rPr>
              <a:t>conectam </a:t>
            </a:r>
            <a:r>
              <a:rPr lang="pt-BR" sz="2400" dirty="0">
                <a:latin typeface="Arial"/>
                <a:cs typeface="Arial"/>
              </a:rPr>
              <a:t>suas </a:t>
            </a:r>
            <a:r>
              <a:rPr lang="pt-BR" sz="2400" i="1" dirty="0" smtClean="0">
                <a:latin typeface="Arial"/>
                <a:cs typeface="Arial"/>
              </a:rPr>
              <a:t>Intranets</a:t>
            </a:r>
            <a:r>
              <a:rPr lang="pt-BR" sz="2400" dirty="0" smtClean="0">
                <a:latin typeface="Arial"/>
                <a:cs typeface="Arial"/>
              </a:rPr>
              <a:t>. Pode </a:t>
            </a:r>
            <a:r>
              <a:rPr lang="pt-BR" sz="2400" dirty="0">
                <a:latin typeface="Arial"/>
                <a:cs typeface="Arial"/>
              </a:rPr>
              <a:t>interligar uma </a:t>
            </a:r>
            <a:r>
              <a:rPr lang="pt-BR" sz="2400" dirty="0" smtClean="0">
                <a:latin typeface="Arial"/>
                <a:cs typeface="Arial"/>
              </a:rPr>
              <a:t>empresa com </a:t>
            </a:r>
            <a:r>
              <a:rPr lang="pt-BR" sz="2400" dirty="0">
                <a:latin typeface="Arial"/>
                <a:cs typeface="Arial"/>
              </a:rPr>
              <a:t>seus clientes e fornecedores, facilitando a comunicação e agilizando o fluxo de dados</a:t>
            </a:r>
            <a:r>
              <a:rPr lang="pt-BR" sz="2400" dirty="0" smtClean="0">
                <a:latin typeface="Arial"/>
                <a:cs typeface="Arial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latin typeface="Arial"/>
                <a:cs typeface="Arial"/>
              </a:rPr>
              <a:t>Obs.:</a:t>
            </a:r>
            <a:r>
              <a:rPr lang="pt-BR" sz="2400" dirty="0" smtClean="0">
                <a:latin typeface="Arial"/>
                <a:cs typeface="Arial"/>
              </a:rPr>
              <a:t> tanto as </a:t>
            </a:r>
            <a:r>
              <a:rPr lang="pt-BR" sz="2400" i="1" dirty="0" smtClean="0">
                <a:latin typeface="Arial"/>
                <a:cs typeface="Arial"/>
              </a:rPr>
              <a:t>Intranets </a:t>
            </a:r>
            <a:r>
              <a:rPr lang="pt-BR" sz="2400" dirty="0" smtClean="0">
                <a:latin typeface="Arial"/>
                <a:cs typeface="Arial"/>
              </a:rPr>
              <a:t>quanto as </a:t>
            </a:r>
            <a:r>
              <a:rPr lang="pt-BR" sz="2400" i="1" dirty="0" smtClean="0">
                <a:latin typeface="Arial"/>
                <a:cs typeface="Arial"/>
              </a:rPr>
              <a:t>Extranets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podem ou não estar ligadas à </a:t>
            </a:r>
            <a:r>
              <a:rPr lang="pt-BR" sz="2400" i="1" dirty="0">
                <a:latin typeface="Arial"/>
                <a:cs typeface="Arial"/>
              </a:rPr>
              <a:t>Internet</a:t>
            </a:r>
            <a:r>
              <a:rPr lang="pt-BR" sz="2400" dirty="0">
                <a:latin typeface="Arial"/>
                <a:cs typeface="Arial"/>
              </a:rPr>
              <a:t>, mas usuários externos </a:t>
            </a:r>
            <a:r>
              <a:rPr lang="pt-BR" sz="2400" dirty="0" smtClean="0">
                <a:latin typeface="Arial"/>
                <a:cs typeface="Arial"/>
              </a:rPr>
              <a:t>a elas não </a:t>
            </a:r>
            <a:r>
              <a:rPr lang="pt-BR" sz="2400" dirty="0">
                <a:latin typeface="Arial"/>
                <a:cs typeface="Arial"/>
              </a:rPr>
              <a:t>têm acesso </a:t>
            </a:r>
            <a:r>
              <a:rPr lang="pt-BR" sz="2400" dirty="0" smtClean="0">
                <a:latin typeface="Arial"/>
                <a:cs typeface="Arial"/>
              </a:rPr>
              <a:t>as mesmas.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URL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A </a:t>
            </a:r>
            <a:r>
              <a:rPr lang="pt-BR" sz="2400" i="1" dirty="0" err="1">
                <a:latin typeface="Arial"/>
                <a:cs typeface="Arial"/>
              </a:rPr>
              <a:t>Uniform</a:t>
            </a:r>
            <a:r>
              <a:rPr lang="pt-BR" sz="2400" i="1" dirty="0">
                <a:latin typeface="Arial"/>
                <a:cs typeface="Arial"/>
              </a:rPr>
              <a:t> </a:t>
            </a:r>
            <a:r>
              <a:rPr lang="pt-BR" sz="2400" i="1" dirty="0" err="1">
                <a:latin typeface="Arial"/>
                <a:cs typeface="Arial"/>
              </a:rPr>
              <a:t>Resource</a:t>
            </a:r>
            <a:r>
              <a:rPr lang="pt-BR" sz="2400" i="1" dirty="0">
                <a:latin typeface="Arial"/>
                <a:cs typeface="Arial"/>
              </a:rPr>
              <a:t> </a:t>
            </a:r>
            <a:r>
              <a:rPr lang="pt-BR" sz="2400" i="1" dirty="0" err="1" smtClean="0">
                <a:latin typeface="Arial"/>
                <a:cs typeface="Arial"/>
              </a:rPr>
              <a:t>Locator</a:t>
            </a:r>
            <a:r>
              <a:rPr lang="pt-BR" sz="2400" i="1" dirty="0" smtClean="0">
                <a:latin typeface="Arial"/>
                <a:cs typeface="Arial"/>
              </a:rPr>
              <a:t> </a:t>
            </a:r>
            <a:r>
              <a:rPr lang="pt-BR" sz="2400" dirty="0" smtClean="0">
                <a:latin typeface="Arial"/>
                <a:cs typeface="Arial"/>
              </a:rPr>
              <a:t>(Localizador Padrão de Recursos) é </a:t>
            </a:r>
            <a:r>
              <a:rPr lang="pt-BR" sz="2400" dirty="0">
                <a:latin typeface="Arial"/>
                <a:cs typeface="Arial"/>
              </a:rPr>
              <a:t>o endereço de um recurso disponível em uma rede, seja </a:t>
            </a:r>
            <a:r>
              <a:rPr lang="pt-BR" sz="2400" dirty="0" smtClean="0">
                <a:latin typeface="Arial"/>
                <a:cs typeface="Arial"/>
              </a:rPr>
              <a:t>na </a:t>
            </a:r>
            <a:r>
              <a:rPr lang="pt-BR" sz="2400" i="1" dirty="0" smtClean="0">
                <a:latin typeface="Arial"/>
                <a:cs typeface="Arial"/>
              </a:rPr>
              <a:t>Internet</a:t>
            </a:r>
            <a:r>
              <a:rPr lang="pt-BR" sz="2400" dirty="0" smtClean="0">
                <a:latin typeface="Arial"/>
                <a:cs typeface="Arial"/>
              </a:rPr>
              <a:t>, </a:t>
            </a:r>
            <a:r>
              <a:rPr lang="pt-BR" sz="2400" i="1" dirty="0" smtClean="0">
                <a:latin typeface="Arial"/>
                <a:cs typeface="Arial"/>
              </a:rPr>
              <a:t>Intranet</a:t>
            </a:r>
            <a:r>
              <a:rPr lang="pt-BR" sz="2400" dirty="0" smtClean="0">
                <a:latin typeface="Arial"/>
                <a:cs typeface="Arial"/>
              </a:rPr>
              <a:t> ou </a:t>
            </a:r>
            <a:r>
              <a:rPr lang="pt-BR" sz="2400" i="1" dirty="0" smtClean="0">
                <a:latin typeface="Arial"/>
                <a:cs typeface="Arial"/>
              </a:rPr>
              <a:t>Extranet</a:t>
            </a:r>
            <a:r>
              <a:rPr lang="pt-BR" sz="2400" dirty="0" smtClean="0">
                <a:latin typeface="Arial"/>
                <a:cs typeface="Arial"/>
              </a:rPr>
              <a:t>.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Esse endereço poder ser de um </a:t>
            </a:r>
            <a:r>
              <a:rPr lang="pt-BR" sz="2400" i="1" dirty="0" smtClean="0">
                <a:latin typeface="Arial"/>
                <a:cs typeface="Arial"/>
              </a:rPr>
              <a:t>site</a:t>
            </a:r>
            <a:r>
              <a:rPr lang="pt-BR" sz="2400" dirty="0" smtClean="0">
                <a:latin typeface="Arial"/>
                <a:cs typeface="Arial"/>
              </a:rPr>
              <a:t>, de um </a:t>
            </a:r>
            <a:r>
              <a:rPr lang="pt-BR" sz="2400" i="1" dirty="0" smtClean="0">
                <a:latin typeface="Arial"/>
                <a:cs typeface="Arial"/>
              </a:rPr>
              <a:t>e-mail</a:t>
            </a:r>
            <a:r>
              <a:rPr lang="pt-BR" sz="2400" dirty="0" smtClean="0">
                <a:latin typeface="Arial"/>
                <a:cs typeface="Arial"/>
              </a:rPr>
              <a:t>, de um computador na rede, de uma impressora, entre outros.</a:t>
            </a: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Exemplos</a:t>
            </a:r>
            <a:r>
              <a:rPr lang="pt-BR" sz="2400" dirty="0">
                <a:latin typeface="Arial"/>
                <a:cs typeface="Arial"/>
              </a:rPr>
              <a:t>:</a:t>
            </a: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>
                <a:latin typeface="Arial"/>
                <a:cs typeface="Arial"/>
              </a:rPr>
              <a:t>http://</a:t>
            </a:r>
            <a:r>
              <a:rPr lang="pt-BR" sz="2400" b="1" dirty="0" smtClean="0">
                <a:latin typeface="Arial"/>
                <a:cs typeface="Arial"/>
              </a:rPr>
              <a:t>www.google.com.br</a:t>
            </a:r>
            <a:r>
              <a:rPr lang="pt-BR" sz="2400" dirty="0" smtClean="0">
                <a:latin typeface="Arial"/>
                <a:cs typeface="Arial"/>
              </a:rPr>
              <a:t> -&gt; URL </a:t>
            </a:r>
            <a:r>
              <a:rPr lang="pt-BR" sz="2400" dirty="0">
                <a:latin typeface="Arial"/>
                <a:cs typeface="Arial"/>
              </a:rPr>
              <a:t>de um site na internet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latin typeface="Arial"/>
                <a:cs typeface="Arial"/>
              </a:rPr>
              <a:t>jpaulobv@yahoo.com.br</a:t>
            </a:r>
            <a:r>
              <a:rPr lang="pt-BR" sz="2400" dirty="0" smtClean="0">
                <a:latin typeface="Arial"/>
                <a:cs typeface="Arial"/>
              </a:rPr>
              <a:t> -&gt; URL </a:t>
            </a:r>
            <a:r>
              <a:rPr lang="pt-BR" sz="2400" dirty="0">
                <a:latin typeface="Arial"/>
                <a:cs typeface="Arial"/>
              </a:rPr>
              <a:t>de um correio eletrônico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>
                <a:latin typeface="Arial"/>
                <a:cs typeface="Arial"/>
              </a:rPr>
              <a:t>\\</a:t>
            </a:r>
            <a:r>
              <a:rPr lang="pt-BR" sz="2400" b="1" dirty="0" smtClean="0">
                <a:latin typeface="Arial"/>
                <a:cs typeface="Arial"/>
              </a:rPr>
              <a:t>valmax-PC</a:t>
            </a:r>
            <a:r>
              <a:rPr lang="pt-BR" sz="2400" dirty="0" smtClean="0">
                <a:latin typeface="Arial"/>
                <a:cs typeface="Arial"/>
              </a:rPr>
              <a:t> -&gt; URL </a:t>
            </a:r>
            <a:r>
              <a:rPr lang="pt-BR" sz="2400" dirty="0">
                <a:latin typeface="Arial"/>
                <a:cs typeface="Arial"/>
              </a:rPr>
              <a:t>de um computador em uma rede </a:t>
            </a:r>
            <a:r>
              <a:rPr lang="pt-BR" sz="2400" dirty="0" smtClean="0">
                <a:latin typeface="Arial"/>
                <a:cs typeface="Arial"/>
              </a:rPr>
              <a:t>local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Domínio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É um nome que serve para localizar e identificar conjuntos de computadores na </a:t>
            </a:r>
            <a:r>
              <a:rPr lang="pt-BR" sz="2400" i="1" dirty="0">
                <a:latin typeface="Arial"/>
                <a:cs typeface="Arial"/>
              </a:rPr>
              <a:t>Internet</a:t>
            </a:r>
            <a:r>
              <a:rPr lang="pt-BR" sz="2400" dirty="0">
                <a:latin typeface="Arial"/>
                <a:cs typeface="Arial"/>
              </a:rPr>
              <a:t>. 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O nome de domínio foi concebido com o objetivo de facilitar a memorização dos endereços de computadores na </a:t>
            </a:r>
            <a:r>
              <a:rPr lang="pt-BR" sz="2400" i="1" dirty="0" smtClean="0">
                <a:latin typeface="Arial"/>
                <a:cs typeface="Arial"/>
              </a:rPr>
              <a:t>Internet</a:t>
            </a:r>
            <a:r>
              <a:rPr lang="pt-BR" sz="2400" dirty="0" smtClean="0">
                <a:latin typeface="Arial"/>
                <a:cs typeface="Arial"/>
              </a:rPr>
              <a:t>. Os domínios podem ser organizacionais e geográficos.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pt-BR" sz="2400" b="1" dirty="0">
                <a:latin typeface="Arial"/>
                <a:cs typeface="Arial"/>
              </a:rPr>
              <a:t>Domínios organizacionais:</a:t>
            </a:r>
            <a:r>
              <a:rPr lang="pt-BR" sz="2400" dirty="0">
                <a:latin typeface="Arial"/>
                <a:cs typeface="Arial"/>
              </a:rPr>
              <a:t> .com, .</a:t>
            </a:r>
            <a:r>
              <a:rPr lang="pt-BR" sz="2400" dirty="0" err="1">
                <a:latin typeface="Arial"/>
                <a:cs typeface="Arial"/>
              </a:rPr>
              <a:t>gov</a:t>
            </a:r>
            <a:r>
              <a:rPr lang="pt-BR" sz="2400" dirty="0">
                <a:latin typeface="Arial"/>
                <a:cs typeface="Arial"/>
              </a:rPr>
              <a:t>, .</a:t>
            </a:r>
            <a:r>
              <a:rPr lang="pt-BR" sz="2400" dirty="0" err="1" smtClean="0">
                <a:latin typeface="Arial"/>
                <a:cs typeface="Arial"/>
              </a:rPr>
              <a:t>org</a:t>
            </a:r>
            <a:r>
              <a:rPr lang="pt-BR" sz="2400" dirty="0">
                <a:latin typeface="Arial"/>
                <a:cs typeface="Arial"/>
              </a:rPr>
              <a:t>, .</a:t>
            </a:r>
            <a:r>
              <a:rPr lang="pt-BR" sz="2400" dirty="0" err="1">
                <a:latin typeface="Arial"/>
                <a:cs typeface="Arial"/>
              </a:rPr>
              <a:t>edu</a:t>
            </a:r>
            <a:r>
              <a:rPr lang="pt-BR" sz="2400" dirty="0">
                <a:latin typeface="Arial"/>
                <a:cs typeface="Arial"/>
              </a:rPr>
              <a:t>, .g12, </a:t>
            </a:r>
            <a:r>
              <a:rPr lang="pt-BR" sz="2400" dirty="0" err="1">
                <a:latin typeface="Arial"/>
                <a:cs typeface="Arial"/>
              </a:rPr>
              <a:t>.net</a:t>
            </a:r>
            <a:r>
              <a:rPr lang="pt-BR" sz="2400" dirty="0">
                <a:latin typeface="Arial"/>
                <a:cs typeface="Arial"/>
              </a:rPr>
              <a:t>, .</a:t>
            </a:r>
            <a:r>
              <a:rPr lang="pt-BR" sz="2400" dirty="0" err="1">
                <a:latin typeface="Arial"/>
                <a:cs typeface="Arial"/>
              </a:rPr>
              <a:t>esp</a:t>
            </a:r>
            <a:r>
              <a:rPr lang="pt-BR" sz="2400" dirty="0">
                <a:latin typeface="Arial"/>
                <a:cs typeface="Arial"/>
              </a:rPr>
              <a:t>, .mil, entre outros.</a:t>
            </a:r>
          </a:p>
          <a:p>
            <a:pPr>
              <a:spcBef>
                <a:spcPts val="0"/>
              </a:spcBef>
            </a:pPr>
            <a:r>
              <a:rPr lang="pt-BR" sz="2400" b="1" dirty="0">
                <a:latin typeface="Arial"/>
                <a:cs typeface="Arial"/>
              </a:rPr>
              <a:t>Domínios geográficos:</a:t>
            </a:r>
            <a:r>
              <a:rPr lang="pt-BR" sz="2400" dirty="0">
                <a:latin typeface="Arial"/>
                <a:cs typeface="Arial"/>
              </a:rPr>
              <a:t> .</a:t>
            </a:r>
            <a:r>
              <a:rPr lang="pt-BR" sz="2400" dirty="0" err="1">
                <a:latin typeface="Arial"/>
                <a:cs typeface="Arial"/>
              </a:rPr>
              <a:t>br</a:t>
            </a:r>
            <a:r>
              <a:rPr lang="pt-BR" sz="2400" dirty="0">
                <a:latin typeface="Arial"/>
                <a:cs typeface="Arial"/>
              </a:rPr>
              <a:t>, .</a:t>
            </a:r>
            <a:r>
              <a:rPr lang="pt-BR" sz="2400" dirty="0" err="1">
                <a:latin typeface="Arial"/>
                <a:cs typeface="Arial"/>
              </a:rPr>
              <a:t>pt</a:t>
            </a:r>
            <a:r>
              <a:rPr lang="pt-BR" sz="2400" dirty="0">
                <a:latin typeface="Arial"/>
                <a:cs typeface="Arial"/>
              </a:rPr>
              <a:t>, .it, .ar, .</a:t>
            </a:r>
            <a:r>
              <a:rPr lang="pt-BR" sz="2400" dirty="0" err="1">
                <a:latin typeface="Arial"/>
                <a:cs typeface="Arial"/>
              </a:rPr>
              <a:t>bo</a:t>
            </a:r>
            <a:r>
              <a:rPr lang="pt-BR" sz="2400" dirty="0">
                <a:latin typeface="Arial"/>
                <a:cs typeface="Arial"/>
              </a:rPr>
              <a:t>, .</a:t>
            </a:r>
            <a:r>
              <a:rPr lang="pt-BR" sz="2400" dirty="0" err="1">
                <a:latin typeface="Arial"/>
                <a:cs typeface="Arial"/>
              </a:rPr>
              <a:t>ch</a:t>
            </a:r>
            <a:r>
              <a:rPr lang="pt-BR" sz="2400" dirty="0">
                <a:latin typeface="Arial"/>
                <a:cs typeface="Arial"/>
              </a:rPr>
              <a:t>, </a:t>
            </a:r>
            <a:r>
              <a:rPr lang="pt-BR" sz="2400" dirty="0" err="1">
                <a:latin typeface="Arial"/>
                <a:cs typeface="Arial"/>
              </a:rPr>
              <a:t>fr</a:t>
            </a:r>
            <a:r>
              <a:rPr lang="pt-BR" sz="2400" dirty="0">
                <a:latin typeface="Arial"/>
                <a:cs typeface="Arial"/>
              </a:rPr>
              <a:t>, .</a:t>
            </a:r>
            <a:r>
              <a:rPr lang="pt-BR" sz="2400" dirty="0" err="1">
                <a:latin typeface="Arial"/>
                <a:cs typeface="Arial"/>
              </a:rPr>
              <a:t>pe</a:t>
            </a:r>
            <a:r>
              <a:rPr lang="pt-BR" sz="2400" dirty="0">
                <a:latin typeface="Arial"/>
                <a:cs typeface="Arial"/>
              </a:rPr>
              <a:t>, .</a:t>
            </a:r>
            <a:r>
              <a:rPr lang="pt-BR" sz="2400" dirty="0" err="1">
                <a:latin typeface="Arial"/>
                <a:cs typeface="Arial"/>
              </a:rPr>
              <a:t>jp</a:t>
            </a:r>
            <a:r>
              <a:rPr lang="pt-BR" sz="2400" dirty="0">
                <a:latin typeface="Arial"/>
                <a:cs typeface="Arial"/>
              </a:rPr>
              <a:t>, entre outros.</a:t>
            </a:r>
            <a:endParaRPr lang="pt-PT"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Exemplos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Domínio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Autofit/>
          </a:bodyPr>
          <a:lstStyle/>
          <a:p>
            <a:pPr eaLnBrk="0" hangingPunct="0">
              <a:spcBef>
                <a:spcPts val="0"/>
              </a:spcBef>
              <a:buFont typeface="Arial" charset="0"/>
              <a:buChar char="•"/>
            </a:pPr>
            <a:r>
              <a:rPr lang="pt-BR" sz="2400" b="1" dirty="0" smtClean="0">
                <a:latin typeface="Arial"/>
                <a:cs typeface="Arial"/>
              </a:rPr>
              <a:t>www.terra.com.br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-&gt; domínio comercial brasileiro </a:t>
            </a:r>
          </a:p>
          <a:p>
            <a:pPr eaLnBrk="0" hangingPunct="0">
              <a:spcBef>
                <a:spcPts val="0"/>
              </a:spcBef>
              <a:buFont typeface="Arial" charset="0"/>
              <a:buChar char="•"/>
            </a:pPr>
            <a:r>
              <a:rPr lang="pt-BR" sz="2400" b="1" dirty="0">
                <a:latin typeface="Arial"/>
                <a:cs typeface="Arial"/>
              </a:rPr>
              <a:t>www.</a:t>
            </a:r>
            <a:r>
              <a:rPr lang="pt-BR" sz="2400" b="1" dirty="0" smtClean="0">
                <a:latin typeface="Arial"/>
                <a:cs typeface="Arial"/>
              </a:rPr>
              <a:t>google.com.br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-&gt; domínio comercial brasileiro </a:t>
            </a:r>
          </a:p>
          <a:p>
            <a:pPr eaLnBrk="0" hangingPunct="0">
              <a:spcBef>
                <a:spcPts val="0"/>
              </a:spcBef>
              <a:buFont typeface="Arial" charset="0"/>
              <a:buChar char="•"/>
            </a:pPr>
            <a:r>
              <a:rPr lang="pt-BR" sz="2400" b="1" dirty="0">
                <a:latin typeface="Arial"/>
                <a:cs typeface="Arial"/>
              </a:rPr>
              <a:t>www.</a:t>
            </a:r>
            <a:r>
              <a:rPr lang="pt-BR" sz="2400" b="1" dirty="0" smtClean="0">
                <a:latin typeface="Arial"/>
                <a:cs typeface="Arial"/>
              </a:rPr>
              <a:t>unigranrio.edu.br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-&gt; domínio brasileiro para universidades</a:t>
            </a:r>
          </a:p>
          <a:p>
            <a:pPr eaLnBrk="0" hangingPunct="0">
              <a:spcBef>
                <a:spcPts val="0"/>
              </a:spcBef>
              <a:buFont typeface="Arial" charset="0"/>
              <a:buChar char="•"/>
            </a:pPr>
            <a:r>
              <a:rPr lang="pt-BR" sz="2400" b="1" dirty="0">
                <a:latin typeface="Arial"/>
                <a:cs typeface="Arial"/>
              </a:rPr>
              <a:t>www.</a:t>
            </a:r>
            <a:r>
              <a:rPr lang="pt-BR" sz="2400" b="1" dirty="0" smtClean="0">
                <a:latin typeface="Arial"/>
                <a:cs typeface="Arial"/>
              </a:rPr>
              <a:t>globo.com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-&gt; domínio internacional, muito utilizado por multinacionais </a:t>
            </a:r>
          </a:p>
          <a:p>
            <a:pPr eaLnBrk="0" hangingPunct="0">
              <a:spcBef>
                <a:spcPts val="0"/>
              </a:spcBef>
              <a:buFont typeface="Arial" charset="0"/>
              <a:buChar char="•"/>
            </a:pPr>
            <a:r>
              <a:rPr lang="pt-BR" sz="2400" b="1" dirty="0">
                <a:latin typeface="Arial"/>
                <a:cs typeface="Arial"/>
              </a:rPr>
              <a:t>www.</a:t>
            </a:r>
            <a:r>
              <a:rPr lang="pt-BR" sz="2400" b="1" dirty="0" smtClean="0">
                <a:latin typeface="Arial"/>
                <a:cs typeface="Arial"/>
              </a:rPr>
              <a:t>faetec.rj.gov.br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-&gt; domínio governamental brasileiro </a:t>
            </a:r>
          </a:p>
          <a:p>
            <a:pPr eaLnBrk="0" hangingPunct="0">
              <a:spcBef>
                <a:spcPts val="0"/>
              </a:spcBef>
              <a:buFont typeface="Arial" charset="0"/>
              <a:buChar char="•"/>
            </a:pPr>
            <a:r>
              <a:rPr lang="pt-BR" sz="2400" b="1" dirty="0">
                <a:latin typeface="Arial"/>
                <a:cs typeface="Arial"/>
              </a:rPr>
              <a:t>www.</a:t>
            </a:r>
            <a:r>
              <a:rPr lang="pt-BR" sz="2400" b="1" dirty="0" smtClean="0">
                <a:latin typeface="Arial"/>
                <a:cs typeface="Arial"/>
              </a:rPr>
              <a:t>educar.org.br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-&gt; domínio de organização não governamental </a:t>
            </a:r>
          </a:p>
          <a:p>
            <a:pPr eaLnBrk="0" hangingPunct="0">
              <a:spcBef>
                <a:spcPts val="0"/>
              </a:spcBef>
              <a:buFont typeface="Arial" charset="0"/>
              <a:buChar char="•"/>
            </a:pPr>
            <a:r>
              <a:rPr lang="pt-BR" sz="2400" b="1" dirty="0">
                <a:latin typeface="Arial"/>
                <a:cs typeface="Arial"/>
              </a:rPr>
              <a:t>www.</a:t>
            </a:r>
            <a:r>
              <a:rPr lang="pt-BR" sz="2400" b="1" dirty="0" smtClean="0">
                <a:latin typeface="Arial"/>
                <a:cs typeface="Arial"/>
              </a:rPr>
              <a:t>olx.com.ar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-&gt; domínio comercial argentino</a:t>
            </a:r>
            <a:endParaRPr lang="pt-PT" sz="24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Arial"/>
                <a:cs typeface="Arial"/>
              </a:rPr>
              <a:t>Download</a:t>
            </a:r>
            <a:r>
              <a:rPr lang="en-US" sz="4000" b="1" dirty="0" smtClean="0">
                <a:latin typeface="Arial"/>
                <a:cs typeface="Arial"/>
              </a:rPr>
              <a:t> e </a:t>
            </a:r>
            <a:r>
              <a:rPr lang="en-US" sz="4000" b="1" i="1" dirty="0" smtClean="0">
                <a:latin typeface="Arial"/>
                <a:cs typeface="Arial"/>
              </a:rPr>
              <a:t>Upload</a:t>
            </a:r>
            <a:endParaRPr lang="en-US" sz="4000" b="1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/>
            </a:pPr>
            <a:r>
              <a:rPr lang="pt-BR" sz="2400" b="1" i="1" dirty="0">
                <a:latin typeface="Arial"/>
                <a:cs typeface="Arial"/>
              </a:rPr>
              <a:t>Download</a:t>
            </a:r>
            <a:r>
              <a:rPr lang="pt-BR" sz="2400" b="1" dirty="0">
                <a:latin typeface="Arial"/>
                <a:cs typeface="Arial"/>
              </a:rPr>
              <a:t>:</a:t>
            </a:r>
            <a:r>
              <a:rPr lang="pt-BR" sz="2400" dirty="0">
                <a:latin typeface="Arial"/>
                <a:cs typeface="Arial"/>
              </a:rPr>
              <a:t> significa baixar um </a:t>
            </a:r>
            <a:r>
              <a:rPr lang="pt-BR" sz="2400" dirty="0" smtClean="0">
                <a:latin typeface="Arial"/>
                <a:cs typeface="Arial"/>
              </a:rPr>
              <a:t>arquivo, ou seja, transferir um arquivo de um servidor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 para o seu dispositivo. Por exemplo, baixar um arquivo recebido, em anexo, no </a:t>
            </a:r>
            <a:r>
              <a:rPr lang="pt-BR" sz="2400" i="1" dirty="0" smtClean="0">
                <a:latin typeface="Arial"/>
                <a:cs typeface="Arial"/>
              </a:rPr>
              <a:t>e-mail</a:t>
            </a:r>
            <a:r>
              <a:rPr lang="pt-BR" sz="2400" dirty="0" smtClean="0">
                <a:latin typeface="Arial"/>
                <a:cs typeface="Arial"/>
              </a:rPr>
              <a:t>.</a:t>
            </a:r>
          </a:p>
          <a:p>
            <a:pPr>
              <a:spcBef>
                <a:spcPts val="0"/>
              </a:spcBef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/>
            </a:pPr>
            <a:endParaRPr lang="pt-BR" sz="2400" dirty="0">
              <a:latin typeface="Arial"/>
              <a:cs typeface="Arial"/>
            </a:endParaRPr>
          </a:p>
          <a:p>
            <a:pPr>
              <a:spcBef>
                <a:spcPts val="0"/>
              </a:spcBef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/>
            </a:pPr>
            <a:r>
              <a:rPr lang="pt-BR" sz="2400" b="1" i="1" dirty="0">
                <a:latin typeface="Arial"/>
                <a:cs typeface="Arial"/>
              </a:rPr>
              <a:t>Upload</a:t>
            </a:r>
            <a:r>
              <a:rPr lang="pt-BR" sz="2400" dirty="0">
                <a:latin typeface="Arial"/>
                <a:cs typeface="Arial"/>
              </a:rPr>
              <a:t>: é o inverso do </a:t>
            </a:r>
            <a:r>
              <a:rPr lang="pt-BR" sz="2400" dirty="0" smtClean="0">
                <a:latin typeface="Arial"/>
                <a:cs typeface="Arial"/>
              </a:rPr>
              <a:t>download, ou </a:t>
            </a:r>
            <a:r>
              <a:rPr lang="pt-BR" sz="2400" dirty="0">
                <a:latin typeface="Arial"/>
                <a:cs typeface="Arial"/>
              </a:rPr>
              <a:t>seja, </a:t>
            </a:r>
            <a:r>
              <a:rPr lang="pt-BR" sz="2400" dirty="0" smtClean="0">
                <a:latin typeface="Arial"/>
                <a:cs typeface="Arial"/>
              </a:rPr>
              <a:t>transferir um arquivo do seu dispositivo para um servidor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. Por exemplo, enviar um arquivo, em anexo, para um </a:t>
            </a:r>
            <a:r>
              <a:rPr lang="pt-BR" sz="2400" i="1" dirty="0" smtClean="0">
                <a:latin typeface="Arial"/>
                <a:cs typeface="Arial"/>
              </a:rPr>
              <a:t>e-mail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Página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i="1" dirty="0" smtClean="0">
                <a:latin typeface="Arial"/>
                <a:cs typeface="Arial"/>
              </a:rPr>
              <a:t>Web</a:t>
            </a:r>
            <a:r>
              <a:rPr lang="en-US" sz="3600" b="1" dirty="0" smtClean="0">
                <a:latin typeface="Arial"/>
                <a:cs typeface="Arial"/>
              </a:rPr>
              <a:t>, </a:t>
            </a:r>
            <a:r>
              <a:rPr lang="en-US" sz="3600" b="1" i="1" dirty="0" smtClean="0">
                <a:latin typeface="Arial"/>
                <a:cs typeface="Arial"/>
              </a:rPr>
              <a:t>Home Page</a:t>
            </a:r>
            <a:r>
              <a:rPr lang="en-US" sz="3600" b="1" dirty="0" smtClean="0">
                <a:latin typeface="Arial"/>
                <a:cs typeface="Arial"/>
              </a:rPr>
              <a:t>, </a:t>
            </a:r>
            <a:r>
              <a:rPr lang="en-US" sz="3600" b="1" i="1" dirty="0" smtClean="0">
                <a:latin typeface="Arial"/>
                <a:cs typeface="Arial"/>
              </a:rPr>
              <a:t>Site</a:t>
            </a:r>
            <a:r>
              <a:rPr lang="en-US" sz="3600" b="1" dirty="0" smtClean="0">
                <a:latin typeface="Arial"/>
                <a:cs typeface="Arial"/>
              </a:rPr>
              <a:t> e </a:t>
            </a:r>
            <a:r>
              <a:rPr lang="en-US" sz="3600" b="1" i="1" dirty="0" smtClean="0">
                <a:latin typeface="Arial"/>
                <a:cs typeface="Arial"/>
              </a:rPr>
              <a:t>Portal</a:t>
            </a:r>
            <a:endParaRPr lang="en-US" sz="4000" b="1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Imagine </a:t>
            </a:r>
            <a:r>
              <a:rPr lang="pt-BR" sz="2400" dirty="0">
                <a:latin typeface="Arial"/>
                <a:cs typeface="Arial"/>
              </a:rPr>
              <a:t>um comercial de TV, </a:t>
            </a:r>
            <a:r>
              <a:rPr lang="pt-BR" sz="2400" dirty="0" smtClean="0">
                <a:latin typeface="Arial"/>
                <a:cs typeface="Arial"/>
              </a:rPr>
              <a:t>onde </a:t>
            </a:r>
            <a:r>
              <a:rPr lang="pt-BR" sz="2400" dirty="0">
                <a:latin typeface="Arial"/>
                <a:cs typeface="Arial"/>
              </a:rPr>
              <a:t>o apresentador convida o telespectador a visitar o seu produto na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>
                <a:latin typeface="Arial"/>
                <a:cs typeface="Arial"/>
              </a:rPr>
              <a:t>. Para </a:t>
            </a:r>
            <a:r>
              <a:rPr lang="pt-BR" sz="2400" dirty="0" smtClean="0">
                <a:latin typeface="Arial"/>
                <a:cs typeface="Arial"/>
              </a:rPr>
              <a:t>tal, </a:t>
            </a:r>
            <a:r>
              <a:rPr lang="pt-BR" sz="2400" dirty="0">
                <a:latin typeface="Arial"/>
                <a:cs typeface="Arial"/>
              </a:rPr>
              <a:t>ele poderá fazer as seguintes chamadas</a:t>
            </a:r>
            <a:r>
              <a:rPr lang="pt-BR" sz="2400" dirty="0" smtClean="0">
                <a:latin typeface="Arial"/>
                <a:cs typeface="Arial"/>
              </a:rPr>
              <a:t>:</a:t>
            </a: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Arial"/>
                <a:cs typeface="Arial"/>
              </a:rPr>
              <a:t>“Visite a nossa página na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>
                <a:latin typeface="Arial"/>
                <a:cs typeface="Arial"/>
              </a:rPr>
              <a:t>!”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Arial"/>
                <a:cs typeface="Arial"/>
              </a:rPr>
              <a:t>“Visite a nossa </a:t>
            </a:r>
            <a:r>
              <a:rPr lang="pt-BR" sz="2400" i="1" dirty="0">
                <a:latin typeface="Arial"/>
                <a:cs typeface="Arial"/>
              </a:rPr>
              <a:t>home </a:t>
            </a:r>
            <a:r>
              <a:rPr lang="pt-BR" sz="2400" i="1" dirty="0" err="1">
                <a:latin typeface="Arial"/>
                <a:cs typeface="Arial"/>
              </a:rPr>
              <a:t>page</a:t>
            </a:r>
            <a:r>
              <a:rPr lang="pt-BR" sz="2400" dirty="0">
                <a:latin typeface="Arial"/>
                <a:cs typeface="Arial"/>
              </a:rPr>
              <a:t>!”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Arial"/>
                <a:cs typeface="Arial"/>
              </a:rPr>
              <a:t>“Visite o nosso </a:t>
            </a:r>
            <a:r>
              <a:rPr lang="pt-BR" sz="2400" i="1" dirty="0">
                <a:latin typeface="Arial"/>
                <a:cs typeface="Arial"/>
              </a:rPr>
              <a:t>site</a:t>
            </a:r>
            <a:r>
              <a:rPr lang="pt-BR" sz="2400" dirty="0" smtClean="0">
                <a:latin typeface="Arial"/>
                <a:cs typeface="Arial"/>
              </a:rPr>
              <a:t>!”</a:t>
            </a:r>
          </a:p>
          <a:p>
            <a:pPr>
              <a:spcBef>
                <a:spcPts val="0"/>
              </a:spcBef>
            </a:pPr>
            <a:r>
              <a:rPr lang="pt-BR" sz="2400" dirty="0" smtClean="0">
                <a:latin typeface="Arial"/>
                <a:cs typeface="Arial"/>
              </a:rPr>
              <a:t>“Visite o nosso </a:t>
            </a:r>
            <a:r>
              <a:rPr lang="pt-BR" sz="2400" i="1" dirty="0" smtClean="0">
                <a:latin typeface="Arial"/>
                <a:cs typeface="Arial"/>
              </a:rPr>
              <a:t>portal</a:t>
            </a:r>
            <a:r>
              <a:rPr lang="pt-BR" sz="2400" dirty="0" smtClean="0">
                <a:latin typeface="Arial"/>
                <a:cs typeface="Arial"/>
              </a:rPr>
              <a:t>!”</a:t>
            </a:r>
            <a:endParaRPr lang="pt-BR" sz="2400" dirty="0">
              <a:latin typeface="Arial"/>
              <a:cs typeface="Arial"/>
            </a:endParaRPr>
          </a:p>
          <a:p>
            <a:pPr marL="0" lv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Qual das chamadas acima estaria correta? Para responder a </a:t>
            </a:r>
            <a:r>
              <a:rPr lang="pt-BR" sz="2400" dirty="0" smtClean="0">
                <a:latin typeface="Arial"/>
                <a:cs typeface="Arial"/>
              </a:rPr>
              <a:t>essa </a:t>
            </a:r>
            <a:r>
              <a:rPr lang="pt-BR" sz="2400" dirty="0">
                <a:latin typeface="Arial"/>
                <a:cs typeface="Arial"/>
              </a:rPr>
              <a:t>pergunta, é preciso observar o conceito de cada uma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Página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i="1" dirty="0" smtClean="0">
                <a:latin typeface="Arial"/>
                <a:cs typeface="Arial"/>
              </a:rPr>
              <a:t>Web</a:t>
            </a:r>
            <a:r>
              <a:rPr lang="en-US" sz="3600" b="1" dirty="0" smtClean="0">
                <a:latin typeface="Arial"/>
                <a:cs typeface="Arial"/>
              </a:rPr>
              <a:t>, </a:t>
            </a:r>
            <a:r>
              <a:rPr lang="en-US" sz="3600" b="1" i="1" dirty="0" smtClean="0">
                <a:latin typeface="Arial"/>
                <a:cs typeface="Arial"/>
              </a:rPr>
              <a:t>Home Page</a:t>
            </a:r>
            <a:r>
              <a:rPr lang="en-US" sz="3600" b="1" dirty="0" smtClean="0">
                <a:latin typeface="Arial"/>
                <a:cs typeface="Arial"/>
              </a:rPr>
              <a:t>, </a:t>
            </a:r>
            <a:r>
              <a:rPr lang="en-US" sz="3600" b="1" i="1" dirty="0" smtClean="0">
                <a:latin typeface="Arial"/>
                <a:cs typeface="Arial"/>
              </a:rPr>
              <a:t>Site</a:t>
            </a:r>
            <a:r>
              <a:rPr lang="en-US" sz="3600" b="1" dirty="0" smtClean="0">
                <a:latin typeface="Arial"/>
                <a:cs typeface="Arial"/>
              </a:rPr>
              <a:t> e </a:t>
            </a:r>
            <a:r>
              <a:rPr lang="en-US" sz="3600" b="1" i="1" dirty="0" smtClean="0">
                <a:latin typeface="Arial"/>
                <a:cs typeface="Arial"/>
              </a:rPr>
              <a:t>Portal</a:t>
            </a:r>
            <a:endParaRPr lang="en-US" sz="4000" b="1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dirty="0" smtClean="0">
                <a:latin typeface="Arial"/>
                <a:cs typeface="Arial"/>
              </a:rPr>
              <a:t>Página </a:t>
            </a:r>
            <a:r>
              <a:rPr lang="pt-BR" sz="2400" b="1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: </a:t>
            </a:r>
            <a:r>
              <a:rPr lang="pt-BR" sz="2400" dirty="0">
                <a:latin typeface="Arial"/>
                <a:cs typeface="Arial"/>
              </a:rPr>
              <a:t>é um documento composto basicamente por textos e </a:t>
            </a:r>
            <a:r>
              <a:rPr lang="pt-BR" sz="2400" i="1" dirty="0" err="1">
                <a:latin typeface="Arial"/>
                <a:cs typeface="Arial"/>
              </a:rPr>
              <a:t>tags</a:t>
            </a:r>
            <a:r>
              <a:rPr lang="pt-BR" sz="2400" dirty="0">
                <a:latin typeface="Arial"/>
                <a:cs typeface="Arial"/>
              </a:rPr>
              <a:t> HTML, podendo conter ainda imagens, animações, </a:t>
            </a:r>
            <a:r>
              <a:rPr lang="pt-BR" sz="2400" dirty="0" smtClean="0">
                <a:latin typeface="Arial"/>
                <a:cs typeface="Arial"/>
              </a:rPr>
              <a:t>áudio e vídeo.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i="1" dirty="0" smtClean="0">
                <a:latin typeface="Arial"/>
                <a:cs typeface="Arial"/>
              </a:rPr>
              <a:t>Home </a:t>
            </a:r>
            <a:r>
              <a:rPr lang="pt-BR" sz="2400" b="1" i="1" dirty="0" err="1" smtClean="0">
                <a:latin typeface="Arial"/>
                <a:cs typeface="Arial"/>
              </a:rPr>
              <a:t>page</a:t>
            </a:r>
            <a:r>
              <a:rPr lang="pt-BR" sz="2400" dirty="0" smtClean="0">
                <a:latin typeface="Arial"/>
                <a:cs typeface="Arial"/>
              </a:rPr>
              <a:t>: </a:t>
            </a:r>
            <a:r>
              <a:rPr lang="pt-BR" sz="2400" dirty="0">
                <a:latin typeface="Arial"/>
                <a:cs typeface="Arial"/>
              </a:rPr>
              <a:t>pode ser considerada como a página inicial de um </a:t>
            </a:r>
            <a:r>
              <a:rPr lang="pt-BR" sz="2400" i="1" dirty="0">
                <a:latin typeface="Arial"/>
                <a:cs typeface="Arial"/>
              </a:rPr>
              <a:t>site</a:t>
            </a:r>
            <a:r>
              <a:rPr lang="pt-BR" sz="2400" dirty="0">
                <a:latin typeface="Arial"/>
                <a:cs typeface="Arial"/>
              </a:rPr>
              <a:t>, ou seja, a primeira página a ser exibida ao ser </a:t>
            </a:r>
            <a:r>
              <a:rPr lang="pt-BR" sz="2400" dirty="0" smtClean="0">
                <a:latin typeface="Arial"/>
                <a:cs typeface="Arial"/>
              </a:rPr>
              <a:t>acessada </a:t>
            </a:r>
            <a:r>
              <a:rPr lang="pt-BR" sz="2400" dirty="0">
                <a:latin typeface="Arial"/>
                <a:cs typeface="Arial"/>
              </a:rPr>
              <a:t>uma URL. </a:t>
            </a:r>
            <a:endParaRPr lang="pt-BR" sz="24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i="1" dirty="0" smtClean="0">
                <a:latin typeface="Arial"/>
                <a:cs typeface="Arial"/>
              </a:rPr>
              <a:t>Site</a:t>
            </a:r>
            <a:r>
              <a:rPr lang="pt-BR" sz="2400" dirty="0" smtClean="0">
                <a:latin typeface="Arial"/>
                <a:cs typeface="Arial"/>
              </a:rPr>
              <a:t>: </a:t>
            </a:r>
            <a:r>
              <a:rPr lang="pt-BR" sz="2400" dirty="0">
                <a:latin typeface="Arial"/>
                <a:cs typeface="Arial"/>
              </a:rPr>
              <a:t>é um conjunto de páginas </a:t>
            </a:r>
            <a:r>
              <a:rPr lang="pt-BR" sz="2400" i="1" dirty="0">
                <a:latin typeface="Arial"/>
                <a:cs typeface="Arial"/>
              </a:rPr>
              <a:t>web</a:t>
            </a:r>
            <a:r>
              <a:rPr lang="pt-BR" sz="2400" dirty="0">
                <a:latin typeface="Arial"/>
                <a:cs typeface="Arial"/>
              </a:rPr>
              <a:t> sobre um mesmo assunto ou assuntos variados</a:t>
            </a:r>
            <a:r>
              <a:rPr lang="pt-BR" sz="2400" dirty="0" smtClean="0">
                <a:latin typeface="Arial"/>
                <a:cs typeface="Arial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400" b="1" i="1" dirty="0" smtClean="0">
                <a:latin typeface="Arial"/>
                <a:cs typeface="Arial"/>
              </a:rPr>
              <a:t>Portal</a:t>
            </a:r>
            <a:r>
              <a:rPr lang="pt-BR" sz="2400" dirty="0" smtClean="0">
                <a:latin typeface="Arial"/>
                <a:cs typeface="Arial"/>
              </a:rPr>
              <a:t>: é um conjunto de </a:t>
            </a:r>
            <a:r>
              <a:rPr lang="pt-BR" sz="2400" i="1" dirty="0">
                <a:latin typeface="Arial"/>
                <a:cs typeface="Arial"/>
              </a:rPr>
              <a:t>sites</a:t>
            </a:r>
            <a:r>
              <a:rPr lang="pt-BR" sz="2400" dirty="0">
                <a:latin typeface="Arial"/>
                <a:cs typeface="Arial"/>
              </a:rPr>
              <a:t> sobre um mesmo assunto ou assuntos variados.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Arial"/>
                <a:cs typeface="Arial"/>
              </a:rPr>
              <a:t>Web Design</a:t>
            </a:r>
            <a:r>
              <a:rPr lang="en-US" sz="4000" b="1" dirty="0" smtClean="0">
                <a:latin typeface="Arial"/>
                <a:cs typeface="Arial"/>
              </a:rPr>
              <a:t> x </a:t>
            </a:r>
            <a:r>
              <a:rPr lang="en-US" sz="4000" b="1" i="1" dirty="0" smtClean="0">
                <a:latin typeface="Arial"/>
                <a:cs typeface="Arial"/>
              </a:rPr>
              <a:t>Web Designer</a:t>
            </a:r>
            <a:endParaRPr lang="en-US" b="1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400" b="1" i="1" dirty="0" smtClean="0">
                <a:latin typeface="Arial"/>
                <a:cs typeface="Arial"/>
              </a:rPr>
              <a:t>Web design</a:t>
            </a:r>
            <a:r>
              <a:rPr lang="pt-BR" sz="2400" dirty="0" smtClean="0">
                <a:latin typeface="Arial"/>
                <a:cs typeface="Arial"/>
              </a:rPr>
              <a:t>: é a técnica utilizada para a criação de </a:t>
            </a:r>
            <a:r>
              <a:rPr lang="pt-BR" sz="2400" i="1" dirty="0" smtClean="0">
                <a:latin typeface="Arial"/>
                <a:cs typeface="Arial"/>
              </a:rPr>
              <a:t>layouts</a:t>
            </a:r>
            <a:r>
              <a:rPr lang="pt-BR" sz="2400" dirty="0" smtClean="0">
                <a:latin typeface="Arial"/>
                <a:cs typeface="Arial"/>
              </a:rPr>
              <a:t> para páginas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pt-BR" sz="2400" b="1" i="1" dirty="0" smtClean="0">
                <a:latin typeface="Arial"/>
                <a:cs typeface="Arial"/>
              </a:rPr>
              <a:t>Web designer</a:t>
            </a:r>
            <a:r>
              <a:rPr lang="pt-BR" sz="2400" dirty="0" smtClean="0">
                <a:latin typeface="Arial"/>
                <a:cs typeface="Arial"/>
              </a:rPr>
              <a:t>: é o profissional que utiliza essa técnica para construção dos </a:t>
            </a:r>
            <a:r>
              <a:rPr lang="pt-BR" sz="2400" i="1" dirty="0" smtClean="0">
                <a:latin typeface="Arial"/>
                <a:cs typeface="Arial"/>
              </a:rPr>
              <a:t>layouts</a:t>
            </a:r>
            <a:r>
              <a:rPr lang="pt-BR" sz="2400" dirty="0" smtClean="0">
                <a:latin typeface="Arial"/>
                <a:cs typeface="Arial"/>
              </a:rPr>
              <a:t> para as páginas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Arial"/>
                <a:cs typeface="Arial"/>
              </a:rPr>
              <a:t>Profissionais</a:t>
            </a:r>
            <a:r>
              <a:rPr lang="en-US" sz="3200" b="1" dirty="0" smtClean="0">
                <a:latin typeface="Arial"/>
                <a:cs typeface="Arial"/>
              </a:rPr>
              <a:t> de </a:t>
            </a:r>
            <a:r>
              <a:rPr lang="en-US" sz="3200" b="1" dirty="0" err="1" smtClean="0">
                <a:latin typeface="Arial"/>
                <a:cs typeface="Arial"/>
              </a:rPr>
              <a:t>Desenvolvimento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i="1" dirty="0" smtClean="0">
                <a:latin typeface="Arial"/>
                <a:cs typeface="Arial"/>
              </a:rPr>
              <a:t>Web</a:t>
            </a:r>
            <a:endParaRPr lang="en-US" sz="3600" b="1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400" b="1" i="1" dirty="0" smtClean="0">
                <a:latin typeface="Arial"/>
                <a:cs typeface="Arial"/>
              </a:rPr>
              <a:t>Web designer</a:t>
            </a:r>
            <a:r>
              <a:rPr lang="pt-BR" sz="2400" dirty="0" smtClean="0">
                <a:latin typeface="Arial"/>
                <a:cs typeface="Arial"/>
              </a:rPr>
              <a:t>: é o profissional responsável pela construção do layout e das interfaces de interação com os usuários.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pt-BR" sz="2400" b="1" i="1" dirty="0" smtClean="0">
                <a:latin typeface="Arial"/>
                <a:cs typeface="Arial"/>
              </a:rPr>
              <a:t>Web </a:t>
            </a:r>
            <a:r>
              <a:rPr lang="pt-BR" sz="2400" b="1" i="1" dirty="0" err="1" smtClean="0">
                <a:latin typeface="Arial"/>
                <a:cs typeface="Arial"/>
              </a:rPr>
              <a:t>developer</a:t>
            </a:r>
            <a:r>
              <a:rPr lang="pt-BR" sz="2400" dirty="0" smtClean="0">
                <a:latin typeface="Arial"/>
                <a:cs typeface="Arial"/>
              </a:rPr>
              <a:t>: é o profissional responsável pela construção dos programas que rodam por trás das interfaces das páginas.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pt-BR" sz="2400" b="1" i="1" dirty="0" smtClean="0">
                <a:latin typeface="Arial"/>
                <a:cs typeface="Arial"/>
              </a:rPr>
              <a:t>Webmaster</a:t>
            </a:r>
            <a:r>
              <a:rPr lang="pt-BR" sz="2400" dirty="0" smtClean="0">
                <a:latin typeface="Arial"/>
                <a:cs typeface="Arial"/>
              </a:rPr>
              <a:t>: </a:t>
            </a:r>
            <a:r>
              <a:rPr lang="pt-BR" sz="2400" dirty="0">
                <a:latin typeface="Arial"/>
                <a:cs typeface="Arial"/>
              </a:rPr>
              <a:t>é o profissional </a:t>
            </a:r>
            <a:r>
              <a:rPr lang="pt-BR" sz="2400" dirty="0" smtClean="0">
                <a:latin typeface="Arial"/>
                <a:cs typeface="Arial"/>
              </a:rPr>
              <a:t>responsável pelo projeto e manutenção do site, como tecnologias e servidores utilizados, guardar códigos e senhas, entre outros.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O </a:t>
            </a:r>
            <a:r>
              <a:rPr lang="en-US" sz="2800" b="1" dirty="0" err="1" smtClean="0">
                <a:latin typeface="Arial"/>
                <a:cs typeface="Arial"/>
              </a:rPr>
              <a:t>que</a:t>
            </a:r>
            <a:r>
              <a:rPr lang="en-US" sz="2800" b="1" dirty="0" smtClean="0">
                <a:latin typeface="Arial"/>
                <a:cs typeface="Arial"/>
              </a:rPr>
              <a:t> é </a:t>
            </a:r>
            <a:r>
              <a:rPr lang="en-US" sz="2800" b="1" dirty="0" err="1" smtClean="0">
                <a:latin typeface="Arial"/>
                <a:cs typeface="Arial"/>
              </a:rPr>
              <a:t>Necessário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para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Criar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uma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Página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i="1" dirty="0" smtClean="0">
                <a:latin typeface="Arial"/>
                <a:cs typeface="Arial"/>
              </a:rPr>
              <a:t>Web</a:t>
            </a:r>
            <a:endParaRPr lang="en-US" sz="3200" b="1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A princípio</a:t>
            </a:r>
            <a:r>
              <a:rPr lang="pt-BR" sz="2400" dirty="0">
                <a:latin typeface="Arial"/>
                <a:cs typeface="Arial"/>
              </a:rPr>
              <a:t>, para se criar uma página </a:t>
            </a:r>
            <a:r>
              <a:rPr lang="pt-BR" sz="2400" i="1" dirty="0">
                <a:latin typeface="Arial"/>
                <a:cs typeface="Arial"/>
              </a:rPr>
              <a:t>web</a:t>
            </a:r>
            <a:r>
              <a:rPr lang="pt-BR" sz="2400" dirty="0">
                <a:latin typeface="Arial"/>
                <a:cs typeface="Arial"/>
              </a:rPr>
              <a:t>, </a:t>
            </a:r>
            <a:r>
              <a:rPr lang="pt-BR" sz="2400" dirty="0" smtClean="0">
                <a:latin typeface="Arial"/>
                <a:cs typeface="Arial"/>
              </a:rPr>
              <a:t>são necessários, apenas, </a:t>
            </a:r>
            <a:r>
              <a:rPr lang="pt-BR" sz="2400" dirty="0">
                <a:latin typeface="Arial"/>
                <a:cs typeface="Arial"/>
              </a:rPr>
              <a:t>um editor de textos, que pode ser o próprio Bloco de Notas do </a:t>
            </a:r>
            <a:r>
              <a:rPr lang="pt-BR" sz="2400" i="1" dirty="0">
                <a:latin typeface="Arial"/>
                <a:cs typeface="Arial"/>
              </a:rPr>
              <a:t>Windows</a:t>
            </a:r>
            <a:r>
              <a:rPr lang="pt-BR" sz="2400" dirty="0">
                <a:latin typeface="Arial"/>
                <a:cs typeface="Arial"/>
              </a:rPr>
              <a:t> ou qualquer outro que esteja disponível, para se fazer a digitação dos textos atrelados as </a:t>
            </a:r>
            <a:r>
              <a:rPr lang="pt-BR" sz="2400" i="1" dirty="0" err="1">
                <a:latin typeface="Arial"/>
                <a:cs typeface="Arial"/>
              </a:rPr>
              <a:t>tags</a:t>
            </a:r>
            <a:r>
              <a:rPr lang="pt-BR" sz="2400" dirty="0">
                <a:latin typeface="Arial"/>
                <a:cs typeface="Arial"/>
              </a:rPr>
              <a:t> HTML e um </a:t>
            </a:r>
            <a:r>
              <a:rPr lang="pt-BR" sz="2400" dirty="0" smtClean="0">
                <a:latin typeface="Arial"/>
                <a:cs typeface="Arial"/>
              </a:rPr>
              <a:t>navegador </a:t>
            </a:r>
            <a:r>
              <a:rPr lang="pt-BR" sz="2400" dirty="0">
                <a:latin typeface="Arial"/>
                <a:cs typeface="Arial"/>
              </a:rPr>
              <a:t>para se visualizar o resultado do que foi feito no código-fonte.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Não é preciso estar conectado à </a:t>
            </a:r>
            <a:r>
              <a:rPr lang="pt-BR" sz="2400" i="1" dirty="0">
                <a:latin typeface="Arial"/>
                <a:cs typeface="Arial"/>
              </a:rPr>
              <a:t>Internet</a:t>
            </a:r>
            <a:r>
              <a:rPr lang="pt-BR" sz="2400" dirty="0">
                <a:latin typeface="Arial"/>
                <a:cs typeface="Arial"/>
              </a:rPr>
              <a:t> para se desenvolver uma página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>
                <a:latin typeface="Arial"/>
                <a:cs typeface="Arial"/>
              </a:rPr>
              <a:t>, você pode </a:t>
            </a:r>
            <a:r>
              <a:rPr lang="pt-BR" sz="2400" dirty="0" smtClean="0">
                <a:latin typeface="Arial"/>
                <a:cs typeface="Arial"/>
              </a:rPr>
              <a:t>fazê-lo </a:t>
            </a:r>
            <a:r>
              <a:rPr lang="pt-BR" sz="2400" dirty="0">
                <a:latin typeface="Arial"/>
                <a:cs typeface="Arial"/>
              </a:rPr>
              <a:t>estando </a:t>
            </a:r>
            <a:r>
              <a:rPr lang="pt-BR" sz="2400" i="1" dirty="0">
                <a:latin typeface="Arial"/>
                <a:cs typeface="Arial"/>
              </a:rPr>
              <a:t>off-line</a:t>
            </a:r>
            <a:r>
              <a:rPr lang="pt-BR" sz="2400" dirty="0">
                <a:latin typeface="Arial"/>
                <a:cs typeface="Arial"/>
              </a:rPr>
              <a:t> e só depois de pronta, acessar a </a:t>
            </a:r>
            <a:r>
              <a:rPr lang="pt-BR" sz="2400" i="1" dirty="0">
                <a:latin typeface="Arial"/>
                <a:cs typeface="Arial"/>
              </a:rPr>
              <a:t>Internet</a:t>
            </a:r>
            <a:r>
              <a:rPr lang="pt-BR" sz="2400" dirty="0">
                <a:latin typeface="Arial"/>
                <a:cs typeface="Arial"/>
              </a:rPr>
              <a:t> para enviá-la ao servidor que irá hospedá-la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Fundamentos da </a:t>
            </a:r>
            <a:r>
              <a:rPr lang="en-US" sz="4000" b="1" i="1" dirty="0" smtClean="0">
                <a:latin typeface="Arial"/>
                <a:cs typeface="Arial"/>
              </a:rPr>
              <a:t>Web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75531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Redes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computadores</a:t>
            </a:r>
            <a:endParaRPr lang="en-US" sz="2400" dirty="0" smtClean="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2400" i="1" dirty="0" smtClean="0">
                <a:latin typeface="Arial"/>
                <a:cs typeface="Arial"/>
              </a:rPr>
              <a:t>Internet</a:t>
            </a: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Provedores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acesso</a:t>
            </a:r>
            <a:endParaRPr lang="en-US" sz="2400" dirty="0" smtClean="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2400" i="1" dirty="0" smtClean="0">
                <a:latin typeface="Arial"/>
                <a:cs typeface="Arial"/>
              </a:rPr>
              <a:t>World Wide Web</a:t>
            </a: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Navegadores</a:t>
            </a:r>
            <a:endParaRPr lang="en-US" sz="2400" dirty="0" smtClean="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2400" i="1" dirty="0" smtClean="0">
                <a:latin typeface="Arial"/>
                <a:cs typeface="Arial"/>
              </a:rPr>
              <a:t>Intranet</a:t>
            </a:r>
            <a:r>
              <a:rPr lang="en-US" sz="2400" dirty="0" smtClean="0">
                <a:latin typeface="Arial"/>
                <a:cs typeface="Arial"/>
              </a:rPr>
              <a:t> e </a:t>
            </a:r>
            <a:r>
              <a:rPr lang="en-US" sz="2400" i="1" dirty="0" smtClean="0">
                <a:latin typeface="Arial"/>
                <a:cs typeface="Arial"/>
              </a:rPr>
              <a:t>Extranet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latin typeface="Arial"/>
                <a:cs typeface="Arial"/>
              </a:rPr>
              <a:t>URL</a:t>
            </a: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Domínio</a:t>
            </a:r>
            <a:endParaRPr lang="en-US" sz="2400" dirty="0" smtClean="0">
              <a:latin typeface="Arial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2400" i="1" dirty="0" smtClean="0">
                <a:latin typeface="Arial"/>
                <a:cs typeface="Arial"/>
              </a:rPr>
              <a:t>Download</a:t>
            </a:r>
            <a:r>
              <a:rPr lang="en-US" sz="2400" dirty="0" smtClean="0">
                <a:latin typeface="Arial"/>
                <a:cs typeface="Arial"/>
              </a:rPr>
              <a:t> e </a:t>
            </a:r>
            <a:r>
              <a:rPr lang="en-US" sz="2400" i="1" dirty="0" smtClean="0">
                <a:latin typeface="Arial"/>
                <a:cs typeface="Arial"/>
              </a:rPr>
              <a:t>upload</a:t>
            </a: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Página</a:t>
            </a:r>
            <a:r>
              <a:rPr lang="en-US" sz="2400" i="1" dirty="0" smtClean="0">
                <a:latin typeface="Arial"/>
                <a:cs typeface="Arial"/>
              </a:rPr>
              <a:t> web</a:t>
            </a:r>
            <a:r>
              <a:rPr lang="en-US" sz="2400" dirty="0" smtClean="0">
                <a:latin typeface="Arial"/>
                <a:cs typeface="Arial"/>
              </a:rPr>
              <a:t>,</a:t>
            </a:r>
            <a:r>
              <a:rPr lang="en-US" sz="2400" i="1" dirty="0" smtClean="0">
                <a:latin typeface="Arial"/>
                <a:cs typeface="Arial"/>
              </a:rPr>
              <a:t> home page</a:t>
            </a:r>
            <a:r>
              <a:rPr lang="en-US" sz="2400" dirty="0" smtClean="0">
                <a:latin typeface="Arial"/>
                <a:cs typeface="Arial"/>
              </a:rPr>
              <a:t>,</a:t>
            </a:r>
            <a:r>
              <a:rPr lang="en-US" sz="2400" i="1" dirty="0" smtClean="0">
                <a:latin typeface="Arial"/>
                <a:cs typeface="Arial"/>
              </a:rPr>
              <a:t> site e portal</a:t>
            </a:r>
          </a:p>
          <a:p>
            <a:pPr algn="just">
              <a:spcBef>
                <a:spcPts val="0"/>
              </a:spcBef>
            </a:pPr>
            <a:r>
              <a:rPr lang="en-US" sz="2400" i="1" dirty="0" smtClean="0">
                <a:latin typeface="Arial"/>
                <a:cs typeface="Arial"/>
              </a:rPr>
              <a:t>Web Design </a:t>
            </a:r>
            <a:r>
              <a:rPr lang="en-US" sz="2400" dirty="0" smtClean="0">
                <a:latin typeface="Arial"/>
                <a:cs typeface="Arial"/>
              </a:rPr>
              <a:t>X</a:t>
            </a:r>
            <a:r>
              <a:rPr lang="en-US" sz="2400" i="1" dirty="0" smtClean="0">
                <a:latin typeface="Arial"/>
                <a:cs typeface="Arial"/>
              </a:rPr>
              <a:t> Web Designer</a:t>
            </a: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Profissionais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desenvolvimento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web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latin typeface="Arial"/>
                <a:cs typeface="Arial"/>
              </a:rPr>
              <a:t>O </a:t>
            </a:r>
            <a:r>
              <a:rPr lang="en-US" sz="2400" dirty="0" err="1" smtClean="0">
                <a:latin typeface="Arial"/>
                <a:cs typeface="Arial"/>
              </a:rPr>
              <a:t>que</a:t>
            </a:r>
            <a:r>
              <a:rPr lang="en-US" sz="2400" dirty="0" smtClean="0">
                <a:latin typeface="Arial"/>
                <a:cs typeface="Arial"/>
              </a:rPr>
              <a:t> é </a:t>
            </a:r>
            <a:r>
              <a:rPr lang="en-US" sz="2400" dirty="0" err="1" smtClean="0">
                <a:latin typeface="Arial"/>
                <a:cs typeface="Arial"/>
              </a:rPr>
              <a:t>necessário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para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criar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uma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página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web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latin typeface="Arial"/>
                <a:cs typeface="Arial"/>
              </a:rPr>
              <a:t>O </a:t>
            </a:r>
            <a:r>
              <a:rPr lang="en-US" sz="2400" dirty="0" err="1" smtClean="0">
                <a:latin typeface="Arial"/>
                <a:cs typeface="Arial"/>
              </a:rPr>
              <a:t>que</a:t>
            </a:r>
            <a:r>
              <a:rPr lang="en-US" sz="2400" dirty="0" smtClean="0">
                <a:latin typeface="Arial"/>
                <a:cs typeface="Arial"/>
              </a:rPr>
              <a:t> é HTML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latin typeface="Arial"/>
                <a:cs typeface="Arial"/>
              </a:rPr>
              <a:t>O </a:t>
            </a:r>
            <a:r>
              <a:rPr lang="en-US" sz="2400" dirty="0" err="1" smtClean="0">
                <a:latin typeface="Arial"/>
                <a:cs typeface="Arial"/>
              </a:rPr>
              <a:t>que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são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tags</a:t>
            </a:r>
            <a:r>
              <a:rPr lang="en-US" sz="2400" dirty="0" smtClean="0">
                <a:latin typeface="Arial"/>
                <a:cs typeface="Arial"/>
              </a:rPr>
              <a:t> HTML</a:t>
            </a:r>
          </a:p>
          <a:p>
            <a:pPr algn="just">
              <a:spcBef>
                <a:spcPts val="0"/>
              </a:spcBef>
            </a:pPr>
            <a:r>
              <a:rPr lang="en-US" sz="2400" dirty="0" err="1" smtClean="0">
                <a:latin typeface="Arial"/>
                <a:cs typeface="Arial"/>
              </a:rPr>
              <a:t>Editores</a:t>
            </a:r>
            <a:r>
              <a:rPr lang="en-US" sz="2400" dirty="0" smtClean="0">
                <a:latin typeface="Arial"/>
                <a:cs typeface="Arial"/>
              </a:rPr>
              <a:t> HTML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/>
                <a:cs typeface="Arial"/>
              </a:rPr>
              <a:t>Como se </a:t>
            </a:r>
            <a:r>
              <a:rPr lang="en-US" sz="4000" b="1" dirty="0" err="1">
                <a:latin typeface="Arial"/>
                <a:cs typeface="Arial"/>
              </a:rPr>
              <a:t>Cria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dirty="0" err="1">
                <a:latin typeface="Arial"/>
                <a:cs typeface="Arial"/>
              </a:rPr>
              <a:t>uma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dirty="0" err="1">
                <a:latin typeface="Arial"/>
                <a:cs typeface="Arial"/>
              </a:rPr>
              <a:t>Página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i="1" dirty="0">
                <a:latin typeface="Arial"/>
                <a:cs typeface="Arial"/>
              </a:rPr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O editor de textos escolhido deve ser aberto e o código-fonte da página deve ser digitado junto com o texto a ser exibido no navegador.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Após </a:t>
            </a:r>
            <a:r>
              <a:rPr lang="pt-BR" sz="2400" dirty="0">
                <a:latin typeface="Arial"/>
                <a:cs typeface="Arial"/>
              </a:rPr>
              <a:t>fazer a digitação dos textos e </a:t>
            </a:r>
            <a:r>
              <a:rPr lang="pt-BR" sz="2400" i="1" dirty="0" err="1">
                <a:latin typeface="Arial"/>
                <a:cs typeface="Arial"/>
              </a:rPr>
              <a:t>tags</a:t>
            </a:r>
            <a:r>
              <a:rPr lang="pt-BR" sz="2400" dirty="0">
                <a:latin typeface="Arial"/>
                <a:cs typeface="Arial"/>
              </a:rPr>
              <a:t> HTML, é preciso salvar o </a:t>
            </a:r>
            <a:r>
              <a:rPr lang="pt-BR" sz="2400" dirty="0" smtClean="0">
                <a:latin typeface="Arial"/>
                <a:cs typeface="Arial"/>
              </a:rPr>
              <a:t>documento </a:t>
            </a:r>
            <a:r>
              <a:rPr lang="pt-BR" sz="2400" dirty="0">
                <a:latin typeface="Arial"/>
                <a:cs typeface="Arial"/>
              </a:rPr>
              <a:t>com o nome de sua preferência seguido da extensão .</a:t>
            </a:r>
            <a:r>
              <a:rPr lang="pt-BR" sz="2400" dirty="0" err="1">
                <a:latin typeface="Arial"/>
                <a:cs typeface="Arial"/>
              </a:rPr>
              <a:t>html</a:t>
            </a:r>
            <a:r>
              <a:rPr lang="pt-BR" sz="2400" dirty="0">
                <a:latin typeface="Arial"/>
                <a:cs typeface="Arial"/>
              </a:rPr>
              <a:t> ou .</a:t>
            </a:r>
            <a:r>
              <a:rPr lang="pt-BR" sz="2400" dirty="0" err="1" smtClean="0">
                <a:latin typeface="Arial"/>
                <a:cs typeface="Arial"/>
              </a:rPr>
              <a:t>htm</a:t>
            </a:r>
            <a:r>
              <a:rPr lang="pt-BR" sz="2400" dirty="0" smtClean="0">
                <a:latin typeface="Arial"/>
                <a:cs typeface="Arial"/>
              </a:rPr>
              <a:t>, por </a:t>
            </a:r>
            <a:r>
              <a:rPr lang="pt-BR" sz="2400" dirty="0">
                <a:latin typeface="Arial"/>
                <a:cs typeface="Arial"/>
              </a:rPr>
              <a:t>exemplo, pagina.html ou </a:t>
            </a:r>
            <a:r>
              <a:rPr lang="pt-BR" sz="2400" dirty="0" smtClean="0">
                <a:latin typeface="Arial"/>
                <a:cs typeface="Arial"/>
              </a:rPr>
              <a:t>pagina.htm. 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Em seguida, </a:t>
            </a:r>
            <a:r>
              <a:rPr lang="pt-BR" sz="2400" dirty="0">
                <a:latin typeface="Arial"/>
                <a:cs typeface="Arial"/>
              </a:rPr>
              <a:t>é só abrir </a:t>
            </a:r>
            <a:r>
              <a:rPr lang="pt-BR" sz="2400" dirty="0" smtClean="0">
                <a:latin typeface="Arial"/>
                <a:cs typeface="Arial"/>
              </a:rPr>
              <a:t>o </a:t>
            </a:r>
            <a:r>
              <a:rPr lang="pt-BR" sz="2400" dirty="0">
                <a:latin typeface="Arial"/>
                <a:cs typeface="Arial"/>
              </a:rPr>
              <a:t>arquivo em um </a:t>
            </a:r>
            <a:r>
              <a:rPr lang="pt-BR" sz="2400" dirty="0" smtClean="0">
                <a:latin typeface="Arial"/>
                <a:cs typeface="Arial"/>
              </a:rPr>
              <a:t>navegador </a:t>
            </a:r>
            <a:r>
              <a:rPr lang="pt-BR" sz="2400" dirty="0">
                <a:latin typeface="Arial"/>
                <a:cs typeface="Arial"/>
              </a:rPr>
              <a:t>para visualizar o resultado.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/>
                <a:cs typeface="Arial"/>
              </a:rPr>
              <a:t>Como se </a:t>
            </a:r>
            <a:r>
              <a:rPr lang="en-US" sz="4000" b="1" dirty="0" err="1">
                <a:latin typeface="Arial"/>
                <a:cs typeface="Arial"/>
              </a:rPr>
              <a:t>Cria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dirty="0" err="1">
                <a:latin typeface="Arial"/>
                <a:cs typeface="Arial"/>
              </a:rPr>
              <a:t>uma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dirty="0" err="1">
                <a:latin typeface="Arial"/>
                <a:cs typeface="Arial"/>
              </a:rPr>
              <a:t>Página</a:t>
            </a:r>
            <a:r>
              <a:rPr lang="en-US" sz="4000" b="1" dirty="0">
                <a:latin typeface="Arial"/>
                <a:cs typeface="Arial"/>
              </a:rPr>
              <a:t> </a:t>
            </a:r>
            <a:r>
              <a:rPr lang="en-US" sz="4000" b="1" i="1" dirty="0">
                <a:latin typeface="Arial"/>
                <a:cs typeface="Arial"/>
              </a:rPr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No exemplo a seguir, à </a:t>
            </a:r>
            <a:r>
              <a:rPr lang="pt-BR" sz="2400" dirty="0">
                <a:latin typeface="Arial"/>
                <a:cs typeface="Arial"/>
              </a:rPr>
              <a:t>direita no editor de textos, o código-fonte composto por textos e </a:t>
            </a:r>
            <a:r>
              <a:rPr lang="pt-BR" sz="2400" i="1" dirty="0" err="1">
                <a:latin typeface="Arial"/>
                <a:cs typeface="Arial"/>
              </a:rPr>
              <a:t>tags</a:t>
            </a:r>
            <a:r>
              <a:rPr lang="pt-BR" sz="2400" dirty="0">
                <a:latin typeface="Arial"/>
                <a:cs typeface="Arial"/>
              </a:rPr>
              <a:t> HTML e à esquerda o resultado exibido pelo </a:t>
            </a:r>
            <a:r>
              <a:rPr lang="pt-BR" sz="2400" dirty="0" smtClean="0">
                <a:latin typeface="Arial"/>
                <a:cs typeface="Arial"/>
              </a:rPr>
              <a:t>navegador.</a:t>
            </a:r>
            <a:endParaRPr lang="pt-BR" sz="2400" dirty="0">
              <a:latin typeface="Arial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3"/>
          <a:stretch/>
        </p:blipFill>
        <p:spPr>
          <a:xfrm>
            <a:off x="457200" y="2939992"/>
            <a:ext cx="8229600" cy="3288984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O </a:t>
            </a:r>
            <a:r>
              <a:rPr lang="en-US" sz="4000" b="1" dirty="0" err="1" smtClean="0">
                <a:latin typeface="Arial"/>
                <a:cs typeface="Arial"/>
              </a:rPr>
              <a:t>que</a:t>
            </a:r>
            <a:r>
              <a:rPr lang="en-US" sz="4000" b="1" dirty="0" smtClean="0">
                <a:latin typeface="Arial"/>
                <a:cs typeface="Arial"/>
              </a:rPr>
              <a:t> é HTML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O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i="1" dirty="0" err="1" smtClean="0">
                <a:latin typeface="Arial"/>
                <a:cs typeface="Arial"/>
              </a:rPr>
              <a:t>HyperText</a:t>
            </a:r>
            <a:r>
              <a:rPr lang="pt-BR" sz="2400" i="1" dirty="0" smtClean="0">
                <a:latin typeface="Arial"/>
                <a:cs typeface="Arial"/>
              </a:rPr>
              <a:t> </a:t>
            </a:r>
            <a:r>
              <a:rPr lang="pt-BR" sz="2400" i="1" dirty="0" err="1">
                <a:latin typeface="Arial"/>
                <a:cs typeface="Arial"/>
              </a:rPr>
              <a:t>Markup</a:t>
            </a:r>
            <a:r>
              <a:rPr lang="pt-BR" sz="2400" i="1" dirty="0">
                <a:latin typeface="Arial"/>
                <a:cs typeface="Arial"/>
              </a:rPr>
              <a:t> </a:t>
            </a:r>
            <a:r>
              <a:rPr lang="pt-BR" sz="2400" i="1" dirty="0" err="1" smtClean="0">
                <a:latin typeface="Arial"/>
                <a:cs typeface="Arial"/>
              </a:rPr>
              <a:t>Language</a:t>
            </a:r>
            <a:r>
              <a:rPr lang="pt-BR" sz="2400" dirty="0" smtClean="0">
                <a:latin typeface="Arial"/>
                <a:cs typeface="Arial"/>
              </a:rPr>
              <a:t>, que significa Linguagem </a:t>
            </a:r>
            <a:r>
              <a:rPr lang="pt-BR" sz="2400" dirty="0">
                <a:latin typeface="Arial"/>
                <a:cs typeface="Arial"/>
              </a:rPr>
              <a:t>de Marcação de </a:t>
            </a:r>
            <a:r>
              <a:rPr lang="pt-BR" sz="2400" dirty="0" smtClean="0">
                <a:latin typeface="Arial"/>
                <a:cs typeface="Arial"/>
              </a:rPr>
              <a:t>Hipertexto é uma linguagem de marcação utilizada na criação de páginas da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É uma linguagem simples, que está bem longe de ser uma linguagem de programação </a:t>
            </a:r>
            <a:r>
              <a:rPr lang="pt-BR" sz="2400" dirty="0" smtClean="0">
                <a:latin typeface="Arial"/>
                <a:cs typeface="Arial"/>
              </a:rPr>
              <a:t>complexa, mas </a:t>
            </a:r>
            <a:r>
              <a:rPr lang="pt-BR" sz="2400" dirty="0">
                <a:latin typeface="Arial"/>
                <a:cs typeface="Arial"/>
              </a:rPr>
              <a:t>como qualquer outra linguagem de programação, deve ser escrita seguindo as suas regras de sintaxe.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A linguagem </a:t>
            </a:r>
            <a:r>
              <a:rPr lang="pt-BR" sz="2400" dirty="0">
                <a:latin typeface="Arial"/>
                <a:cs typeface="Arial"/>
              </a:rPr>
              <a:t>é composta por palavras reservadas chamadas de </a:t>
            </a:r>
            <a:r>
              <a:rPr lang="pt-BR" sz="2400" i="1" dirty="0" err="1">
                <a:latin typeface="Arial"/>
                <a:cs typeface="Arial"/>
              </a:rPr>
              <a:t>tags</a:t>
            </a:r>
            <a:r>
              <a:rPr lang="pt-BR"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O </a:t>
            </a:r>
            <a:r>
              <a:rPr lang="en-US" sz="4000" b="1" dirty="0" err="1" smtClean="0">
                <a:latin typeface="Arial"/>
                <a:cs typeface="Arial"/>
              </a:rPr>
              <a:t>que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são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i="1" dirty="0" smtClean="0">
                <a:latin typeface="Arial"/>
                <a:cs typeface="Arial"/>
              </a:rPr>
              <a:t>Tags</a:t>
            </a:r>
            <a:r>
              <a:rPr lang="en-US" sz="4000" b="1" dirty="0" smtClean="0">
                <a:latin typeface="Arial"/>
                <a:cs typeface="Arial"/>
              </a:rPr>
              <a:t> HTML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S</a:t>
            </a:r>
            <a:r>
              <a:rPr lang="pt-BR" sz="2400" dirty="0" smtClean="0">
                <a:latin typeface="Arial"/>
                <a:cs typeface="Arial"/>
              </a:rPr>
              <a:t>ão </a:t>
            </a:r>
            <a:r>
              <a:rPr lang="pt-BR" sz="2400" dirty="0">
                <a:latin typeface="Arial"/>
                <a:cs typeface="Arial"/>
              </a:rPr>
              <a:t>palavras reservadas que são interpretadas pelo </a:t>
            </a:r>
            <a:r>
              <a:rPr lang="pt-BR" sz="2400" dirty="0" smtClean="0">
                <a:latin typeface="Arial"/>
                <a:cs typeface="Arial"/>
              </a:rPr>
              <a:t>navegador </a:t>
            </a:r>
            <a:r>
              <a:rPr lang="pt-BR" sz="2400" dirty="0">
                <a:latin typeface="Arial"/>
                <a:cs typeface="Arial"/>
              </a:rPr>
              <a:t>para informar de que forma o texto que está sendo envolvido por elas devem ser exibidos ao usuário. </a:t>
            </a:r>
            <a:r>
              <a:rPr lang="pt-BR" sz="2400" dirty="0" smtClean="0">
                <a:latin typeface="Arial"/>
                <a:cs typeface="Arial"/>
              </a:rPr>
              <a:t>	Elas </a:t>
            </a:r>
            <a:r>
              <a:rPr lang="pt-BR" sz="2400" dirty="0">
                <a:latin typeface="Arial"/>
                <a:cs typeface="Arial"/>
              </a:rPr>
              <a:t>são identificadas no código-fonte por estarem entre os sinais de menor e maior </a:t>
            </a:r>
            <a:r>
              <a:rPr lang="pt-BR" sz="2400" dirty="0" smtClean="0">
                <a:latin typeface="Arial"/>
                <a:cs typeface="Arial"/>
              </a:rPr>
              <a:t>(&lt;&gt;).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Como </a:t>
            </a:r>
            <a:r>
              <a:rPr lang="en-US" sz="4000" b="1" dirty="0" err="1" smtClean="0">
                <a:latin typeface="Arial"/>
                <a:cs typeface="Arial"/>
              </a:rPr>
              <a:t>são</a:t>
            </a:r>
            <a:r>
              <a:rPr lang="en-US" sz="4000" b="1" dirty="0" smtClean="0">
                <a:latin typeface="Arial"/>
                <a:cs typeface="Arial"/>
              </a:rPr>
              <a:t> as </a:t>
            </a:r>
            <a:r>
              <a:rPr lang="en-US" sz="4000" b="1" i="1" dirty="0" smtClean="0">
                <a:latin typeface="Arial"/>
                <a:cs typeface="Arial"/>
              </a:rPr>
              <a:t>Tags</a:t>
            </a:r>
            <a:r>
              <a:rPr lang="en-US" sz="4000" b="1" dirty="0" smtClean="0">
                <a:latin typeface="Arial"/>
                <a:cs typeface="Arial"/>
              </a:rPr>
              <a:t> HTML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A </a:t>
            </a:r>
            <a:r>
              <a:rPr lang="pt-BR" sz="2400" dirty="0">
                <a:latin typeface="Arial"/>
                <a:cs typeface="Arial"/>
              </a:rPr>
              <a:t>maioria das </a:t>
            </a:r>
            <a:r>
              <a:rPr lang="pt-BR" sz="2400" dirty="0" err="1">
                <a:latin typeface="Arial"/>
                <a:cs typeface="Arial"/>
              </a:rPr>
              <a:t>tags</a:t>
            </a:r>
            <a:r>
              <a:rPr lang="pt-BR" sz="2400" dirty="0">
                <a:latin typeface="Arial"/>
                <a:cs typeface="Arial"/>
              </a:rPr>
              <a:t> são do tipo abre e fecha, ou seja, possuem 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de abertura e um correspondente de fechamento, que sempre será representado pela repetição do nome da </a:t>
            </a:r>
            <a:r>
              <a:rPr lang="pt-BR" sz="2400" i="1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, precedido de barra </a:t>
            </a:r>
            <a:r>
              <a:rPr lang="pt-BR" sz="2400" dirty="0" smtClean="0">
                <a:latin typeface="Arial"/>
                <a:cs typeface="Arial"/>
              </a:rPr>
              <a:t>(/).</a:t>
            </a: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Exemplo: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595745" y="3380450"/>
            <a:ext cx="7952510" cy="49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nome_da_tag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Texto a ser formatado</a:t>
            </a:r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nome_da_tag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95740" y="4862930"/>
            <a:ext cx="7952510" cy="49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Pensamento de Henfil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&lt;/h2&gt;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Como </a:t>
            </a:r>
            <a:r>
              <a:rPr lang="en-US" sz="4000" b="1" dirty="0" err="1" smtClean="0">
                <a:latin typeface="Arial"/>
                <a:cs typeface="Arial"/>
              </a:rPr>
              <a:t>são</a:t>
            </a:r>
            <a:r>
              <a:rPr lang="en-US" sz="4000" b="1" dirty="0" smtClean="0">
                <a:latin typeface="Arial"/>
                <a:cs typeface="Arial"/>
              </a:rPr>
              <a:t> as </a:t>
            </a:r>
            <a:r>
              <a:rPr lang="en-US" sz="4000" b="1" i="1" dirty="0" smtClean="0">
                <a:latin typeface="Arial"/>
                <a:cs typeface="Arial"/>
              </a:rPr>
              <a:t>Tags</a:t>
            </a:r>
            <a:r>
              <a:rPr lang="en-US" sz="4000" b="1" dirty="0" smtClean="0">
                <a:latin typeface="Arial"/>
                <a:cs typeface="Arial"/>
              </a:rPr>
              <a:t> HTML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Existem </a:t>
            </a:r>
            <a:r>
              <a:rPr lang="pt-BR" sz="2400" dirty="0">
                <a:latin typeface="Arial"/>
                <a:cs typeface="Arial"/>
              </a:rPr>
              <a:t>ainda, algumas </a:t>
            </a:r>
            <a:r>
              <a:rPr lang="pt-BR" sz="2400" i="1" dirty="0" err="1">
                <a:latin typeface="Arial"/>
                <a:cs typeface="Arial"/>
              </a:rPr>
              <a:t>tags</a:t>
            </a:r>
            <a:r>
              <a:rPr lang="pt-BR" sz="2400" dirty="0">
                <a:latin typeface="Arial"/>
                <a:cs typeface="Arial"/>
              </a:rPr>
              <a:t> individuais, ou seja, </a:t>
            </a:r>
            <a:r>
              <a:rPr lang="pt-BR" sz="2400" i="1" dirty="0" err="1">
                <a:latin typeface="Arial"/>
                <a:cs typeface="Arial"/>
              </a:rPr>
              <a:t>tags</a:t>
            </a:r>
            <a:r>
              <a:rPr lang="pt-BR" sz="2400" dirty="0">
                <a:latin typeface="Arial"/>
                <a:cs typeface="Arial"/>
              </a:rPr>
              <a:t> que não possuem um correspondente de fechamento, nesse caso, deve ser colocada uma barra antes do sinal de maior que a encerra, para indicar </a:t>
            </a:r>
            <a:r>
              <a:rPr lang="pt-BR" sz="2400" dirty="0" smtClean="0">
                <a:latin typeface="Arial"/>
                <a:cs typeface="Arial"/>
              </a:rPr>
              <a:t>o seu fechamento.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Exemplo: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595745" y="3380450"/>
            <a:ext cx="7952510" cy="49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nome_da_tag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95740" y="4862930"/>
            <a:ext cx="7952510" cy="49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Como </a:t>
            </a:r>
            <a:r>
              <a:rPr lang="en-US" sz="4000" b="1" dirty="0" err="1" smtClean="0">
                <a:latin typeface="Arial"/>
                <a:cs typeface="Arial"/>
              </a:rPr>
              <a:t>são</a:t>
            </a:r>
            <a:r>
              <a:rPr lang="en-US" sz="4000" b="1" dirty="0" smtClean="0">
                <a:latin typeface="Arial"/>
                <a:cs typeface="Arial"/>
              </a:rPr>
              <a:t> as </a:t>
            </a:r>
            <a:r>
              <a:rPr lang="en-US" sz="4000" b="1" i="1" dirty="0" smtClean="0">
                <a:latin typeface="Arial"/>
                <a:cs typeface="Arial"/>
              </a:rPr>
              <a:t>Tags</a:t>
            </a:r>
            <a:r>
              <a:rPr lang="en-US" sz="4000" b="1" dirty="0" smtClean="0">
                <a:latin typeface="Arial"/>
                <a:cs typeface="Arial"/>
              </a:rPr>
              <a:t> HTML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A </a:t>
            </a:r>
            <a:r>
              <a:rPr lang="pt-BR" sz="2400" dirty="0">
                <a:latin typeface="Arial"/>
                <a:cs typeface="Arial"/>
              </a:rPr>
              <a:t>maioria </a:t>
            </a:r>
            <a:r>
              <a:rPr lang="pt-BR" sz="2400" dirty="0" smtClean="0">
                <a:latin typeface="Arial"/>
                <a:cs typeface="Arial"/>
              </a:rPr>
              <a:t>das </a:t>
            </a:r>
            <a:r>
              <a:rPr lang="pt-BR" sz="2400" i="1" dirty="0" err="1" smtClean="0">
                <a:latin typeface="Arial"/>
                <a:cs typeface="Arial"/>
              </a:rPr>
              <a:t>tags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possui um ou mais atributos, </a:t>
            </a:r>
            <a:r>
              <a:rPr lang="pt-BR" sz="2400" dirty="0" smtClean="0">
                <a:latin typeface="Arial"/>
                <a:cs typeface="Arial"/>
              </a:rPr>
              <a:t>que são palavras reservadas </a:t>
            </a:r>
            <a:r>
              <a:rPr lang="pt-BR" sz="2400" dirty="0">
                <a:latin typeface="Arial"/>
                <a:cs typeface="Arial"/>
              </a:rPr>
              <a:t>que </a:t>
            </a:r>
            <a:r>
              <a:rPr lang="pt-BR" sz="2400" dirty="0" smtClean="0">
                <a:latin typeface="Arial"/>
                <a:cs typeface="Arial"/>
              </a:rPr>
              <a:t>podem, </a:t>
            </a:r>
            <a:r>
              <a:rPr lang="pt-BR" sz="2400" dirty="0">
                <a:latin typeface="Arial"/>
                <a:cs typeface="Arial"/>
              </a:rPr>
              <a:t>dependendo do valor recebido, alterar ou acrescentar características a </a:t>
            </a:r>
            <a:r>
              <a:rPr lang="pt-BR" sz="2400" dirty="0" smtClean="0">
                <a:latin typeface="Arial"/>
                <a:cs typeface="Arial"/>
              </a:rPr>
              <a:t>ela. </a:t>
            </a:r>
            <a:r>
              <a:rPr lang="pt-BR" sz="2400" dirty="0">
                <a:latin typeface="Arial"/>
                <a:cs typeface="Arial"/>
              </a:rPr>
              <a:t>O valor atribuído a ele deve aparecer entre aspas (“”).</a:t>
            </a: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 smtClean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Exemplo: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595745" y="3380450"/>
            <a:ext cx="7952510" cy="49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nome_da_tag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atributo=</a:t>
            </a:r>
            <a:r>
              <a:rPr lang="pt-B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95740" y="4862930"/>
            <a:ext cx="7952510" cy="49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enviar</a:t>
            </a: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endParaRPr lang="pt-BR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Editores</a:t>
            </a:r>
            <a:r>
              <a:rPr lang="en-US" sz="4000" b="1" dirty="0" smtClean="0">
                <a:latin typeface="Arial"/>
                <a:cs typeface="Arial"/>
              </a:rPr>
              <a:t> HTML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São programas utilizados para a criação e alteração de páginas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 e a gerência de projetos de </a:t>
            </a:r>
            <a:r>
              <a:rPr lang="pt-BR" sz="2400" i="1" dirty="0" smtClean="0">
                <a:latin typeface="Arial"/>
                <a:cs typeface="Arial"/>
              </a:rPr>
              <a:t>sites</a:t>
            </a:r>
            <a:r>
              <a:rPr lang="pt-BR" sz="2400" dirty="0" smtClean="0">
                <a:latin typeface="Arial"/>
                <a:cs typeface="Arial"/>
              </a:rPr>
              <a:t>.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A maioria deles possui ferramentas que facilitam o desenvolvimento das páginas, como por exemplo, recursos de auto completar o código, entre outros.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u="sng" dirty="0" smtClean="0">
              <a:latin typeface="Arial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21686"/>
            <a:ext cx="1440000" cy="144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20" y="3664521"/>
            <a:ext cx="1440000" cy="144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83" y="3821686"/>
            <a:ext cx="1645714" cy="144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40" y="3821686"/>
            <a:ext cx="1440000" cy="144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0" y="3821686"/>
            <a:ext cx="1440000" cy="144000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17142" y="531558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Dreamwaver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216720" y="5315589"/>
            <a:ext cx="123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Notepad</a:t>
            </a:r>
            <a:r>
              <a:rPr lang="pt-BR" dirty="0" smtClean="0"/>
              <a:t>++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06047" y="5330961"/>
            <a:ext cx="134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WYSIWYG </a:t>
            </a:r>
          </a:p>
          <a:p>
            <a:pPr algn="ctr"/>
            <a:r>
              <a:rPr lang="pt-BR" dirty="0" smtClean="0"/>
              <a:t>Web </a:t>
            </a:r>
            <a:r>
              <a:rPr lang="pt-BR" dirty="0" err="1" smtClean="0"/>
              <a:t>Builder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803598" y="5330961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Kompozer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246800" y="5358671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Sublime </a:t>
            </a:r>
            <a:r>
              <a:rPr lang="pt-BR" dirty="0" err="1" smtClean="0"/>
              <a:t>Text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i="1" dirty="0" smtClean="0">
                <a:latin typeface="Arial"/>
                <a:cs typeface="Arial"/>
              </a:rPr>
              <a:t>Sublime Text</a:t>
            </a:r>
            <a:endParaRPr lang="en-US" sz="4000" b="1" i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É um editor </a:t>
            </a:r>
            <a:r>
              <a:rPr lang="pt-BR" sz="2400" dirty="0">
                <a:latin typeface="Arial"/>
                <a:cs typeface="Arial"/>
              </a:rPr>
              <a:t>muito poderoso para criação de </a:t>
            </a:r>
            <a:r>
              <a:rPr lang="pt-BR" sz="2400" dirty="0" smtClean="0">
                <a:latin typeface="Arial"/>
                <a:cs typeface="Arial"/>
              </a:rPr>
              <a:t>páginas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, folhas de estilo, </a:t>
            </a:r>
            <a:r>
              <a:rPr lang="pt-BR" sz="2400" i="1" dirty="0" smtClean="0">
                <a:latin typeface="Arial"/>
                <a:cs typeface="Arial"/>
              </a:rPr>
              <a:t>scripts</a:t>
            </a:r>
            <a:r>
              <a:rPr lang="pt-BR" sz="2400" dirty="0" smtClean="0">
                <a:latin typeface="Arial"/>
                <a:cs typeface="Arial"/>
              </a:rPr>
              <a:t>, aplicativos</a:t>
            </a:r>
            <a:r>
              <a:rPr lang="pt-BR" sz="2400" dirty="0">
                <a:latin typeface="Arial"/>
                <a:cs typeface="Arial"/>
              </a:rPr>
              <a:t>, </a:t>
            </a:r>
            <a:r>
              <a:rPr lang="pt-BR" sz="2400" dirty="0" smtClean="0">
                <a:latin typeface="Arial"/>
                <a:cs typeface="Arial"/>
              </a:rPr>
              <a:t>entre outros.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Um dos pontos fortes do </a:t>
            </a:r>
            <a:r>
              <a:rPr lang="pt-BR" sz="2400" dirty="0">
                <a:latin typeface="Arial"/>
                <a:cs typeface="Arial"/>
              </a:rPr>
              <a:t>programa é </a:t>
            </a:r>
            <a:r>
              <a:rPr lang="pt-BR" sz="2400" dirty="0" smtClean="0">
                <a:latin typeface="Arial"/>
                <a:cs typeface="Arial"/>
              </a:rPr>
              <a:t>a sua </a:t>
            </a:r>
            <a:r>
              <a:rPr lang="pt-BR" sz="2400" i="1" dirty="0" smtClean="0">
                <a:latin typeface="Arial"/>
                <a:cs typeface="Arial"/>
              </a:rPr>
              <a:t>interface</a:t>
            </a:r>
            <a:r>
              <a:rPr lang="pt-BR" sz="2400" dirty="0" smtClean="0">
                <a:latin typeface="Arial"/>
                <a:cs typeface="Arial"/>
              </a:rPr>
              <a:t>, que </a:t>
            </a:r>
            <a:r>
              <a:rPr lang="pt-BR" sz="2400" dirty="0">
                <a:latin typeface="Arial"/>
                <a:cs typeface="Arial"/>
              </a:rPr>
              <a:t>além das marcações serem em cores bem vivas, a tela </a:t>
            </a:r>
            <a:r>
              <a:rPr lang="pt-BR" sz="2400" dirty="0" smtClean="0">
                <a:latin typeface="Arial"/>
                <a:cs typeface="Arial"/>
              </a:rPr>
              <a:t>onde acontece </a:t>
            </a:r>
            <a:r>
              <a:rPr lang="pt-BR" sz="2400" dirty="0">
                <a:latin typeface="Arial"/>
                <a:cs typeface="Arial"/>
              </a:rPr>
              <a:t>a codificação tem o fundo escuro, </a:t>
            </a:r>
            <a:r>
              <a:rPr lang="pt-BR" sz="2400" dirty="0" smtClean="0">
                <a:latin typeface="Arial"/>
                <a:cs typeface="Arial"/>
              </a:rPr>
              <a:t>o que deixa a visualização mais confortável.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O </a:t>
            </a:r>
            <a:r>
              <a:rPr lang="pt-BR" sz="2400" i="1" dirty="0" smtClean="0">
                <a:latin typeface="Arial"/>
                <a:cs typeface="Arial"/>
              </a:rPr>
              <a:t>Sublime </a:t>
            </a:r>
            <a:r>
              <a:rPr lang="pt-BR" sz="2400" i="1" dirty="0" err="1" smtClean="0">
                <a:latin typeface="Arial"/>
                <a:cs typeface="Arial"/>
              </a:rPr>
              <a:t>Text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também possui o recurso </a:t>
            </a:r>
            <a:r>
              <a:rPr lang="pt-BR" sz="2400" dirty="0" smtClean="0">
                <a:latin typeface="Arial"/>
                <a:cs typeface="Arial"/>
              </a:rPr>
              <a:t>de </a:t>
            </a:r>
            <a:r>
              <a:rPr lang="pt-BR" sz="2400" dirty="0">
                <a:latin typeface="Arial"/>
                <a:cs typeface="Arial"/>
              </a:rPr>
              <a:t>criação de </a:t>
            </a:r>
            <a:r>
              <a:rPr lang="pt-BR" sz="2400" dirty="0" smtClean="0">
                <a:latin typeface="Arial"/>
                <a:cs typeface="Arial"/>
              </a:rPr>
              <a:t>projetos</a:t>
            </a:r>
            <a:r>
              <a:rPr lang="pt-BR" sz="2400" dirty="0">
                <a:latin typeface="Arial"/>
                <a:cs typeface="Arial"/>
              </a:rPr>
              <a:t>, </a:t>
            </a:r>
            <a:r>
              <a:rPr lang="pt-BR" sz="2400" dirty="0" smtClean="0">
                <a:latin typeface="Arial"/>
                <a:cs typeface="Arial"/>
              </a:rPr>
              <a:t>ideal para organização dos arquivos do </a:t>
            </a:r>
            <a:r>
              <a:rPr lang="pt-BR" sz="2400" i="1" dirty="0" smtClean="0">
                <a:latin typeface="Arial"/>
                <a:cs typeface="Arial"/>
              </a:rPr>
              <a:t>site</a:t>
            </a:r>
            <a:r>
              <a:rPr lang="pt-BR" sz="2400" dirty="0" smtClean="0">
                <a:latin typeface="Arial"/>
                <a:cs typeface="Arial"/>
              </a:rPr>
              <a:t>, além de permitir várias abas abertas, o que faz com que o </a:t>
            </a:r>
            <a:r>
              <a:rPr lang="pt-BR" sz="2400" i="1" dirty="0" err="1" smtClean="0">
                <a:latin typeface="Arial"/>
                <a:cs typeface="Arial"/>
              </a:rPr>
              <a:t>webdesigner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dirty="0" smtClean="0">
                <a:latin typeface="Arial"/>
                <a:cs typeface="Arial"/>
              </a:rPr>
              <a:t>consiga manipular muitos arquivos ao mesmo tempo.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i="1" dirty="0" smtClean="0">
                <a:latin typeface="Arial"/>
                <a:cs typeface="Arial"/>
              </a:rPr>
              <a:t>Sublime Text</a:t>
            </a:r>
            <a:endParaRPr lang="en-US" sz="4000" b="1" i="1" dirty="0">
              <a:latin typeface="Arial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6" y="1698990"/>
            <a:ext cx="8443681" cy="450000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Redes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Computadores</a:t>
            </a:r>
            <a:endParaRPr lang="en-US" sz="4000" b="1" dirty="0">
              <a:latin typeface="Arial"/>
              <a:cs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9" y="2210784"/>
            <a:ext cx="2867025" cy="24669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83705"/>
            <a:ext cx="5375565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	</a:t>
            </a:r>
            <a:r>
              <a:rPr lang="pt-BR" sz="2400" dirty="0" smtClean="0">
                <a:latin typeface="Arial"/>
                <a:cs typeface="Arial"/>
              </a:rPr>
              <a:t>Uma rede de computadores consiste de dois ou mais computadores conectados entre si.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	Em uma rede é possível compartilhar serviços, dados (arquivos) e impressoras, trocar mensagens, compartilhar acesso a </a:t>
            </a:r>
            <a:r>
              <a:rPr lang="pt-BR" sz="2400" i="1" dirty="0">
                <a:latin typeface="Arial"/>
                <a:cs typeface="Arial"/>
              </a:rPr>
              <a:t>World </a:t>
            </a:r>
            <a:r>
              <a:rPr lang="pt-BR" sz="2400" i="1" dirty="0" err="1">
                <a:latin typeface="Arial"/>
                <a:cs typeface="Arial"/>
              </a:rPr>
              <a:t>Wide</a:t>
            </a:r>
            <a:r>
              <a:rPr lang="pt-BR" sz="2400" i="1" dirty="0">
                <a:latin typeface="Arial"/>
                <a:cs typeface="Arial"/>
              </a:rPr>
              <a:t> Web</a:t>
            </a:r>
            <a:r>
              <a:rPr lang="pt-BR" sz="2400" dirty="0">
                <a:latin typeface="Arial"/>
                <a:cs typeface="Arial"/>
              </a:rPr>
              <a:t> (WWW), realizar videoconferência, entre outros. </a:t>
            </a:r>
            <a:endParaRPr lang="pt-BR" sz="2400" dirty="0" smtClean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Uma rede pode ser de três tipos: LAN, MAN e WAN.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Referências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err="1" smtClean="0">
                <a:latin typeface="Arial"/>
                <a:cs typeface="Arial"/>
              </a:rPr>
              <a:t>Bibliográficas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pt-BR" sz="2000" dirty="0">
                <a:latin typeface="Arial"/>
                <a:cs typeface="Arial"/>
              </a:rPr>
              <a:t>BOENTE, Alfredo. </a:t>
            </a:r>
            <a:r>
              <a:rPr lang="pt-BR" sz="2000" u="sng" dirty="0">
                <a:latin typeface="Arial"/>
                <a:cs typeface="Arial"/>
              </a:rPr>
              <a:t>Programação Web sem Mistérios - Construa sua Própria Home Page</a:t>
            </a:r>
            <a:r>
              <a:rPr lang="pt-BR" sz="2000" dirty="0">
                <a:latin typeface="Arial"/>
                <a:cs typeface="Arial"/>
              </a:rPr>
              <a:t>. Rio de Janeiro: </a:t>
            </a:r>
            <a:r>
              <a:rPr lang="pt-BR" sz="2000" dirty="0" err="1">
                <a:latin typeface="Arial"/>
                <a:cs typeface="Arial"/>
              </a:rPr>
              <a:t>Brasport</a:t>
            </a:r>
            <a:r>
              <a:rPr lang="pt-BR" sz="2000" dirty="0">
                <a:latin typeface="Arial"/>
                <a:cs typeface="Arial"/>
              </a:rPr>
              <a:t>, 2005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sz="2000" dirty="0">
                <a:latin typeface="Arial"/>
                <a:cs typeface="Arial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Arial"/>
                <a:cs typeface="Arial"/>
              </a:rPr>
              <a:t>GUIZZO, Érico. </a:t>
            </a:r>
            <a:r>
              <a:rPr lang="pt-BR" sz="2000" u="sng" dirty="0">
                <a:latin typeface="Arial"/>
                <a:cs typeface="Arial"/>
              </a:rPr>
              <a:t>Internet - o que é - o que oferece - como conectar-se</a:t>
            </a:r>
            <a:r>
              <a:rPr lang="pt-BR" sz="2000" dirty="0">
                <a:latin typeface="Arial"/>
                <a:cs typeface="Arial"/>
              </a:rPr>
              <a:t>. Ática: São Paulo, 2000.</a:t>
            </a:r>
          </a:p>
          <a:p>
            <a:pPr>
              <a:spcBef>
                <a:spcPts val="0"/>
              </a:spcBef>
              <a:buFontTx/>
              <a:buNone/>
            </a:pPr>
            <a:endParaRPr lang="pt-BR" sz="20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latin typeface="Arial"/>
                <a:cs typeface="Arial"/>
              </a:rPr>
              <a:t>LANG, Marco A. </a:t>
            </a:r>
            <a:r>
              <a:rPr lang="pt-BR" sz="2000" u="sng" dirty="0">
                <a:latin typeface="Arial"/>
                <a:cs typeface="Arial"/>
              </a:rPr>
              <a:t>Editor HTML – Qual é o melhor? Qual devo usar</a:t>
            </a:r>
            <a:r>
              <a:rPr lang="pt-BR" sz="2000" u="sng" dirty="0" smtClean="0">
                <a:latin typeface="Arial"/>
                <a:cs typeface="Arial"/>
              </a:rPr>
              <a:t>?</a:t>
            </a:r>
            <a:r>
              <a:rPr lang="pt-BR" sz="2000" dirty="0" smtClean="0">
                <a:latin typeface="Arial"/>
                <a:cs typeface="Arial"/>
              </a:rPr>
              <a:t>. </a:t>
            </a:r>
            <a:r>
              <a:rPr lang="pt-BR" sz="2000" dirty="0">
                <a:latin typeface="Arial"/>
                <a:cs typeface="Arial"/>
              </a:rPr>
              <a:t>In: http://universidadedosite.com.br/editor-html-qual-e-o-melhor-qual-devo-usar</a:t>
            </a:r>
            <a:r>
              <a:rPr lang="pt-BR" sz="2000" dirty="0" smtClean="0">
                <a:latin typeface="Arial"/>
                <a:cs typeface="Arial"/>
              </a:rPr>
              <a:t>/, coletado em 7 de fevereiro de 2016.</a:t>
            </a:r>
            <a:endParaRPr lang="pt-BR" sz="2000" u="sng" dirty="0">
              <a:latin typeface="Arial"/>
              <a:cs typeface="Arial"/>
            </a:endParaRPr>
          </a:p>
          <a:p>
            <a:pPr>
              <a:spcBef>
                <a:spcPts val="0"/>
              </a:spcBef>
              <a:buFontTx/>
              <a:buNone/>
            </a:pPr>
            <a:endParaRPr lang="pt-BR" sz="20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pt-BR" sz="2000" dirty="0" smtClean="0">
                <a:latin typeface="Arial"/>
                <a:cs typeface="Arial"/>
              </a:rPr>
              <a:t>Portal Educação. </a:t>
            </a:r>
            <a:r>
              <a:rPr lang="pt-BR" sz="2000" i="1" u="sng" dirty="0" smtClean="0">
                <a:latin typeface="Arial"/>
                <a:cs typeface="Arial"/>
              </a:rPr>
              <a:t>Webmaster </a:t>
            </a:r>
            <a:r>
              <a:rPr lang="pt-BR" sz="2000" u="sng" dirty="0" smtClean="0">
                <a:latin typeface="Arial"/>
                <a:cs typeface="Arial"/>
              </a:rPr>
              <a:t>x </a:t>
            </a:r>
            <a:r>
              <a:rPr lang="pt-BR" sz="2000" i="1" u="sng" dirty="0" err="1" smtClean="0">
                <a:latin typeface="Arial"/>
                <a:cs typeface="Arial"/>
              </a:rPr>
              <a:t>Webdesign</a:t>
            </a:r>
            <a:r>
              <a:rPr lang="pt-BR" sz="2000" dirty="0" smtClean="0">
                <a:latin typeface="Arial"/>
                <a:cs typeface="Arial"/>
              </a:rPr>
              <a:t>. </a:t>
            </a:r>
            <a:r>
              <a:rPr lang="pt-BR" sz="2000" dirty="0">
                <a:latin typeface="Arial"/>
                <a:cs typeface="Arial"/>
              </a:rPr>
              <a:t>In: http://</a:t>
            </a:r>
            <a:r>
              <a:rPr lang="pt-BR" sz="2000" dirty="0" smtClean="0">
                <a:latin typeface="Arial"/>
                <a:cs typeface="Arial"/>
              </a:rPr>
              <a:t>www.portaleducacao.com.br/educacao/artigos/48260/webmaster-x-webdesign, coletado em 8 de fevereiro de 2016.</a:t>
            </a:r>
            <a:endParaRPr lang="pt-BR" sz="2000" i="1" dirty="0">
              <a:latin typeface="Arial"/>
              <a:cs typeface="Arial"/>
            </a:endParaRPr>
          </a:p>
          <a:p>
            <a:pPr>
              <a:spcBef>
                <a:spcPts val="0"/>
              </a:spcBef>
              <a:buFontTx/>
              <a:buNone/>
            </a:pPr>
            <a:endParaRPr lang="pt-BR" sz="2000" dirty="0">
              <a:latin typeface="Arial"/>
              <a:cs typeface="Arial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pt-BR" sz="2000" dirty="0">
                <a:latin typeface="Arial"/>
                <a:cs typeface="Arial"/>
              </a:rPr>
              <a:t>RAMALHO, José Antônio Alves. </a:t>
            </a:r>
            <a:r>
              <a:rPr lang="pt-BR" sz="2000" u="sng" dirty="0">
                <a:latin typeface="Arial"/>
                <a:cs typeface="Arial"/>
              </a:rPr>
              <a:t>Iniciando em HTML</a:t>
            </a:r>
            <a:r>
              <a:rPr lang="pt-BR" sz="2000" dirty="0">
                <a:latin typeface="Arial"/>
                <a:cs typeface="Arial"/>
              </a:rPr>
              <a:t>. São Paulo: Makron Books, 1996.</a:t>
            </a:r>
          </a:p>
          <a:p>
            <a:pPr>
              <a:spcBef>
                <a:spcPts val="0"/>
              </a:spcBef>
              <a:buFontTx/>
              <a:buNone/>
            </a:pPr>
            <a:endParaRPr lang="pt-BR" sz="2000" dirty="0">
              <a:latin typeface="Arial"/>
              <a:cs typeface="Arial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pt-BR" sz="2000" dirty="0">
                <a:latin typeface="Arial"/>
                <a:cs typeface="Arial"/>
              </a:rPr>
              <a:t>ROCHA, Helder. </a:t>
            </a:r>
            <a:r>
              <a:rPr lang="pt-BR" sz="2000" u="sng" dirty="0">
                <a:latin typeface="Arial"/>
                <a:cs typeface="Arial"/>
              </a:rPr>
              <a:t>Como criar a sua Home Page - HTML</a:t>
            </a:r>
            <a:r>
              <a:rPr lang="pt-BR" sz="2000" dirty="0">
                <a:latin typeface="Arial"/>
                <a:cs typeface="Arial"/>
              </a:rPr>
              <a:t>. Rio de Janeiro: IBPI Press, 1996</a:t>
            </a:r>
            <a:r>
              <a:rPr lang="pt-BR" sz="2000" dirty="0" smtClean="0">
                <a:latin typeface="Arial"/>
                <a:cs typeface="Arial"/>
              </a:rPr>
              <a:t>.</a:t>
            </a:r>
            <a:endParaRPr lang="pt-BR" sz="20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Redes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Computadores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latin typeface="Arial"/>
                <a:cs typeface="Arial"/>
              </a:rPr>
              <a:t>LAN (</a:t>
            </a:r>
            <a:r>
              <a:rPr lang="pt-BR" sz="2400" b="1" i="1" dirty="0">
                <a:latin typeface="Arial"/>
                <a:cs typeface="Arial"/>
              </a:rPr>
              <a:t>Local </a:t>
            </a:r>
            <a:r>
              <a:rPr lang="pt-BR" sz="2400" b="1" i="1" dirty="0" err="1">
                <a:latin typeface="Arial"/>
                <a:cs typeface="Arial"/>
              </a:rPr>
              <a:t>Area</a:t>
            </a:r>
            <a:r>
              <a:rPr lang="pt-BR" sz="2400" b="1" i="1" dirty="0">
                <a:latin typeface="Arial"/>
                <a:cs typeface="Arial"/>
              </a:rPr>
              <a:t> Network</a:t>
            </a:r>
            <a:r>
              <a:rPr lang="en-US"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é </a:t>
            </a:r>
            <a:r>
              <a:rPr lang="en-US" sz="2400" dirty="0" err="1" smtClean="0">
                <a:latin typeface="Arial"/>
                <a:cs typeface="Arial"/>
              </a:rPr>
              <a:t>uma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rede</a:t>
            </a:r>
            <a:r>
              <a:rPr lang="en-US" sz="2400" dirty="0" smtClean="0">
                <a:latin typeface="Arial"/>
                <a:cs typeface="Arial"/>
              </a:rPr>
              <a:t> local</a:t>
            </a:r>
            <a:r>
              <a:rPr lang="pt-BR" sz="2400" dirty="0" smtClean="0">
                <a:latin typeface="Arial"/>
                <a:cs typeface="Arial"/>
              </a:rPr>
              <a:t>, ou seja, é uma rede </a:t>
            </a:r>
            <a:r>
              <a:rPr lang="pt-BR" sz="2400" dirty="0">
                <a:latin typeface="Arial"/>
                <a:cs typeface="Arial"/>
              </a:rPr>
              <a:t>que </a:t>
            </a:r>
            <a:r>
              <a:rPr lang="pt-BR" sz="2400" dirty="0" smtClean="0">
                <a:latin typeface="Arial"/>
                <a:cs typeface="Arial"/>
              </a:rPr>
              <a:t>interliga computadores em uma sala ou computadores em salas diferentes, como </a:t>
            </a:r>
            <a:r>
              <a:rPr lang="pt-BR" sz="2400" dirty="0">
                <a:latin typeface="Arial"/>
                <a:cs typeface="Arial"/>
              </a:rPr>
              <a:t>em </a:t>
            </a:r>
            <a:r>
              <a:rPr lang="pt-BR" sz="2400" dirty="0" smtClean="0">
                <a:latin typeface="Arial"/>
                <a:cs typeface="Arial"/>
              </a:rPr>
              <a:t>um prédio ou uma escola, por exemplo. Dois </a:t>
            </a:r>
            <a:r>
              <a:rPr lang="pt-BR" sz="2400" dirty="0">
                <a:latin typeface="Arial"/>
                <a:cs typeface="Arial"/>
              </a:rPr>
              <a:t>computadores ligados em </a:t>
            </a:r>
            <a:r>
              <a:rPr lang="pt-BR" sz="2400" dirty="0" smtClean="0">
                <a:latin typeface="Arial"/>
                <a:cs typeface="Arial"/>
              </a:rPr>
              <a:t>uma </a:t>
            </a:r>
            <a:r>
              <a:rPr lang="pt-BR" sz="2400" dirty="0">
                <a:latin typeface="Arial"/>
                <a:cs typeface="Arial"/>
              </a:rPr>
              <a:t>casa </a:t>
            </a:r>
            <a:r>
              <a:rPr lang="pt-BR" sz="2400" dirty="0" smtClean="0">
                <a:latin typeface="Arial"/>
                <a:cs typeface="Arial"/>
              </a:rPr>
              <a:t>também formam </a:t>
            </a:r>
            <a:r>
              <a:rPr lang="pt-BR" sz="2400" dirty="0">
                <a:latin typeface="Arial"/>
                <a:cs typeface="Arial"/>
              </a:rPr>
              <a:t>uma rede local</a:t>
            </a:r>
            <a:r>
              <a:rPr lang="en-US" sz="2400" dirty="0" smtClean="0">
                <a:latin typeface="Arial"/>
                <a:cs typeface="Arial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400" b="1" dirty="0" smtClean="0">
                <a:latin typeface="Arial"/>
                <a:cs typeface="Arial"/>
              </a:rPr>
              <a:t>MAN (</a:t>
            </a:r>
            <a:r>
              <a:rPr lang="pt-BR" sz="2400" b="1" i="1" dirty="0" err="1"/>
              <a:t>Metropolitan</a:t>
            </a:r>
            <a:r>
              <a:rPr lang="pt-BR" sz="2400" b="1" i="1" dirty="0"/>
              <a:t> </a:t>
            </a:r>
            <a:r>
              <a:rPr lang="pt-BR" sz="2400" b="1" i="1" dirty="0" err="1"/>
              <a:t>Area</a:t>
            </a:r>
            <a:r>
              <a:rPr lang="pt-BR" sz="2400" b="1" i="1" dirty="0"/>
              <a:t> Network</a:t>
            </a:r>
            <a:r>
              <a:rPr lang="en-US" sz="2400" b="1" dirty="0" smtClean="0">
                <a:latin typeface="Arial"/>
                <a:cs typeface="Arial"/>
              </a:rPr>
              <a:t>):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é</a:t>
            </a:r>
            <a:r>
              <a:rPr lang="pt-BR" sz="2400" dirty="0" smtClean="0">
                <a:latin typeface="Arial"/>
                <a:cs typeface="Arial"/>
              </a:rPr>
              <a:t> aquela </a:t>
            </a:r>
            <a:r>
              <a:rPr lang="pt-BR" sz="2400" dirty="0">
                <a:latin typeface="Arial"/>
                <a:cs typeface="Arial"/>
              </a:rPr>
              <a:t>que </a:t>
            </a:r>
            <a:r>
              <a:rPr lang="pt-BR" sz="2400" dirty="0" smtClean="0">
                <a:latin typeface="Arial"/>
                <a:cs typeface="Arial"/>
              </a:rPr>
              <a:t>está compreendida em uma </a:t>
            </a:r>
            <a:r>
              <a:rPr lang="pt-BR" sz="2400" dirty="0">
                <a:latin typeface="Arial"/>
                <a:cs typeface="Arial"/>
              </a:rPr>
              <a:t>área metropolitana, </a:t>
            </a:r>
            <a:r>
              <a:rPr lang="pt-BR" sz="2400" dirty="0" smtClean="0">
                <a:latin typeface="Arial"/>
                <a:cs typeface="Arial"/>
              </a:rPr>
              <a:t>ou seja, são várias redes locais interligadas e distribuídas em </a:t>
            </a:r>
            <a:r>
              <a:rPr lang="pt-BR" sz="2400" dirty="0">
                <a:latin typeface="Arial"/>
                <a:cs typeface="Arial"/>
              </a:rPr>
              <a:t>diferentes regiões de </a:t>
            </a:r>
            <a:r>
              <a:rPr lang="pt-BR" sz="2400" dirty="0" smtClean="0">
                <a:latin typeface="Arial"/>
                <a:cs typeface="Arial"/>
              </a:rPr>
              <a:t>uma </a:t>
            </a:r>
            <a:r>
              <a:rPr lang="pt-BR" sz="2400" dirty="0">
                <a:latin typeface="Arial"/>
                <a:cs typeface="Arial"/>
              </a:rPr>
              <a:t>cidade</a:t>
            </a:r>
            <a:r>
              <a:rPr lang="en-US"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Redes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Computadores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latin typeface="Arial"/>
                <a:cs typeface="Arial"/>
              </a:rPr>
              <a:t>W</a:t>
            </a:r>
            <a:r>
              <a:rPr lang="en-US" sz="2400" b="1" dirty="0" smtClean="0">
                <a:latin typeface="Arial"/>
                <a:cs typeface="Arial"/>
              </a:rPr>
              <a:t>AN (</a:t>
            </a:r>
            <a:r>
              <a:rPr lang="pt-BR" sz="2400" b="1" i="1" dirty="0" err="1" smtClean="0">
                <a:latin typeface="Arial"/>
                <a:cs typeface="Arial"/>
              </a:rPr>
              <a:t>Wide</a:t>
            </a:r>
            <a:r>
              <a:rPr lang="pt-BR" sz="2400" b="1" i="1" dirty="0" smtClean="0">
                <a:latin typeface="Arial"/>
                <a:cs typeface="Arial"/>
              </a:rPr>
              <a:t> </a:t>
            </a:r>
            <a:r>
              <a:rPr lang="pt-BR" sz="2400" b="1" i="1" dirty="0" err="1">
                <a:latin typeface="Arial"/>
                <a:cs typeface="Arial"/>
              </a:rPr>
              <a:t>Area</a:t>
            </a:r>
            <a:r>
              <a:rPr lang="pt-BR" sz="2400" b="1" i="1" dirty="0">
                <a:latin typeface="Arial"/>
                <a:cs typeface="Arial"/>
              </a:rPr>
              <a:t> Network</a:t>
            </a:r>
            <a:r>
              <a:rPr lang="en-US"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é </a:t>
            </a:r>
            <a:r>
              <a:rPr lang="en-US" sz="2400" dirty="0" err="1">
                <a:latin typeface="Arial"/>
                <a:cs typeface="Arial"/>
              </a:rPr>
              <a:t>uma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rede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geograficamente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distribuída</a:t>
            </a:r>
            <a:r>
              <a:rPr lang="pt-BR" sz="2400" dirty="0">
                <a:latin typeface="Arial"/>
                <a:cs typeface="Arial"/>
              </a:rPr>
              <a:t>, ou seja, </a:t>
            </a:r>
            <a:r>
              <a:rPr lang="pt-BR" sz="2400" dirty="0" smtClean="0">
                <a:latin typeface="Arial"/>
                <a:cs typeface="Arial"/>
              </a:rPr>
              <a:t>é </a:t>
            </a:r>
            <a:r>
              <a:rPr lang="pt-BR" sz="2400" dirty="0">
                <a:latin typeface="Arial"/>
                <a:cs typeface="Arial"/>
              </a:rPr>
              <a:t>um agrupamento de várias redes locais e/ou metropolitanas, interligando estados, países ou </a:t>
            </a:r>
            <a:r>
              <a:rPr lang="pt-BR" sz="2400" dirty="0" smtClean="0">
                <a:latin typeface="Arial"/>
                <a:cs typeface="Arial"/>
              </a:rPr>
              <a:t>continentes</a:t>
            </a:r>
            <a:r>
              <a:rPr lang="en-US" sz="2400" dirty="0" smtClean="0">
                <a:latin typeface="Arial"/>
                <a:cs typeface="Arial"/>
              </a:rPr>
              <a:t>. As </a:t>
            </a:r>
            <a:r>
              <a:rPr lang="pt-BR" sz="2400" dirty="0">
                <a:latin typeface="Arial"/>
                <a:cs typeface="Arial"/>
              </a:rPr>
              <a:t>t</a:t>
            </a:r>
            <a:r>
              <a:rPr lang="pt-BR" sz="2400" dirty="0" smtClean="0">
                <a:latin typeface="Arial"/>
                <a:cs typeface="Arial"/>
              </a:rPr>
              <a:t>ecnologias envolvidas para implementação desse tido de rede são o </a:t>
            </a:r>
            <a:r>
              <a:rPr lang="pt-BR" sz="2400" dirty="0">
                <a:latin typeface="Arial"/>
                <a:cs typeface="Arial"/>
              </a:rPr>
              <a:t>cabeamento submarino, transmissão por satélite ou sistemas terrestres de </a:t>
            </a:r>
            <a:r>
              <a:rPr lang="pt-BR" sz="2400" dirty="0" err="1" smtClean="0">
                <a:latin typeface="Arial"/>
                <a:cs typeface="Arial"/>
              </a:rPr>
              <a:t>microondas</a:t>
            </a:r>
            <a:r>
              <a:rPr lang="pt-BR" sz="2400" dirty="0" smtClean="0">
                <a:latin typeface="Arial"/>
                <a:cs typeface="Arial"/>
              </a:rPr>
              <a:t> e linhas telefônicas. O maior </a:t>
            </a:r>
            <a:r>
              <a:rPr lang="pt-BR" sz="2400" dirty="0">
                <a:latin typeface="Arial"/>
                <a:cs typeface="Arial"/>
              </a:rPr>
              <a:t>exemplo de rede </a:t>
            </a:r>
            <a:r>
              <a:rPr lang="pt-BR" sz="2400" dirty="0" smtClean="0">
                <a:latin typeface="Arial"/>
                <a:cs typeface="Arial"/>
              </a:rPr>
              <a:t>WAN </a:t>
            </a:r>
            <a:r>
              <a:rPr lang="pt-BR" sz="2400" dirty="0">
                <a:latin typeface="Arial"/>
                <a:cs typeface="Arial"/>
              </a:rPr>
              <a:t>é a </a:t>
            </a:r>
            <a:r>
              <a:rPr lang="pt-BR" sz="2400" i="1" dirty="0">
                <a:latin typeface="Arial"/>
                <a:cs typeface="Arial"/>
              </a:rPr>
              <a:t>Internet</a:t>
            </a:r>
            <a:r>
              <a:rPr lang="pt-BR" sz="2400" dirty="0">
                <a:latin typeface="Arial"/>
                <a:cs typeface="Arial"/>
              </a:rPr>
              <a:t>, que possibilita a comunicação </a:t>
            </a:r>
            <a:r>
              <a:rPr lang="pt-BR" sz="2400" dirty="0" smtClean="0">
                <a:latin typeface="Arial"/>
                <a:cs typeface="Arial"/>
              </a:rPr>
              <a:t>e o compartilhamento de informações por todo o planeta.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Internet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É a maior rede WAN existente. Um conglomerado de redes em escala mundial interligados pelo Protocolo da Internet (IP) que permite o acesso a informações e todo tipo de transferência de dados</a:t>
            </a:r>
            <a:r>
              <a:rPr lang="pt-BR" sz="2400" dirty="0" smtClean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49" y="3207320"/>
            <a:ext cx="5057775" cy="291465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Provedores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Acesso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É uma empresa </a:t>
            </a:r>
            <a:r>
              <a:rPr lang="pt-BR" sz="2400" dirty="0" smtClean="0">
                <a:latin typeface="Arial"/>
                <a:cs typeface="Arial"/>
              </a:rPr>
              <a:t>fornece </a:t>
            </a:r>
            <a:r>
              <a:rPr lang="pt-BR" sz="2400" dirty="0">
                <a:latin typeface="Arial"/>
                <a:cs typeface="Arial"/>
              </a:rPr>
              <a:t>serviço de acesso a </a:t>
            </a:r>
            <a:r>
              <a:rPr lang="pt-BR" sz="2400" i="1" dirty="0">
                <a:latin typeface="Arial"/>
                <a:cs typeface="Arial"/>
              </a:rPr>
              <a:t>Internet</a:t>
            </a:r>
            <a:r>
              <a:rPr lang="pt-BR" sz="2400" dirty="0">
                <a:latin typeface="Arial"/>
                <a:cs typeface="Arial"/>
              </a:rPr>
              <a:t> a pessoas ou outras empresas, p</a:t>
            </a:r>
            <a:r>
              <a:rPr lang="pt-PT" sz="2400" dirty="0">
                <a:latin typeface="Arial"/>
                <a:cs typeface="Arial"/>
              </a:rPr>
              <a:t>odendo também agregar outros serviços relacionados, tais como </a:t>
            </a:r>
            <a:r>
              <a:rPr lang="pt-PT" sz="2400" i="1" dirty="0" smtClean="0">
                <a:latin typeface="Arial"/>
                <a:cs typeface="Arial"/>
              </a:rPr>
              <a:t>e-mail</a:t>
            </a:r>
            <a:r>
              <a:rPr lang="pt-PT" sz="2400" dirty="0" smtClean="0">
                <a:latin typeface="Arial"/>
                <a:cs typeface="Arial"/>
              </a:rPr>
              <a:t> </a:t>
            </a:r>
            <a:r>
              <a:rPr lang="pt-PT" sz="2400" dirty="0">
                <a:latin typeface="Arial"/>
                <a:cs typeface="Arial"/>
              </a:rPr>
              <a:t>(correio eletrônico), </a:t>
            </a:r>
            <a:r>
              <a:rPr lang="pt-PT" sz="2400" dirty="0" smtClean="0">
                <a:latin typeface="Arial"/>
                <a:cs typeface="Arial"/>
              </a:rPr>
              <a:t>hospedagem </a:t>
            </a:r>
            <a:r>
              <a:rPr lang="pt-PT" sz="2400" dirty="0">
                <a:latin typeface="Arial"/>
                <a:cs typeface="Arial"/>
              </a:rPr>
              <a:t>de </a:t>
            </a:r>
            <a:r>
              <a:rPr lang="pt-PT" sz="2400" i="1" dirty="0" smtClean="0">
                <a:latin typeface="Arial"/>
                <a:cs typeface="Arial"/>
              </a:rPr>
              <a:t>sites</a:t>
            </a:r>
            <a:r>
              <a:rPr lang="pt-PT" sz="2400" dirty="0" smtClean="0">
                <a:latin typeface="Arial"/>
                <a:cs typeface="Arial"/>
              </a:rPr>
              <a:t>, </a:t>
            </a:r>
            <a:r>
              <a:rPr lang="pt-PT" sz="2400" i="1" dirty="0" smtClean="0">
                <a:latin typeface="Arial"/>
                <a:cs typeface="Arial"/>
              </a:rPr>
              <a:t>blogs</a:t>
            </a:r>
            <a:r>
              <a:rPr lang="pt-PT" sz="2400" dirty="0">
                <a:latin typeface="Arial"/>
                <a:cs typeface="Arial"/>
              </a:rPr>
              <a:t>, entre outros</a:t>
            </a:r>
            <a:r>
              <a:rPr lang="pt-PT" sz="2400" dirty="0" smtClean="0">
                <a:latin typeface="Arial"/>
                <a:cs typeface="Arial"/>
              </a:rPr>
              <a:t>.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PT" sz="2400" dirty="0">
                <a:latin typeface="Arial"/>
                <a:cs typeface="Arial"/>
              </a:rPr>
              <a:t>Este serviço pode ser cobrado ou gratuito. </a:t>
            </a:r>
            <a:r>
              <a:rPr lang="pt-BR" sz="2400" dirty="0">
                <a:latin typeface="Arial"/>
                <a:cs typeface="Arial"/>
              </a:rPr>
              <a:t>Dentre os provedores de acesso mais conhecidos temos: UOL, Oi, </a:t>
            </a:r>
            <a:r>
              <a:rPr lang="pt-BR" sz="2400" dirty="0" err="1">
                <a:latin typeface="Arial"/>
                <a:cs typeface="Arial"/>
              </a:rPr>
              <a:t>Ig</a:t>
            </a:r>
            <a:r>
              <a:rPr lang="pt-BR" sz="2400" dirty="0">
                <a:latin typeface="Arial"/>
                <a:cs typeface="Arial"/>
              </a:rPr>
              <a:t>, Claro, Net, GVT, entre outros.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4" b="9375"/>
          <a:stretch/>
        </p:blipFill>
        <p:spPr>
          <a:xfrm>
            <a:off x="576940" y="4281075"/>
            <a:ext cx="7990120" cy="198120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Arial"/>
                <a:cs typeface="Arial"/>
              </a:rPr>
              <a:t>World Wide Web </a:t>
            </a:r>
            <a:r>
              <a:rPr lang="en-US" sz="4000" b="1" dirty="0" smtClean="0">
                <a:latin typeface="Arial"/>
                <a:cs typeface="Arial"/>
              </a:rPr>
              <a:t>(WWW)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A </a:t>
            </a:r>
            <a:r>
              <a:rPr lang="pt-BR" sz="2400" i="1" dirty="0">
                <a:latin typeface="Arial"/>
                <a:cs typeface="Arial"/>
              </a:rPr>
              <a:t>World </a:t>
            </a:r>
            <a:r>
              <a:rPr lang="pt-BR" sz="2400" i="1" dirty="0" err="1">
                <a:latin typeface="Arial"/>
                <a:cs typeface="Arial"/>
              </a:rPr>
              <a:t>Wide</a:t>
            </a:r>
            <a:r>
              <a:rPr lang="pt-BR" sz="2400" i="1" dirty="0">
                <a:latin typeface="Arial"/>
                <a:cs typeface="Arial"/>
              </a:rPr>
              <a:t> Web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dirty="0" smtClean="0">
                <a:latin typeface="Arial"/>
                <a:cs typeface="Arial"/>
              </a:rPr>
              <a:t>significa Rede </a:t>
            </a:r>
            <a:r>
              <a:rPr lang="pt-BR" sz="2400" dirty="0">
                <a:latin typeface="Arial"/>
                <a:cs typeface="Arial"/>
              </a:rPr>
              <a:t>de alcance </a:t>
            </a:r>
            <a:r>
              <a:rPr lang="pt-BR" sz="2400" dirty="0" smtClean="0">
                <a:latin typeface="Arial"/>
                <a:cs typeface="Arial"/>
              </a:rPr>
              <a:t>mundial e </a:t>
            </a:r>
            <a:r>
              <a:rPr lang="pt-BR" sz="2400" dirty="0">
                <a:latin typeface="Arial"/>
                <a:cs typeface="Arial"/>
              </a:rPr>
              <a:t>também </a:t>
            </a:r>
            <a:r>
              <a:rPr lang="pt-BR" sz="2400" dirty="0" smtClean="0">
                <a:latin typeface="Arial"/>
                <a:cs typeface="Arial"/>
              </a:rPr>
              <a:t>é conhecida </a:t>
            </a:r>
            <a:r>
              <a:rPr lang="pt-BR" sz="2400" dirty="0">
                <a:latin typeface="Arial"/>
                <a:cs typeface="Arial"/>
              </a:rPr>
              <a:t>como </a:t>
            </a:r>
            <a:r>
              <a:rPr lang="pt-BR" sz="2400" i="1" dirty="0">
                <a:latin typeface="Arial"/>
                <a:cs typeface="Arial"/>
              </a:rPr>
              <a:t>Web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dirty="0" smtClean="0">
                <a:latin typeface="Arial"/>
                <a:cs typeface="Arial"/>
              </a:rPr>
              <a:t>ou WWW. 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É </a:t>
            </a:r>
            <a:r>
              <a:rPr lang="pt-BR" sz="2400" dirty="0">
                <a:latin typeface="Arial"/>
                <a:cs typeface="Arial"/>
              </a:rPr>
              <a:t>um sistema de documentos em hipermídia que são </a:t>
            </a:r>
            <a:r>
              <a:rPr lang="pt-BR" sz="2400" dirty="0" smtClean="0">
                <a:latin typeface="Arial"/>
                <a:cs typeface="Arial"/>
              </a:rPr>
              <a:t>interligados, </a:t>
            </a:r>
            <a:r>
              <a:rPr lang="pt-BR" sz="2400" dirty="0">
                <a:latin typeface="Arial"/>
                <a:cs typeface="Arial"/>
              </a:rPr>
              <a:t>executados na </a:t>
            </a:r>
            <a:r>
              <a:rPr lang="pt-BR" sz="2400" dirty="0" smtClean="0">
                <a:latin typeface="Arial"/>
                <a:cs typeface="Arial"/>
              </a:rPr>
              <a:t>Internet e visualizados através de um </a:t>
            </a:r>
            <a:r>
              <a:rPr lang="pt-BR" sz="2400" i="1" dirty="0" smtClean="0">
                <a:latin typeface="Arial"/>
                <a:cs typeface="Arial"/>
              </a:rPr>
              <a:t>software</a:t>
            </a:r>
            <a:r>
              <a:rPr lang="pt-BR" sz="2400" dirty="0" smtClean="0">
                <a:latin typeface="Arial"/>
                <a:cs typeface="Arial"/>
              </a:rPr>
              <a:t> chamado </a:t>
            </a:r>
            <a:r>
              <a:rPr lang="pt-BR" sz="2400" i="1" dirty="0" smtClean="0">
                <a:latin typeface="Arial"/>
                <a:cs typeface="Arial"/>
              </a:rPr>
              <a:t>browser</a:t>
            </a:r>
            <a:r>
              <a:rPr lang="pt-BR" sz="2400" dirty="0" smtClean="0">
                <a:latin typeface="Arial"/>
                <a:cs typeface="Arial"/>
              </a:rPr>
              <a:t> (navegador).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i="1" dirty="0" smtClean="0">
                <a:latin typeface="Arial"/>
                <a:cs typeface="Arial"/>
              </a:rPr>
              <a:t>Internet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não é sinônimo de </a:t>
            </a:r>
            <a:r>
              <a:rPr lang="pt-BR" sz="2400" i="1" dirty="0">
                <a:latin typeface="Arial"/>
                <a:cs typeface="Arial"/>
              </a:rPr>
              <a:t>World </a:t>
            </a:r>
            <a:r>
              <a:rPr lang="pt-BR" sz="2400" i="1" dirty="0" err="1">
                <a:latin typeface="Arial"/>
                <a:cs typeface="Arial"/>
              </a:rPr>
              <a:t>Wide</a:t>
            </a:r>
            <a:r>
              <a:rPr lang="pt-BR" sz="2400" i="1" dirty="0">
                <a:latin typeface="Arial"/>
                <a:cs typeface="Arial"/>
              </a:rPr>
              <a:t>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. </a:t>
            </a:r>
            <a:r>
              <a:rPr lang="pt-BR" sz="2400" dirty="0">
                <a:latin typeface="Arial"/>
                <a:cs typeface="Arial"/>
              </a:rPr>
              <a:t>A </a:t>
            </a:r>
            <a:r>
              <a:rPr lang="pt-BR" sz="2400" i="1" dirty="0">
                <a:latin typeface="Arial"/>
                <a:cs typeface="Arial"/>
              </a:rPr>
              <a:t>w</a:t>
            </a:r>
            <a:r>
              <a:rPr lang="pt-BR" sz="2400" i="1" dirty="0" smtClean="0">
                <a:latin typeface="Arial"/>
                <a:cs typeface="Arial"/>
              </a:rPr>
              <a:t>eb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é uma parte da </a:t>
            </a:r>
            <a:r>
              <a:rPr lang="pt-BR" sz="2400" i="1" dirty="0">
                <a:latin typeface="Arial"/>
                <a:cs typeface="Arial"/>
              </a:rPr>
              <a:t>Internet</a:t>
            </a:r>
            <a:r>
              <a:rPr lang="pt-BR" sz="2400" dirty="0">
                <a:latin typeface="Arial"/>
                <a:cs typeface="Arial"/>
              </a:rPr>
              <a:t> que utiliza hipermídia na formação </a:t>
            </a:r>
            <a:r>
              <a:rPr lang="pt-BR" sz="2400" dirty="0" smtClean="0">
                <a:latin typeface="Arial"/>
                <a:cs typeface="Arial"/>
              </a:rPr>
              <a:t>básica de conteúdo.</a:t>
            </a:r>
            <a:endParaRPr lang="pt-BR" sz="2400" dirty="0">
              <a:latin typeface="Arial"/>
              <a:cs typeface="Arial"/>
            </a:endParaRP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Hipermídia é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um ambiente que disponibiliza inúmeras mídias para a comunicação das informações, como texto, imagem, áudio e vídeo.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pt-PT" sz="2400" dirty="0">
              <a:latin typeface="Arial"/>
              <a:cs typeface="Arial"/>
            </a:endParaRPr>
          </a:p>
          <a:p>
            <a:pPr marL="0" indent="450000" algn="just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Navegadores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05"/>
            <a:ext cx="8229600" cy="4750568"/>
          </a:xfrm>
        </p:spPr>
        <p:txBody>
          <a:bodyPr>
            <a:normAutofit/>
          </a:bodyPr>
          <a:lstStyle/>
          <a:p>
            <a:pPr marL="0" indent="450000">
              <a:spcBef>
                <a:spcPts val="0"/>
              </a:spcBef>
              <a:buNone/>
            </a:pPr>
            <a:r>
              <a:rPr lang="pt-BR" sz="2400" dirty="0" smtClean="0">
                <a:latin typeface="Arial"/>
                <a:cs typeface="Arial"/>
              </a:rPr>
              <a:t>Também conhecidos como </a:t>
            </a:r>
            <a:r>
              <a:rPr lang="pt-BR" sz="2400" i="1" dirty="0" smtClean="0">
                <a:latin typeface="Arial"/>
                <a:cs typeface="Arial"/>
              </a:rPr>
              <a:t>browser</a:t>
            </a:r>
            <a:r>
              <a:rPr lang="pt-BR" sz="2400" dirty="0" smtClean="0">
                <a:latin typeface="Arial"/>
                <a:cs typeface="Arial"/>
              </a:rPr>
              <a:t>, são programas utilizados para navegar na </a:t>
            </a:r>
            <a:r>
              <a:rPr lang="pt-BR" sz="2400" i="1" dirty="0" smtClean="0">
                <a:latin typeface="Arial"/>
                <a:cs typeface="Arial"/>
              </a:rPr>
              <a:t>web</a:t>
            </a:r>
            <a:r>
              <a:rPr lang="pt-BR" sz="2400" dirty="0" smtClean="0">
                <a:latin typeface="Arial"/>
                <a:cs typeface="Arial"/>
              </a:rPr>
              <a:t> e visualizar as suas páginas, permitindo explorar todos os recursos de hipermídia publicado nesse ambiente. </a:t>
            </a:r>
          </a:p>
          <a:p>
            <a:pPr marL="0" indent="450000">
              <a:spcBef>
                <a:spcPts val="0"/>
              </a:spcBef>
              <a:buNone/>
            </a:pPr>
            <a:r>
              <a:rPr lang="pt-BR" sz="2400" dirty="0">
                <a:latin typeface="Arial"/>
                <a:cs typeface="Arial"/>
              </a:rPr>
              <a:t>Os </a:t>
            </a:r>
            <a:r>
              <a:rPr lang="pt-BR" sz="2400" dirty="0" smtClean="0">
                <a:latin typeface="Arial"/>
                <a:cs typeface="Arial"/>
              </a:rPr>
              <a:t>navegadores leem </a:t>
            </a:r>
            <a:r>
              <a:rPr lang="pt-BR" sz="2400" dirty="0">
                <a:latin typeface="Arial"/>
                <a:cs typeface="Arial"/>
              </a:rPr>
              <a:t>o código HTML das páginas e as </a:t>
            </a:r>
            <a:r>
              <a:rPr lang="pt-BR" sz="2400" dirty="0" smtClean="0">
                <a:latin typeface="Arial"/>
                <a:cs typeface="Arial"/>
              </a:rPr>
              <a:t>exibem </a:t>
            </a:r>
            <a:r>
              <a:rPr lang="pt-BR" sz="2400" dirty="0">
                <a:latin typeface="Arial"/>
                <a:cs typeface="Arial"/>
              </a:rPr>
              <a:t>aos usuários devidamente </a:t>
            </a:r>
            <a:r>
              <a:rPr lang="pt-BR" sz="2400" dirty="0" smtClean="0">
                <a:latin typeface="Arial"/>
                <a:cs typeface="Arial"/>
              </a:rPr>
              <a:t>formatadas.</a:t>
            </a:r>
            <a:endParaRPr lang="pt-PT" sz="2400" dirty="0">
              <a:latin typeface="Arial"/>
              <a:cs typeface="Arial"/>
            </a:endParaRPr>
          </a:p>
          <a:p>
            <a:pPr marL="0" indent="450000" algn="just">
              <a:spcBef>
                <a:spcPts val="0"/>
              </a:spcBef>
              <a:buNone/>
            </a:pPr>
            <a:endParaRPr lang="pt-BR" sz="2400" dirty="0">
              <a:latin typeface="Arial"/>
              <a:cs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4391075"/>
            <a:ext cx="4076700" cy="112395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351F-46FC-9741-9564-54C0AEFDB9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2048</Words>
  <Application>Microsoft Office PowerPoint</Application>
  <PresentationFormat>Apresentação na tela (4:3)</PresentationFormat>
  <Paragraphs>193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Office Theme</vt:lpstr>
      <vt:lpstr>WEB DESIGN</vt:lpstr>
      <vt:lpstr>Fundamentos da Web</vt:lpstr>
      <vt:lpstr>Redes de Computadores</vt:lpstr>
      <vt:lpstr>Redes de Computadores</vt:lpstr>
      <vt:lpstr>Redes de Computadores</vt:lpstr>
      <vt:lpstr>Internet</vt:lpstr>
      <vt:lpstr>Provedores de Acesso</vt:lpstr>
      <vt:lpstr>World Wide Web (WWW)</vt:lpstr>
      <vt:lpstr>Navegadores</vt:lpstr>
      <vt:lpstr>Intranet e Extranet</vt:lpstr>
      <vt:lpstr>URL</vt:lpstr>
      <vt:lpstr>Domínio</vt:lpstr>
      <vt:lpstr>Exemplos de Domínio</vt:lpstr>
      <vt:lpstr>Download e Upload</vt:lpstr>
      <vt:lpstr>Página Web, Home Page, Site e Portal</vt:lpstr>
      <vt:lpstr>Página Web, Home Page, Site e Portal</vt:lpstr>
      <vt:lpstr>Web Design x Web Designer</vt:lpstr>
      <vt:lpstr>Profissionais de Desenvolvimento Web</vt:lpstr>
      <vt:lpstr>O que é Necessário para Criar uma Página Web</vt:lpstr>
      <vt:lpstr>Como se Cria uma Página Web</vt:lpstr>
      <vt:lpstr>Como se Cria uma Página Web</vt:lpstr>
      <vt:lpstr>O que é HTML</vt:lpstr>
      <vt:lpstr>O que são Tags HTML</vt:lpstr>
      <vt:lpstr>Como são as Tags HTML</vt:lpstr>
      <vt:lpstr>Como são as Tags HTML</vt:lpstr>
      <vt:lpstr>Como são as Tags HTML</vt:lpstr>
      <vt:lpstr>Editores HTML</vt:lpstr>
      <vt:lpstr>Sublime Text</vt:lpstr>
      <vt:lpstr>Sublime Text</vt:lpstr>
      <vt:lpstr>Referências Bibliográficas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Joao Paulo Baptista Voigtlaender</dc:creator>
  <cp:lastModifiedBy>João</cp:lastModifiedBy>
  <cp:revision>203</cp:revision>
  <cp:lastPrinted>2016-02-08T05:56:21Z</cp:lastPrinted>
  <dcterms:created xsi:type="dcterms:W3CDTF">2012-12-31T14:15:23Z</dcterms:created>
  <dcterms:modified xsi:type="dcterms:W3CDTF">2016-02-16T11:54:29Z</dcterms:modified>
</cp:coreProperties>
</file>