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56" r:id="rId2"/>
    <p:sldId id="257" r:id="rId3"/>
    <p:sldId id="260" r:id="rId4"/>
    <p:sldId id="284" r:id="rId5"/>
    <p:sldId id="297" r:id="rId6"/>
    <p:sldId id="285" r:id="rId7"/>
    <p:sldId id="286" r:id="rId8"/>
    <p:sldId id="287" r:id="rId9"/>
    <p:sldId id="289" r:id="rId10"/>
    <p:sldId id="290" r:id="rId11"/>
    <p:sldId id="291" r:id="rId12"/>
    <p:sldId id="292" r:id="rId13"/>
    <p:sldId id="293" r:id="rId14"/>
    <p:sldId id="295" r:id="rId15"/>
    <p:sldId id="296" r:id="rId16"/>
    <p:sldId id="298" r:id="rId17"/>
    <p:sldId id="299" r:id="rId18"/>
    <p:sldId id="300" r:id="rId19"/>
    <p:sldId id="301" r:id="rId20"/>
    <p:sldId id="302" r:id="rId21"/>
    <p:sldId id="303" r:id="rId22"/>
    <p:sldId id="304" r:id="rId23"/>
    <p:sldId id="305" r:id="rId24"/>
    <p:sldId id="306" r:id="rId25"/>
    <p:sldId id="307" r:id="rId26"/>
    <p:sldId id="315" r:id="rId27"/>
    <p:sldId id="316" r:id="rId28"/>
    <p:sldId id="308" r:id="rId29"/>
    <p:sldId id="309" r:id="rId30"/>
    <p:sldId id="310" r:id="rId31"/>
    <p:sldId id="311" r:id="rId32"/>
    <p:sldId id="312" r:id="rId33"/>
    <p:sldId id="314" r:id="rId34"/>
    <p:sldId id="317" r:id="rId35"/>
    <p:sldId id="283" r:id="rId3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68" d="100"/>
          <a:sy n="68" d="100"/>
        </p:scale>
        <p:origin x="-3592" y="-10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1DF570-0A96-4376-84BF-5FF3923516DA}" type="datetimeFigureOut">
              <a:rPr lang="pt-BR" smtClean="0"/>
              <a:t>07/03/2016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4CDFDD-7F1E-473D-9ED4-F7325082EF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06261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446B5A-5C76-7940-8EF3-FDEF4CF48CD8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A55D07-0344-334C-9EB1-DEBD2ADBE86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558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C7A80-6DF3-450F-A57D-4401694CD5A5}" type="datetime1">
              <a:rPr lang="en-US" smtClean="0"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2351F-46FC-9741-9564-54C0AEFDB90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937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0329E-0E84-41CB-9F95-861878D09C44}" type="datetime1">
              <a:rPr lang="en-US" smtClean="0"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2351F-46FC-9741-9564-54C0AEFDB90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185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527F8-5F17-4D94-99BD-5BCD7A9992A3}" type="datetime1">
              <a:rPr lang="en-US" smtClean="0"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2351F-46FC-9741-9564-54C0AEFDB90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627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36FCC-7A53-45F5-B76D-054BE126F83F}" type="datetime1">
              <a:rPr lang="en-US" smtClean="0"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2351F-46FC-9741-9564-54C0AEFDB90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86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F1819-F0F6-4380-B77A-4E6CBF303CDA}" type="datetime1">
              <a:rPr lang="en-US" smtClean="0"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2351F-46FC-9741-9564-54C0AEFDB90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47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5F49B-7502-4360-98DF-8BFDE161B961}" type="datetime1">
              <a:rPr lang="en-US" smtClean="0"/>
              <a:t>3/7/2016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2351F-46FC-9741-9564-54C0AEFDB90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441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EEF9C-5B54-4069-ACEE-8F057F2D05A8}" type="datetime1">
              <a:rPr lang="en-US" smtClean="0"/>
              <a:t>3/7/2016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2351F-46FC-9741-9564-54C0AEFDB90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374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C19AA-CD80-43A9-BE48-52570D41B021}" type="datetime1">
              <a:rPr lang="en-US" smtClean="0"/>
              <a:t>3/7/2016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2351F-46FC-9741-9564-54C0AEFDB90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044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C8B90-774D-454E-A068-E5631868507B}" type="datetime1">
              <a:rPr lang="en-US" smtClean="0"/>
              <a:t>3/7/2016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2351F-46FC-9741-9564-54C0AEFDB90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817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49DAD-4F69-4598-A5A8-69A21AD38C10}" type="datetime1">
              <a:rPr lang="en-US" smtClean="0"/>
              <a:t>3/7/2016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2351F-46FC-9741-9564-54C0AEFDB90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632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70A26-0E21-4648-A307-D48E9651F8CC}" type="datetime1">
              <a:rPr lang="en-US" smtClean="0"/>
              <a:t>3/7/2016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2351F-46FC-9741-9564-54C0AEFDB90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143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BF002-815C-479B-B256-FB90CD4E1559}" type="datetime1">
              <a:rPr lang="en-US" smtClean="0"/>
              <a:t>3/7/2016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72351F-46FC-9741-9564-54C0AEFDB906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179838" y="508714"/>
            <a:ext cx="8766317" cy="58476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3153221" y="6385698"/>
            <a:ext cx="2840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Prof. </a:t>
            </a:r>
            <a:r>
              <a:rPr lang="en-US" dirty="0" err="1" smtClean="0"/>
              <a:t>João</a:t>
            </a:r>
            <a:r>
              <a:rPr lang="en-US" dirty="0" smtClean="0"/>
              <a:t> P. B. Voigtlaender</a:t>
            </a:r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79838" y="55653"/>
            <a:ext cx="3688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HTML - </a:t>
            </a:r>
            <a:r>
              <a:rPr lang="en-US" b="1" i="1" dirty="0" err="1" smtClean="0"/>
              <a:t>HyperText</a:t>
            </a:r>
            <a:r>
              <a:rPr lang="en-US" b="1" i="1" dirty="0" smtClean="0"/>
              <a:t> Markup Language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88117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latin typeface="Verdana"/>
                <a:cs typeface="Verdana"/>
              </a:rPr>
              <a:t>WEB DESIGN</a:t>
            </a:r>
            <a:endParaRPr lang="en-US" b="1" dirty="0">
              <a:latin typeface="Verdana"/>
              <a:cs typeface="Verdana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r>
              <a:rPr lang="en-US" b="1" dirty="0" smtClean="0">
                <a:solidFill>
                  <a:schemeClr val="bg1">
                    <a:lumMod val="85000"/>
                  </a:schemeClr>
                </a:solidFill>
                <a:latin typeface="Verdana"/>
                <a:cs typeface="Verdana"/>
              </a:rPr>
              <a:t>MÓDULO 2</a:t>
            </a:r>
          </a:p>
          <a:p>
            <a:r>
              <a:rPr lang="en-US" b="1" dirty="0" smtClean="0">
                <a:latin typeface="Verdana"/>
                <a:cs typeface="Verdana"/>
              </a:rPr>
              <a:t>HTML - </a:t>
            </a:r>
            <a:r>
              <a:rPr lang="en-US" b="1" i="1" dirty="0" err="1" smtClean="0">
                <a:latin typeface="Verdana"/>
                <a:cs typeface="Verdana"/>
              </a:rPr>
              <a:t>HyperText</a:t>
            </a:r>
            <a:r>
              <a:rPr lang="en-US" b="1" i="1" dirty="0" smtClean="0">
                <a:latin typeface="Verdana"/>
                <a:cs typeface="Verdana"/>
              </a:rPr>
              <a:t> </a:t>
            </a:r>
          </a:p>
          <a:p>
            <a:r>
              <a:rPr lang="en-US" b="1" i="1" dirty="0" smtClean="0">
                <a:latin typeface="Verdana"/>
                <a:cs typeface="Verdana"/>
              </a:rPr>
              <a:t>Markup Language</a:t>
            </a:r>
            <a:endParaRPr lang="en-US" b="1" i="1" dirty="0">
              <a:latin typeface="Verdana"/>
              <a:cs typeface="Verdana"/>
            </a:endParaRPr>
          </a:p>
        </p:txBody>
      </p:sp>
      <p:sp>
        <p:nvSpPr>
          <p:cNvPr id="5" name="Subtitle 4"/>
          <p:cNvSpPr txBox="1">
            <a:spLocks/>
          </p:cNvSpPr>
          <p:nvPr/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427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9588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b="1" dirty="0" err="1" smtClean="0">
                <a:latin typeface="Arial"/>
                <a:cs typeface="Arial"/>
              </a:rPr>
              <a:t>Quebras</a:t>
            </a:r>
            <a:r>
              <a:rPr lang="en-US" sz="4000" b="1" dirty="0" smtClean="0">
                <a:latin typeface="Arial"/>
                <a:cs typeface="Arial"/>
              </a:rPr>
              <a:t> de </a:t>
            </a:r>
            <a:r>
              <a:rPr lang="en-US" sz="4000" b="1" dirty="0" err="1" smtClean="0">
                <a:latin typeface="Arial"/>
                <a:cs typeface="Arial"/>
              </a:rPr>
              <a:t>Linha</a:t>
            </a:r>
            <a:endParaRPr lang="en-US" sz="4000" b="1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83705"/>
            <a:ext cx="8229600" cy="4750568"/>
          </a:xfrm>
        </p:spPr>
        <p:txBody>
          <a:bodyPr>
            <a:normAutofit/>
          </a:bodyPr>
          <a:lstStyle/>
          <a:p>
            <a:pPr marL="0" indent="450000">
              <a:spcBef>
                <a:spcPts val="0"/>
              </a:spcBef>
              <a:buNone/>
            </a:pPr>
            <a:r>
              <a:rPr lang="pt-BR" sz="2400" dirty="0" smtClean="0">
                <a:latin typeface="Arial"/>
                <a:cs typeface="Arial"/>
              </a:rPr>
              <a:t>Uma </a:t>
            </a:r>
            <a:r>
              <a:rPr lang="pt-BR" sz="2400" dirty="0">
                <a:latin typeface="Arial"/>
                <a:cs typeface="Arial"/>
              </a:rPr>
              <a:t>quebra de linha acontece quando há a necessidade de fazer com que o restante do conteúdo passe a ser exibido na linha de baixo. A </a:t>
            </a:r>
            <a:r>
              <a:rPr lang="pt-BR" sz="2400" i="1" dirty="0" err="1">
                <a:latin typeface="Arial"/>
                <a:cs typeface="Arial"/>
              </a:rPr>
              <a:t>tag</a:t>
            </a:r>
            <a:r>
              <a:rPr lang="pt-BR" sz="2400" dirty="0">
                <a:latin typeface="Arial"/>
                <a:cs typeface="Arial"/>
              </a:rPr>
              <a:t> utilizada para a criação de </a:t>
            </a:r>
            <a:r>
              <a:rPr lang="pt-BR" sz="2400" dirty="0" smtClean="0">
                <a:latin typeface="Arial"/>
                <a:cs typeface="Arial"/>
              </a:rPr>
              <a:t>quebra de linhas </a:t>
            </a:r>
            <a:r>
              <a:rPr lang="pt-BR" sz="2400" dirty="0">
                <a:latin typeface="Arial"/>
                <a:cs typeface="Arial"/>
              </a:rPr>
              <a:t>é a </a:t>
            </a:r>
            <a:r>
              <a:rPr lang="pt-BR" sz="2400" i="1" dirty="0" err="1">
                <a:latin typeface="Arial"/>
                <a:cs typeface="Arial"/>
              </a:rPr>
              <a:t>tag</a:t>
            </a:r>
            <a:r>
              <a:rPr lang="pt-BR" sz="2400" dirty="0">
                <a:latin typeface="Arial"/>
                <a:cs typeface="Arial"/>
              </a:rPr>
              <a:t> </a:t>
            </a:r>
            <a:r>
              <a:rPr lang="pt-BR" sz="2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pt-BR" sz="24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br</a:t>
            </a:r>
            <a:r>
              <a:rPr lang="pt-BR" sz="2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/&gt;</a:t>
            </a:r>
            <a:r>
              <a:rPr lang="pt-BR" sz="2400" dirty="0" smtClean="0">
                <a:latin typeface="Arial"/>
                <a:cs typeface="Arial"/>
              </a:rPr>
              <a:t>.</a:t>
            </a:r>
            <a:endParaRPr lang="pt-BR" sz="2400" dirty="0">
              <a:latin typeface="Arial"/>
              <a:cs typeface="Arial"/>
            </a:endParaRPr>
          </a:p>
          <a:p>
            <a:pPr marL="0" indent="450000">
              <a:spcBef>
                <a:spcPts val="0"/>
              </a:spcBef>
              <a:buNone/>
            </a:pPr>
            <a:endParaRPr lang="pt-BR" sz="2400" dirty="0" smtClean="0">
              <a:latin typeface="Arial"/>
              <a:cs typeface="Arial"/>
            </a:endParaRPr>
          </a:p>
          <a:p>
            <a:pPr>
              <a:spcBef>
                <a:spcPts val="0"/>
              </a:spcBef>
              <a:buFont typeface="Wingdings" pitchFamily="2" charset="2"/>
              <a:buChar char="à"/>
            </a:pPr>
            <a:r>
              <a:rPr lang="en-US" sz="2400" dirty="0" err="1" smtClean="0">
                <a:latin typeface="Arial"/>
                <a:cs typeface="Arial"/>
              </a:rPr>
              <a:t>Sintaxe</a:t>
            </a:r>
            <a:r>
              <a:rPr lang="en-US" sz="2400" dirty="0" smtClean="0">
                <a:latin typeface="Arial"/>
                <a:cs typeface="Arial"/>
              </a:rPr>
              <a:t>: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2351F-46FC-9741-9564-54C0AEFDB906}" type="slidenum">
              <a:rPr lang="en-US" smtClean="0"/>
              <a:t>10</a:t>
            </a:fld>
            <a:endParaRPr lang="en-US"/>
          </a:p>
        </p:txBody>
      </p:sp>
      <p:sp>
        <p:nvSpPr>
          <p:cNvPr id="9" name="Retângulo 8"/>
          <p:cNvSpPr/>
          <p:nvPr/>
        </p:nvSpPr>
        <p:spPr>
          <a:xfrm>
            <a:off x="595745" y="4474995"/>
            <a:ext cx="7952510" cy="4987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FF0000"/>
                </a:solidFill>
                <a:latin typeface="Arial"/>
                <a:cs typeface="Arial"/>
              </a:rPr>
              <a:t>Texto do linha de cima</a:t>
            </a:r>
            <a:r>
              <a:rPr lang="pt-BR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pt-BR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br</a:t>
            </a:r>
            <a:r>
              <a:rPr lang="pt-BR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/&gt;</a:t>
            </a:r>
            <a:r>
              <a:rPr lang="pt-BR" dirty="0">
                <a:solidFill>
                  <a:srgbClr val="FF0000"/>
                </a:solidFill>
                <a:latin typeface="Arial"/>
                <a:cs typeface="Arial"/>
              </a:rPr>
              <a:t>Texto </a:t>
            </a:r>
            <a:r>
              <a:rPr lang="pt-BR" dirty="0" smtClean="0">
                <a:solidFill>
                  <a:srgbClr val="FF0000"/>
                </a:solidFill>
                <a:latin typeface="Arial"/>
                <a:cs typeface="Arial"/>
              </a:rPr>
              <a:t>da </a:t>
            </a:r>
            <a:r>
              <a:rPr lang="pt-BR" dirty="0">
                <a:solidFill>
                  <a:srgbClr val="FF0000"/>
                </a:solidFill>
                <a:latin typeface="Arial"/>
                <a:cs typeface="Arial"/>
              </a:rPr>
              <a:t>linha de </a:t>
            </a:r>
            <a:r>
              <a:rPr lang="pt-BR" dirty="0" smtClean="0">
                <a:solidFill>
                  <a:srgbClr val="FF0000"/>
                </a:solidFill>
                <a:latin typeface="Arial"/>
                <a:cs typeface="Arial"/>
              </a:rPr>
              <a:t>baixo</a:t>
            </a:r>
            <a:endParaRPr lang="pt-BR" b="1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9065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9588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b="1" dirty="0" err="1" smtClean="0">
                <a:latin typeface="Arial"/>
                <a:cs typeface="Arial"/>
              </a:rPr>
              <a:t>Quebras</a:t>
            </a:r>
            <a:r>
              <a:rPr lang="en-US" sz="4000" b="1" dirty="0" smtClean="0">
                <a:latin typeface="Arial"/>
                <a:cs typeface="Arial"/>
              </a:rPr>
              <a:t> de </a:t>
            </a:r>
            <a:r>
              <a:rPr lang="en-US" sz="4000" b="1" dirty="0" err="1" smtClean="0">
                <a:latin typeface="Arial"/>
                <a:cs typeface="Arial"/>
              </a:rPr>
              <a:t>Linha</a:t>
            </a:r>
            <a:endParaRPr lang="en-US" sz="4000" b="1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83705"/>
            <a:ext cx="8229600" cy="475056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buFont typeface="Wingdings" pitchFamily="2" charset="2"/>
              <a:buChar char="à"/>
            </a:pPr>
            <a:r>
              <a:rPr lang="en-US" sz="2400" dirty="0" err="1" smtClean="0">
                <a:latin typeface="Arial"/>
                <a:cs typeface="Arial"/>
              </a:rPr>
              <a:t>Exemplo</a:t>
            </a:r>
            <a:r>
              <a:rPr lang="en-US" sz="2400" dirty="0" smtClean="0">
                <a:latin typeface="Arial"/>
                <a:cs typeface="Arial"/>
              </a:rPr>
              <a:t>: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2351F-46FC-9741-9564-54C0AEFDB906}" type="slidenum">
              <a:rPr lang="en-US" smtClean="0"/>
              <a:t>11</a:t>
            </a:fld>
            <a:endParaRPr lang="en-US"/>
          </a:p>
        </p:txBody>
      </p:sp>
      <p:sp>
        <p:nvSpPr>
          <p:cNvPr id="9" name="Retângulo 8"/>
          <p:cNvSpPr/>
          <p:nvPr/>
        </p:nvSpPr>
        <p:spPr>
          <a:xfrm>
            <a:off x="595744" y="2244431"/>
            <a:ext cx="4613565" cy="28124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&lt;h2&gt;</a:t>
            </a:r>
            <a:r>
              <a:rPr lang="pt-BR" dirty="0">
                <a:solidFill>
                  <a:srgbClr val="FF0000"/>
                </a:solidFill>
                <a:latin typeface="Arial"/>
                <a:cs typeface="Arial"/>
              </a:rPr>
              <a:t>Rede de Computadores</a:t>
            </a:r>
            <a:r>
              <a:rPr lang="pt-BR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&lt;/h2</a:t>
            </a:r>
            <a:r>
              <a:rPr lang="pt-BR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pt-BR" b="1" dirty="0" smtClean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BR" dirty="0">
                <a:solidFill>
                  <a:srgbClr val="FF0000"/>
                </a:solidFill>
                <a:latin typeface="Arial"/>
                <a:cs typeface="Arial"/>
              </a:rPr>
              <a:t>Se não houver frutos</a:t>
            </a:r>
            <a:r>
              <a:rPr lang="pt-BR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pt-BR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br</a:t>
            </a:r>
            <a:r>
              <a:rPr lang="pt-BR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/&gt;</a:t>
            </a:r>
          </a:p>
          <a:p>
            <a:r>
              <a:rPr lang="pt-BR" dirty="0">
                <a:solidFill>
                  <a:srgbClr val="FF0000"/>
                </a:solidFill>
                <a:latin typeface="Arial"/>
                <a:cs typeface="Arial"/>
              </a:rPr>
              <a:t>Valeu a beleza das </a:t>
            </a:r>
            <a:r>
              <a:rPr lang="pt-BR" dirty="0" smtClean="0">
                <a:solidFill>
                  <a:srgbClr val="FF0000"/>
                </a:solidFill>
                <a:latin typeface="Arial"/>
                <a:cs typeface="Arial"/>
              </a:rPr>
              <a:t>flores</a:t>
            </a:r>
            <a:r>
              <a:rPr lang="pt-BR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pt-BR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br</a:t>
            </a:r>
            <a:r>
              <a:rPr lang="pt-BR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/&gt;&lt;</a:t>
            </a:r>
            <a:r>
              <a:rPr lang="pt-BR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br</a:t>
            </a:r>
            <a:r>
              <a:rPr lang="pt-BR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/&gt;</a:t>
            </a:r>
          </a:p>
          <a:p>
            <a:endParaRPr lang="pt-BR" b="1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BR" dirty="0">
                <a:solidFill>
                  <a:srgbClr val="FF0000"/>
                </a:solidFill>
                <a:latin typeface="Arial"/>
                <a:cs typeface="Arial"/>
              </a:rPr>
              <a:t>Se não houver flores</a:t>
            </a:r>
            <a:r>
              <a:rPr lang="pt-BR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pt-BR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br</a:t>
            </a:r>
            <a:r>
              <a:rPr lang="pt-BR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/&gt;</a:t>
            </a:r>
          </a:p>
          <a:p>
            <a:r>
              <a:rPr lang="pt-BR" dirty="0">
                <a:solidFill>
                  <a:srgbClr val="FF0000"/>
                </a:solidFill>
                <a:latin typeface="Arial"/>
                <a:cs typeface="Arial"/>
              </a:rPr>
              <a:t>Valeu a sombra das </a:t>
            </a:r>
            <a:r>
              <a:rPr lang="pt-BR" dirty="0" smtClean="0">
                <a:solidFill>
                  <a:srgbClr val="FF0000"/>
                </a:solidFill>
                <a:latin typeface="Arial"/>
                <a:cs typeface="Arial"/>
              </a:rPr>
              <a:t>folhas</a:t>
            </a:r>
            <a:r>
              <a:rPr lang="pt-BR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pt-BR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br</a:t>
            </a:r>
            <a:r>
              <a:rPr lang="pt-BR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/&gt;&lt;</a:t>
            </a:r>
            <a:r>
              <a:rPr lang="pt-BR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br</a:t>
            </a:r>
            <a:r>
              <a:rPr lang="pt-BR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/&gt;</a:t>
            </a:r>
          </a:p>
          <a:p>
            <a:endParaRPr lang="pt-BR" b="1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BR" dirty="0">
                <a:solidFill>
                  <a:srgbClr val="FF0000"/>
                </a:solidFill>
                <a:latin typeface="Arial"/>
                <a:cs typeface="Arial"/>
              </a:rPr>
              <a:t>Se não houver folhas</a:t>
            </a:r>
            <a:r>
              <a:rPr lang="pt-BR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pt-BR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br</a:t>
            </a:r>
            <a:r>
              <a:rPr lang="pt-BR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/&gt;</a:t>
            </a:r>
          </a:p>
          <a:p>
            <a:r>
              <a:rPr lang="pt-BR" dirty="0">
                <a:solidFill>
                  <a:srgbClr val="FF0000"/>
                </a:solidFill>
                <a:latin typeface="Arial"/>
                <a:cs typeface="Arial"/>
              </a:rPr>
              <a:t>Valeu a intenção da semente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595745" y="5126198"/>
            <a:ext cx="46135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Obs.:</a:t>
            </a:r>
            <a:r>
              <a:rPr lang="pt-BR" dirty="0" smtClean="0"/>
              <a:t> observe que cada </a:t>
            </a:r>
            <a:r>
              <a:rPr lang="pt-BR" i="1" dirty="0" err="1" smtClean="0"/>
              <a:t>tag</a:t>
            </a:r>
            <a:r>
              <a:rPr lang="pt-BR" dirty="0" smtClean="0"/>
              <a:t> </a:t>
            </a:r>
            <a:r>
              <a:rPr lang="pt-BR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pt-BR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br</a:t>
            </a:r>
            <a:r>
              <a:rPr lang="pt-BR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/&gt;</a:t>
            </a:r>
            <a:r>
              <a:rPr lang="pt-BR" dirty="0" smtClean="0"/>
              <a:t> realiza uma quebra de linha. Ao colocar duas </a:t>
            </a:r>
            <a:r>
              <a:rPr lang="pt-BR" i="1" dirty="0" err="1" smtClean="0"/>
              <a:t>tags</a:t>
            </a:r>
            <a:r>
              <a:rPr lang="pt-BR" dirty="0" smtClean="0"/>
              <a:t> </a:t>
            </a:r>
            <a:r>
              <a:rPr lang="pt-BR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pt-BR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br</a:t>
            </a:r>
            <a:r>
              <a:rPr lang="pt-BR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/&gt;</a:t>
            </a:r>
            <a:r>
              <a:rPr lang="pt-BR" dirty="0" smtClean="0"/>
              <a:t> são realizadas duas quebras de linha, como no código acima, e assim por diante.</a:t>
            </a:r>
            <a:endParaRPr lang="pt-BR" dirty="0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480"/>
          <a:stretch/>
        </p:blipFill>
        <p:spPr>
          <a:xfrm>
            <a:off x="5209309" y="2244431"/>
            <a:ext cx="3543300" cy="3948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770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9588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b="1" dirty="0" err="1" smtClean="0">
                <a:latin typeface="Arial"/>
                <a:cs typeface="Arial"/>
              </a:rPr>
              <a:t>Quebras</a:t>
            </a:r>
            <a:r>
              <a:rPr lang="en-US" sz="4000" b="1" dirty="0" smtClean="0">
                <a:latin typeface="Arial"/>
                <a:cs typeface="Arial"/>
              </a:rPr>
              <a:t> de </a:t>
            </a:r>
            <a:r>
              <a:rPr lang="en-US" sz="4000" b="1" dirty="0" err="1" smtClean="0">
                <a:latin typeface="Arial"/>
                <a:cs typeface="Arial"/>
              </a:rPr>
              <a:t>Linha</a:t>
            </a:r>
            <a:endParaRPr lang="en-US" sz="4000" b="1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83705"/>
            <a:ext cx="8229600" cy="475056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buFont typeface="Wingdings" pitchFamily="2" charset="2"/>
              <a:buChar char="à"/>
            </a:pPr>
            <a:r>
              <a:rPr lang="en-US" sz="2400" dirty="0" err="1" smtClean="0">
                <a:latin typeface="Arial"/>
                <a:cs typeface="Arial"/>
              </a:rPr>
              <a:t>Exemplo</a:t>
            </a:r>
            <a:r>
              <a:rPr lang="en-US" sz="2400" dirty="0" smtClean="0">
                <a:latin typeface="Arial"/>
                <a:cs typeface="Arial"/>
              </a:rPr>
              <a:t>: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2351F-46FC-9741-9564-54C0AEFDB906}" type="slidenum">
              <a:rPr lang="en-US" smtClean="0"/>
              <a:t>12</a:t>
            </a:fld>
            <a:endParaRPr lang="en-US"/>
          </a:p>
        </p:txBody>
      </p:sp>
      <p:sp>
        <p:nvSpPr>
          <p:cNvPr id="9" name="Retângulo 8"/>
          <p:cNvSpPr/>
          <p:nvPr/>
        </p:nvSpPr>
        <p:spPr>
          <a:xfrm>
            <a:off x="595744" y="2244431"/>
            <a:ext cx="4613565" cy="28124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pt-BR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h2&gt;</a:t>
            </a:r>
            <a:r>
              <a:rPr lang="pt-BR" dirty="0" smtClean="0">
                <a:solidFill>
                  <a:srgbClr val="FF0000"/>
                </a:solidFill>
                <a:latin typeface="Arial"/>
                <a:cs typeface="Arial"/>
              </a:rPr>
              <a:t>Pensamento de Einstein</a:t>
            </a:r>
            <a:r>
              <a:rPr lang="pt-BR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pt-BR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h2</a:t>
            </a:r>
            <a:r>
              <a:rPr lang="pt-BR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pt-BR" b="1" dirty="0" smtClean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BR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&lt;p&gt;</a:t>
            </a:r>
            <a:r>
              <a:rPr lang="pt-BR" dirty="0">
                <a:solidFill>
                  <a:srgbClr val="FF0000"/>
                </a:solidFill>
                <a:latin typeface="Arial"/>
                <a:cs typeface="Arial"/>
              </a:rPr>
              <a:t>Todos nós somos alimentados </a:t>
            </a:r>
            <a:r>
              <a:rPr lang="pt-BR" dirty="0" smtClean="0">
                <a:solidFill>
                  <a:srgbClr val="FF0000"/>
                </a:solidFill>
                <a:latin typeface="Arial"/>
                <a:cs typeface="Arial"/>
              </a:rPr>
              <a:t>e abrigados</a:t>
            </a:r>
            <a:r>
              <a:rPr lang="pt-BR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pt-BR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br</a:t>
            </a:r>
            <a:r>
              <a:rPr lang="pt-BR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/&gt;</a:t>
            </a:r>
            <a:r>
              <a:rPr lang="pt-BR" dirty="0">
                <a:solidFill>
                  <a:srgbClr val="FF0000"/>
                </a:solidFill>
                <a:latin typeface="Arial"/>
                <a:cs typeface="Arial"/>
              </a:rPr>
              <a:t>pelo trabalho de outros </a:t>
            </a:r>
            <a:r>
              <a:rPr lang="pt-BR" dirty="0" smtClean="0">
                <a:solidFill>
                  <a:srgbClr val="FF0000"/>
                </a:solidFill>
                <a:latin typeface="Arial"/>
                <a:cs typeface="Arial"/>
              </a:rPr>
              <a:t>homens</a:t>
            </a:r>
            <a:r>
              <a:rPr lang="pt-BR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pt-BR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br</a:t>
            </a:r>
            <a:r>
              <a:rPr lang="pt-BR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/&gt;</a:t>
            </a:r>
            <a:r>
              <a:rPr lang="pt-BR" dirty="0">
                <a:solidFill>
                  <a:srgbClr val="FF0000"/>
                </a:solidFill>
                <a:latin typeface="Arial"/>
                <a:cs typeface="Arial"/>
              </a:rPr>
              <a:t>e devemos pagar honestamente por ele</a:t>
            </a:r>
            <a:r>
              <a:rPr lang="pt-BR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pt-BR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br</a:t>
            </a:r>
            <a:r>
              <a:rPr lang="pt-BR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/&gt;</a:t>
            </a:r>
            <a:r>
              <a:rPr lang="pt-BR" dirty="0">
                <a:solidFill>
                  <a:srgbClr val="FF0000"/>
                </a:solidFill>
                <a:latin typeface="Arial"/>
                <a:cs typeface="Arial"/>
              </a:rPr>
              <a:t>não </a:t>
            </a:r>
            <a:r>
              <a:rPr lang="pt-BR" dirty="0" smtClean="0">
                <a:solidFill>
                  <a:srgbClr val="FF0000"/>
                </a:solidFill>
                <a:latin typeface="Arial"/>
                <a:cs typeface="Arial"/>
              </a:rPr>
              <a:t>apenas </a:t>
            </a:r>
            <a:r>
              <a:rPr lang="pt-BR" dirty="0">
                <a:solidFill>
                  <a:srgbClr val="FF0000"/>
                </a:solidFill>
                <a:latin typeface="Arial"/>
                <a:cs typeface="Arial"/>
              </a:rPr>
              <a:t>com o trabalho escolhido</a:t>
            </a:r>
            <a:r>
              <a:rPr lang="pt-BR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pt-BR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br</a:t>
            </a:r>
            <a:r>
              <a:rPr lang="pt-BR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/&gt;</a:t>
            </a:r>
            <a:r>
              <a:rPr lang="pt-BR" dirty="0">
                <a:solidFill>
                  <a:srgbClr val="FF0000"/>
                </a:solidFill>
                <a:latin typeface="Arial"/>
                <a:cs typeface="Arial"/>
              </a:rPr>
              <a:t>para nossa </a:t>
            </a:r>
            <a:r>
              <a:rPr lang="pt-BR" dirty="0" smtClean="0">
                <a:solidFill>
                  <a:srgbClr val="FF0000"/>
                </a:solidFill>
                <a:latin typeface="Arial"/>
                <a:cs typeface="Arial"/>
              </a:rPr>
              <a:t>satisfação </a:t>
            </a:r>
            <a:r>
              <a:rPr lang="pt-BR" dirty="0">
                <a:solidFill>
                  <a:srgbClr val="FF0000"/>
                </a:solidFill>
                <a:latin typeface="Arial"/>
                <a:cs typeface="Arial"/>
              </a:rPr>
              <a:t>íntima</a:t>
            </a:r>
            <a:r>
              <a:rPr lang="pt-BR" dirty="0" smtClean="0">
                <a:solidFill>
                  <a:srgbClr val="FF0000"/>
                </a:solidFill>
                <a:latin typeface="Arial"/>
                <a:cs typeface="Arial"/>
              </a:rPr>
              <a:t>,</a:t>
            </a:r>
            <a:r>
              <a:rPr lang="pt-BR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pt-BR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br</a:t>
            </a:r>
            <a:r>
              <a:rPr lang="pt-BR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/&gt;</a:t>
            </a:r>
            <a:r>
              <a:rPr lang="pt-BR" dirty="0">
                <a:solidFill>
                  <a:srgbClr val="FF0000"/>
                </a:solidFill>
                <a:latin typeface="Arial"/>
                <a:cs typeface="Arial"/>
              </a:rPr>
              <a:t>mas com trabalho que</a:t>
            </a:r>
            <a:r>
              <a:rPr lang="pt-BR" dirty="0" smtClean="0">
                <a:solidFill>
                  <a:srgbClr val="FF0000"/>
                </a:solidFill>
                <a:latin typeface="Arial"/>
                <a:cs typeface="Arial"/>
              </a:rPr>
              <a:t>,</a:t>
            </a:r>
            <a:r>
              <a:rPr lang="pt-BR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pt-BR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br</a:t>
            </a:r>
            <a:r>
              <a:rPr lang="pt-BR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/&gt;</a:t>
            </a:r>
            <a:r>
              <a:rPr lang="pt-BR" dirty="0">
                <a:solidFill>
                  <a:srgbClr val="FF0000"/>
                </a:solidFill>
                <a:latin typeface="Arial"/>
                <a:cs typeface="Arial"/>
              </a:rPr>
              <a:t>segundo a opinião geral, os sirva.</a:t>
            </a:r>
            <a:r>
              <a:rPr lang="pt-BR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&lt;/p&gt;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595745" y="5140053"/>
            <a:ext cx="46135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Obs.:</a:t>
            </a:r>
            <a:r>
              <a:rPr lang="pt-BR" dirty="0" smtClean="0"/>
              <a:t> observe que mesmo dentro de um parágrafo, onde o texto é corrido, onde cada </a:t>
            </a:r>
            <a:r>
              <a:rPr lang="pt-BR" i="1" dirty="0" err="1" smtClean="0"/>
              <a:t>tag</a:t>
            </a:r>
            <a:r>
              <a:rPr lang="pt-BR" dirty="0" smtClean="0"/>
              <a:t> </a:t>
            </a:r>
            <a:r>
              <a:rPr lang="pt-BR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pt-BR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br</a:t>
            </a:r>
            <a:r>
              <a:rPr lang="pt-BR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/&gt;</a:t>
            </a:r>
            <a:r>
              <a:rPr lang="pt-BR" dirty="0" smtClean="0"/>
              <a:t> é colocada, acontece uma quebra de linha.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904"/>
          <a:stretch/>
        </p:blipFill>
        <p:spPr>
          <a:xfrm>
            <a:off x="5209309" y="2244431"/>
            <a:ext cx="3543300" cy="3915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929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9588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b="1" dirty="0" err="1" smtClean="0">
                <a:latin typeface="Arial"/>
                <a:cs typeface="Arial"/>
              </a:rPr>
              <a:t>Linhas</a:t>
            </a:r>
            <a:r>
              <a:rPr lang="en-US" sz="4000" b="1" dirty="0" smtClean="0">
                <a:latin typeface="Arial"/>
                <a:cs typeface="Arial"/>
              </a:rPr>
              <a:t> </a:t>
            </a:r>
            <a:r>
              <a:rPr lang="en-US" sz="4000" b="1" dirty="0" err="1" smtClean="0">
                <a:latin typeface="Arial"/>
                <a:cs typeface="Arial"/>
              </a:rPr>
              <a:t>Horizontais</a:t>
            </a:r>
            <a:endParaRPr lang="en-US" sz="4000" b="1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83705"/>
            <a:ext cx="8229600" cy="4750568"/>
          </a:xfrm>
        </p:spPr>
        <p:txBody>
          <a:bodyPr>
            <a:normAutofit/>
          </a:bodyPr>
          <a:lstStyle/>
          <a:p>
            <a:pPr marL="0" indent="450000">
              <a:spcBef>
                <a:spcPts val="0"/>
              </a:spcBef>
              <a:buNone/>
            </a:pPr>
            <a:r>
              <a:rPr lang="pt-BR" sz="2400" dirty="0">
                <a:latin typeface="Arial"/>
                <a:cs typeface="Arial"/>
              </a:rPr>
              <a:t>As linhas horizontais geralmente são utilizadas para separar conteúdos dentro de uma página. Na maioria dos </a:t>
            </a:r>
            <a:r>
              <a:rPr lang="pt-BR" sz="2400" dirty="0" smtClean="0">
                <a:latin typeface="Arial"/>
                <a:cs typeface="Arial"/>
              </a:rPr>
              <a:t>navegadores </a:t>
            </a:r>
            <a:r>
              <a:rPr lang="pt-BR" sz="2400" dirty="0">
                <a:latin typeface="Arial"/>
                <a:cs typeface="Arial"/>
              </a:rPr>
              <a:t>ela é exibida como uma linha sombreada que utiliza toda a largura da </a:t>
            </a:r>
            <a:r>
              <a:rPr lang="pt-BR" sz="2400" dirty="0" smtClean="0">
                <a:latin typeface="Arial"/>
                <a:cs typeface="Arial"/>
              </a:rPr>
              <a:t>página. </a:t>
            </a:r>
            <a:r>
              <a:rPr lang="pt-BR" sz="2400" dirty="0">
                <a:latin typeface="Arial"/>
                <a:cs typeface="Arial"/>
              </a:rPr>
              <a:t>A </a:t>
            </a:r>
            <a:r>
              <a:rPr lang="pt-BR" sz="2400" i="1" dirty="0" err="1">
                <a:latin typeface="Arial"/>
                <a:cs typeface="Arial"/>
              </a:rPr>
              <a:t>tag</a:t>
            </a:r>
            <a:r>
              <a:rPr lang="pt-BR" sz="2400" dirty="0">
                <a:latin typeface="Arial"/>
                <a:cs typeface="Arial"/>
              </a:rPr>
              <a:t> utilizada para a criação </a:t>
            </a:r>
            <a:r>
              <a:rPr lang="pt-BR" sz="2400" dirty="0" smtClean="0">
                <a:latin typeface="Arial"/>
                <a:cs typeface="Arial"/>
              </a:rPr>
              <a:t>de linhas horizontais </a:t>
            </a:r>
            <a:r>
              <a:rPr lang="pt-BR" sz="2400" dirty="0">
                <a:latin typeface="Arial"/>
                <a:cs typeface="Arial"/>
              </a:rPr>
              <a:t>é a </a:t>
            </a:r>
            <a:r>
              <a:rPr lang="pt-BR" sz="2400" i="1" dirty="0" err="1">
                <a:latin typeface="Arial"/>
                <a:cs typeface="Arial"/>
              </a:rPr>
              <a:t>tag</a:t>
            </a:r>
            <a:r>
              <a:rPr lang="pt-BR" sz="2400" dirty="0">
                <a:latin typeface="Arial"/>
                <a:cs typeface="Arial"/>
              </a:rPr>
              <a:t> </a:t>
            </a:r>
            <a:r>
              <a:rPr lang="pt-BR" sz="2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pt-BR" sz="24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h</a:t>
            </a:r>
            <a:r>
              <a:rPr lang="pt-BR" sz="24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r</a:t>
            </a:r>
            <a:r>
              <a:rPr lang="pt-BR" sz="2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/&gt;</a:t>
            </a:r>
            <a:r>
              <a:rPr lang="pt-BR" sz="2400" dirty="0" smtClean="0">
                <a:latin typeface="Arial"/>
                <a:cs typeface="Arial"/>
              </a:rPr>
              <a:t>.</a:t>
            </a:r>
            <a:endParaRPr lang="pt-BR" sz="2400" dirty="0">
              <a:latin typeface="Arial"/>
              <a:cs typeface="Arial"/>
            </a:endParaRPr>
          </a:p>
          <a:p>
            <a:pPr marL="0" indent="450000">
              <a:spcBef>
                <a:spcPts val="0"/>
              </a:spcBef>
              <a:buNone/>
            </a:pPr>
            <a:endParaRPr lang="pt-BR" sz="2400" dirty="0" smtClean="0">
              <a:latin typeface="Arial"/>
              <a:cs typeface="Arial"/>
            </a:endParaRPr>
          </a:p>
          <a:p>
            <a:pPr>
              <a:spcBef>
                <a:spcPts val="0"/>
              </a:spcBef>
              <a:buFont typeface="Wingdings" pitchFamily="2" charset="2"/>
              <a:buChar char="à"/>
            </a:pPr>
            <a:r>
              <a:rPr lang="en-US" sz="2400" dirty="0" err="1" smtClean="0">
                <a:latin typeface="Arial"/>
                <a:cs typeface="Arial"/>
              </a:rPr>
              <a:t>Sintaxe</a:t>
            </a:r>
            <a:r>
              <a:rPr lang="en-US" sz="2400" dirty="0" smtClean="0">
                <a:latin typeface="Arial"/>
                <a:cs typeface="Arial"/>
              </a:rPr>
              <a:t>: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2351F-46FC-9741-9564-54C0AEFDB906}" type="slidenum">
              <a:rPr lang="en-US" smtClean="0"/>
              <a:t>13</a:t>
            </a:fld>
            <a:endParaRPr lang="en-US"/>
          </a:p>
        </p:txBody>
      </p:sp>
      <p:sp>
        <p:nvSpPr>
          <p:cNvPr id="9" name="Retângulo 8"/>
          <p:cNvSpPr/>
          <p:nvPr/>
        </p:nvSpPr>
        <p:spPr>
          <a:xfrm>
            <a:off x="595745" y="4474995"/>
            <a:ext cx="7952510" cy="9975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>
                <a:solidFill>
                  <a:srgbClr val="FF0000"/>
                </a:solidFill>
                <a:latin typeface="Arial"/>
                <a:cs typeface="Arial"/>
              </a:rPr>
              <a:t>Conteúdo antes da linha horizontal</a:t>
            </a:r>
          </a:p>
          <a:p>
            <a:r>
              <a:rPr lang="pt-BR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pt-BR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h</a:t>
            </a:r>
            <a:r>
              <a:rPr lang="pt-BR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r</a:t>
            </a:r>
            <a:r>
              <a:rPr lang="pt-BR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/&gt;</a:t>
            </a:r>
          </a:p>
          <a:p>
            <a:r>
              <a:rPr lang="pt-BR" dirty="0" smtClean="0">
                <a:solidFill>
                  <a:srgbClr val="FF0000"/>
                </a:solidFill>
                <a:latin typeface="Arial"/>
                <a:cs typeface="Arial"/>
              </a:rPr>
              <a:t>Conteúdo após a linha horizontal</a:t>
            </a:r>
            <a:endParaRPr lang="pt-BR" b="1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5214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9588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b="1" dirty="0" err="1" smtClean="0">
                <a:latin typeface="Arial"/>
                <a:cs typeface="Arial"/>
              </a:rPr>
              <a:t>Linhas</a:t>
            </a:r>
            <a:r>
              <a:rPr lang="en-US" sz="4000" b="1" dirty="0" smtClean="0">
                <a:latin typeface="Arial"/>
                <a:cs typeface="Arial"/>
              </a:rPr>
              <a:t> </a:t>
            </a:r>
            <a:r>
              <a:rPr lang="en-US" sz="4000" b="1" dirty="0" err="1" smtClean="0">
                <a:latin typeface="Arial"/>
                <a:cs typeface="Arial"/>
              </a:rPr>
              <a:t>Horizontais</a:t>
            </a:r>
            <a:endParaRPr lang="en-US" sz="4000" b="1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83705"/>
            <a:ext cx="8229600" cy="475056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buFont typeface="Wingdings" pitchFamily="2" charset="2"/>
              <a:buChar char="à"/>
            </a:pPr>
            <a:r>
              <a:rPr lang="en-US" sz="2400" dirty="0" err="1" smtClean="0">
                <a:latin typeface="Arial"/>
                <a:cs typeface="Arial"/>
              </a:rPr>
              <a:t>Exemplo</a:t>
            </a:r>
            <a:r>
              <a:rPr lang="en-US" sz="2400" dirty="0" smtClean="0">
                <a:latin typeface="Arial"/>
                <a:cs typeface="Arial"/>
              </a:rPr>
              <a:t>: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2351F-46FC-9741-9564-54C0AEFDB906}" type="slidenum">
              <a:rPr lang="en-US" smtClean="0"/>
              <a:t>14</a:t>
            </a:fld>
            <a:endParaRPr lang="en-US"/>
          </a:p>
        </p:txBody>
      </p:sp>
      <p:sp>
        <p:nvSpPr>
          <p:cNvPr id="9" name="Retângulo 8"/>
          <p:cNvSpPr/>
          <p:nvPr/>
        </p:nvSpPr>
        <p:spPr>
          <a:xfrm>
            <a:off x="595744" y="2244431"/>
            <a:ext cx="4613565" cy="35190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&lt;h2&gt;</a:t>
            </a:r>
            <a:r>
              <a:rPr lang="pt-BR" dirty="0">
                <a:solidFill>
                  <a:srgbClr val="FF0000"/>
                </a:solidFill>
                <a:latin typeface="Arial"/>
                <a:cs typeface="Arial"/>
              </a:rPr>
              <a:t>Tipos de Redes</a:t>
            </a:r>
            <a:r>
              <a:rPr lang="pt-BR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&lt;/h2&gt;</a:t>
            </a:r>
          </a:p>
          <a:p>
            <a:endParaRPr lang="pt-BR" b="1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BR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pt-BR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p&gt;</a:t>
            </a:r>
            <a:r>
              <a:rPr lang="pt-BR" dirty="0" smtClean="0">
                <a:solidFill>
                  <a:srgbClr val="FF0000"/>
                </a:solidFill>
                <a:latin typeface="Arial"/>
                <a:cs typeface="Arial"/>
              </a:rPr>
              <a:t>Uma rede do tipo LAN </a:t>
            </a:r>
            <a:r>
              <a:rPr lang="pt-BR" dirty="0">
                <a:solidFill>
                  <a:srgbClr val="FF0000"/>
                </a:solidFill>
                <a:latin typeface="Arial"/>
                <a:cs typeface="Arial"/>
              </a:rPr>
              <a:t>- Local </a:t>
            </a:r>
            <a:r>
              <a:rPr lang="pt-BR" dirty="0" err="1">
                <a:solidFill>
                  <a:srgbClr val="FF0000"/>
                </a:solidFill>
                <a:latin typeface="Arial"/>
                <a:cs typeface="Arial"/>
              </a:rPr>
              <a:t>Area</a:t>
            </a:r>
            <a:r>
              <a:rPr lang="pt-BR" dirty="0">
                <a:solidFill>
                  <a:srgbClr val="FF0000"/>
                </a:solidFill>
                <a:latin typeface="Arial"/>
                <a:cs typeface="Arial"/>
              </a:rPr>
              <a:t> Network é uma rede de área local.</a:t>
            </a:r>
            <a:r>
              <a:rPr lang="pt-BR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&lt;/p&gt;</a:t>
            </a:r>
          </a:p>
          <a:p>
            <a:r>
              <a:rPr lang="pt-BR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pt-BR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hr</a:t>
            </a:r>
            <a:r>
              <a:rPr lang="pt-BR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/&gt;</a:t>
            </a:r>
          </a:p>
          <a:p>
            <a:r>
              <a:rPr lang="pt-BR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pt-BR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p&gt;</a:t>
            </a:r>
            <a:r>
              <a:rPr lang="pt-BR" dirty="0">
                <a:solidFill>
                  <a:srgbClr val="FF0000"/>
                </a:solidFill>
                <a:latin typeface="Arial"/>
                <a:cs typeface="Arial"/>
              </a:rPr>
              <a:t>Uma rede do tipo </a:t>
            </a:r>
            <a:r>
              <a:rPr lang="pt-BR" dirty="0" smtClean="0">
                <a:solidFill>
                  <a:srgbClr val="FF0000"/>
                </a:solidFill>
                <a:latin typeface="Arial"/>
                <a:cs typeface="Arial"/>
              </a:rPr>
              <a:t>MAN </a:t>
            </a:r>
            <a:r>
              <a:rPr lang="pt-BR" dirty="0">
                <a:solidFill>
                  <a:srgbClr val="FF0000"/>
                </a:solidFill>
                <a:latin typeface="Arial"/>
                <a:cs typeface="Arial"/>
              </a:rPr>
              <a:t>- </a:t>
            </a:r>
            <a:r>
              <a:rPr lang="pt-BR" dirty="0" err="1">
                <a:solidFill>
                  <a:srgbClr val="FF0000"/>
                </a:solidFill>
                <a:latin typeface="Arial"/>
                <a:cs typeface="Arial"/>
              </a:rPr>
              <a:t>Metropolitan</a:t>
            </a:r>
            <a:r>
              <a:rPr lang="pt-BR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pt-BR" dirty="0" err="1">
                <a:solidFill>
                  <a:srgbClr val="FF0000"/>
                </a:solidFill>
                <a:latin typeface="Arial"/>
                <a:cs typeface="Arial"/>
              </a:rPr>
              <a:t>Area</a:t>
            </a:r>
            <a:r>
              <a:rPr lang="pt-BR" dirty="0">
                <a:solidFill>
                  <a:srgbClr val="FF0000"/>
                </a:solidFill>
                <a:latin typeface="Arial"/>
                <a:cs typeface="Arial"/>
              </a:rPr>
              <a:t> Network é uma rede de área metropolitana.</a:t>
            </a:r>
            <a:r>
              <a:rPr lang="pt-BR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&lt;/p&gt;</a:t>
            </a:r>
          </a:p>
          <a:p>
            <a:r>
              <a:rPr lang="pt-BR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pt-BR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hr</a:t>
            </a:r>
            <a:r>
              <a:rPr lang="pt-BR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/&gt;</a:t>
            </a:r>
          </a:p>
          <a:p>
            <a:r>
              <a:rPr lang="pt-BR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pt-BR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p&gt;</a:t>
            </a:r>
            <a:r>
              <a:rPr lang="pt-BR" dirty="0">
                <a:solidFill>
                  <a:srgbClr val="FF0000"/>
                </a:solidFill>
                <a:latin typeface="Arial"/>
                <a:cs typeface="Arial"/>
              </a:rPr>
              <a:t>Uma rede do tipo </a:t>
            </a:r>
            <a:r>
              <a:rPr lang="pt-BR" dirty="0" smtClean="0">
                <a:solidFill>
                  <a:srgbClr val="FF0000"/>
                </a:solidFill>
                <a:latin typeface="Arial"/>
                <a:cs typeface="Arial"/>
              </a:rPr>
              <a:t>WAN </a:t>
            </a:r>
            <a:r>
              <a:rPr lang="pt-BR" dirty="0">
                <a:solidFill>
                  <a:srgbClr val="FF0000"/>
                </a:solidFill>
                <a:latin typeface="Arial"/>
                <a:cs typeface="Arial"/>
              </a:rPr>
              <a:t>- </a:t>
            </a:r>
            <a:r>
              <a:rPr lang="pt-BR" dirty="0" err="1">
                <a:solidFill>
                  <a:srgbClr val="FF0000"/>
                </a:solidFill>
                <a:latin typeface="Arial"/>
                <a:cs typeface="Arial"/>
              </a:rPr>
              <a:t>Wide</a:t>
            </a:r>
            <a:r>
              <a:rPr lang="pt-BR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pt-BR" dirty="0" err="1">
                <a:solidFill>
                  <a:srgbClr val="FF0000"/>
                </a:solidFill>
                <a:latin typeface="Arial"/>
                <a:cs typeface="Arial"/>
              </a:rPr>
              <a:t>Area</a:t>
            </a:r>
            <a:r>
              <a:rPr lang="pt-BR" dirty="0">
                <a:solidFill>
                  <a:srgbClr val="FF0000"/>
                </a:solidFill>
                <a:latin typeface="Arial"/>
                <a:cs typeface="Arial"/>
              </a:rPr>
              <a:t> Network é uma rede </a:t>
            </a:r>
            <a:r>
              <a:rPr lang="pt-BR" dirty="0" err="1">
                <a:solidFill>
                  <a:srgbClr val="FF0000"/>
                </a:solidFill>
                <a:latin typeface="Arial"/>
                <a:cs typeface="Arial"/>
              </a:rPr>
              <a:t>geograficamene</a:t>
            </a:r>
            <a:r>
              <a:rPr lang="pt-BR" dirty="0">
                <a:solidFill>
                  <a:srgbClr val="FF0000"/>
                </a:solidFill>
                <a:latin typeface="Arial"/>
                <a:cs typeface="Arial"/>
              </a:rPr>
              <a:t> distribuída.</a:t>
            </a:r>
            <a:r>
              <a:rPr lang="pt-BR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&lt;/p&gt;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832"/>
          <a:stretch/>
        </p:blipFill>
        <p:spPr>
          <a:xfrm>
            <a:off x="5209309" y="2244431"/>
            <a:ext cx="3543300" cy="351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040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9588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b="1" dirty="0" err="1" smtClean="0">
                <a:latin typeface="Arial"/>
                <a:cs typeface="Arial"/>
              </a:rPr>
              <a:t>Blocos</a:t>
            </a:r>
            <a:r>
              <a:rPr lang="en-US" sz="4000" b="1" dirty="0" smtClean="0">
                <a:latin typeface="Arial"/>
                <a:cs typeface="Arial"/>
              </a:rPr>
              <a:t> de </a:t>
            </a:r>
            <a:r>
              <a:rPr lang="en-US" sz="4000" b="1" dirty="0" err="1" smtClean="0">
                <a:latin typeface="Arial"/>
                <a:cs typeface="Arial"/>
              </a:rPr>
              <a:t>Citação</a:t>
            </a:r>
            <a:endParaRPr lang="en-US" sz="4000" b="1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83705"/>
            <a:ext cx="8229600" cy="4750568"/>
          </a:xfrm>
        </p:spPr>
        <p:txBody>
          <a:bodyPr>
            <a:normAutofit/>
          </a:bodyPr>
          <a:lstStyle/>
          <a:p>
            <a:pPr marL="0" indent="450000">
              <a:spcBef>
                <a:spcPts val="0"/>
              </a:spcBef>
              <a:buNone/>
            </a:pPr>
            <a:r>
              <a:rPr lang="pt-BR" sz="2400" dirty="0">
                <a:latin typeface="Arial"/>
                <a:cs typeface="Arial"/>
              </a:rPr>
              <a:t>Blocos de </a:t>
            </a:r>
            <a:r>
              <a:rPr lang="pt-BR" sz="2400" dirty="0" smtClean="0">
                <a:latin typeface="Arial"/>
                <a:cs typeface="Arial"/>
              </a:rPr>
              <a:t>citação </a:t>
            </a:r>
            <a:r>
              <a:rPr lang="pt-BR" sz="2400" dirty="0">
                <a:latin typeface="Arial"/>
                <a:cs typeface="Arial"/>
              </a:rPr>
              <a:t>são trechos que se encontram destacados do </a:t>
            </a:r>
            <a:r>
              <a:rPr lang="pt-BR" sz="2400" dirty="0" smtClean="0">
                <a:latin typeface="Arial"/>
                <a:cs typeface="Arial"/>
              </a:rPr>
              <a:t>restante </a:t>
            </a:r>
            <a:r>
              <a:rPr lang="pt-BR" sz="2400" dirty="0">
                <a:latin typeface="Arial"/>
                <a:cs typeface="Arial"/>
              </a:rPr>
              <a:t>do texto da página. Esse destaque se dá aumentando as suas margens esquerda e direita, trazendo o texto mais para o centro da página. A </a:t>
            </a:r>
            <a:r>
              <a:rPr lang="pt-BR" sz="2400" i="1" dirty="0" err="1">
                <a:latin typeface="Arial"/>
                <a:cs typeface="Arial"/>
              </a:rPr>
              <a:t>tag</a:t>
            </a:r>
            <a:r>
              <a:rPr lang="pt-BR" sz="2400" dirty="0">
                <a:latin typeface="Arial"/>
                <a:cs typeface="Arial"/>
              </a:rPr>
              <a:t> utilizada para a criação </a:t>
            </a:r>
            <a:r>
              <a:rPr lang="pt-BR" sz="2400" dirty="0" smtClean="0">
                <a:latin typeface="Arial"/>
                <a:cs typeface="Arial"/>
              </a:rPr>
              <a:t>de blocos de citação </a:t>
            </a:r>
            <a:r>
              <a:rPr lang="pt-BR" sz="2400" dirty="0">
                <a:latin typeface="Arial"/>
                <a:cs typeface="Arial"/>
              </a:rPr>
              <a:t>é a </a:t>
            </a:r>
            <a:r>
              <a:rPr lang="pt-BR" sz="2400" i="1" dirty="0" err="1">
                <a:latin typeface="Arial"/>
                <a:cs typeface="Arial"/>
              </a:rPr>
              <a:t>tag</a:t>
            </a:r>
            <a:r>
              <a:rPr lang="pt-BR" sz="2400" dirty="0">
                <a:latin typeface="Arial"/>
                <a:cs typeface="Arial"/>
              </a:rPr>
              <a:t> </a:t>
            </a:r>
            <a:r>
              <a:rPr lang="pt-BR" sz="2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pt-BR" sz="24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blockquote</a:t>
            </a:r>
            <a:r>
              <a:rPr lang="pt-BR" sz="2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pt-BR" sz="2400" dirty="0" smtClean="0">
                <a:latin typeface="Arial"/>
                <a:cs typeface="Arial"/>
              </a:rPr>
              <a:t>.</a:t>
            </a:r>
            <a:endParaRPr lang="pt-BR" sz="2400" dirty="0">
              <a:latin typeface="Arial"/>
              <a:cs typeface="Arial"/>
            </a:endParaRPr>
          </a:p>
          <a:p>
            <a:pPr marL="0" indent="450000">
              <a:spcBef>
                <a:spcPts val="0"/>
              </a:spcBef>
              <a:buNone/>
            </a:pPr>
            <a:endParaRPr lang="pt-BR" sz="2400" dirty="0" smtClean="0">
              <a:latin typeface="Arial"/>
              <a:cs typeface="Arial"/>
            </a:endParaRPr>
          </a:p>
          <a:p>
            <a:pPr>
              <a:spcBef>
                <a:spcPts val="0"/>
              </a:spcBef>
              <a:buFont typeface="Wingdings" pitchFamily="2" charset="2"/>
              <a:buChar char="à"/>
            </a:pPr>
            <a:r>
              <a:rPr lang="en-US" sz="2400" dirty="0" err="1" smtClean="0">
                <a:latin typeface="Arial"/>
                <a:cs typeface="Arial"/>
              </a:rPr>
              <a:t>Sintaxe</a:t>
            </a:r>
            <a:r>
              <a:rPr lang="en-US" sz="2400" dirty="0" smtClean="0">
                <a:latin typeface="Arial"/>
                <a:cs typeface="Arial"/>
              </a:rPr>
              <a:t>: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2351F-46FC-9741-9564-54C0AEFDB906}" type="slidenum">
              <a:rPr lang="en-US" smtClean="0"/>
              <a:t>15</a:t>
            </a:fld>
            <a:endParaRPr lang="en-US"/>
          </a:p>
        </p:txBody>
      </p:sp>
      <p:sp>
        <p:nvSpPr>
          <p:cNvPr id="9" name="Retângulo 8"/>
          <p:cNvSpPr/>
          <p:nvPr/>
        </p:nvSpPr>
        <p:spPr>
          <a:xfrm>
            <a:off x="595745" y="4849080"/>
            <a:ext cx="7952510" cy="498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pt-BR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blockquote</a:t>
            </a:r>
            <a:r>
              <a:rPr lang="pt-BR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pt-BR" dirty="0" smtClean="0">
                <a:solidFill>
                  <a:srgbClr val="FF0000"/>
                </a:solidFill>
                <a:latin typeface="Arial"/>
                <a:cs typeface="Arial"/>
              </a:rPr>
              <a:t>Texto do bloco de citação</a:t>
            </a:r>
            <a:r>
              <a:rPr lang="pt-BR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pt-BR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blockquote</a:t>
            </a:r>
            <a:r>
              <a:rPr lang="pt-BR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353092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9588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b="1" dirty="0" err="1" smtClean="0">
                <a:latin typeface="Arial"/>
                <a:cs typeface="Arial"/>
              </a:rPr>
              <a:t>Blocos</a:t>
            </a:r>
            <a:r>
              <a:rPr lang="en-US" sz="4000" b="1" dirty="0" smtClean="0">
                <a:latin typeface="Arial"/>
                <a:cs typeface="Arial"/>
              </a:rPr>
              <a:t> de </a:t>
            </a:r>
            <a:r>
              <a:rPr lang="en-US" sz="4000" b="1" dirty="0" err="1" smtClean="0">
                <a:latin typeface="Arial"/>
                <a:cs typeface="Arial"/>
              </a:rPr>
              <a:t>Citação</a:t>
            </a:r>
            <a:endParaRPr lang="en-US" sz="4000" b="1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83705"/>
            <a:ext cx="8229600" cy="475056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buFont typeface="Wingdings" pitchFamily="2" charset="2"/>
              <a:buChar char="à"/>
            </a:pPr>
            <a:r>
              <a:rPr lang="en-US" sz="2400" dirty="0" err="1" smtClean="0">
                <a:latin typeface="Arial"/>
                <a:cs typeface="Arial"/>
              </a:rPr>
              <a:t>Exemplo</a:t>
            </a:r>
            <a:r>
              <a:rPr lang="en-US" sz="2400" dirty="0" smtClean="0">
                <a:latin typeface="Arial"/>
                <a:cs typeface="Arial"/>
              </a:rPr>
              <a:t>: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2351F-46FC-9741-9564-54C0AEFDB906}" type="slidenum">
              <a:rPr lang="en-US" smtClean="0"/>
              <a:t>16</a:t>
            </a:fld>
            <a:endParaRPr lang="en-US"/>
          </a:p>
        </p:txBody>
      </p:sp>
      <p:sp>
        <p:nvSpPr>
          <p:cNvPr id="9" name="Retângulo 8"/>
          <p:cNvSpPr/>
          <p:nvPr/>
        </p:nvSpPr>
        <p:spPr>
          <a:xfrm>
            <a:off x="595744" y="2064329"/>
            <a:ext cx="4765965" cy="41563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pt-BR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h2&gt;</a:t>
            </a:r>
            <a:r>
              <a:rPr lang="pt-BR" dirty="0" smtClean="0">
                <a:solidFill>
                  <a:srgbClr val="FF0000"/>
                </a:solidFill>
                <a:latin typeface="Arial"/>
                <a:cs typeface="Arial"/>
              </a:rPr>
              <a:t>Redes de Computadores</a:t>
            </a:r>
            <a:r>
              <a:rPr lang="pt-BR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pt-BR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h2&gt;</a:t>
            </a:r>
          </a:p>
          <a:p>
            <a:endParaRPr lang="pt-BR" b="1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BR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pt-BR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p&gt;</a:t>
            </a:r>
            <a:r>
              <a:rPr lang="pt-BR" dirty="0" smtClean="0">
                <a:solidFill>
                  <a:srgbClr val="FF0000"/>
                </a:solidFill>
                <a:latin typeface="Arial"/>
                <a:cs typeface="Arial"/>
              </a:rPr>
              <a:t>Uma </a:t>
            </a:r>
            <a:r>
              <a:rPr lang="pt-BR" dirty="0">
                <a:solidFill>
                  <a:srgbClr val="FF0000"/>
                </a:solidFill>
                <a:latin typeface="Arial"/>
                <a:cs typeface="Arial"/>
              </a:rPr>
              <a:t>rede de computadores consiste de </a:t>
            </a:r>
            <a:r>
              <a:rPr lang="pt-BR" dirty="0" smtClean="0">
                <a:solidFill>
                  <a:srgbClr val="FF0000"/>
                </a:solidFill>
                <a:latin typeface="Arial"/>
                <a:cs typeface="Arial"/>
              </a:rPr>
              <a:t>dois </a:t>
            </a:r>
            <a:r>
              <a:rPr lang="pt-BR" dirty="0">
                <a:solidFill>
                  <a:srgbClr val="FF0000"/>
                </a:solidFill>
                <a:latin typeface="Arial"/>
                <a:cs typeface="Arial"/>
              </a:rPr>
              <a:t>ou mais computadores conectados entre si. </a:t>
            </a:r>
            <a:r>
              <a:rPr lang="pt-BR" dirty="0" smtClean="0">
                <a:solidFill>
                  <a:srgbClr val="FF0000"/>
                </a:solidFill>
                <a:latin typeface="Arial"/>
                <a:cs typeface="Arial"/>
              </a:rPr>
              <a:t>Uma </a:t>
            </a:r>
            <a:r>
              <a:rPr lang="pt-BR" dirty="0">
                <a:solidFill>
                  <a:srgbClr val="FF0000"/>
                </a:solidFill>
                <a:latin typeface="Arial"/>
                <a:cs typeface="Arial"/>
              </a:rPr>
              <a:t>rede de computadores pode ser de três </a:t>
            </a:r>
            <a:r>
              <a:rPr lang="pt-BR" dirty="0" smtClean="0">
                <a:solidFill>
                  <a:srgbClr val="FF0000"/>
                </a:solidFill>
                <a:latin typeface="Arial"/>
                <a:cs typeface="Arial"/>
              </a:rPr>
              <a:t>tipos:</a:t>
            </a:r>
            <a:r>
              <a:rPr lang="pt-BR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pt-BR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p&gt;</a:t>
            </a:r>
          </a:p>
          <a:p>
            <a:endParaRPr lang="pt-BR" b="1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BR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pt-BR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blockquote</a:t>
            </a:r>
            <a:r>
              <a:rPr lang="pt-BR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pt-BR" dirty="0" smtClean="0">
                <a:solidFill>
                  <a:srgbClr val="FF0000"/>
                </a:solidFill>
                <a:latin typeface="Arial"/>
                <a:cs typeface="Arial"/>
              </a:rPr>
              <a:t>Rede </a:t>
            </a:r>
            <a:r>
              <a:rPr lang="pt-BR" dirty="0">
                <a:solidFill>
                  <a:srgbClr val="FF0000"/>
                </a:solidFill>
                <a:latin typeface="Arial"/>
                <a:cs typeface="Arial"/>
              </a:rPr>
              <a:t>de área local, rede de </a:t>
            </a:r>
            <a:r>
              <a:rPr lang="pt-BR" dirty="0" smtClean="0">
                <a:solidFill>
                  <a:srgbClr val="FF0000"/>
                </a:solidFill>
                <a:latin typeface="Arial"/>
                <a:cs typeface="Arial"/>
              </a:rPr>
              <a:t>área </a:t>
            </a:r>
            <a:r>
              <a:rPr lang="pt-BR" dirty="0">
                <a:solidFill>
                  <a:srgbClr val="FF0000"/>
                </a:solidFill>
                <a:latin typeface="Arial"/>
                <a:cs typeface="Arial"/>
              </a:rPr>
              <a:t>metropolitana e rede </a:t>
            </a:r>
            <a:r>
              <a:rPr lang="pt-BR" dirty="0" smtClean="0">
                <a:solidFill>
                  <a:srgbClr val="FF0000"/>
                </a:solidFill>
                <a:latin typeface="Arial"/>
                <a:cs typeface="Arial"/>
              </a:rPr>
              <a:t>geograficamente distribuída.</a:t>
            </a:r>
            <a:r>
              <a:rPr lang="pt-BR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pt-BR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blockquote</a:t>
            </a:r>
            <a:r>
              <a:rPr lang="pt-BR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pt-BR" b="1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endParaRPr lang="pt-BR" b="1" dirty="0" smtClean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BR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&lt;p&gt;</a:t>
            </a:r>
            <a:r>
              <a:rPr lang="pt-BR" dirty="0" smtClean="0">
                <a:solidFill>
                  <a:srgbClr val="FF0000"/>
                </a:solidFill>
                <a:latin typeface="Arial"/>
                <a:cs typeface="Arial"/>
              </a:rPr>
              <a:t>Em </a:t>
            </a:r>
            <a:r>
              <a:rPr lang="pt-BR" dirty="0">
                <a:solidFill>
                  <a:srgbClr val="FF0000"/>
                </a:solidFill>
                <a:latin typeface="Arial"/>
                <a:cs typeface="Arial"/>
              </a:rPr>
              <a:t>uma rede é possível </a:t>
            </a:r>
            <a:r>
              <a:rPr lang="pt-BR" dirty="0" smtClean="0">
                <a:solidFill>
                  <a:srgbClr val="FF0000"/>
                </a:solidFill>
                <a:latin typeface="Arial"/>
                <a:cs typeface="Arial"/>
              </a:rPr>
              <a:t>compartilhar serviços</a:t>
            </a:r>
            <a:r>
              <a:rPr lang="pt-BR" dirty="0">
                <a:solidFill>
                  <a:srgbClr val="FF0000"/>
                </a:solidFill>
                <a:latin typeface="Arial"/>
                <a:cs typeface="Arial"/>
              </a:rPr>
              <a:t>, </a:t>
            </a:r>
            <a:r>
              <a:rPr lang="pt-BR" dirty="0" smtClean="0">
                <a:solidFill>
                  <a:srgbClr val="FF0000"/>
                </a:solidFill>
                <a:latin typeface="Arial"/>
                <a:cs typeface="Arial"/>
              </a:rPr>
              <a:t>dados </a:t>
            </a:r>
            <a:r>
              <a:rPr lang="pt-BR" dirty="0">
                <a:solidFill>
                  <a:srgbClr val="FF0000"/>
                </a:solidFill>
                <a:latin typeface="Arial"/>
                <a:cs typeface="Arial"/>
              </a:rPr>
              <a:t>e impressoras, trocar </a:t>
            </a:r>
            <a:r>
              <a:rPr lang="pt-BR" dirty="0" smtClean="0">
                <a:solidFill>
                  <a:srgbClr val="FF0000"/>
                </a:solidFill>
                <a:latin typeface="Arial"/>
                <a:cs typeface="Arial"/>
              </a:rPr>
              <a:t>mensagens</a:t>
            </a:r>
            <a:r>
              <a:rPr lang="pt-BR" dirty="0">
                <a:solidFill>
                  <a:srgbClr val="FF0000"/>
                </a:solidFill>
                <a:latin typeface="Arial"/>
                <a:cs typeface="Arial"/>
              </a:rPr>
              <a:t>, compartilhar acesso a </a:t>
            </a:r>
            <a:r>
              <a:rPr lang="pt-BR" dirty="0" smtClean="0">
                <a:solidFill>
                  <a:srgbClr val="FF0000"/>
                </a:solidFill>
                <a:latin typeface="Arial"/>
                <a:cs typeface="Arial"/>
              </a:rPr>
              <a:t>web.</a:t>
            </a:r>
            <a:r>
              <a:rPr lang="pt-BR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pt-BR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p&gt;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579"/>
          <a:stretch/>
        </p:blipFill>
        <p:spPr>
          <a:xfrm>
            <a:off x="5277718" y="2064330"/>
            <a:ext cx="3533775" cy="4156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097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9588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b="1" dirty="0" err="1" smtClean="0">
                <a:latin typeface="Arial"/>
                <a:cs typeface="Arial"/>
              </a:rPr>
              <a:t>Blocos</a:t>
            </a:r>
            <a:r>
              <a:rPr lang="en-US" sz="4000" b="1" dirty="0" smtClean="0">
                <a:latin typeface="Arial"/>
                <a:cs typeface="Arial"/>
              </a:rPr>
              <a:t> de </a:t>
            </a:r>
            <a:r>
              <a:rPr lang="en-US" sz="4000" b="1" dirty="0" err="1" smtClean="0">
                <a:latin typeface="Arial"/>
                <a:cs typeface="Arial"/>
              </a:rPr>
              <a:t>Endereço</a:t>
            </a:r>
            <a:endParaRPr lang="en-US" sz="4000" b="1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83705"/>
            <a:ext cx="8229600" cy="4750568"/>
          </a:xfrm>
        </p:spPr>
        <p:txBody>
          <a:bodyPr>
            <a:normAutofit/>
          </a:bodyPr>
          <a:lstStyle/>
          <a:p>
            <a:pPr marL="0" indent="450000">
              <a:spcBef>
                <a:spcPts val="0"/>
              </a:spcBef>
              <a:buNone/>
            </a:pPr>
            <a:r>
              <a:rPr lang="pt-BR" sz="2400" dirty="0">
                <a:latin typeface="Arial"/>
                <a:cs typeface="Arial"/>
              </a:rPr>
              <a:t>Um bloco de </a:t>
            </a:r>
            <a:r>
              <a:rPr lang="pt-BR" sz="2400" dirty="0" smtClean="0">
                <a:latin typeface="Arial"/>
                <a:cs typeface="Arial"/>
              </a:rPr>
              <a:t>endereço é </a:t>
            </a:r>
            <a:r>
              <a:rPr lang="pt-BR" sz="2400" dirty="0">
                <a:latin typeface="Arial"/>
                <a:cs typeface="Arial"/>
              </a:rPr>
              <a:t>utilizado para identificar os créditos de um documento </a:t>
            </a:r>
            <a:r>
              <a:rPr lang="pt-BR" sz="2400" i="1" dirty="0">
                <a:latin typeface="Arial"/>
                <a:cs typeface="Arial"/>
              </a:rPr>
              <a:t>web</a:t>
            </a:r>
            <a:r>
              <a:rPr lang="pt-BR" sz="2400" dirty="0">
                <a:latin typeface="Arial"/>
                <a:cs typeface="Arial"/>
              </a:rPr>
              <a:t>, podendo conter </a:t>
            </a:r>
            <a:r>
              <a:rPr lang="pt-BR" sz="2400" dirty="0" smtClean="0">
                <a:latin typeface="Arial"/>
                <a:cs typeface="Arial"/>
              </a:rPr>
              <a:t>endereço </a:t>
            </a:r>
            <a:r>
              <a:rPr lang="pt-BR" sz="2400" dirty="0">
                <a:latin typeface="Arial"/>
                <a:cs typeface="Arial"/>
              </a:rPr>
              <a:t>e telefones para contato, </a:t>
            </a:r>
            <a:r>
              <a:rPr lang="pt-BR" sz="2400" i="1" dirty="0">
                <a:latin typeface="Arial"/>
                <a:cs typeface="Arial"/>
              </a:rPr>
              <a:t>e-mails</a:t>
            </a:r>
            <a:r>
              <a:rPr lang="pt-BR" sz="2400" dirty="0">
                <a:latin typeface="Arial"/>
                <a:cs typeface="Arial"/>
              </a:rPr>
              <a:t>, </a:t>
            </a:r>
            <a:r>
              <a:rPr lang="pt-BR" sz="2400" dirty="0" err="1">
                <a:latin typeface="Arial"/>
                <a:cs typeface="Arial"/>
              </a:rPr>
              <a:t>URLs</a:t>
            </a:r>
            <a:r>
              <a:rPr lang="pt-BR" sz="2400" dirty="0">
                <a:latin typeface="Arial"/>
                <a:cs typeface="Arial"/>
              </a:rPr>
              <a:t>, entre outras informações </a:t>
            </a:r>
            <a:r>
              <a:rPr lang="pt-BR" sz="2400" dirty="0" smtClean="0">
                <a:latin typeface="Arial"/>
                <a:cs typeface="Arial"/>
              </a:rPr>
              <a:t>relativas </a:t>
            </a:r>
            <a:r>
              <a:rPr lang="pt-BR" sz="2400" dirty="0">
                <a:latin typeface="Arial"/>
                <a:cs typeface="Arial"/>
              </a:rPr>
              <a:t>ao próprio documento. Quase sempre é o último bloco de uma página. A </a:t>
            </a:r>
            <a:r>
              <a:rPr lang="pt-BR" sz="2400" i="1" dirty="0" err="1">
                <a:latin typeface="Arial"/>
                <a:cs typeface="Arial"/>
              </a:rPr>
              <a:t>tag</a:t>
            </a:r>
            <a:r>
              <a:rPr lang="pt-BR" sz="2400" dirty="0">
                <a:latin typeface="Arial"/>
                <a:cs typeface="Arial"/>
              </a:rPr>
              <a:t> utilizada para a criação </a:t>
            </a:r>
            <a:r>
              <a:rPr lang="pt-BR" sz="2400" dirty="0" smtClean="0">
                <a:latin typeface="Arial"/>
                <a:cs typeface="Arial"/>
              </a:rPr>
              <a:t>de blocos de endereço </a:t>
            </a:r>
            <a:r>
              <a:rPr lang="pt-BR" sz="2400" dirty="0">
                <a:latin typeface="Arial"/>
                <a:cs typeface="Arial"/>
              </a:rPr>
              <a:t>é a </a:t>
            </a:r>
            <a:r>
              <a:rPr lang="pt-BR" sz="2400" i="1" dirty="0" err="1">
                <a:latin typeface="Arial"/>
                <a:cs typeface="Arial"/>
              </a:rPr>
              <a:t>tag</a:t>
            </a:r>
            <a:r>
              <a:rPr lang="pt-BR" sz="2400" dirty="0">
                <a:latin typeface="Arial"/>
                <a:cs typeface="Arial"/>
              </a:rPr>
              <a:t> </a:t>
            </a:r>
            <a:r>
              <a:rPr lang="pt-BR" sz="2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pt-BR" sz="24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address</a:t>
            </a:r>
            <a:r>
              <a:rPr lang="pt-BR" sz="2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pt-BR" sz="2400" dirty="0" smtClean="0">
                <a:latin typeface="Arial"/>
                <a:cs typeface="Arial"/>
              </a:rPr>
              <a:t>.</a:t>
            </a:r>
            <a:endParaRPr lang="pt-BR" sz="2400" dirty="0">
              <a:latin typeface="Arial"/>
              <a:cs typeface="Arial"/>
            </a:endParaRPr>
          </a:p>
          <a:p>
            <a:pPr marL="0" indent="450000">
              <a:spcBef>
                <a:spcPts val="0"/>
              </a:spcBef>
              <a:buNone/>
            </a:pPr>
            <a:endParaRPr lang="pt-BR" sz="2400" dirty="0" smtClean="0">
              <a:latin typeface="Arial"/>
              <a:cs typeface="Arial"/>
            </a:endParaRPr>
          </a:p>
          <a:p>
            <a:pPr>
              <a:spcBef>
                <a:spcPts val="0"/>
              </a:spcBef>
              <a:buFont typeface="Wingdings" pitchFamily="2" charset="2"/>
              <a:buChar char="à"/>
            </a:pPr>
            <a:r>
              <a:rPr lang="en-US" sz="2400" dirty="0" err="1" smtClean="0">
                <a:latin typeface="Arial"/>
                <a:cs typeface="Arial"/>
              </a:rPr>
              <a:t>Sintaxe</a:t>
            </a:r>
            <a:r>
              <a:rPr lang="en-US" sz="2400" dirty="0" smtClean="0">
                <a:latin typeface="Arial"/>
                <a:cs typeface="Arial"/>
              </a:rPr>
              <a:t>: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2351F-46FC-9741-9564-54C0AEFDB906}" type="slidenum">
              <a:rPr lang="en-US" smtClean="0"/>
              <a:t>17</a:t>
            </a:fld>
            <a:endParaRPr lang="en-US"/>
          </a:p>
        </p:txBody>
      </p:sp>
      <p:sp>
        <p:nvSpPr>
          <p:cNvPr id="9" name="Retângulo 8"/>
          <p:cNvSpPr/>
          <p:nvPr/>
        </p:nvSpPr>
        <p:spPr>
          <a:xfrm>
            <a:off x="595745" y="4849080"/>
            <a:ext cx="7952510" cy="498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pt-BR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address</a:t>
            </a:r>
            <a:r>
              <a:rPr lang="pt-BR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pt-BR" dirty="0" smtClean="0">
                <a:solidFill>
                  <a:srgbClr val="FF0000"/>
                </a:solidFill>
                <a:latin typeface="Arial"/>
                <a:cs typeface="Arial"/>
              </a:rPr>
              <a:t>Texto do bloco de endereço</a:t>
            </a:r>
            <a:r>
              <a:rPr lang="pt-BR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pt-BR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address</a:t>
            </a:r>
            <a:r>
              <a:rPr lang="pt-BR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346777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9588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b="1" dirty="0" err="1" smtClean="0">
                <a:latin typeface="Arial"/>
                <a:cs typeface="Arial"/>
              </a:rPr>
              <a:t>Blocos</a:t>
            </a:r>
            <a:r>
              <a:rPr lang="en-US" sz="4000" b="1" dirty="0" smtClean="0">
                <a:latin typeface="Arial"/>
                <a:cs typeface="Arial"/>
              </a:rPr>
              <a:t> de </a:t>
            </a:r>
            <a:r>
              <a:rPr lang="en-US" sz="4000" b="1" dirty="0" err="1" smtClean="0">
                <a:latin typeface="Arial"/>
                <a:cs typeface="Arial"/>
              </a:rPr>
              <a:t>Endereço</a:t>
            </a:r>
            <a:endParaRPr lang="en-US" sz="4000" b="1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83705"/>
            <a:ext cx="8229600" cy="475056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buFont typeface="Wingdings" pitchFamily="2" charset="2"/>
              <a:buChar char="à"/>
            </a:pPr>
            <a:r>
              <a:rPr lang="en-US" sz="2400" dirty="0" err="1" smtClean="0">
                <a:latin typeface="Arial"/>
                <a:cs typeface="Arial"/>
              </a:rPr>
              <a:t>Exemplo</a:t>
            </a:r>
            <a:r>
              <a:rPr lang="en-US" sz="2400" dirty="0" smtClean="0">
                <a:latin typeface="Arial"/>
                <a:cs typeface="Arial"/>
              </a:rPr>
              <a:t>: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2351F-46FC-9741-9564-54C0AEFDB906}" type="slidenum">
              <a:rPr lang="en-US" smtClean="0"/>
              <a:t>18</a:t>
            </a:fld>
            <a:endParaRPr lang="en-US"/>
          </a:p>
        </p:txBody>
      </p:sp>
      <p:sp>
        <p:nvSpPr>
          <p:cNvPr id="9" name="Retângulo 8"/>
          <p:cNvSpPr/>
          <p:nvPr/>
        </p:nvSpPr>
        <p:spPr>
          <a:xfrm>
            <a:off x="595744" y="2189024"/>
            <a:ext cx="4779820" cy="37961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pt-BR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h2&gt;</a:t>
            </a:r>
            <a:r>
              <a:rPr lang="pt-BR" dirty="0" smtClean="0">
                <a:solidFill>
                  <a:srgbClr val="FF0000"/>
                </a:solidFill>
                <a:latin typeface="Arial"/>
                <a:cs typeface="Arial"/>
              </a:rPr>
              <a:t>Redes de Computadores</a:t>
            </a:r>
            <a:r>
              <a:rPr lang="pt-BR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pt-BR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h2&gt;</a:t>
            </a:r>
          </a:p>
          <a:p>
            <a:endParaRPr lang="pt-BR" b="1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BR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pt-BR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p&gt;</a:t>
            </a:r>
            <a:r>
              <a:rPr lang="pt-BR" dirty="0" smtClean="0">
                <a:solidFill>
                  <a:srgbClr val="FF0000"/>
                </a:solidFill>
                <a:latin typeface="Arial"/>
                <a:cs typeface="Arial"/>
              </a:rPr>
              <a:t>Uma </a:t>
            </a:r>
            <a:r>
              <a:rPr lang="pt-BR" dirty="0">
                <a:solidFill>
                  <a:srgbClr val="FF0000"/>
                </a:solidFill>
                <a:latin typeface="Arial"/>
                <a:cs typeface="Arial"/>
              </a:rPr>
              <a:t>rede de computadores consiste de </a:t>
            </a:r>
            <a:r>
              <a:rPr lang="pt-BR" dirty="0" smtClean="0">
                <a:solidFill>
                  <a:srgbClr val="FF0000"/>
                </a:solidFill>
                <a:latin typeface="Arial"/>
                <a:cs typeface="Arial"/>
              </a:rPr>
              <a:t>dois </a:t>
            </a:r>
            <a:r>
              <a:rPr lang="pt-BR" dirty="0">
                <a:solidFill>
                  <a:srgbClr val="FF0000"/>
                </a:solidFill>
                <a:latin typeface="Arial"/>
                <a:cs typeface="Arial"/>
              </a:rPr>
              <a:t>ou mais computadores conectados entre si. </a:t>
            </a:r>
            <a:r>
              <a:rPr lang="pt-BR" dirty="0" smtClean="0">
                <a:solidFill>
                  <a:srgbClr val="FF0000"/>
                </a:solidFill>
                <a:latin typeface="Arial"/>
                <a:cs typeface="Arial"/>
              </a:rPr>
              <a:t>Uma </a:t>
            </a:r>
            <a:r>
              <a:rPr lang="pt-BR" dirty="0">
                <a:solidFill>
                  <a:srgbClr val="FF0000"/>
                </a:solidFill>
                <a:latin typeface="Arial"/>
                <a:cs typeface="Arial"/>
              </a:rPr>
              <a:t>rede de computadores pode ser de três </a:t>
            </a:r>
            <a:r>
              <a:rPr lang="pt-BR" dirty="0" smtClean="0">
                <a:solidFill>
                  <a:srgbClr val="FF0000"/>
                </a:solidFill>
                <a:latin typeface="Arial"/>
                <a:cs typeface="Arial"/>
              </a:rPr>
              <a:t>tipos: LAN, MAN e WAN.</a:t>
            </a:r>
            <a:r>
              <a:rPr lang="pt-BR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pt-BR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p&gt;</a:t>
            </a:r>
          </a:p>
          <a:p>
            <a:endParaRPr lang="pt-BR" b="1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BR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pt-BR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hr</a:t>
            </a:r>
            <a:r>
              <a:rPr lang="pt-BR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/&gt;</a:t>
            </a:r>
            <a:endParaRPr lang="pt-BR" b="1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endParaRPr lang="pt-BR" b="1" dirty="0" smtClean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BR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pt-BR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address</a:t>
            </a:r>
            <a:r>
              <a:rPr lang="pt-BR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pt-BR" dirty="0" smtClean="0">
                <a:solidFill>
                  <a:srgbClr val="FF0000"/>
                </a:solidFill>
                <a:latin typeface="Arial"/>
                <a:cs typeface="Arial"/>
              </a:rPr>
              <a:t>Web design: João P. B. </a:t>
            </a:r>
            <a:r>
              <a:rPr lang="pt-BR" dirty="0" err="1" smtClean="0">
                <a:solidFill>
                  <a:srgbClr val="FF0000"/>
                </a:solidFill>
                <a:latin typeface="Arial"/>
                <a:cs typeface="Arial"/>
              </a:rPr>
              <a:t>Voigtlaender</a:t>
            </a:r>
            <a:r>
              <a:rPr lang="pt-BR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pt-BR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br</a:t>
            </a:r>
            <a:r>
              <a:rPr lang="pt-BR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/&gt;</a:t>
            </a:r>
            <a:endParaRPr lang="pt-BR" dirty="0" smtClean="0">
              <a:solidFill>
                <a:srgbClr val="FF0000"/>
              </a:solidFill>
              <a:latin typeface="Arial"/>
              <a:cs typeface="Arial"/>
            </a:endParaRPr>
          </a:p>
          <a:p>
            <a:r>
              <a:rPr lang="pt-BR" dirty="0" smtClean="0">
                <a:solidFill>
                  <a:srgbClr val="FF0000"/>
                </a:solidFill>
                <a:latin typeface="Arial"/>
                <a:cs typeface="Arial"/>
              </a:rPr>
              <a:t>E-mail: jpvoig@gmail.com</a:t>
            </a:r>
          </a:p>
          <a:p>
            <a:r>
              <a:rPr lang="pt-BR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pt-BR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address</a:t>
            </a:r>
            <a:r>
              <a:rPr lang="pt-BR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pt-BR" b="1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5486399" y="5301869"/>
            <a:ext cx="3422072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b="1" dirty="0" smtClean="0"/>
              <a:t>Obs.:</a:t>
            </a:r>
            <a:r>
              <a:rPr lang="pt-BR" dirty="0" smtClean="0"/>
              <a:t> observe que o texto envolvido com a </a:t>
            </a:r>
            <a:r>
              <a:rPr lang="pt-BR" i="1" dirty="0" err="1" smtClean="0"/>
              <a:t>tag</a:t>
            </a:r>
            <a:r>
              <a:rPr lang="pt-BR" dirty="0" smtClean="0"/>
              <a:t> </a:t>
            </a:r>
            <a:r>
              <a:rPr lang="pt-BR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pt-BR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address</a:t>
            </a:r>
            <a:r>
              <a:rPr lang="pt-BR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pt-BR" dirty="0" smtClean="0"/>
              <a:t> é destacado com o efeito </a:t>
            </a:r>
            <a:r>
              <a:rPr lang="pt-BR" i="1" dirty="0" smtClean="0"/>
              <a:t>itálico</a:t>
            </a:r>
            <a:r>
              <a:rPr lang="pt-BR" dirty="0" smtClean="0"/>
              <a:t>.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5278579" y="2189024"/>
            <a:ext cx="3543300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338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9588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b="1" dirty="0" err="1" smtClean="0">
                <a:latin typeface="Arial"/>
                <a:cs typeface="Arial"/>
              </a:rPr>
              <a:t>Textos</a:t>
            </a:r>
            <a:r>
              <a:rPr lang="en-US" sz="4000" b="1" dirty="0" smtClean="0">
                <a:latin typeface="Arial"/>
                <a:cs typeface="Arial"/>
              </a:rPr>
              <a:t> </a:t>
            </a:r>
            <a:r>
              <a:rPr lang="en-US" sz="4000" b="1" dirty="0" err="1" smtClean="0">
                <a:latin typeface="Arial"/>
                <a:cs typeface="Arial"/>
              </a:rPr>
              <a:t>Pré-Formatados</a:t>
            </a:r>
            <a:endParaRPr lang="en-US" sz="4000" b="1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83705"/>
            <a:ext cx="8229600" cy="4750568"/>
          </a:xfrm>
        </p:spPr>
        <p:txBody>
          <a:bodyPr>
            <a:normAutofit/>
          </a:bodyPr>
          <a:lstStyle/>
          <a:p>
            <a:pPr marL="0" indent="450000">
              <a:spcBef>
                <a:spcPts val="0"/>
              </a:spcBef>
              <a:buNone/>
            </a:pPr>
            <a:r>
              <a:rPr lang="pt-BR" sz="2400" dirty="0">
                <a:latin typeface="Arial"/>
                <a:cs typeface="Arial"/>
              </a:rPr>
              <a:t>Textos pré-formatados são aqueles que podem ser trazidos de editores, com tabulações, quebras de linha geradas com a tecla </a:t>
            </a:r>
            <a:r>
              <a:rPr lang="pt-BR" sz="2400" i="1" dirty="0" err="1">
                <a:latin typeface="Arial"/>
                <a:cs typeface="Arial"/>
              </a:rPr>
              <a:t>Enter</a:t>
            </a:r>
            <a:r>
              <a:rPr lang="pt-BR" sz="2400" dirty="0">
                <a:latin typeface="Arial"/>
                <a:cs typeface="Arial"/>
              </a:rPr>
              <a:t>, entre outros. Pode ser útil na reprodução de listas com algum tipo de divisão tabular. A </a:t>
            </a:r>
            <a:r>
              <a:rPr lang="pt-BR" sz="2400" i="1" dirty="0" err="1">
                <a:latin typeface="Arial"/>
                <a:cs typeface="Arial"/>
              </a:rPr>
              <a:t>tag</a:t>
            </a:r>
            <a:r>
              <a:rPr lang="pt-BR" sz="2400" dirty="0">
                <a:latin typeface="Arial"/>
                <a:cs typeface="Arial"/>
              </a:rPr>
              <a:t> utilizada para a criação </a:t>
            </a:r>
            <a:r>
              <a:rPr lang="pt-BR" sz="2400" dirty="0" smtClean="0">
                <a:latin typeface="Arial"/>
                <a:cs typeface="Arial"/>
              </a:rPr>
              <a:t>de textos pré-formatados </a:t>
            </a:r>
            <a:r>
              <a:rPr lang="pt-BR" sz="2400" dirty="0">
                <a:latin typeface="Arial"/>
                <a:cs typeface="Arial"/>
              </a:rPr>
              <a:t>é a </a:t>
            </a:r>
            <a:r>
              <a:rPr lang="pt-BR" sz="2400" i="1" dirty="0" err="1">
                <a:latin typeface="Arial"/>
                <a:cs typeface="Arial"/>
              </a:rPr>
              <a:t>tag</a:t>
            </a:r>
            <a:r>
              <a:rPr lang="pt-BR" sz="2400" dirty="0">
                <a:latin typeface="Arial"/>
                <a:cs typeface="Arial"/>
              </a:rPr>
              <a:t> </a:t>
            </a:r>
            <a:r>
              <a:rPr lang="pt-BR" sz="2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pt-BR" sz="24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pre</a:t>
            </a:r>
            <a:r>
              <a:rPr lang="pt-BR" sz="2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pt-BR" sz="2400" dirty="0" smtClean="0">
                <a:latin typeface="Arial"/>
                <a:cs typeface="Arial"/>
              </a:rPr>
              <a:t>.</a:t>
            </a:r>
            <a:endParaRPr lang="pt-BR" sz="2400" dirty="0">
              <a:latin typeface="Arial"/>
              <a:cs typeface="Arial"/>
            </a:endParaRPr>
          </a:p>
          <a:p>
            <a:pPr marL="0" indent="450000">
              <a:spcBef>
                <a:spcPts val="0"/>
              </a:spcBef>
              <a:buNone/>
            </a:pPr>
            <a:endParaRPr lang="pt-BR" sz="2400" dirty="0" smtClean="0">
              <a:latin typeface="Arial"/>
              <a:cs typeface="Arial"/>
            </a:endParaRPr>
          </a:p>
          <a:p>
            <a:pPr>
              <a:spcBef>
                <a:spcPts val="0"/>
              </a:spcBef>
              <a:buFont typeface="Wingdings" pitchFamily="2" charset="2"/>
              <a:buChar char="à"/>
            </a:pPr>
            <a:r>
              <a:rPr lang="en-US" sz="2400" dirty="0" err="1" smtClean="0">
                <a:latin typeface="Arial"/>
                <a:cs typeface="Arial"/>
              </a:rPr>
              <a:t>Sintaxe</a:t>
            </a:r>
            <a:r>
              <a:rPr lang="en-US" sz="2400" dirty="0" smtClean="0">
                <a:latin typeface="Arial"/>
                <a:cs typeface="Arial"/>
              </a:rPr>
              <a:t>: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2351F-46FC-9741-9564-54C0AEFDB906}" type="slidenum">
              <a:rPr lang="en-US" smtClean="0"/>
              <a:t>19</a:t>
            </a:fld>
            <a:endParaRPr lang="en-US"/>
          </a:p>
        </p:txBody>
      </p:sp>
      <p:sp>
        <p:nvSpPr>
          <p:cNvPr id="9" name="Retângulo 8"/>
          <p:cNvSpPr/>
          <p:nvPr/>
        </p:nvSpPr>
        <p:spPr>
          <a:xfrm>
            <a:off x="595745" y="4849080"/>
            <a:ext cx="7952510" cy="498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pt-BR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pre</a:t>
            </a:r>
            <a:r>
              <a:rPr lang="pt-BR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pt-BR" dirty="0" smtClean="0">
                <a:solidFill>
                  <a:srgbClr val="FF0000"/>
                </a:solidFill>
                <a:latin typeface="Arial"/>
                <a:cs typeface="Arial"/>
              </a:rPr>
              <a:t>Texto a ser exibido com </a:t>
            </a:r>
            <a:r>
              <a:rPr lang="pt-BR" dirty="0" err="1" smtClean="0">
                <a:solidFill>
                  <a:srgbClr val="FF0000"/>
                </a:solidFill>
                <a:latin typeface="Arial"/>
                <a:cs typeface="Arial"/>
              </a:rPr>
              <a:t>pré-formatação</a:t>
            </a:r>
            <a:r>
              <a:rPr lang="pt-BR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pt-BR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pre</a:t>
            </a:r>
            <a:r>
              <a:rPr lang="pt-BR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505794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958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>
                <a:latin typeface="Arial"/>
                <a:cs typeface="Arial"/>
              </a:rPr>
              <a:t>HTML - </a:t>
            </a:r>
            <a:r>
              <a:rPr lang="en-US" sz="4000" b="1" i="1" dirty="0" err="1" smtClean="0">
                <a:latin typeface="Arial"/>
                <a:cs typeface="Arial"/>
              </a:rPr>
              <a:t>HyperText</a:t>
            </a:r>
            <a:r>
              <a:rPr lang="en-US" sz="4000" b="1" i="1" dirty="0" smtClean="0">
                <a:latin typeface="Arial"/>
                <a:cs typeface="Arial"/>
              </a:rPr>
              <a:t> Markup Language</a:t>
            </a:r>
            <a:endParaRPr lang="en-US" sz="4000" b="1" i="1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83705"/>
            <a:ext cx="8229600" cy="4775531"/>
          </a:xfrm>
        </p:spPr>
        <p:txBody>
          <a:bodyPr>
            <a:normAutofit/>
          </a:bodyPr>
          <a:lstStyle/>
          <a:p>
            <a:pPr algn="just">
              <a:spcBef>
                <a:spcPts val="0"/>
              </a:spcBef>
            </a:pPr>
            <a:r>
              <a:rPr lang="en-US" sz="2400" dirty="0" err="1" smtClean="0">
                <a:latin typeface="Arial"/>
                <a:cs typeface="Arial"/>
              </a:rPr>
              <a:t>Estrutura</a:t>
            </a:r>
            <a:r>
              <a:rPr lang="en-US" sz="2400" dirty="0" smtClean="0">
                <a:latin typeface="Arial"/>
                <a:cs typeface="Arial"/>
              </a:rPr>
              <a:t> de um </a:t>
            </a:r>
            <a:r>
              <a:rPr lang="en-US" sz="2400" dirty="0" err="1" smtClean="0">
                <a:latin typeface="Arial"/>
                <a:cs typeface="Arial"/>
              </a:rPr>
              <a:t>documento</a:t>
            </a:r>
            <a:r>
              <a:rPr lang="en-US" sz="2400" dirty="0" smtClean="0">
                <a:latin typeface="Arial"/>
                <a:cs typeface="Arial"/>
              </a:rPr>
              <a:t> HTML</a:t>
            </a:r>
          </a:p>
          <a:p>
            <a:pPr algn="just">
              <a:spcBef>
                <a:spcPts val="0"/>
              </a:spcBef>
            </a:pPr>
            <a:r>
              <a:rPr lang="en-US" sz="2400" dirty="0" err="1" smtClean="0">
                <a:latin typeface="Arial"/>
                <a:cs typeface="Arial"/>
              </a:rPr>
              <a:t>Estruturas</a:t>
            </a:r>
            <a:r>
              <a:rPr lang="en-US" sz="2400" dirty="0" smtClean="0">
                <a:latin typeface="Arial"/>
                <a:cs typeface="Arial"/>
              </a:rPr>
              <a:t> de </a:t>
            </a:r>
            <a:r>
              <a:rPr lang="en-US" sz="2400" dirty="0" err="1" smtClean="0">
                <a:latin typeface="Arial"/>
                <a:cs typeface="Arial"/>
              </a:rPr>
              <a:t>texto</a:t>
            </a:r>
            <a:endParaRPr lang="en-US" sz="2400" dirty="0" smtClean="0">
              <a:latin typeface="Arial"/>
              <a:cs typeface="Arial"/>
            </a:endParaRPr>
          </a:p>
          <a:p>
            <a:pPr algn="just">
              <a:spcBef>
                <a:spcPts val="0"/>
              </a:spcBef>
            </a:pPr>
            <a:r>
              <a:rPr lang="en-US" sz="2400" dirty="0" err="1" smtClean="0">
                <a:latin typeface="Arial"/>
                <a:cs typeface="Arial"/>
              </a:rPr>
              <a:t>Listas</a:t>
            </a:r>
            <a:endParaRPr lang="en-US" sz="2400" dirty="0" smtClean="0">
              <a:latin typeface="Arial"/>
              <a:cs typeface="Arial"/>
            </a:endParaRPr>
          </a:p>
          <a:p>
            <a:pPr algn="just">
              <a:spcBef>
                <a:spcPts val="0"/>
              </a:spcBef>
            </a:pPr>
            <a:r>
              <a:rPr lang="en-US" sz="2400" i="1" dirty="0" smtClean="0">
                <a:latin typeface="Arial"/>
                <a:cs typeface="Arial"/>
              </a:rPr>
              <a:t>Links</a:t>
            </a:r>
            <a:r>
              <a:rPr lang="en-US" sz="2400" dirty="0" smtClean="0">
                <a:latin typeface="Arial"/>
                <a:cs typeface="Arial"/>
              </a:rPr>
              <a:t> e </a:t>
            </a:r>
            <a:r>
              <a:rPr lang="en-US" sz="2400" dirty="0" err="1" smtClean="0">
                <a:latin typeface="Arial"/>
                <a:cs typeface="Arial"/>
              </a:rPr>
              <a:t>Imagens</a:t>
            </a:r>
            <a:endParaRPr lang="en-US" sz="2400" dirty="0" smtClean="0">
              <a:latin typeface="Arial"/>
              <a:cs typeface="Arial"/>
            </a:endParaRPr>
          </a:p>
          <a:p>
            <a:pPr algn="just">
              <a:spcBef>
                <a:spcPts val="0"/>
              </a:spcBef>
            </a:pPr>
            <a:r>
              <a:rPr lang="en-US" sz="2400" dirty="0" err="1" smtClean="0">
                <a:latin typeface="Arial"/>
                <a:cs typeface="Arial"/>
              </a:rPr>
              <a:t>Letreiros</a:t>
            </a:r>
            <a:endParaRPr lang="en-US" sz="2400" dirty="0" smtClean="0">
              <a:latin typeface="Arial"/>
              <a:cs typeface="Arial"/>
            </a:endParaRPr>
          </a:p>
          <a:p>
            <a:pPr algn="just">
              <a:spcBef>
                <a:spcPts val="0"/>
              </a:spcBef>
            </a:pPr>
            <a:r>
              <a:rPr lang="en-US" sz="2400" dirty="0" err="1" smtClean="0">
                <a:latin typeface="Arial"/>
                <a:cs typeface="Arial"/>
              </a:rPr>
              <a:t>Tabelas</a:t>
            </a:r>
            <a:endParaRPr lang="en-US" sz="2400" dirty="0" smtClean="0">
              <a:latin typeface="Arial"/>
              <a:cs typeface="Arial"/>
            </a:endParaRPr>
          </a:p>
          <a:p>
            <a:pPr algn="just">
              <a:spcBef>
                <a:spcPts val="0"/>
              </a:spcBef>
            </a:pPr>
            <a:r>
              <a:rPr lang="en-US" sz="2400" dirty="0" err="1" smtClean="0">
                <a:latin typeface="Arial"/>
                <a:cs typeface="Arial"/>
              </a:rPr>
              <a:t>Formulários</a:t>
            </a:r>
            <a:endParaRPr lang="en-US" sz="2400" dirty="0" smtClean="0">
              <a:latin typeface="Arial"/>
              <a:cs typeface="Arial"/>
            </a:endParaRPr>
          </a:p>
          <a:p>
            <a:pPr algn="just">
              <a:spcBef>
                <a:spcPts val="0"/>
              </a:spcBef>
            </a:pPr>
            <a:r>
              <a:rPr lang="en-US" sz="2400" dirty="0" err="1" smtClean="0">
                <a:latin typeface="Arial"/>
                <a:cs typeface="Arial"/>
              </a:rPr>
              <a:t>Quadros</a:t>
            </a:r>
            <a:endParaRPr lang="en-US" sz="2400" dirty="0" smtClean="0">
              <a:latin typeface="Arial"/>
              <a:cs typeface="Arial"/>
            </a:endParaRPr>
          </a:p>
          <a:p>
            <a:pPr algn="just">
              <a:spcBef>
                <a:spcPts val="0"/>
              </a:spcBef>
            </a:pPr>
            <a:r>
              <a:rPr lang="en-US" sz="2400" dirty="0" smtClean="0">
                <a:latin typeface="Arial"/>
                <a:cs typeface="Arial"/>
              </a:rPr>
              <a:t>Outros </a:t>
            </a:r>
            <a:r>
              <a:rPr lang="en-US" sz="2400" dirty="0" err="1" smtClean="0">
                <a:latin typeface="Arial"/>
                <a:cs typeface="Arial"/>
              </a:rPr>
              <a:t>Recursos</a:t>
            </a:r>
            <a:endParaRPr lang="en-US" sz="2400" dirty="0" smtClean="0">
              <a:latin typeface="Arial"/>
              <a:cs typeface="Arial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2351F-46FC-9741-9564-54C0AEFDB90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254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9588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b="1" dirty="0" err="1">
                <a:latin typeface="Arial"/>
                <a:cs typeface="Arial"/>
              </a:rPr>
              <a:t>Textos</a:t>
            </a:r>
            <a:r>
              <a:rPr lang="en-US" sz="4000" b="1" dirty="0">
                <a:latin typeface="Arial"/>
                <a:cs typeface="Arial"/>
              </a:rPr>
              <a:t> </a:t>
            </a:r>
            <a:r>
              <a:rPr lang="en-US" sz="4000" b="1" dirty="0" err="1">
                <a:latin typeface="Arial"/>
                <a:cs typeface="Arial"/>
              </a:rPr>
              <a:t>Pré-Formatados</a:t>
            </a:r>
            <a:endParaRPr lang="en-US" sz="4000" b="1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83705"/>
            <a:ext cx="8229600" cy="475056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buFont typeface="Wingdings" pitchFamily="2" charset="2"/>
              <a:buChar char="à"/>
            </a:pPr>
            <a:r>
              <a:rPr lang="en-US" sz="2400" dirty="0" err="1" smtClean="0">
                <a:latin typeface="Arial"/>
                <a:cs typeface="Arial"/>
              </a:rPr>
              <a:t>Exemplo</a:t>
            </a:r>
            <a:r>
              <a:rPr lang="en-US" sz="2400" dirty="0" smtClean="0">
                <a:latin typeface="Arial"/>
                <a:cs typeface="Arial"/>
              </a:rPr>
              <a:t>: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2351F-46FC-9741-9564-54C0AEFDB906}" type="slidenum">
              <a:rPr lang="en-US" smtClean="0"/>
              <a:t>20</a:t>
            </a:fld>
            <a:endParaRPr lang="en-US"/>
          </a:p>
        </p:txBody>
      </p:sp>
      <p:sp>
        <p:nvSpPr>
          <p:cNvPr id="9" name="Retângulo 8"/>
          <p:cNvSpPr/>
          <p:nvPr/>
        </p:nvSpPr>
        <p:spPr>
          <a:xfrm>
            <a:off x="595745" y="2161316"/>
            <a:ext cx="4502730" cy="40039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pt-BR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h2&gt;</a:t>
            </a:r>
            <a:r>
              <a:rPr lang="pt-BR" dirty="0" smtClean="0">
                <a:solidFill>
                  <a:srgbClr val="FF0000"/>
                </a:solidFill>
                <a:latin typeface="Arial"/>
                <a:cs typeface="Arial"/>
              </a:rPr>
              <a:t>Tipos de Redes</a:t>
            </a:r>
            <a:r>
              <a:rPr lang="pt-BR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pt-BR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h2&gt;</a:t>
            </a:r>
          </a:p>
          <a:p>
            <a:endParaRPr lang="pt-BR" b="1" dirty="0" smtClean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BR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pt-BR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p&gt;</a:t>
            </a:r>
            <a:r>
              <a:rPr lang="pt-BR" dirty="0" smtClean="0">
                <a:solidFill>
                  <a:srgbClr val="FF0000"/>
                </a:solidFill>
                <a:latin typeface="Arial"/>
                <a:cs typeface="Arial"/>
              </a:rPr>
              <a:t>Uma </a:t>
            </a:r>
            <a:r>
              <a:rPr lang="pt-BR" dirty="0">
                <a:solidFill>
                  <a:srgbClr val="FF0000"/>
                </a:solidFill>
                <a:latin typeface="Arial"/>
                <a:cs typeface="Arial"/>
              </a:rPr>
              <a:t>rede de computadores pode ser de três tipos: LAN, MAN e WAN.</a:t>
            </a:r>
            <a:r>
              <a:rPr lang="pt-BR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&lt;/p&gt;</a:t>
            </a:r>
          </a:p>
          <a:p>
            <a:endParaRPr lang="pt-BR" b="1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BR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pt-BR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pre</a:t>
            </a:r>
            <a:r>
              <a:rPr lang="pt-BR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pt-BR" dirty="0">
                <a:solidFill>
                  <a:srgbClr val="FF0000"/>
                </a:solidFill>
                <a:latin typeface="Arial"/>
                <a:cs typeface="Arial"/>
              </a:rPr>
              <a:t>-------------------------------------</a:t>
            </a:r>
          </a:p>
          <a:p>
            <a:r>
              <a:rPr lang="pt-BR" dirty="0">
                <a:solidFill>
                  <a:srgbClr val="FF0000"/>
                </a:solidFill>
                <a:latin typeface="Arial"/>
                <a:cs typeface="Arial"/>
              </a:rPr>
              <a:t>| Sigla | Descrição                 |</a:t>
            </a:r>
          </a:p>
          <a:p>
            <a:r>
              <a:rPr lang="pt-BR" dirty="0">
                <a:solidFill>
                  <a:srgbClr val="FF0000"/>
                </a:solidFill>
                <a:latin typeface="Arial"/>
                <a:cs typeface="Arial"/>
              </a:rPr>
              <a:t>-------------------------------------</a:t>
            </a:r>
          </a:p>
          <a:p>
            <a:r>
              <a:rPr lang="pt-BR" dirty="0">
                <a:solidFill>
                  <a:srgbClr val="FF0000"/>
                </a:solidFill>
                <a:latin typeface="Arial"/>
                <a:cs typeface="Arial"/>
              </a:rPr>
              <a:t>| LAN   | Local </a:t>
            </a:r>
            <a:r>
              <a:rPr lang="pt-BR" dirty="0" err="1">
                <a:solidFill>
                  <a:srgbClr val="FF0000"/>
                </a:solidFill>
                <a:latin typeface="Arial"/>
                <a:cs typeface="Arial"/>
              </a:rPr>
              <a:t>Area</a:t>
            </a:r>
            <a:r>
              <a:rPr lang="pt-BR" dirty="0">
                <a:solidFill>
                  <a:srgbClr val="FF0000"/>
                </a:solidFill>
                <a:latin typeface="Arial"/>
                <a:cs typeface="Arial"/>
              </a:rPr>
              <a:t> Network        |</a:t>
            </a:r>
          </a:p>
          <a:p>
            <a:r>
              <a:rPr lang="pt-BR" dirty="0">
                <a:solidFill>
                  <a:srgbClr val="FF0000"/>
                </a:solidFill>
                <a:latin typeface="Arial"/>
                <a:cs typeface="Arial"/>
              </a:rPr>
              <a:t>| MAN   | </a:t>
            </a:r>
            <a:r>
              <a:rPr lang="pt-BR" dirty="0" err="1">
                <a:solidFill>
                  <a:srgbClr val="FF0000"/>
                </a:solidFill>
                <a:latin typeface="Arial"/>
                <a:cs typeface="Arial"/>
              </a:rPr>
              <a:t>Metropolitan</a:t>
            </a:r>
            <a:r>
              <a:rPr lang="pt-BR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pt-BR" dirty="0" err="1">
                <a:solidFill>
                  <a:srgbClr val="FF0000"/>
                </a:solidFill>
                <a:latin typeface="Arial"/>
                <a:cs typeface="Arial"/>
              </a:rPr>
              <a:t>Area</a:t>
            </a:r>
            <a:r>
              <a:rPr lang="pt-BR" dirty="0">
                <a:solidFill>
                  <a:srgbClr val="FF0000"/>
                </a:solidFill>
                <a:latin typeface="Arial"/>
                <a:cs typeface="Arial"/>
              </a:rPr>
              <a:t> Network |</a:t>
            </a:r>
          </a:p>
          <a:p>
            <a:r>
              <a:rPr lang="pt-BR" dirty="0">
                <a:solidFill>
                  <a:srgbClr val="FF0000"/>
                </a:solidFill>
                <a:latin typeface="Arial"/>
                <a:cs typeface="Arial"/>
              </a:rPr>
              <a:t>| WAN   | </a:t>
            </a:r>
            <a:r>
              <a:rPr lang="pt-BR" dirty="0" err="1">
                <a:solidFill>
                  <a:srgbClr val="FF0000"/>
                </a:solidFill>
                <a:latin typeface="Arial"/>
                <a:cs typeface="Arial"/>
              </a:rPr>
              <a:t>Wide</a:t>
            </a:r>
            <a:r>
              <a:rPr lang="pt-BR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pt-BR" dirty="0" err="1">
                <a:solidFill>
                  <a:srgbClr val="FF0000"/>
                </a:solidFill>
                <a:latin typeface="Arial"/>
                <a:cs typeface="Arial"/>
              </a:rPr>
              <a:t>Area</a:t>
            </a:r>
            <a:r>
              <a:rPr lang="pt-BR" dirty="0">
                <a:solidFill>
                  <a:srgbClr val="FF0000"/>
                </a:solidFill>
                <a:latin typeface="Arial"/>
                <a:cs typeface="Arial"/>
              </a:rPr>
              <a:t> Network         |</a:t>
            </a:r>
          </a:p>
          <a:p>
            <a:r>
              <a:rPr lang="pt-BR" dirty="0">
                <a:solidFill>
                  <a:srgbClr val="FF0000"/>
                </a:solidFill>
                <a:latin typeface="Arial"/>
                <a:cs typeface="Arial"/>
              </a:rPr>
              <a:t>------------------------------------- </a:t>
            </a:r>
            <a:endParaRPr lang="pt-BR" dirty="0" smtClean="0">
              <a:solidFill>
                <a:srgbClr val="FF0000"/>
              </a:solidFill>
              <a:latin typeface="Arial"/>
              <a:cs typeface="Arial"/>
            </a:endParaRPr>
          </a:p>
          <a:p>
            <a:r>
              <a:rPr lang="pt-BR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pt-BR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pre</a:t>
            </a:r>
            <a:r>
              <a:rPr lang="pt-BR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pt-BR" b="1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252"/>
          <a:stretch/>
        </p:blipFill>
        <p:spPr>
          <a:xfrm>
            <a:off x="5098475" y="2161316"/>
            <a:ext cx="3543300" cy="4003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098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9588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b="1" dirty="0" err="1" smtClean="0">
                <a:latin typeface="Arial"/>
                <a:cs typeface="Arial"/>
              </a:rPr>
              <a:t>Listas</a:t>
            </a:r>
            <a:endParaRPr lang="en-US" sz="4000" b="1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83705"/>
            <a:ext cx="8229600" cy="4750568"/>
          </a:xfrm>
        </p:spPr>
        <p:txBody>
          <a:bodyPr>
            <a:normAutofit/>
          </a:bodyPr>
          <a:lstStyle/>
          <a:p>
            <a:pPr marL="0" indent="450000">
              <a:spcBef>
                <a:spcPts val="0"/>
              </a:spcBef>
              <a:buNone/>
            </a:pPr>
            <a:r>
              <a:rPr lang="pt-BR" sz="2400" dirty="0">
                <a:latin typeface="Arial"/>
                <a:cs typeface="Arial"/>
              </a:rPr>
              <a:t>As listas são formas de estruturar o conteúdo de uma página </a:t>
            </a:r>
            <a:r>
              <a:rPr lang="pt-BR" sz="2400" i="1" dirty="0" smtClean="0">
                <a:latin typeface="Arial"/>
                <a:cs typeface="Arial"/>
              </a:rPr>
              <a:t>web</a:t>
            </a:r>
            <a:r>
              <a:rPr lang="pt-BR" sz="2400" dirty="0">
                <a:latin typeface="Arial"/>
                <a:cs typeface="Arial"/>
              </a:rPr>
              <a:t>. Elas podem ser utilizadas como um sumário de assuntos, menu de links ou resumo do conteúdo do site. Existem três tipos de </a:t>
            </a:r>
            <a:r>
              <a:rPr lang="pt-BR" sz="2400" dirty="0" smtClean="0">
                <a:latin typeface="Arial"/>
                <a:cs typeface="Arial"/>
              </a:rPr>
              <a:t>listas: </a:t>
            </a:r>
          </a:p>
          <a:p>
            <a:pPr marL="0" indent="450000">
              <a:spcBef>
                <a:spcPts val="0"/>
              </a:spcBef>
              <a:buNone/>
            </a:pPr>
            <a:endParaRPr lang="pt-BR" sz="2400" dirty="0">
              <a:latin typeface="Arial"/>
              <a:cs typeface="Arial"/>
            </a:endParaRPr>
          </a:p>
          <a:p>
            <a:pPr>
              <a:spcBef>
                <a:spcPts val="0"/>
              </a:spcBef>
            </a:pPr>
            <a:r>
              <a:rPr lang="pt-BR" sz="2400" dirty="0" smtClean="0">
                <a:latin typeface="Arial"/>
                <a:cs typeface="Arial"/>
              </a:rPr>
              <a:t>Listas não ordenadas</a:t>
            </a:r>
          </a:p>
          <a:p>
            <a:pPr>
              <a:spcBef>
                <a:spcPts val="0"/>
              </a:spcBef>
            </a:pPr>
            <a:r>
              <a:rPr lang="pt-BR" sz="2400" dirty="0">
                <a:latin typeface="Arial"/>
                <a:cs typeface="Arial"/>
              </a:rPr>
              <a:t>L</a:t>
            </a:r>
            <a:r>
              <a:rPr lang="pt-BR" sz="2400" dirty="0" smtClean="0">
                <a:latin typeface="Arial"/>
                <a:cs typeface="Arial"/>
              </a:rPr>
              <a:t>istas ordenadas</a:t>
            </a:r>
          </a:p>
          <a:p>
            <a:pPr>
              <a:spcBef>
                <a:spcPts val="0"/>
              </a:spcBef>
            </a:pPr>
            <a:r>
              <a:rPr lang="pt-BR" sz="2400" dirty="0">
                <a:latin typeface="Arial"/>
                <a:cs typeface="Arial"/>
              </a:rPr>
              <a:t>L</a:t>
            </a:r>
            <a:r>
              <a:rPr lang="pt-BR" sz="2400" dirty="0" smtClean="0">
                <a:latin typeface="Arial"/>
                <a:cs typeface="Arial"/>
              </a:rPr>
              <a:t>istas </a:t>
            </a:r>
            <a:r>
              <a:rPr lang="pt-BR" sz="2400" dirty="0">
                <a:latin typeface="Arial"/>
                <a:cs typeface="Arial"/>
              </a:rPr>
              <a:t>de </a:t>
            </a:r>
            <a:r>
              <a:rPr lang="pt-BR" sz="2400" dirty="0" smtClean="0">
                <a:latin typeface="Arial"/>
                <a:cs typeface="Arial"/>
              </a:rPr>
              <a:t>definições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2351F-46FC-9741-9564-54C0AEFDB90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74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9588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b="1" dirty="0" err="1" smtClean="0">
                <a:latin typeface="Arial"/>
                <a:cs typeface="Arial"/>
              </a:rPr>
              <a:t>Listas</a:t>
            </a:r>
            <a:r>
              <a:rPr lang="en-US" sz="4000" b="1" dirty="0" smtClean="0">
                <a:latin typeface="Arial"/>
                <a:cs typeface="Arial"/>
              </a:rPr>
              <a:t> </a:t>
            </a:r>
            <a:r>
              <a:rPr lang="en-US" sz="4000" b="1" dirty="0" err="1" smtClean="0">
                <a:latin typeface="Arial"/>
                <a:cs typeface="Arial"/>
              </a:rPr>
              <a:t>Não</a:t>
            </a:r>
            <a:r>
              <a:rPr lang="en-US" sz="4000" b="1" dirty="0" smtClean="0">
                <a:latin typeface="Arial"/>
                <a:cs typeface="Arial"/>
              </a:rPr>
              <a:t> </a:t>
            </a:r>
            <a:r>
              <a:rPr lang="en-US" sz="4000" b="1" dirty="0" err="1" smtClean="0">
                <a:latin typeface="Arial"/>
                <a:cs typeface="Arial"/>
              </a:rPr>
              <a:t>Ordenadas</a:t>
            </a:r>
            <a:endParaRPr lang="en-US" sz="4000" b="1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83705"/>
            <a:ext cx="8229600" cy="4750568"/>
          </a:xfrm>
        </p:spPr>
        <p:txBody>
          <a:bodyPr>
            <a:normAutofit/>
          </a:bodyPr>
          <a:lstStyle/>
          <a:p>
            <a:pPr marL="0" indent="450000">
              <a:spcBef>
                <a:spcPts val="0"/>
              </a:spcBef>
              <a:buNone/>
            </a:pPr>
            <a:r>
              <a:rPr lang="pt-BR" sz="2400" dirty="0">
                <a:latin typeface="Arial"/>
                <a:cs typeface="Arial"/>
              </a:rPr>
              <a:t>As listas não </a:t>
            </a:r>
            <a:r>
              <a:rPr lang="pt-BR" sz="2400" dirty="0" smtClean="0">
                <a:latin typeface="Arial"/>
                <a:cs typeface="Arial"/>
              </a:rPr>
              <a:t>ordenadas </a:t>
            </a:r>
            <a:r>
              <a:rPr lang="pt-BR" sz="2400" dirty="0">
                <a:latin typeface="Arial"/>
                <a:cs typeface="Arial"/>
              </a:rPr>
              <a:t>(</a:t>
            </a:r>
            <a:r>
              <a:rPr lang="pt-BR" sz="2400" i="1" dirty="0" err="1">
                <a:latin typeface="Arial"/>
                <a:cs typeface="Arial"/>
              </a:rPr>
              <a:t>Unordered</a:t>
            </a:r>
            <a:r>
              <a:rPr lang="pt-BR" sz="2400" i="1" dirty="0">
                <a:latin typeface="Arial"/>
                <a:cs typeface="Arial"/>
              </a:rPr>
              <a:t> </a:t>
            </a:r>
            <a:r>
              <a:rPr lang="pt-BR" sz="2400" i="1" dirty="0" err="1">
                <a:latin typeface="Arial"/>
                <a:cs typeface="Arial"/>
              </a:rPr>
              <a:t>List</a:t>
            </a:r>
            <a:r>
              <a:rPr lang="pt-BR" sz="2400" dirty="0">
                <a:latin typeface="Arial"/>
                <a:cs typeface="Arial"/>
              </a:rPr>
              <a:t>)</a:t>
            </a:r>
            <a:r>
              <a:rPr lang="pt-BR" sz="2400" dirty="0" smtClean="0">
                <a:latin typeface="Arial"/>
                <a:cs typeface="Arial"/>
              </a:rPr>
              <a:t> </a:t>
            </a:r>
            <a:r>
              <a:rPr lang="pt-BR" sz="2400" dirty="0">
                <a:latin typeface="Arial"/>
                <a:cs typeface="Arial"/>
              </a:rPr>
              <a:t>são aquelas que representam um conjunto de elementos que não precisam ser dispostos em algum tipo de ordem. </a:t>
            </a:r>
            <a:r>
              <a:rPr lang="pt-BR" sz="2400" dirty="0" smtClean="0">
                <a:latin typeface="Arial"/>
                <a:cs typeface="Arial"/>
              </a:rPr>
              <a:t>As </a:t>
            </a:r>
            <a:r>
              <a:rPr lang="pt-BR" sz="2400" i="1" dirty="0" err="1" smtClean="0">
                <a:latin typeface="Arial"/>
                <a:cs typeface="Arial"/>
              </a:rPr>
              <a:t>tags</a:t>
            </a:r>
            <a:r>
              <a:rPr lang="pt-BR" sz="2400" dirty="0" smtClean="0">
                <a:latin typeface="Arial"/>
                <a:cs typeface="Arial"/>
              </a:rPr>
              <a:t> </a:t>
            </a:r>
            <a:r>
              <a:rPr lang="pt-BR" sz="2400" dirty="0">
                <a:latin typeface="Arial"/>
                <a:cs typeface="Arial"/>
              </a:rPr>
              <a:t>utilizada para </a:t>
            </a:r>
            <a:r>
              <a:rPr lang="pt-BR" sz="2400" dirty="0" smtClean="0">
                <a:latin typeface="Arial"/>
                <a:cs typeface="Arial"/>
              </a:rPr>
              <a:t>a sua criação são as </a:t>
            </a:r>
            <a:r>
              <a:rPr lang="pt-BR" sz="2400" i="1" dirty="0" err="1" smtClean="0">
                <a:latin typeface="Arial"/>
                <a:cs typeface="Arial"/>
              </a:rPr>
              <a:t>tags</a:t>
            </a:r>
            <a:r>
              <a:rPr lang="pt-BR" sz="2400" dirty="0" smtClean="0">
                <a:latin typeface="Arial"/>
                <a:cs typeface="Arial"/>
              </a:rPr>
              <a:t> </a:t>
            </a:r>
            <a:r>
              <a:rPr lang="pt-BR" sz="2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pt-BR" sz="24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ul</a:t>
            </a:r>
            <a:r>
              <a:rPr lang="pt-BR" sz="2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pt-BR" sz="2400" dirty="0" smtClean="0">
                <a:latin typeface="Arial"/>
                <a:cs typeface="Arial"/>
              </a:rPr>
              <a:t> que </a:t>
            </a:r>
            <a:r>
              <a:rPr lang="pt-BR" sz="2400" dirty="0">
                <a:latin typeface="Arial"/>
                <a:cs typeface="Arial"/>
              </a:rPr>
              <a:t>define o início e </a:t>
            </a:r>
            <a:r>
              <a:rPr lang="pt-BR" sz="2400" dirty="0" smtClean="0">
                <a:latin typeface="Arial"/>
                <a:cs typeface="Arial"/>
              </a:rPr>
              <a:t>o fim da lista e </a:t>
            </a:r>
            <a:r>
              <a:rPr lang="pt-BR" sz="2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&lt;li&gt;</a:t>
            </a:r>
            <a:r>
              <a:rPr lang="pt-BR" sz="2400" dirty="0">
                <a:latin typeface="Arial"/>
                <a:cs typeface="Arial"/>
              </a:rPr>
              <a:t> que define cada item da lista</a:t>
            </a:r>
            <a:r>
              <a:rPr lang="pt-BR" sz="2400" dirty="0" smtClean="0">
                <a:latin typeface="Arial"/>
                <a:cs typeface="Arial"/>
              </a:rPr>
              <a:t>.</a:t>
            </a:r>
            <a:endParaRPr lang="pt-BR" sz="2400" dirty="0">
              <a:latin typeface="Arial"/>
              <a:cs typeface="Arial"/>
            </a:endParaRPr>
          </a:p>
          <a:p>
            <a:pPr marL="0" indent="450000">
              <a:spcBef>
                <a:spcPts val="0"/>
              </a:spcBef>
              <a:buNone/>
            </a:pPr>
            <a:endParaRPr lang="pt-BR" sz="2400" dirty="0" smtClean="0">
              <a:latin typeface="Arial"/>
              <a:cs typeface="Arial"/>
            </a:endParaRPr>
          </a:p>
          <a:p>
            <a:pPr>
              <a:spcBef>
                <a:spcPts val="0"/>
              </a:spcBef>
              <a:buFont typeface="Wingdings" pitchFamily="2" charset="2"/>
              <a:buChar char="à"/>
            </a:pPr>
            <a:r>
              <a:rPr lang="en-US" sz="2400" dirty="0" err="1" smtClean="0">
                <a:latin typeface="Arial"/>
                <a:cs typeface="Arial"/>
              </a:rPr>
              <a:t>Sintaxe</a:t>
            </a:r>
            <a:r>
              <a:rPr lang="en-US" sz="2400" dirty="0" smtClean="0">
                <a:latin typeface="Arial"/>
                <a:cs typeface="Arial"/>
              </a:rPr>
              <a:t>: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2351F-46FC-9741-9564-54C0AEFDB906}" type="slidenum">
              <a:rPr lang="en-US" smtClean="0"/>
              <a:t>22</a:t>
            </a:fld>
            <a:endParaRPr lang="en-US"/>
          </a:p>
        </p:txBody>
      </p:sp>
      <p:sp>
        <p:nvSpPr>
          <p:cNvPr id="9" name="Retângulo 8"/>
          <p:cNvSpPr/>
          <p:nvPr/>
        </p:nvSpPr>
        <p:spPr>
          <a:xfrm>
            <a:off x="595745" y="4364175"/>
            <a:ext cx="7952510" cy="17622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pt-BR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ul</a:t>
            </a:r>
            <a:r>
              <a:rPr lang="pt-BR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pt-BR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&lt;li&gt;</a:t>
            </a:r>
            <a:r>
              <a:rPr lang="pt-BR" dirty="0" smtClean="0">
                <a:solidFill>
                  <a:srgbClr val="FF0000"/>
                </a:solidFill>
                <a:latin typeface="Arial"/>
                <a:cs typeface="Arial"/>
              </a:rPr>
              <a:t>Conteúdo do item 1</a:t>
            </a:r>
            <a:r>
              <a:rPr lang="pt-BR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&lt;/li&gt;</a:t>
            </a:r>
          </a:p>
          <a:p>
            <a:r>
              <a:rPr lang="pt-BR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&lt;</a:t>
            </a:r>
            <a:r>
              <a:rPr lang="pt-BR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li&gt;</a:t>
            </a:r>
            <a:r>
              <a:rPr lang="pt-BR" dirty="0">
                <a:solidFill>
                  <a:srgbClr val="FF0000"/>
                </a:solidFill>
                <a:latin typeface="Arial"/>
                <a:cs typeface="Arial"/>
              </a:rPr>
              <a:t>Conteúdo do item </a:t>
            </a:r>
            <a:r>
              <a:rPr lang="pt-BR" dirty="0" smtClean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r>
              <a:rPr lang="pt-BR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pt-BR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li</a:t>
            </a:r>
            <a:r>
              <a:rPr lang="pt-BR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pt-BR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...</a:t>
            </a:r>
          </a:p>
          <a:p>
            <a:r>
              <a:rPr lang="pt-BR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&lt;</a:t>
            </a:r>
            <a:r>
              <a:rPr lang="pt-BR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li&gt;</a:t>
            </a:r>
            <a:r>
              <a:rPr lang="pt-BR" dirty="0">
                <a:solidFill>
                  <a:srgbClr val="FF0000"/>
                </a:solidFill>
                <a:latin typeface="Arial"/>
                <a:cs typeface="Arial"/>
              </a:rPr>
              <a:t>Conteúdo do item </a:t>
            </a:r>
            <a:r>
              <a:rPr lang="pt-BR" dirty="0" smtClean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lang="pt-BR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pt-BR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li</a:t>
            </a:r>
            <a:r>
              <a:rPr lang="pt-BR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pt-BR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pt-BR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ul</a:t>
            </a:r>
            <a:r>
              <a:rPr lang="pt-BR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861443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9588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b="1" dirty="0" err="1" smtClean="0">
                <a:latin typeface="Arial"/>
                <a:cs typeface="Arial"/>
              </a:rPr>
              <a:t>Listas</a:t>
            </a:r>
            <a:r>
              <a:rPr lang="en-US" sz="4000" b="1" dirty="0" smtClean="0">
                <a:latin typeface="Arial"/>
                <a:cs typeface="Arial"/>
              </a:rPr>
              <a:t> </a:t>
            </a:r>
            <a:r>
              <a:rPr lang="en-US" sz="4000" b="1" dirty="0" err="1" smtClean="0">
                <a:latin typeface="Arial"/>
                <a:cs typeface="Arial"/>
              </a:rPr>
              <a:t>Não</a:t>
            </a:r>
            <a:r>
              <a:rPr lang="en-US" sz="4000" b="1" dirty="0" smtClean="0">
                <a:latin typeface="Arial"/>
                <a:cs typeface="Arial"/>
              </a:rPr>
              <a:t> </a:t>
            </a:r>
            <a:r>
              <a:rPr lang="en-US" sz="4000" b="1" dirty="0" err="1" smtClean="0">
                <a:latin typeface="Arial"/>
                <a:cs typeface="Arial"/>
              </a:rPr>
              <a:t>Ordenadas</a:t>
            </a:r>
            <a:endParaRPr lang="en-US" sz="4000" b="1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83705"/>
            <a:ext cx="8229600" cy="475056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buFont typeface="Wingdings" pitchFamily="2" charset="2"/>
              <a:buChar char="à"/>
            </a:pPr>
            <a:r>
              <a:rPr lang="en-US" sz="2400" dirty="0" err="1" smtClean="0">
                <a:latin typeface="Arial"/>
                <a:cs typeface="Arial"/>
              </a:rPr>
              <a:t>Exemplo</a:t>
            </a:r>
            <a:r>
              <a:rPr lang="en-US" sz="2400" dirty="0" smtClean="0">
                <a:latin typeface="Arial"/>
                <a:cs typeface="Arial"/>
              </a:rPr>
              <a:t>: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2351F-46FC-9741-9564-54C0AEFDB906}" type="slidenum">
              <a:rPr lang="en-US" smtClean="0"/>
              <a:t>23</a:t>
            </a:fld>
            <a:endParaRPr lang="en-US"/>
          </a:p>
        </p:txBody>
      </p:sp>
      <p:sp>
        <p:nvSpPr>
          <p:cNvPr id="9" name="Retângulo 8"/>
          <p:cNvSpPr/>
          <p:nvPr/>
        </p:nvSpPr>
        <p:spPr>
          <a:xfrm>
            <a:off x="595744" y="2161316"/>
            <a:ext cx="4132800" cy="39762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pt-BR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h2&gt;</a:t>
            </a:r>
            <a:r>
              <a:rPr lang="pt-BR" dirty="0" smtClean="0">
                <a:solidFill>
                  <a:srgbClr val="FF0000"/>
                </a:solidFill>
                <a:latin typeface="Arial"/>
                <a:cs typeface="Arial"/>
              </a:rPr>
              <a:t>Navegadores Web</a:t>
            </a:r>
            <a:r>
              <a:rPr lang="pt-BR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pt-BR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h2&gt;</a:t>
            </a:r>
          </a:p>
          <a:p>
            <a:endParaRPr lang="pt-BR" b="1" dirty="0" smtClean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BR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pt-BR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p&gt;</a:t>
            </a:r>
            <a:r>
              <a:rPr lang="pt-BR" dirty="0"/>
              <a:t> </a:t>
            </a:r>
            <a:r>
              <a:rPr lang="pt-BR" dirty="0">
                <a:solidFill>
                  <a:srgbClr val="FF0000"/>
                </a:solidFill>
                <a:latin typeface="Arial"/>
                <a:cs typeface="Arial"/>
              </a:rPr>
              <a:t>São programas utilizados para navegar na web e visualizar suas páginas</a:t>
            </a:r>
            <a:r>
              <a:rPr lang="pt-BR" dirty="0" smtClean="0">
                <a:solidFill>
                  <a:srgbClr val="FF0000"/>
                </a:solidFill>
                <a:latin typeface="Arial"/>
                <a:cs typeface="Arial"/>
              </a:rPr>
              <a:t>. Os principais navegadores são:</a:t>
            </a:r>
            <a:r>
              <a:rPr lang="pt-BR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pt-BR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p&gt;</a:t>
            </a:r>
          </a:p>
          <a:p>
            <a:endParaRPr lang="pt-BR" b="1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BR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pt-BR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ul</a:t>
            </a:r>
            <a:r>
              <a:rPr lang="pt-BR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pt-BR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&lt;li&gt;</a:t>
            </a:r>
            <a:r>
              <a:rPr lang="pt-BR" dirty="0" smtClean="0">
                <a:solidFill>
                  <a:srgbClr val="FF0000"/>
                </a:solidFill>
                <a:latin typeface="Arial"/>
                <a:cs typeface="Arial"/>
              </a:rPr>
              <a:t>Apple Safari</a:t>
            </a:r>
            <a:r>
              <a:rPr lang="pt-BR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&lt;/li</a:t>
            </a:r>
            <a:r>
              <a:rPr lang="pt-BR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pt-BR" dirty="0">
              <a:solidFill>
                <a:srgbClr val="FF0000"/>
              </a:solidFill>
              <a:latin typeface="Arial"/>
              <a:cs typeface="Arial"/>
            </a:endParaRPr>
          </a:p>
          <a:p>
            <a:r>
              <a:rPr lang="pt-BR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&lt;li&gt;</a:t>
            </a:r>
            <a:r>
              <a:rPr lang="pt-BR" dirty="0" smtClean="0">
                <a:solidFill>
                  <a:srgbClr val="FF0000"/>
                </a:solidFill>
                <a:latin typeface="Arial"/>
                <a:cs typeface="Arial"/>
              </a:rPr>
              <a:t>Google </a:t>
            </a:r>
            <a:r>
              <a:rPr lang="pt-BR" dirty="0" err="1" smtClean="0">
                <a:solidFill>
                  <a:srgbClr val="FF0000"/>
                </a:solidFill>
                <a:latin typeface="Arial"/>
                <a:cs typeface="Arial"/>
              </a:rPr>
              <a:t>Chrome</a:t>
            </a:r>
            <a:r>
              <a:rPr lang="pt-BR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pt-BR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li</a:t>
            </a:r>
            <a:r>
              <a:rPr lang="pt-BR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pt-BR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&lt;li&gt;</a:t>
            </a:r>
            <a:r>
              <a:rPr lang="pt-BR" dirty="0" smtClean="0">
                <a:solidFill>
                  <a:srgbClr val="FF0000"/>
                </a:solidFill>
                <a:latin typeface="Arial"/>
                <a:cs typeface="Arial"/>
              </a:rPr>
              <a:t>Internet Explorer</a:t>
            </a:r>
            <a:r>
              <a:rPr lang="pt-BR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pt-BR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li</a:t>
            </a:r>
            <a:r>
              <a:rPr lang="pt-BR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pt-BR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&lt;li&gt;</a:t>
            </a:r>
            <a:r>
              <a:rPr lang="pt-BR" dirty="0" smtClean="0">
                <a:solidFill>
                  <a:srgbClr val="FF0000"/>
                </a:solidFill>
                <a:latin typeface="Arial"/>
                <a:cs typeface="Arial"/>
              </a:rPr>
              <a:t>Mozilla Firefox</a:t>
            </a:r>
            <a:r>
              <a:rPr lang="pt-BR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pt-BR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li</a:t>
            </a:r>
            <a:r>
              <a:rPr lang="pt-BR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pt-BR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&lt;li&gt;</a:t>
            </a:r>
            <a:r>
              <a:rPr lang="pt-BR" dirty="0" smtClean="0">
                <a:solidFill>
                  <a:srgbClr val="FF0000"/>
                </a:solidFill>
                <a:latin typeface="Arial"/>
                <a:cs typeface="Arial"/>
              </a:rPr>
              <a:t>Opera</a:t>
            </a:r>
            <a:r>
              <a:rPr lang="pt-BR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pt-BR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li&gt;</a:t>
            </a:r>
            <a:r>
              <a:rPr lang="pt-BR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</a:p>
          <a:p>
            <a:r>
              <a:rPr lang="pt-BR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pt-BR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ul</a:t>
            </a:r>
            <a:r>
              <a:rPr lang="pt-BR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pt-BR" b="1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323"/>
          <a:stretch/>
        </p:blipFill>
        <p:spPr>
          <a:xfrm>
            <a:off x="4631559" y="2161317"/>
            <a:ext cx="4067175" cy="3976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448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9588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b="1" dirty="0" err="1" smtClean="0">
                <a:latin typeface="Arial"/>
                <a:cs typeface="Arial"/>
              </a:rPr>
              <a:t>Listas</a:t>
            </a:r>
            <a:r>
              <a:rPr lang="en-US" sz="4000" b="1" dirty="0">
                <a:latin typeface="Arial"/>
                <a:cs typeface="Arial"/>
              </a:rPr>
              <a:t> </a:t>
            </a:r>
            <a:r>
              <a:rPr lang="en-US" sz="4000" b="1" dirty="0" err="1" smtClean="0">
                <a:latin typeface="Arial"/>
                <a:cs typeface="Arial"/>
              </a:rPr>
              <a:t>Ordenadas</a:t>
            </a:r>
            <a:endParaRPr lang="en-US" sz="4000" b="1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83705"/>
            <a:ext cx="8229600" cy="4750568"/>
          </a:xfrm>
        </p:spPr>
        <p:txBody>
          <a:bodyPr>
            <a:normAutofit/>
          </a:bodyPr>
          <a:lstStyle/>
          <a:p>
            <a:pPr marL="0" indent="450000">
              <a:spcBef>
                <a:spcPts val="0"/>
              </a:spcBef>
              <a:buNone/>
            </a:pPr>
            <a:r>
              <a:rPr lang="pt-BR" sz="2400" dirty="0">
                <a:latin typeface="Arial"/>
                <a:cs typeface="Arial"/>
              </a:rPr>
              <a:t>As listas </a:t>
            </a:r>
            <a:r>
              <a:rPr lang="pt-BR" sz="2400" dirty="0" smtClean="0">
                <a:latin typeface="Arial"/>
                <a:cs typeface="Arial"/>
              </a:rPr>
              <a:t>ordenadas (</a:t>
            </a:r>
            <a:r>
              <a:rPr lang="pt-BR" sz="2400" i="1" dirty="0" err="1">
                <a:latin typeface="Arial"/>
                <a:cs typeface="Arial"/>
              </a:rPr>
              <a:t>O</a:t>
            </a:r>
            <a:r>
              <a:rPr lang="pt-BR" sz="2400" i="1" dirty="0" err="1" smtClean="0">
                <a:latin typeface="Arial"/>
                <a:cs typeface="Arial"/>
              </a:rPr>
              <a:t>rdered</a:t>
            </a:r>
            <a:r>
              <a:rPr lang="pt-BR" sz="2400" i="1" dirty="0" smtClean="0">
                <a:latin typeface="Arial"/>
                <a:cs typeface="Arial"/>
              </a:rPr>
              <a:t> </a:t>
            </a:r>
            <a:r>
              <a:rPr lang="pt-BR" sz="2400" i="1" dirty="0" err="1">
                <a:latin typeface="Arial"/>
                <a:cs typeface="Arial"/>
              </a:rPr>
              <a:t>List</a:t>
            </a:r>
            <a:r>
              <a:rPr lang="pt-BR" sz="2400" dirty="0">
                <a:latin typeface="Arial"/>
                <a:cs typeface="Arial"/>
              </a:rPr>
              <a:t>)</a:t>
            </a:r>
            <a:r>
              <a:rPr lang="pt-BR" sz="2400" dirty="0" smtClean="0">
                <a:latin typeface="Arial"/>
                <a:cs typeface="Arial"/>
              </a:rPr>
              <a:t> </a:t>
            </a:r>
            <a:r>
              <a:rPr lang="pt-BR" sz="2400" dirty="0">
                <a:latin typeface="Arial"/>
                <a:cs typeface="Arial"/>
              </a:rPr>
              <a:t>são aquelas que representam um conjunto de elementos que </a:t>
            </a:r>
            <a:r>
              <a:rPr lang="pt-BR" sz="2400" dirty="0" smtClean="0">
                <a:latin typeface="Arial"/>
                <a:cs typeface="Arial"/>
              </a:rPr>
              <a:t>precisam </a:t>
            </a:r>
            <a:r>
              <a:rPr lang="pt-BR" sz="2400" dirty="0">
                <a:latin typeface="Arial"/>
                <a:cs typeface="Arial"/>
              </a:rPr>
              <a:t>ser dispostos em algum tipo de ordem. </a:t>
            </a:r>
            <a:r>
              <a:rPr lang="pt-BR" sz="2400" dirty="0" smtClean="0">
                <a:latin typeface="Arial"/>
                <a:cs typeface="Arial"/>
              </a:rPr>
              <a:t>As </a:t>
            </a:r>
            <a:r>
              <a:rPr lang="pt-BR" sz="2400" i="1" dirty="0" err="1" smtClean="0">
                <a:latin typeface="Arial"/>
                <a:cs typeface="Arial"/>
              </a:rPr>
              <a:t>tags</a:t>
            </a:r>
            <a:r>
              <a:rPr lang="pt-BR" sz="2400" dirty="0" smtClean="0">
                <a:latin typeface="Arial"/>
                <a:cs typeface="Arial"/>
              </a:rPr>
              <a:t> </a:t>
            </a:r>
            <a:r>
              <a:rPr lang="pt-BR" sz="2400" dirty="0">
                <a:latin typeface="Arial"/>
                <a:cs typeface="Arial"/>
              </a:rPr>
              <a:t>utilizada para </a:t>
            </a:r>
            <a:r>
              <a:rPr lang="pt-BR" sz="2400" dirty="0" smtClean="0">
                <a:latin typeface="Arial"/>
                <a:cs typeface="Arial"/>
              </a:rPr>
              <a:t>a sua criação são as </a:t>
            </a:r>
            <a:r>
              <a:rPr lang="pt-BR" sz="2400" i="1" dirty="0" err="1" smtClean="0">
                <a:latin typeface="Arial"/>
                <a:cs typeface="Arial"/>
              </a:rPr>
              <a:t>tags</a:t>
            </a:r>
            <a:r>
              <a:rPr lang="pt-BR" sz="2400" dirty="0" smtClean="0">
                <a:latin typeface="Arial"/>
                <a:cs typeface="Arial"/>
              </a:rPr>
              <a:t> </a:t>
            </a:r>
            <a:r>
              <a:rPr lang="pt-BR" sz="2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pt-BR" sz="24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o</a:t>
            </a:r>
            <a:r>
              <a:rPr lang="pt-BR" sz="24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l</a:t>
            </a:r>
            <a:r>
              <a:rPr lang="pt-BR" sz="2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pt-BR" sz="2400" dirty="0" smtClean="0">
                <a:latin typeface="Arial"/>
                <a:cs typeface="Arial"/>
              </a:rPr>
              <a:t> que </a:t>
            </a:r>
            <a:r>
              <a:rPr lang="pt-BR" sz="2400" dirty="0">
                <a:latin typeface="Arial"/>
                <a:cs typeface="Arial"/>
              </a:rPr>
              <a:t>define o início e </a:t>
            </a:r>
            <a:r>
              <a:rPr lang="pt-BR" sz="2400" dirty="0" smtClean="0">
                <a:latin typeface="Arial"/>
                <a:cs typeface="Arial"/>
              </a:rPr>
              <a:t>o fim da lista e </a:t>
            </a:r>
            <a:r>
              <a:rPr lang="pt-BR" sz="2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&lt;li&gt;</a:t>
            </a:r>
            <a:r>
              <a:rPr lang="pt-BR" sz="2400" dirty="0">
                <a:latin typeface="Arial"/>
                <a:cs typeface="Arial"/>
              </a:rPr>
              <a:t> que define cada item da lista</a:t>
            </a:r>
            <a:r>
              <a:rPr lang="pt-BR" sz="2400" dirty="0" smtClean="0">
                <a:latin typeface="Arial"/>
                <a:cs typeface="Arial"/>
              </a:rPr>
              <a:t>.</a:t>
            </a:r>
            <a:endParaRPr lang="pt-BR" sz="2400" dirty="0">
              <a:latin typeface="Arial"/>
              <a:cs typeface="Arial"/>
            </a:endParaRPr>
          </a:p>
          <a:p>
            <a:pPr marL="0" indent="450000">
              <a:spcBef>
                <a:spcPts val="0"/>
              </a:spcBef>
              <a:buNone/>
            </a:pPr>
            <a:endParaRPr lang="pt-BR" sz="2400" dirty="0" smtClean="0">
              <a:latin typeface="Arial"/>
              <a:cs typeface="Arial"/>
            </a:endParaRPr>
          </a:p>
          <a:p>
            <a:pPr>
              <a:spcBef>
                <a:spcPts val="0"/>
              </a:spcBef>
              <a:buFont typeface="Wingdings" pitchFamily="2" charset="2"/>
              <a:buChar char="à"/>
            </a:pPr>
            <a:r>
              <a:rPr lang="en-US" sz="2400" dirty="0" err="1" smtClean="0">
                <a:latin typeface="Arial"/>
                <a:cs typeface="Arial"/>
              </a:rPr>
              <a:t>Sintaxe</a:t>
            </a:r>
            <a:r>
              <a:rPr lang="en-US" sz="2400" dirty="0" smtClean="0">
                <a:latin typeface="Arial"/>
                <a:cs typeface="Arial"/>
              </a:rPr>
              <a:t>: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2351F-46FC-9741-9564-54C0AEFDB906}" type="slidenum">
              <a:rPr lang="en-US" smtClean="0"/>
              <a:t>24</a:t>
            </a:fld>
            <a:endParaRPr lang="en-US"/>
          </a:p>
        </p:txBody>
      </p:sp>
      <p:sp>
        <p:nvSpPr>
          <p:cNvPr id="9" name="Retângulo 8"/>
          <p:cNvSpPr/>
          <p:nvPr/>
        </p:nvSpPr>
        <p:spPr>
          <a:xfrm>
            <a:off x="595745" y="4364175"/>
            <a:ext cx="7952510" cy="17622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pt-BR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o</a:t>
            </a:r>
            <a:r>
              <a:rPr lang="pt-BR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l</a:t>
            </a:r>
            <a:r>
              <a:rPr lang="pt-BR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pt-BR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&lt;li&gt;</a:t>
            </a:r>
            <a:r>
              <a:rPr lang="pt-BR" dirty="0" smtClean="0">
                <a:solidFill>
                  <a:srgbClr val="FF0000"/>
                </a:solidFill>
                <a:latin typeface="Arial"/>
                <a:cs typeface="Arial"/>
              </a:rPr>
              <a:t>Conteúdo do item 1</a:t>
            </a:r>
            <a:r>
              <a:rPr lang="pt-BR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&lt;/li&gt;</a:t>
            </a:r>
          </a:p>
          <a:p>
            <a:r>
              <a:rPr lang="pt-BR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&lt;</a:t>
            </a:r>
            <a:r>
              <a:rPr lang="pt-BR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li&gt;</a:t>
            </a:r>
            <a:r>
              <a:rPr lang="pt-BR" dirty="0">
                <a:solidFill>
                  <a:srgbClr val="FF0000"/>
                </a:solidFill>
                <a:latin typeface="Arial"/>
                <a:cs typeface="Arial"/>
              </a:rPr>
              <a:t>Conteúdo do item </a:t>
            </a:r>
            <a:r>
              <a:rPr lang="pt-BR" dirty="0" smtClean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r>
              <a:rPr lang="pt-BR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pt-BR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li</a:t>
            </a:r>
            <a:r>
              <a:rPr lang="pt-BR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pt-BR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...</a:t>
            </a:r>
          </a:p>
          <a:p>
            <a:r>
              <a:rPr lang="pt-BR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&lt;</a:t>
            </a:r>
            <a:r>
              <a:rPr lang="pt-BR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li&gt;</a:t>
            </a:r>
            <a:r>
              <a:rPr lang="pt-BR" dirty="0">
                <a:solidFill>
                  <a:srgbClr val="FF0000"/>
                </a:solidFill>
                <a:latin typeface="Arial"/>
                <a:cs typeface="Arial"/>
              </a:rPr>
              <a:t>Conteúdo do item </a:t>
            </a:r>
            <a:r>
              <a:rPr lang="pt-BR" dirty="0" smtClean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lang="pt-BR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pt-BR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li</a:t>
            </a:r>
            <a:r>
              <a:rPr lang="pt-BR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pt-BR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pt-BR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o</a:t>
            </a:r>
            <a:r>
              <a:rPr lang="pt-BR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l</a:t>
            </a:r>
            <a:r>
              <a:rPr lang="pt-BR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1495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9588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b="1" dirty="0" err="1" smtClean="0">
                <a:latin typeface="Arial"/>
                <a:cs typeface="Arial"/>
              </a:rPr>
              <a:t>Listas</a:t>
            </a:r>
            <a:r>
              <a:rPr lang="en-US" sz="4000" b="1" dirty="0" smtClean="0">
                <a:latin typeface="Arial"/>
                <a:cs typeface="Arial"/>
              </a:rPr>
              <a:t> </a:t>
            </a:r>
            <a:r>
              <a:rPr lang="en-US" sz="4000" b="1" dirty="0" err="1" smtClean="0">
                <a:latin typeface="Arial"/>
                <a:cs typeface="Arial"/>
              </a:rPr>
              <a:t>Ordenadas</a:t>
            </a:r>
            <a:endParaRPr lang="en-US" sz="4000" b="1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83705"/>
            <a:ext cx="8229600" cy="475056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buFont typeface="Wingdings" pitchFamily="2" charset="2"/>
              <a:buChar char="à"/>
            </a:pPr>
            <a:r>
              <a:rPr lang="en-US" sz="2400" dirty="0" err="1" smtClean="0">
                <a:latin typeface="Arial"/>
                <a:cs typeface="Arial"/>
              </a:rPr>
              <a:t>Exemplo</a:t>
            </a:r>
            <a:r>
              <a:rPr lang="en-US" sz="2400" dirty="0" smtClean="0">
                <a:latin typeface="Arial"/>
                <a:cs typeface="Arial"/>
              </a:rPr>
              <a:t>: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2351F-46FC-9741-9564-54C0AEFDB906}" type="slidenum">
              <a:rPr lang="en-US" smtClean="0"/>
              <a:t>25</a:t>
            </a:fld>
            <a:endParaRPr lang="en-US"/>
          </a:p>
        </p:txBody>
      </p:sp>
      <p:sp>
        <p:nvSpPr>
          <p:cNvPr id="9" name="Retângulo 8"/>
          <p:cNvSpPr/>
          <p:nvPr/>
        </p:nvSpPr>
        <p:spPr>
          <a:xfrm>
            <a:off x="595744" y="2161316"/>
            <a:ext cx="4132800" cy="39762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pt-BR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h2&gt;</a:t>
            </a:r>
            <a:r>
              <a:rPr lang="pt-BR" dirty="0" smtClean="0">
                <a:solidFill>
                  <a:srgbClr val="FF0000"/>
                </a:solidFill>
                <a:latin typeface="Arial"/>
                <a:cs typeface="Arial"/>
              </a:rPr>
              <a:t>Editores HTML</a:t>
            </a:r>
            <a:r>
              <a:rPr lang="pt-BR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pt-BR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h2&gt;</a:t>
            </a:r>
          </a:p>
          <a:p>
            <a:endParaRPr lang="pt-BR" b="1" dirty="0" smtClean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BR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pt-BR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p&gt;</a:t>
            </a:r>
            <a:r>
              <a:rPr lang="pt-BR" dirty="0" smtClean="0">
                <a:solidFill>
                  <a:srgbClr val="FF0000"/>
                </a:solidFill>
                <a:latin typeface="Arial"/>
                <a:cs typeface="Arial"/>
              </a:rPr>
              <a:t>São </a:t>
            </a:r>
            <a:r>
              <a:rPr lang="pt-BR" dirty="0">
                <a:solidFill>
                  <a:srgbClr val="FF0000"/>
                </a:solidFill>
                <a:latin typeface="Arial"/>
                <a:cs typeface="Arial"/>
              </a:rPr>
              <a:t>programas utilizados para criação e </a:t>
            </a:r>
            <a:r>
              <a:rPr lang="pt-BR" dirty="0" smtClean="0">
                <a:solidFill>
                  <a:srgbClr val="FF0000"/>
                </a:solidFill>
                <a:latin typeface="Arial"/>
                <a:cs typeface="Arial"/>
              </a:rPr>
              <a:t>alteração </a:t>
            </a:r>
            <a:r>
              <a:rPr lang="pt-BR" dirty="0">
                <a:solidFill>
                  <a:srgbClr val="FF0000"/>
                </a:solidFill>
                <a:latin typeface="Arial"/>
                <a:cs typeface="Arial"/>
              </a:rPr>
              <a:t>de páginas web. Os principais editores </a:t>
            </a:r>
            <a:r>
              <a:rPr lang="pt-BR" dirty="0" smtClean="0">
                <a:solidFill>
                  <a:srgbClr val="FF0000"/>
                </a:solidFill>
                <a:latin typeface="Arial"/>
                <a:cs typeface="Arial"/>
              </a:rPr>
              <a:t>HTML </a:t>
            </a:r>
            <a:r>
              <a:rPr lang="pt-BR" dirty="0">
                <a:solidFill>
                  <a:srgbClr val="FF0000"/>
                </a:solidFill>
                <a:latin typeface="Arial"/>
                <a:cs typeface="Arial"/>
              </a:rPr>
              <a:t>são:</a:t>
            </a:r>
            <a:r>
              <a:rPr lang="pt-BR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pt-BR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p&gt;</a:t>
            </a:r>
          </a:p>
          <a:p>
            <a:endParaRPr lang="pt-BR" b="1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BR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pt-BR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o</a:t>
            </a:r>
            <a:r>
              <a:rPr lang="pt-BR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l</a:t>
            </a:r>
            <a:r>
              <a:rPr lang="pt-BR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pt-BR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&lt;li&gt;</a:t>
            </a:r>
            <a:r>
              <a:rPr lang="pt-BR" dirty="0" smtClean="0">
                <a:solidFill>
                  <a:srgbClr val="FF0000"/>
                </a:solidFill>
                <a:latin typeface="Arial"/>
                <a:cs typeface="Arial"/>
              </a:rPr>
              <a:t>Adobe Dreamweaver</a:t>
            </a:r>
            <a:r>
              <a:rPr lang="pt-BR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&lt;/li</a:t>
            </a:r>
            <a:r>
              <a:rPr lang="pt-BR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pt-BR" dirty="0">
              <a:solidFill>
                <a:srgbClr val="FF0000"/>
              </a:solidFill>
              <a:latin typeface="Arial"/>
              <a:cs typeface="Arial"/>
            </a:endParaRPr>
          </a:p>
          <a:p>
            <a:r>
              <a:rPr lang="pt-BR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&lt;li&gt;</a:t>
            </a:r>
            <a:r>
              <a:rPr lang="pt-BR" dirty="0" err="1" smtClean="0">
                <a:solidFill>
                  <a:srgbClr val="FF0000"/>
                </a:solidFill>
                <a:latin typeface="Arial"/>
                <a:cs typeface="Arial"/>
              </a:rPr>
              <a:t>Komposer</a:t>
            </a:r>
            <a:r>
              <a:rPr lang="pt-BR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pt-BR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li</a:t>
            </a:r>
            <a:r>
              <a:rPr lang="pt-BR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pt-BR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&lt;li&gt;</a:t>
            </a:r>
            <a:r>
              <a:rPr lang="pt-BR" dirty="0" err="1" smtClean="0">
                <a:solidFill>
                  <a:srgbClr val="FF0000"/>
                </a:solidFill>
                <a:latin typeface="Arial"/>
                <a:cs typeface="Arial"/>
              </a:rPr>
              <a:t>Notepad</a:t>
            </a:r>
            <a:r>
              <a:rPr lang="pt-BR" dirty="0" smtClean="0">
                <a:solidFill>
                  <a:srgbClr val="FF0000"/>
                </a:solidFill>
                <a:latin typeface="Arial"/>
                <a:cs typeface="Arial"/>
              </a:rPr>
              <a:t>++</a:t>
            </a:r>
            <a:r>
              <a:rPr lang="pt-BR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pt-BR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li</a:t>
            </a:r>
            <a:r>
              <a:rPr lang="pt-BR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pt-BR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&lt;li&gt;</a:t>
            </a:r>
            <a:r>
              <a:rPr lang="pt-BR" dirty="0" smtClean="0">
                <a:solidFill>
                  <a:srgbClr val="FF0000"/>
                </a:solidFill>
                <a:latin typeface="Arial"/>
                <a:cs typeface="Arial"/>
              </a:rPr>
              <a:t>Sublime </a:t>
            </a:r>
            <a:r>
              <a:rPr lang="pt-BR" dirty="0" err="1" smtClean="0">
                <a:solidFill>
                  <a:srgbClr val="FF0000"/>
                </a:solidFill>
                <a:latin typeface="Arial"/>
                <a:cs typeface="Arial"/>
              </a:rPr>
              <a:t>Text</a:t>
            </a:r>
            <a:r>
              <a:rPr lang="pt-BR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pt-BR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li</a:t>
            </a:r>
            <a:r>
              <a:rPr lang="pt-BR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pt-BR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&lt;li&gt;</a:t>
            </a:r>
            <a:r>
              <a:rPr lang="pt-BR" dirty="0" smtClean="0">
                <a:solidFill>
                  <a:srgbClr val="FF0000"/>
                </a:solidFill>
                <a:latin typeface="Arial"/>
                <a:cs typeface="Arial"/>
              </a:rPr>
              <a:t>WYSIWYG Web </a:t>
            </a:r>
            <a:r>
              <a:rPr lang="pt-BR" dirty="0" err="1" smtClean="0">
                <a:solidFill>
                  <a:srgbClr val="FF0000"/>
                </a:solidFill>
                <a:latin typeface="Arial"/>
                <a:cs typeface="Arial"/>
              </a:rPr>
              <a:t>Builder</a:t>
            </a:r>
            <a:r>
              <a:rPr lang="pt-BR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pt-BR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li&gt;</a:t>
            </a:r>
            <a:r>
              <a:rPr lang="pt-BR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</a:p>
          <a:p>
            <a:r>
              <a:rPr lang="pt-BR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pt-BR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o</a:t>
            </a:r>
            <a:r>
              <a:rPr lang="pt-BR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l</a:t>
            </a:r>
            <a:r>
              <a:rPr lang="pt-BR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pt-BR" b="1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918"/>
          <a:stretch/>
        </p:blipFill>
        <p:spPr>
          <a:xfrm>
            <a:off x="4728544" y="2161316"/>
            <a:ext cx="4067175" cy="3976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088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9588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b="1" dirty="0" err="1" smtClean="0">
                <a:latin typeface="Arial"/>
                <a:cs typeface="Arial"/>
              </a:rPr>
              <a:t>Atributo</a:t>
            </a:r>
            <a:r>
              <a:rPr lang="en-US" sz="4000" b="1" dirty="0" smtClean="0">
                <a:latin typeface="Arial"/>
                <a:cs typeface="Arial"/>
              </a:rPr>
              <a:t> </a:t>
            </a:r>
            <a:r>
              <a:rPr lang="en-US" sz="4000" b="1" i="1" dirty="0" smtClean="0">
                <a:latin typeface="Arial"/>
                <a:cs typeface="Arial"/>
              </a:rPr>
              <a:t>Start</a:t>
            </a:r>
            <a:endParaRPr lang="en-US" sz="4000" b="1" i="1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83705"/>
            <a:ext cx="8229600" cy="4750568"/>
          </a:xfrm>
        </p:spPr>
        <p:txBody>
          <a:bodyPr>
            <a:normAutofit/>
          </a:bodyPr>
          <a:lstStyle/>
          <a:p>
            <a:pPr marL="0" indent="450000">
              <a:spcBef>
                <a:spcPts val="0"/>
              </a:spcBef>
              <a:buNone/>
            </a:pPr>
            <a:r>
              <a:rPr lang="pt-BR" sz="2400" dirty="0" smtClean="0">
                <a:latin typeface="Arial"/>
                <a:cs typeface="Arial"/>
              </a:rPr>
              <a:t>O atributo </a:t>
            </a:r>
            <a:r>
              <a:rPr lang="pt-BR" sz="2400" i="1" dirty="0" smtClean="0">
                <a:latin typeface="Arial"/>
                <a:cs typeface="Arial"/>
              </a:rPr>
              <a:t>start</a:t>
            </a:r>
            <a:r>
              <a:rPr lang="pt-BR" sz="2400" dirty="0" smtClean="0">
                <a:latin typeface="Arial"/>
                <a:cs typeface="Arial"/>
              </a:rPr>
              <a:t> define qual o primeiro número de item da lista de ordenada.</a:t>
            </a:r>
            <a:endParaRPr lang="pt-BR" sz="2400" dirty="0" smtClean="0">
              <a:latin typeface="Arial"/>
              <a:cs typeface="Arial"/>
            </a:endParaRPr>
          </a:p>
          <a:p>
            <a:pPr>
              <a:spcBef>
                <a:spcPts val="0"/>
              </a:spcBef>
              <a:buFont typeface="Wingdings" pitchFamily="2" charset="2"/>
              <a:buChar char="à"/>
            </a:pPr>
            <a:r>
              <a:rPr lang="en-US" sz="2400" dirty="0" err="1" smtClean="0">
                <a:latin typeface="Arial"/>
                <a:cs typeface="Arial"/>
              </a:rPr>
              <a:t>Sintaxe</a:t>
            </a:r>
            <a:r>
              <a:rPr lang="en-US" sz="2400" dirty="0" smtClean="0">
                <a:latin typeface="Arial"/>
                <a:cs typeface="Arial"/>
              </a:rPr>
              <a:t>: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2351F-46FC-9741-9564-54C0AEFDB906}" type="slidenum">
              <a:rPr lang="en-US" smtClean="0"/>
              <a:t>26</a:t>
            </a:fld>
            <a:endParaRPr lang="en-US"/>
          </a:p>
        </p:txBody>
      </p:sp>
      <p:sp>
        <p:nvSpPr>
          <p:cNvPr id="9" name="Retângulo 8"/>
          <p:cNvSpPr/>
          <p:nvPr/>
        </p:nvSpPr>
        <p:spPr>
          <a:xfrm>
            <a:off x="595745" y="2950965"/>
            <a:ext cx="7952510" cy="17622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pt-BR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ol</a:t>
            </a:r>
            <a:r>
              <a:rPr lang="pt-BR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start=</a:t>
            </a:r>
            <a:r>
              <a:rPr lang="pt-BR" b="1" dirty="0" smtClean="0">
                <a:solidFill>
                  <a:schemeClr val="tx1"/>
                </a:solidFill>
                <a:latin typeface="Arial Black" pitchFamily="34" charset="0"/>
                <a:cs typeface="Courier New" pitchFamily="49" charset="0"/>
              </a:rPr>
              <a:t>“</a:t>
            </a:r>
            <a:r>
              <a:rPr lang="pt-BR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número</a:t>
            </a:r>
            <a:r>
              <a:rPr lang="pt-BR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”</a:t>
            </a:r>
            <a:r>
              <a:rPr lang="pt-BR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pt-BR" b="1" dirty="0" smtClean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BR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&lt;li&gt;</a:t>
            </a:r>
            <a:r>
              <a:rPr lang="pt-BR" dirty="0" smtClean="0">
                <a:solidFill>
                  <a:srgbClr val="FF0000"/>
                </a:solidFill>
                <a:latin typeface="Arial"/>
                <a:cs typeface="Arial"/>
              </a:rPr>
              <a:t>Conteúdo do item 1</a:t>
            </a:r>
            <a:r>
              <a:rPr lang="pt-BR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&lt;/li&gt;</a:t>
            </a:r>
          </a:p>
          <a:p>
            <a:r>
              <a:rPr lang="pt-BR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&lt;</a:t>
            </a:r>
            <a:r>
              <a:rPr lang="pt-BR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li&gt;</a:t>
            </a:r>
            <a:r>
              <a:rPr lang="pt-BR" dirty="0">
                <a:solidFill>
                  <a:srgbClr val="FF0000"/>
                </a:solidFill>
                <a:latin typeface="Arial"/>
                <a:cs typeface="Arial"/>
              </a:rPr>
              <a:t>Conteúdo do item </a:t>
            </a:r>
            <a:r>
              <a:rPr lang="pt-BR" dirty="0" smtClean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r>
              <a:rPr lang="pt-BR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pt-BR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li</a:t>
            </a:r>
            <a:r>
              <a:rPr lang="pt-BR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pt-BR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...</a:t>
            </a:r>
          </a:p>
          <a:p>
            <a:r>
              <a:rPr lang="pt-BR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&lt;</a:t>
            </a:r>
            <a:r>
              <a:rPr lang="pt-BR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li&gt;</a:t>
            </a:r>
            <a:r>
              <a:rPr lang="pt-BR" dirty="0">
                <a:solidFill>
                  <a:srgbClr val="FF0000"/>
                </a:solidFill>
                <a:latin typeface="Arial"/>
                <a:cs typeface="Arial"/>
              </a:rPr>
              <a:t>Conteúdo do item </a:t>
            </a:r>
            <a:r>
              <a:rPr lang="pt-BR" dirty="0" smtClean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lang="pt-BR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pt-BR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li</a:t>
            </a:r>
            <a:r>
              <a:rPr lang="pt-BR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pt-BR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pt-BR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o</a:t>
            </a:r>
            <a:r>
              <a:rPr lang="pt-BR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l</a:t>
            </a:r>
            <a:r>
              <a:rPr lang="pt-BR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346585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9588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b="1" dirty="0" err="1">
                <a:latin typeface="Arial"/>
                <a:cs typeface="Arial"/>
              </a:rPr>
              <a:t>Atributo</a:t>
            </a:r>
            <a:r>
              <a:rPr lang="en-US" sz="4000" b="1" dirty="0">
                <a:latin typeface="Arial"/>
                <a:cs typeface="Arial"/>
              </a:rPr>
              <a:t> </a:t>
            </a:r>
            <a:r>
              <a:rPr lang="en-US" sz="4000" b="1" i="1" dirty="0">
                <a:latin typeface="Arial"/>
                <a:cs typeface="Arial"/>
              </a:rPr>
              <a:t>Start</a:t>
            </a:r>
            <a:endParaRPr lang="en-US" sz="4000" b="1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83705"/>
            <a:ext cx="8229600" cy="475056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buFont typeface="Wingdings" pitchFamily="2" charset="2"/>
              <a:buChar char="à"/>
            </a:pPr>
            <a:r>
              <a:rPr lang="en-US" sz="2400" dirty="0" err="1" smtClean="0">
                <a:latin typeface="Arial"/>
                <a:cs typeface="Arial"/>
              </a:rPr>
              <a:t>Exemplo</a:t>
            </a:r>
            <a:r>
              <a:rPr lang="en-US" sz="2400" dirty="0" smtClean="0">
                <a:latin typeface="Arial"/>
                <a:cs typeface="Arial"/>
              </a:rPr>
              <a:t>: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2351F-46FC-9741-9564-54C0AEFDB906}" type="slidenum">
              <a:rPr lang="en-US" smtClean="0"/>
              <a:t>27</a:t>
            </a:fld>
            <a:endParaRPr lang="en-US"/>
          </a:p>
        </p:txBody>
      </p:sp>
      <p:sp>
        <p:nvSpPr>
          <p:cNvPr id="9" name="Retângulo 8"/>
          <p:cNvSpPr/>
          <p:nvPr/>
        </p:nvSpPr>
        <p:spPr>
          <a:xfrm>
            <a:off x="595744" y="2161316"/>
            <a:ext cx="4132800" cy="39762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pt-BR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h2&gt;</a:t>
            </a:r>
            <a:r>
              <a:rPr lang="pt-BR" dirty="0" smtClean="0">
                <a:solidFill>
                  <a:srgbClr val="FF0000"/>
                </a:solidFill>
                <a:latin typeface="Arial"/>
                <a:cs typeface="Arial"/>
              </a:rPr>
              <a:t>Jogadores Titulares</a:t>
            </a:r>
            <a:r>
              <a:rPr lang="pt-BR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pt-BR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h2&gt;</a:t>
            </a:r>
          </a:p>
          <a:p>
            <a:r>
              <a:rPr lang="pt-BR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pt-BR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ol</a:t>
            </a:r>
            <a:r>
              <a:rPr lang="pt-BR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pt-BR" b="1" dirty="0" smtClean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BR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&lt;</a:t>
            </a:r>
            <a:r>
              <a:rPr lang="pt-BR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li&gt;</a:t>
            </a:r>
            <a:r>
              <a:rPr lang="pt-BR" dirty="0" smtClean="0">
                <a:solidFill>
                  <a:srgbClr val="FF0000"/>
                </a:solidFill>
                <a:latin typeface="Arial"/>
                <a:cs typeface="Arial"/>
              </a:rPr>
              <a:t>João</a:t>
            </a:r>
            <a:r>
              <a:rPr lang="pt-BR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pt-BR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li</a:t>
            </a:r>
            <a:r>
              <a:rPr lang="pt-BR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pt-BR" dirty="0">
              <a:solidFill>
                <a:srgbClr val="FF0000"/>
              </a:solidFill>
              <a:latin typeface="Arial"/>
              <a:cs typeface="Arial"/>
            </a:endParaRPr>
          </a:p>
          <a:p>
            <a:r>
              <a:rPr lang="pt-BR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&lt;</a:t>
            </a:r>
            <a:r>
              <a:rPr lang="pt-BR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li&gt;</a:t>
            </a:r>
            <a:r>
              <a:rPr lang="pt-BR" dirty="0" smtClean="0">
                <a:solidFill>
                  <a:srgbClr val="FF0000"/>
                </a:solidFill>
                <a:latin typeface="Arial"/>
                <a:cs typeface="Arial"/>
              </a:rPr>
              <a:t>Alfredo</a:t>
            </a:r>
            <a:r>
              <a:rPr lang="pt-BR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pt-BR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li</a:t>
            </a:r>
            <a:r>
              <a:rPr lang="pt-BR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pt-BR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&lt;</a:t>
            </a:r>
            <a:r>
              <a:rPr lang="pt-BR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li&gt;</a:t>
            </a:r>
            <a:r>
              <a:rPr lang="pt-BR" dirty="0" smtClean="0">
                <a:solidFill>
                  <a:srgbClr val="FF0000"/>
                </a:solidFill>
                <a:latin typeface="Arial"/>
                <a:cs typeface="Arial"/>
              </a:rPr>
              <a:t>Alexandre</a:t>
            </a:r>
            <a:r>
              <a:rPr lang="pt-BR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pt-BR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li</a:t>
            </a:r>
            <a:r>
              <a:rPr lang="pt-BR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pt-BR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pt-BR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&lt;li&gt;</a:t>
            </a:r>
            <a:r>
              <a:rPr lang="pt-BR" dirty="0" smtClean="0">
                <a:solidFill>
                  <a:srgbClr val="FF0000"/>
                </a:solidFill>
                <a:latin typeface="Arial"/>
                <a:cs typeface="Arial"/>
              </a:rPr>
              <a:t>Rodrigo</a:t>
            </a:r>
            <a:r>
              <a:rPr lang="pt-BR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pt-BR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li&gt;</a:t>
            </a:r>
            <a:r>
              <a:rPr lang="pt-BR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</a:p>
          <a:p>
            <a:r>
              <a:rPr lang="pt-BR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pt-BR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o</a:t>
            </a:r>
            <a:r>
              <a:rPr lang="pt-BR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l</a:t>
            </a:r>
            <a:r>
              <a:rPr lang="pt-BR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pt-BR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&lt;h2&gt;</a:t>
            </a:r>
            <a:r>
              <a:rPr lang="pt-BR" dirty="0">
                <a:solidFill>
                  <a:srgbClr val="FF0000"/>
                </a:solidFill>
                <a:latin typeface="Arial"/>
                <a:cs typeface="Arial"/>
              </a:rPr>
              <a:t>Jogadores </a:t>
            </a:r>
            <a:r>
              <a:rPr lang="pt-BR" dirty="0" smtClean="0">
                <a:solidFill>
                  <a:srgbClr val="FF0000"/>
                </a:solidFill>
                <a:latin typeface="Arial"/>
                <a:cs typeface="Arial"/>
              </a:rPr>
              <a:t>Reservas</a:t>
            </a:r>
            <a:r>
              <a:rPr lang="pt-BR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pt-BR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h2&gt;</a:t>
            </a:r>
          </a:p>
          <a:p>
            <a:r>
              <a:rPr lang="pt-BR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pt-BR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ol</a:t>
            </a:r>
            <a:r>
              <a:rPr lang="pt-BR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start=</a:t>
            </a:r>
            <a:r>
              <a:rPr lang="pt-BR" b="1" dirty="0" smtClean="0">
                <a:solidFill>
                  <a:schemeClr val="tx1"/>
                </a:solidFill>
                <a:latin typeface="Arial Black" pitchFamily="34" charset="0"/>
                <a:cs typeface="Courier New" pitchFamily="49" charset="0"/>
              </a:rPr>
              <a:t>“</a:t>
            </a:r>
            <a:r>
              <a:rPr lang="pt-BR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5</a:t>
            </a:r>
            <a:r>
              <a:rPr lang="pt-BR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”</a:t>
            </a:r>
            <a:r>
              <a:rPr lang="pt-BR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pt-BR" b="1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BR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&lt;</a:t>
            </a:r>
            <a:r>
              <a:rPr lang="pt-BR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li&gt;</a:t>
            </a:r>
            <a:r>
              <a:rPr lang="pt-BR" dirty="0" smtClean="0">
                <a:solidFill>
                  <a:srgbClr val="FF0000"/>
                </a:solidFill>
                <a:latin typeface="Arial"/>
                <a:cs typeface="Arial"/>
              </a:rPr>
              <a:t>Hugo</a:t>
            </a:r>
            <a:r>
              <a:rPr lang="pt-BR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pt-BR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li&gt;</a:t>
            </a:r>
            <a:endParaRPr lang="pt-BR" dirty="0">
              <a:solidFill>
                <a:srgbClr val="FF0000"/>
              </a:solidFill>
              <a:latin typeface="Arial"/>
              <a:cs typeface="Arial"/>
            </a:endParaRPr>
          </a:p>
          <a:p>
            <a:r>
              <a:rPr lang="pt-BR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&lt;</a:t>
            </a:r>
            <a:r>
              <a:rPr lang="pt-BR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li&gt;</a:t>
            </a:r>
            <a:r>
              <a:rPr lang="pt-BR" dirty="0" smtClean="0">
                <a:solidFill>
                  <a:srgbClr val="FF0000"/>
                </a:solidFill>
                <a:latin typeface="Arial"/>
                <a:cs typeface="Arial"/>
              </a:rPr>
              <a:t>Ricardo</a:t>
            </a:r>
            <a:r>
              <a:rPr lang="pt-BR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pt-BR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li&gt;</a:t>
            </a:r>
          </a:p>
          <a:p>
            <a:r>
              <a:rPr lang="pt-BR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&lt;</a:t>
            </a:r>
            <a:r>
              <a:rPr lang="pt-BR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li&gt;</a:t>
            </a:r>
            <a:r>
              <a:rPr lang="pt-BR" dirty="0" smtClean="0">
                <a:solidFill>
                  <a:srgbClr val="FF0000"/>
                </a:solidFill>
                <a:latin typeface="Arial"/>
                <a:cs typeface="Arial"/>
              </a:rPr>
              <a:t>Igor</a:t>
            </a:r>
            <a:r>
              <a:rPr lang="pt-BR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pt-BR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li&gt;</a:t>
            </a:r>
          </a:p>
          <a:p>
            <a:r>
              <a:rPr lang="pt-BR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&lt;</a:t>
            </a:r>
            <a:r>
              <a:rPr lang="pt-BR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li&gt;</a:t>
            </a:r>
            <a:r>
              <a:rPr lang="pt-BR" dirty="0" smtClean="0">
                <a:solidFill>
                  <a:srgbClr val="FF0000"/>
                </a:solidFill>
                <a:latin typeface="Arial"/>
                <a:cs typeface="Arial"/>
              </a:rPr>
              <a:t>Miguel</a:t>
            </a:r>
            <a:r>
              <a:rPr lang="pt-BR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pt-BR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li</a:t>
            </a:r>
            <a:r>
              <a:rPr lang="pt-BR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pt-BR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pt-BR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ol</a:t>
            </a:r>
            <a:r>
              <a:rPr lang="pt-BR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pt-BR" b="1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363"/>
          <a:stretch/>
        </p:blipFill>
        <p:spPr>
          <a:xfrm>
            <a:off x="4619625" y="2168247"/>
            <a:ext cx="4067175" cy="396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595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9588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b="1" dirty="0" err="1" smtClean="0">
                <a:latin typeface="Arial"/>
                <a:cs typeface="Arial"/>
              </a:rPr>
              <a:t>Listas</a:t>
            </a:r>
            <a:r>
              <a:rPr lang="en-US" sz="2800" b="1" dirty="0">
                <a:latin typeface="Arial"/>
                <a:cs typeface="Arial"/>
              </a:rPr>
              <a:t> </a:t>
            </a:r>
            <a:r>
              <a:rPr lang="en-US" sz="2800" b="1" dirty="0" err="1" smtClean="0">
                <a:latin typeface="Arial"/>
                <a:cs typeface="Arial"/>
              </a:rPr>
              <a:t>Não</a:t>
            </a:r>
            <a:r>
              <a:rPr lang="en-US" sz="2800" b="1" dirty="0" smtClean="0">
                <a:latin typeface="Arial"/>
                <a:cs typeface="Arial"/>
              </a:rPr>
              <a:t> </a:t>
            </a:r>
            <a:r>
              <a:rPr lang="en-US" sz="2800" b="1" dirty="0" err="1" smtClean="0">
                <a:latin typeface="Arial"/>
                <a:cs typeface="Arial"/>
              </a:rPr>
              <a:t>Ordenadas</a:t>
            </a:r>
            <a:r>
              <a:rPr lang="en-US" sz="2800" b="1" dirty="0" smtClean="0">
                <a:latin typeface="Arial"/>
                <a:cs typeface="Arial"/>
              </a:rPr>
              <a:t> e </a:t>
            </a:r>
            <a:r>
              <a:rPr lang="en-US" sz="2800" b="1" dirty="0" err="1" smtClean="0">
                <a:latin typeface="Arial"/>
                <a:cs typeface="Arial"/>
              </a:rPr>
              <a:t>Ordenadas</a:t>
            </a:r>
            <a:r>
              <a:rPr lang="en-US" sz="2800" b="1" dirty="0" smtClean="0">
                <a:latin typeface="Arial"/>
                <a:cs typeface="Arial"/>
              </a:rPr>
              <a:t> </a:t>
            </a:r>
            <a:r>
              <a:rPr lang="en-US" sz="2800" b="1" dirty="0" err="1" smtClean="0">
                <a:latin typeface="Arial"/>
                <a:cs typeface="Arial"/>
              </a:rPr>
              <a:t>Aninhadas</a:t>
            </a:r>
            <a:endParaRPr lang="en-US" sz="2800" b="1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83705"/>
            <a:ext cx="8229600" cy="4750568"/>
          </a:xfrm>
        </p:spPr>
        <p:txBody>
          <a:bodyPr>
            <a:normAutofit/>
          </a:bodyPr>
          <a:lstStyle/>
          <a:p>
            <a:pPr marL="0" indent="450000">
              <a:spcBef>
                <a:spcPts val="0"/>
              </a:spcBef>
              <a:buNone/>
            </a:pPr>
            <a:r>
              <a:rPr lang="pt-BR" sz="2400" dirty="0" smtClean="0">
                <a:latin typeface="Arial"/>
                <a:cs typeface="Arial"/>
              </a:rPr>
              <a:t>O </a:t>
            </a:r>
            <a:r>
              <a:rPr lang="pt-BR" sz="2400" dirty="0" err="1" smtClean="0">
                <a:latin typeface="Arial"/>
                <a:cs typeface="Arial"/>
              </a:rPr>
              <a:t>aninhamento</a:t>
            </a:r>
            <a:r>
              <a:rPr lang="pt-BR" sz="2400" dirty="0" smtClean="0">
                <a:latin typeface="Arial"/>
                <a:cs typeface="Arial"/>
              </a:rPr>
              <a:t> de listas não ordenadas e ordenadas ocorre quando se coloca uma lista dentro de outra lista.</a:t>
            </a:r>
            <a:endParaRPr lang="pt-BR" sz="2400" dirty="0">
              <a:latin typeface="Arial"/>
              <a:cs typeface="Arial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2351F-46FC-9741-9564-54C0AEFDB906}" type="slidenum">
              <a:rPr lang="en-US" smtClean="0"/>
              <a:t>28</a:t>
            </a:fld>
            <a:endParaRPr lang="en-US"/>
          </a:p>
        </p:txBody>
      </p:sp>
      <p:sp>
        <p:nvSpPr>
          <p:cNvPr id="7" name="Retângulo 6"/>
          <p:cNvSpPr/>
          <p:nvPr/>
        </p:nvSpPr>
        <p:spPr>
          <a:xfrm>
            <a:off x="595744" y="2466106"/>
            <a:ext cx="4132800" cy="37157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pt-BR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h2&gt;</a:t>
            </a:r>
            <a:r>
              <a:rPr lang="pt-BR" dirty="0" smtClean="0">
                <a:solidFill>
                  <a:srgbClr val="FF0000"/>
                </a:solidFill>
                <a:latin typeface="Arial"/>
                <a:cs typeface="Arial"/>
              </a:rPr>
              <a:t>Linguagens para Web</a:t>
            </a:r>
            <a:r>
              <a:rPr lang="pt-BR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pt-BR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h2&gt;</a:t>
            </a:r>
          </a:p>
          <a:p>
            <a:r>
              <a:rPr lang="pt-BR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pt-BR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o</a:t>
            </a:r>
            <a:r>
              <a:rPr lang="pt-BR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l</a:t>
            </a:r>
            <a:r>
              <a:rPr lang="pt-BR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pt-BR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&lt;li&gt;</a:t>
            </a:r>
            <a:r>
              <a:rPr lang="pt-BR" dirty="0" smtClean="0">
                <a:solidFill>
                  <a:srgbClr val="FF0000"/>
                </a:solidFill>
                <a:latin typeface="Arial"/>
                <a:cs typeface="Arial"/>
              </a:rPr>
              <a:t>Web Design</a:t>
            </a:r>
            <a:r>
              <a:rPr lang="pt-BR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&lt;/li&gt;</a:t>
            </a:r>
          </a:p>
          <a:p>
            <a:r>
              <a:rPr lang="pt-BR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&lt;</a:t>
            </a:r>
            <a:r>
              <a:rPr lang="pt-BR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ul</a:t>
            </a:r>
            <a:r>
              <a:rPr lang="pt-BR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pt-BR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  &lt;li&gt;</a:t>
            </a:r>
            <a:r>
              <a:rPr lang="pt-BR" dirty="0" smtClean="0">
                <a:solidFill>
                  <a:srgbClr val="FF0000"/>
                </a:solidFill>
                <a:latin typeface="Arial"/>
                <a:cs typeface="Arial"/>
              </a:rPr>
              <a:t>HTML</a:t>
            </a:r>
            <a:r>
              <a:rPr lang="pt-BR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pt-BR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li</a:t>
            </a:r>
            <a:r>
              <a:rPr lang="pt-BR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pt-BR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   &lt;li&gt;</a:t>
            </a:r>
            <a:r>
              <a:rPr lang="pt-BR" dirty="0" smtClean="0">
                <a:solidFill>
                  <a:srgbClr val="FF0000"/>
                </a:solidFill>
                <a:latin typeface="Arial"/>
                <a:cs typeface="Arial"/>
              </a:rPr>
              <a:t>CSS</a:t>
            </a:r>
            <a:r>
              <a:rPr lang="pt-BR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pt-BR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li&gt;</a:t>
            </a:r>
            <a:endParaRPr lang="pt-BR" b="1" dirty="0" smtClean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BR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&lt;/</a:t>
            </a:r>
            <a:r>
              <a:rPr lang="pt-BR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ul</a:t>
            </a:r>
            <a:r>
              <a:rPr lang="pt-BR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pt-BR" dirty="0">
              <a:solidFill>
                <a:srgbClr val="FF0000"/>
              </a:solidFill>
              <a:latin typeface="Arial"/>
              <a:cs typeface="Arial"/>
            </a:endParaRPr>
          </a:p>
          <a:p>
            <a:r>
              <a:rPr lang="pt-BR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&lt;li&gt;</a:t>
            </a:r>
            <a:r>
              <a:rPr lang="pt-BR" dirty="0" smtClean="0">
                <a:solidFill>
                  <a:srgbClr val="FF0000"/>
                </a:solidFill>
                <a:latin typeface="Arial"/>
                <a:cs typeface="Arial"/>
              </a:rPr>
              <a:t>Web </a:t>
            </a:r>
            <a:r>
              <a:rPr lang="pt-BR" dirty="0" err="1" smtClean="0">
                <a:solidFill>
                  <a:srgbClr val="FF0000"/>
                </a:solidFill>
                <a:latin typeface="Arial"/>
                <a:cs typeface="Arial"/>
              </a:rPr>
              <a:t>Development</a:t>
            </a:r>
            <a:r>
              <a:rPr lang="pt-BR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pt-BR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li</a:t>
            </a:r>
            <a:r>
              <a:rPr lang="pt-BR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pt-BR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&lt;</a:t>
            </a:r>
            <a:r>
              <a:rPr lang="pt-BR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ul</a:t>
            </a:r>
            <a:r>
              <a:rPr lang="pt-BR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pt-BR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   &lt;</a:t>
            </a:r>
            <a:r>
              <a:rPr lang="pt-BR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li&gt;</a:t>
            </a:r>
            <a:r>
              <a:rPr lang="pt-BR" dirty="0" smtClean="0">
                <a:solidFill>
                  <a:srgbClr val="FF0000"/>
                </a:solidFill>
                <a:latin typeface="Arial"/>
                <a:cs typeface="Arial"/>
              </a:rPr>
              <a:t>PHP</a:t>
            </a:r>
            <a:r>
              <a:rPr lang="pt-BR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pt-BR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li&gt;</a:t>
            </a:r>
          </a:p>
          <a:p>
            <a:r>
              <a:rPr lang="pt-BR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   &lt;</a:t>
            </a:r>
            <a:r>
              <a:rPr lang="pt-BR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li&gt;</a:t>
            </a:r>
            <a:r>
              <a:rPr lang="pt-BR" dirty="0" smtClean="0">
                <a:solidFill>
                  <a:srgbClr val="FF0000"/>
                </a:solidFill>
                <a:latin typeface="Arial"/>
                <a:cs typeface="Arial"/>
              </a:rPr>
              <a:t>Java</a:t>
            </a:r>
            <a:r>
              <a:rPr lang="pt-BR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pt-BR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li&gt;</a:t>
            </a:r>
          </a:p>
          <a:p>
            <a:r>
              <a:rPr lang="pt-BR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&lt;/</a:t>
            </a:r>
            <a:r>
              <a:rPr lang="pt-BR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ul</a:t>
            </a:r>
            <a:r>
              <a:rPr lang="pt-BR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pt-BR" dirty="0" smtClean="0">
              <a:solidFill>
                <a:srgbClr val="FF0000"/>
              </a:solidFill>
              <a:latin typeface="Arial"/>
              <a:cs typeface="Arial"/>
            </a:endParaRPr>
          </a:p>
          <a:p>
            <a:r>
              <a:rPr lang="pt-BR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pt-BR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o</a:t>
            </a:r>
            <a:r>
              <a:rPr lang="pt-BR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l</a:t>
            </a:r>
            <a:r>
              <a:rPr lang="pt-BR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pt-BR" b="1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03"/>
          <a:stretch/>
        </p:blipFill>
        <p:spPr>
          <a:xfrm>
            <a:off x="4603847" y="2466106"/>
            <a:ext cx="4067175" cy="3715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928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9588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b="1" dirty="0" err="1" smtClean="0">
                <a:latin typeface="Arial"/>
                <a:cs typeface="Arial"/>
              </a:rPr>
              <a:t>Listas</a:t>
            </a:r>
            <a:r>
              <a:rPr lang="en-US" sz="4000" b="1" dirty="0">
                <a:latin typeface="Arial"/>
                <a:cs typeface="Arial"/>
              </a:rPr>
              <a:t> </a:t>
            </a:r>
            <a:r>
              <a:rPr lang="en-US" sz="4000" b="1" dirty="0" smtClean="0">
                <a:latin typeface="Arial"/>
                <a:cs typeface="Arial"/>
              </a:rPr>
              <a:t>de </a:t>
            </a:r>
            <a:r>
              <a:rPr lang="en-US" sz="4000" b="1" dirty="0" err="1" smtClean="0">
                <a:latin typeface="Arial"/>
                <a:cs typeface="Arial"/>
              </a:rPr>
              <a:t>Definições</a:t>
            </a:r>
            <a:endParaRPr lang="en-US" sz="4000" b="1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83705"/>
            <a:ext cx="8229600" cy="4750568"/>
          </a:xfrm>
        </p:spPr>
        <p:txBody>
          <a:bodyPr>
            <a:normAutofit/>
          </a:bodyPr>
          <a:lstStyle/>
          <a:p>
            <a:pPr marL="0" indent="450000">
              <a:spcBef>
                <a:spcPts val="0"/>
              </a:spcBef>
              <a:buNone/>
            </a:pPr>
            <a:r>
              <a:rPr lang="pt-BR" sz="2400" dirty="0">
                <a:latin typeface="Arial"/>
                <a:cs typeface="Arial"/>
              </a:rPr>
              <a:t>S</a:t>
            </a:r>
            <a:r>
              <a:rPr lang="pt-BR" sz="2400" dirty="0" smtClean="0">
                <a:latin typeface="Arial"/>
                <a:cs typeface="Arial"/>
              </a:rPr>
              <a:t>ão </a:t>
            </a:r>
            <a:r>
              <a:rPr lang="pt-BR" sz="2400" dirty="0">
                <a:latin typeface="Arial"/>
                <a:cs typeface="Arial"/>
              </a:rPr>
              <a:t>listas que possuem uma ou mais definições </a:t>
            </a:r>
            <a:r>
              <a:rPr lang="pt-BR" sz="2400" dirty="0" smtClean="0">
                <a:latin typeface="Arial"/>
                <a:cs typeface="Arial"/>
              </a:rPr>
              <a:t>relacionadas </a:t>
            </a:r>
            <a:r>
              <a:rPr lang="pt-BR" sz="2400" dirty="0">
                <a:latin typeface="Arial"/>
                <a:cs typeface="Arial"/>
              </a:rPr>
              <a:t>a cada um dos </a:t>
            </a:r>
            <a:r>
              <a:rPr lang="pt-BR" sz="2400" dirty="0" smtClean="0">
                <a:latin typeface="Arial"/>
                <a:cs typeface="Arial"/>
              </a:rPr>
              <a:t>itens. Os itens dessa lista não possuem </a:t>
            </a:r>
            <a:r>
              <a:rPr lang="pt-BR" sz="2400" dirty="0">
                <a:latin typeface="Arial"/>
                <a:cs typeface="Arial"/>
              </a:rPr>
              <a:t>marcadores.</a:t>
            </a:r>
            <a:r>
              <a:rPr lang="pt-BR" sz="2400" dirty="0" smtClean="0">
                <a:latin typeface="Arial"/>
                <a:cs typeface="Arial"/>
              </a:rPr>
              <a:t> As </a:t>
            </a:r>
            <a:r>
              <a:rPr lang="pt-BR" sz="2400" i="1" dirty="0" err="1" smtClean="0">
                <a:latin typeface="Arial"/>
                <a:cs typeface="Arial"/>
              </a:rPr>
              <a:t>tags</a:t>
            </a:r>
            <a:r>
              <a:rPr lang="pt-BR" sz="2400" dirty="0" smtClean="0">
                <a:latin typeface="Arial"/>
                <a:cs typeface="Arial"/>
              </a:rPr>
              <a:t> utilizadas são as </a:t>
            </a:r>
            <a:r>
              <a:rPr lang="pt-BR" sz="2400" i="1" dirty="0" err="1" smtClean="0">
                <a:latin typeface="Arial"/>
                <a:cs typeface="Arial"/>
              </a:rPr>
              <a:t>tags</a:t>
            </a:r>
            <a:r>
              <a:rPr lang="pt-BR" sz="2400" dirty="0" smtClean="0">
                <a:latin typeface="Arial"/>
                <a:cs typeface="Arial"/>
              </a:rPr>
              <a:t> </a:t>
            </a:r>
            <a:r>
              <a:rPr lang="pt-BR" sz="2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pt-BR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d</a:t>
            </a:r>
            <a:r>
              <a:rPr lang="pt-BR" sz="2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l&gt;</a:t>
            </a:r>
            <a:r>
              <a:rPr lang="pt-BR" sz="2400" dirty="0" smtClean="0">
                <a:latin typeface="Arial"/>
                <a:cs typeface="Arial"/>
              </a:rPr>
              <a:t> que </a:t>
            </a:r>
            <a:r>
              <a:rPr lang="pt-BR" sz="2400" dirty="0">
                <a:latin typeface="Arial"/>
                <a:cs typeface="Arial"/>
              </a:rPr>
              <a:t>define o início e </a:t>
            </a:r>
            <a:r>
              <a:rPr lang="pt-BR" sz="2400" dirty="0" smtClean="0">
                <a:latin typeface="Arial"/>
                <a:cs typeface="Arial"/>
              </a:rPr>
              <a:t>o fim da lista, </a:t>
            </a:r>
            <a:r>
              <a:rPr lang="pt-BR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pt-BR" sz="24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dt</a:t>
            </a:r>
            <a:r>
              <a:rPr lang="pt-BR" sz="2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pt-BR" sz="2400" dirty="0" smtClean="0">
                <a:latin typeface="Arial"/>
                <a:cs typeface="Arial"/>
              </a:rPr>
              <a:t> </a:t>
            </a:r>
            <a:r>
              <a:rPr lang="pt-BR" sz="2400" dirty="0">
                <a:latin typeface="Arial"/>
                <a:cs typeface="Arial"/>
              </a:rPr>
              <a:t>que define cada item da lista</a:t>
            </a:r>
            <a:r>
              <a:rPr lang="pt-BR" sz="2400" dirty="0" smtClean="0">
                <a:latin typeface="Arial"/>
                <a:cs typeface="Arial"/>
              </a:rPr>
              <a:t> e </a:t>
            </a:r>
            <a:r>
              <a:rPr lang="pt-BR" sz="2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pt-BR" sz="24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dd</a:t>
            </a:r>
            <a:r>
              <a:rPr lang="pt-BR" sz="2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pt-BR" sz="2400" dirty="0" smtClean="0">
                <a:latin typeface="Arial"/>
                <a:cs typeface="Arial"/>
              </a:rPr>
              <a:t> </a:t>
            </a:r>
            <a:r>
              <a:rPr lang="pt-BR" sz="2400" dirty="0">
                <a:latin typeface="Arial"/>
                <a:cs typeface="Arial"/>
              </a:rPr>
              <a:t>que </a:t>
            </a:r>
            <a:r>
              <a:rPr lang="pt-BR" sz="2400" dirty="0" smtClean="0">
                <a:latin typeface="Arial"/>
                <a:cs typeface="Arial"/>
              </a:rPr>
              <a:t>indica </a:t>
            </a:r>
            <a:r>
              <a:rPr lang="pt-BR" sz="2400" dirty="0">
                <a:latin typeface="Arial"/>
                <a:cs typeface="Arial"/>
              </a:rPr>
              <a:t>cada </a:t>
            </a:r>
            <a:r>
              <a:rPr lang="pt-BR" sz="2400" dirty="0" smtClean="0">
                <a:latin typeface="Arial"/>
                <a:cs typeface="Arial"/>
              </a:rPr>
              <a:t>definição de um item.</a:t>
            </a:r>
          </a:p>
          <a:p>
            <a:pPr>
              <a:spcBef>
                <a:spcPts val="0"/>
              </a:spcBef>
              <a:buFont typeface="Wingdings" pitchFamily="2" charset="2"/>
              <a:buChar char="à"/>
            </a:pPr>
            <a:r>
              <a:rPr lang="en-US" sz="2400" dirty="0" err="1" smtClean="0">
                <a:latin typeface="Arial"/>
                <a:cs typeface="Arial"/>
              </a:rPr>
              <a:t>Sintaxe</a:t>
            </a:r>
            <a:r>
              <a:rPr lang="en-US" sz="2400" dirty="0" smtClean="0">
                <a:latin typeface="Arial"/>
                <a:cs typeface="Arial"/>
              </a:rPr>
              <a:t>: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2351F-46FC-9741-9564-54C0AEFDB906}" type="slidenum">
              <a:rPr lang="en-US" smtClean="0"/>
              <a:t>29</a:t>
            </a:fld>
            <a:endParaRPr lang="en-US"/>
          </a:p>
        </p:txBody>
      </p:sp>
      <p:sp>
        <p:nvSpPr>
          <p:cNvPr id="9" name="Retângulo 8"/>
          <p:cNvSpPr/>
          <p:nvPr/>
        </p:nvSpPr>
        <p:spPr>
          <a:xfrm>
            <a:off x="595745" y="3920838"/>
            <a:ext cx="7952510" cy="22998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pt-BR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d</a:t>
            </a:r>
            <a:r>
              <a:rPr lang="pt-BR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l&gt;</a:t>
            </a:r>
          </a:p>
          <a:p>
            <a:r>
              <a:rPr lang="pt-BR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&lt;</a:t>
            </a:r>
            <a:r>
              <a:rPr lang="pt-BR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dt</a:t>
            </a:r>
            <a:r>
              <a:rPr lang="pt-BR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pt-BR" dirty="0" smtClean="0">
                <a:solidFill>
                  <a:srgbClr val="FF0000"/>
                </a:solidFill>
                <a:latin typeface="Arial"/>
                <a:cs typeface="Arial"/>
              </a:rPr>
              <a:t>Conteúdo do item 1</a:t>
            </a:r>
            <a:endParaRPr lang="pt-BR" b="1" dirty="0" smtClean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BR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   &lt;</a:t>
            </a:r>
            <a:r>
              <a:rPr lang="pt-BR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dd</a:t>
            </a:r>
            <a:r>
              <a:rPr lang="pt-BR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pt-BR" dirty="0" smtClean="0">
                <a:solidFill>
                  <a:srgbClr val="FF0000"/>
                </a:solidFill>
                <a:latin typeface="Arial"/>
                <a:cs typeface="Arial"/>
              </a:rPr>
              <a:t>Conteúdo da definição 1 do </a:t>
            </a:r>
            <a:r>
              <a:rPr lang="pt-BR" dirty="0">
                <a:solidFill>
                  <a:srgbClr val="FF0000"/>
                </a:solidFill>
                <a:latin typeface="Arial"/>
                <a:cs typeface="Arial"/>
              </a:rPr>
              <a:t>item 1</a:t>
            </a:r>
            <a:r>
              <a:rPr lang="pt-BR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pt-BR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dd</a:t>
            </a:r>
            <a:r>
              <a:rPr lang="pt-BR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pt-BR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  &lt;</a:t>
            </a:r>
            <a:r>
              <a:rPr lang="pt-BR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dd</a:t>
            </a:r>
            <a:r>
              <a:rPr lang="pt-BR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pt-BR" dirty="0">
                <a:solidFill>
                  <a:srgbClr val="FF0000"/>
                </a:solidFill>
                <a:latin typeface="Arial"/>
                <a:cs typeface="Arial"/>
              </a:rPr>
              <a:t>Conteúdo da definição </a:t>
            </a:r>
            <a:r>
              <a:rPr lang="pt-BR" dirty="0" smtClean="0">
                <a:solidFill>
                  <a:srgbClr val="FF0000"/>
                </a:solidFill>
                <a:latin typeface="Arial"/>
                <a:cs typeface="Arial"/>
              </a:rPr>
              <a:t>2 </a:t>
            </a:r>
            <a:r>
              <a:rPr lang="pt-BR" dirty="0">
                <a:solidFill>
                  <a:srgbClr val="FF0000"/>
                </a:solidFill>
                <a:latin typeface="Arial"/>
                <a:cs typeface="Arial"/>
              </a:rPr>
              <a:t>do item 1</a:t>
            </a:r>
            <a:r>
              <a:rPr lang="pt-BR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pt-BR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dd</a:t>
            </a:r>
            <a:r>
              <a:rPr lang="pt-BR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pt-BR" b="1" dirty="0" smtClean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BR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   ...</a:t>
            </a:r>
          </a:p>
          <a:p>
            <a:r>
              <a:rPr lang="pt-BR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   &lt;</a:t>
            </a:r>
            <a:r>
              <a:rPr lang="pt-BR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dd</a:t>
            </a:r>
            <a:r>
              <a:rPr lang="pt-BR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pt-BR" dirty="0">
                <a:solidFill>
                  <a:srgbClr val="FF0000"/>
                </a:solidFill>
                <a:latin typeface="Arial"/>
                <a:cs typeface="Arial"/>
              </a:rPr>
              <a:t>Conteúdo da definição </a:t>
            </a:r>
            <a:r>
              <a:rPr lang="pt-BR" dirty="0" smtClean="0">
                <a:solidFill>
                  <a:srgbClr val="FF0000"/>
                </a:solidFill>
                <a:latin typeface="Arial"/>
                <a:cs typeface="Arial"/>
              </a:rPr>
              <a:t>n </a:t>
            </a:r>
            <a:r>
              <a:rPr lang="pt-BR" dirty="0">
                <a:solidFill>
                  <a:srgbClr val="FF0000"/>
                </a:solidFill>
                <a:latin typeface="Arial"/>
                <a:cs typeface="Arial"/>
              </a:rPr>
              <a:t>do item 1</a:t>
            </a:r>
            <a:r>
              <a:rPr lang="pt-BR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pt-BR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dd</a:t>
            </a:r>
            <a:r>
              <a:rPr lang="pt-BR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pt-BR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&lt;/</a:t>
            </a:r>
            <a:r>
              <a:rPr lang="pt-BR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dt</a:t>
            </a:r>
            <a:r>
              <a:rPr lang="pt-BR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pt-BR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pt-BR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d</a:t>
            </a:r>
            <a:r>
              <a:rPr lang="pt-BR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l&gt;</a:t>
            </a:r>
          </a:p>
        </p:txBody>
      </p:sp>
    </p:spTree>
    <p:extLst>
      <p:ext uri="{BB962C8B-B14F-4D97-AF65-F5344CB8AC3E}">
        <p14:creationId xmlns:p14="http://schemas.microsoft.com/office/powerpoint/2010/main" val="238013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958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4000" b="1" dirty="0" err="1" smtClean="0">
                <a:latin typeface="Arial"/>
                <a:cs typeface="Arial"/>
              </a:rPr>
              <a:t>Estrutura</a:t>
            </a:r>
            <a:r>
              <a:rPr lang="en-US" sz="4000" b="1" dirty="0" smtClean="0">
                <a:latin typeface="Arial"/>
                <a:cs typeface="Arial"/>
              </a:rPr>
              <a:t> de um </a:t>
            </a:r>
            <a:r>
              <a:rPr lang="en-US" sz="4000" b="1" dirty="0" err="1" smtClean="0">
                <a:latin typeface="Arial"/>
                <a:cs typeface="Arial"/>
              </a:rPr>
              <a:t>Documento</a:t>
            </a:r>
            <a:r>
              <a:rPr lang="en-US" sz="4000" b="1" dirty="0" smtClean="0">
                <a:latin typeface="Arial"/>
                <a:cs typeface="Arial"/>
              </a:rPr>
              <a:t> HTML</a:t>
            </a:r>
            <a:endParaRPr lang="en-US" sz="4000" b="1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83705"/>
            <a:ext cx="8229600" cy="4750568"/>
          </a:xfrm>
        </p:spPr>
        <p:txBody>
          <a:bodyPr>
            <a:normAutofit/>
          </a:bodyPr>
          <a:lstStyle/>
          <a:p>
            <a:pPr marL="0" indent="450000">
              <a:spcBef>
                <a:spcPts val="0"/>
              </a:spcBef>
              <a:buNone/>
            </a:pPr>
            <a:r>
              <a:rPr lang="pt-BR" sz="2400" dirty="0" smtClean="0">
                <a:latin typeface="Arial"/>
                <a:cs typeface="Arial"/>
              </a:rPr>
              <a:t>Toda </a:t>
            </a:r>
            <a:r>
              <a:rPr lang="pt-BR" sz="2400" dirty="0">
                <a:latin typeface="Arial"/>
                <a:cs typeface="Arial"/>
              </a:rPr>
              <a:t>página </a:t>
            </a:r>
            <a:r>
              <a:rPr lang="pt-BR" sz="2400" i="1" dirty="0" smtClean="0">
                <a:latin typeface="Arial"/>
                <a:cs typeface="Arial"/>
              </a:rPr>
              <a:t>web</a:t>
            </a:r>
            <a:r>
              <a:rPr lang="pt-BR" sz="2400" dirty="0" smtClean="0">
                <a:latin typeface="Arial"/>
                <a:cs typeface="Arial"/>
              </a:rPr>
              <a:t> </a:t>
            </a:r>
            <a:r>
              <a:rPr lang="pt-BR" sz="2400" dirty="0">
                <a:latin typeface="Arial"/>
                <a:cs typeface="Arial"/>
              </a:rPr>
              <a:t>escrita em HTML é dividida em duas partes, o cabeçalho e corpo. Essas duas partes devem ser especificadas na estrutura do documento HTML.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2351F-46FC-9741-9564-54C0AEFDB906}" type="slidenum">
              <a:rPr lang="en-US" smtClean="0"/>
              <a:t>3</a:t>
            </a:fld>
            <a:endParaRPr lang="en-US"/>
          </a:p>
        </p:txBody>
      </p:sp>
      <p:sp>
        <p:nvSpPr>
          <p:cNvPr id="7" name="Retângulo 6"/>
          <p:cNvSpPr/>
          <p:nvPr/>
        </p:nvSpPr>
        <p:spPr>
          <a:xfrm>
            <a:off x="595745" y="3047930"/>
            <a:ext cx="7952510" cy="27155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pt-BR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html</a:t>
            </a:r>
            <a:r>
              <a:rPr lang="pt-BR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pt-BR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&lt;</a:t>
            </a:r>
            <a:r>
              <a:rPr lang="pt-BR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head</a:t>
            </a:r>
            <a:r>
              <a:rPr lang="pt-BR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pt-BR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  &lt;</a:t>
            </a:r>
            <a:r>
              <a:rPr lang="pt-BR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title</a:t>
            </a:r>
            <a:r>
              <a:rPr lang="pt-BR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pt-B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Título da Página</a:t>
            </a:r>
            <a:r>
              <a:rPr lang="pt-BR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pt-BR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title</a:t>
            </a:r>
            <a:r>
              <a:rPr lang="pt-BR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pt-BR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&lt;/</a:t>
            </a:r>
            <a:r>
              <a:rPr lang="pt-BR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head</a:t>
            </a:r>
            <a:r>
              <a:rPr lang="pt-BR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pt-BR" b="1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BR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&lt;</a:t>
            </a:r>
            <a:r>
              <a:rPr lang="pt-BR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body</a:t>
            </a:r>
            <a:r>
              <a:rPr lang="pt-BR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pt-BR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pt-B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Textos, imagens, vídeos, animações, entre outros...</a:t>
            </a:r>
            <a:endParaRPr lang="pt-BR" b="1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BR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&lt;/</a:t>
            </a:r>
            <a:r>
              <a:rPr lang="pt-BR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body</a:t>
            </a:r>
            <a:r>
              <a:rPr lang="pt-BR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pt-BR" b="1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BR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pt-BR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html</a:t>
            </a:r>
            <a:r>
              <a:rPr lang="pt-BR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pt-BR" b="1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9593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9588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b="1" dirty="0" err="1" smtClean="0">
                <a:latin typeface="Arial"/>
                <a:cs typeface="Arial"/>
              </a:rPr>
              <a:t>Listas</a:t>
            </a:r>
            <a:r>
              <a:rPr lang="en-US" sz="4000" b="1" dirty="0" smtClean="0">
                <a:latin typeface="Arial"/>
                <a:cs typeface="Arial"/>
              </a:rPr>
              <a:t> de </a:t>
            </a:r>
            <a:r>
              <a:rPr lang="en-US" sz="4000" b="1" dirty="0" err="1" smtClean="0">
                <a:latin typeface="Arial"/>
                <a:cs typeface="Arial"/>
              </a:rPr>
              <a:t>Definições</a:t>
            </a:r>
            <a:endParaRPr lang="en-US" sz="4000" b="1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83705"/>
            <a:ext cx="8229600" cy="475056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buFont typeface="Wingdings" pitchFamily="2" charset="2"/>
              <a:buChar char="à"/>
            </a:pPr>
            <a:r>
              <a:rPr lang="en-US" sz="2400" dirty="0" err="1" smtClean="0">
                <a:latin typeface="Arial"/>
                <a:cs typeface="Arial"/>
              </a:rPr>
              <a:t>Exemplo</a:t>
            </a:r>
            <a:r>
              <a:rPr lang="en-US" sz="2400" dirty="0" smtClean="0">
                <a:latin typeface="Arial"/>
                <a:cs typeface="Arial"/>
              </a:rPr>
              <a:t>: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2351F-46FC-9741-9564-54C0AEFDB906}" type="slidenum">
              <a:rPr lang="en-US" smtClean="0"/>
              <a:t>30</a:t>
            </a:fld>
            <a:endParaRPr lang="en-US"/>
          </a:p>
        </p:txBody>
      </p:sp>
      <p:sp>
        <p:nvSpPr>
          <p:cNvPr id="9" name="Retângulo 8"/>
          <p:cNvSpPr/>
          <p:nvPr/>
        </p:nvSpPr>
        <p:spPr>
          <a:xfrm>
            <a:off x="595743" y="2161316"/>
            <a:ext cx="4613565" cy="39762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pt-BR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h2&gt;</a:t>
            </a:r>
            <a:r>
              <a:rPr lang="pt-BR" dirty="0" smtClean="0">
                <a:solidFill>
                  <a:srgbClr val="FF0000"/>
                </a:solidFill>
                <a:latin typeface="Arial"/>
                <a:cs typeface="Arial"/>
              </a:rPr>
              <a:t>Profissionais de Web</a:t>
            </a:r>
            <a:r>
              <a:rPr lang="pt-BR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pt-BR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h2</a:t>
            </a:r>
            <a:r>
              <a:rPr lang="pt-BR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pt-BR" b="1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BR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&lt;dl&gt;</a:t>
            </a:r>
          </a:p>
          <a:p>
            <a:r>
              <a:rPr lang="pt-BR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&lt;</a:t>
            </a:r>
            <a:r>
              <a:rPr lang="pt-BR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dt</a:t>
            </a:r>
            <a:r>
              <a:rPr lang="pt-BR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pt-BR" dirty="0" smtClean="0">
                <a:solidFill>
                  <a:srgbClr val="FF0000"/>
                </a:solidFill>
                <a:latin typeface="Arial"/>
                <a:cs typeface="Arial"/>
              </a:rPr>
              <a:t>Web designer</a:t>
            </a:r>
            <a:endParaRPr lang="pt-BR" b="1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BR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   &lt;</a:t>
            </a:r>
            <a:r>
              <a:rPr lang="pt-BR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dd</a:t>
            </a:r>
            <a:r>
              <a:rPr lang="pt-BR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pt-BR" dirty="0" smtClean="0">
                <a:solidFill>
                  <a:srgbClr val="FF0000"/>
                </a:solidFill>
                <a:latin typeface="Arial"/>
                <a:cs typeface="Arial"/>
              </a:rPr>
              <a:t>É </a:t>
            </a:r>
            <a:r>
              <a:rPr lang="pt-BR" dirty="0">
                <a:solidFill>
                  <a:srgbClr val="FF0000"/>
                </a:solidFill>
                <a:latin typeface="Arial"/>
                <a:cs typeface="Arial"/>
              </a:rPr>
              <a:t>o profissional responsável pela construção do layout e das interfaces de interação com os </a:t>
            </a:r>
            <a:r>
              <a:rPr lang="pt-BR" dirty="0" smtClean="0">
                <a:solidFill>
                  <a:srgbClr val="FF0000"/>
                </a:solidFill>
                <a:latin typeface="Arial"/>
                <a:cs typeface="Arial"/>
              </a:rPr>
              <a:t>usuários.</a:t>
            </a:r>
            <a:r>
              <a:rPr lang="pt-BR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pt-BR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dd</a:t>
            </a:r>
            <a:r>
              <a:rPr lang="pt-BR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pt-BR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&lt;/</a:t>
            </a:r>
            <a:r>
              <a:rPr lang="pt-BR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dt</a:t>
            </a:r>
            <a:r>
              <a:rPr lang="pt-BR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pt-BR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&lt;</a:t>
            </a:r>
            <a:r>
              <a:rPr lang="pt-BR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dt</a:t>
            </a:r>
            <a:r>
              <a:rPr lang="pt-BR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pt-BR" dirty="0">
                <a:solidFill>
                  <a:srgbClr val="FF0000"/>
                </a:solidFill>
                <a:latin typeface="Arial"/>
                <a:cs typeface="Arial"/>
              </a:rPr>
              <a:t>Web </a:t>
            </a:r>
            <a:r>
              <a:rPr lang="pt-BR" dirty="0" err="1" smtClean="0">
                <a:solidFill>
                  <a:srgbClr val="FF0000"/>
                </a:solidFill>
                <a:latin typeface="Arial"/>
                <a:cs typeface="Arial"/>
              </a:rPr>
              <a:t>developer</a:t>
            </a:r>
            <a:endParaRPr lang="pt-BR" b="1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BR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   &lt;</a:t>
            </a:r>
            <a:r>
              <a:rPr lang="pt-BR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dd</a:t>
            </a:r>
            <a:r>
              <a:rPr lang="pt-BR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pt-BR" dirty="0" smtClean="0">
                <a:solidFill>
                  <a:srgbClr val="FF0000"/>
                </a:solidFill>
                <a:latin typeface="Arial"/>
                <a:cs typeface="Arial"/>
              </a:rPr>
              <a:t>É </a:t>
            </a:r>
            <a:r>
              <a:rPr lang="pt-BR" dirty="0">
                <a:solidFill>
                  <a:srgbClr val="FF0000"/>
                </a:solidFill>
                <a:latin typeface="Arial"/>
                <a:cs typeface="Arial"/>
              </a:rPr>
              <a:t>o profissional responsável pela construção dos programas que rodam por trás das interfaces das </a:t>
            </a:r>
            <a:r>
              <a:rPr lang="pt-BR" dirty="0" smtClean="0">
                <a:solidFill>
                  <a:srgbClr val="FF0000"/>
                </a:solidFill>
                <a:latin typeface="Arial"/>
                <a:cs typeface="Arial"/>
              </a:rPr>
              <a:t>páginas.</a:t>
            </a:r>
            <a:r>
              <a:rPr lang="pt-BR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pt-BR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dd</a:t>
            </a:r>
            <a:r>
              <a:rPr lang="pt-BR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pt-BR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&lt;/</a:t>
            </a:r>
            <a:r>
              <a:rPr lang="pt-BR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dt</a:t>
            </a:r>
            <a:r>
              <a:rPr lang="pt-BR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pt-BR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&lt;/dl</a:t>
            </a:r>
            <a:r>
              <a:rPr lang="pt-BR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pt-BR" b="1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771"/>
          <a:stretch/>
        </p:blipFill>
        <p:spPr>
          <a:xfrm>
            <a:off x="5209308" y="2161317"/>
            <a:ext cx="3543300" cy="3976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794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9588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b="1" i="1" dirty="0" smtClean="0">
                <a:latin typeface="Arial"/>
                <a:cs typeface="Arial"/>
              </a:rPr>
              <a:t>Links</a:t>
            </a:r>
            <a:r>
              <a:rPr lang="en-US" sz="4000" b="1" dirty="0" smtClean="0">
                <a:latin typeface="Arial"/>
                <a:cs typeface="Arial"/>
              </a:rPr>
              <a:t> e </a:t>
            </a:r>
            <a:r>
              <a:rPr lang="en-US" sz="4000" b="1" dirty="0" err="1" smtClean="0">
                <a:latin typeface="Arial"/>
                <a:cs typeface="Arial"/>
              </a:rPr>
              <a:t>Imagens</a:t>
            </a:r>
            <a:endParaRPr lang="en-US" sz="4000" b="1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83705"/>
            <a:ext cx="8229600" cy="4750568"/>
          </a:xfrm>
        </p:spPr>
        <p:txBody>
          <a:bodyPr>
            <a:normAutofit/>
          </a:bodyPr>
          <a:lstStyle/>
          <a:p>
            <a:pPr marL="0" indent="450000">
              <a:spcBef>
                <a:spcPts val="0"/>
              </a:spcBef>
              <a:buNone/>
            </a:pPr>
            <a:r>
              <a:rPr lang="pt-BR" sz="2400" dirty="0" smtClean="0">
                <a:latin typeface="Arial"/>
                <a:cs typeface="Arial"/>
              </a:rPr>
              <a:t>Um dos objetivos da HTML é a criação de documentos com o conceito de hipertexto, ou seja, um documento que se vincula a outros documentos através de ligações chamadas de </a:t>
            </a:r>
            <a:r>
              <a:rPr lang="pt-BR" sz="2400" i="1" dirty="0" smtClean="0">
                <a:latin typeface="Arial"/>
                <a:cs typeface="Arial"/>
              </a:rPr>
              <a:t>hyperlinks</a:t>
            </a:r>
            <a:r>
              <a:rPr lang="pt-BR" sz="2400" dirty="0" smtClean="0">
                <a:latin typeface="Arial"/>
                <a:cs typeface="Arial"/>
              </a:rPr>
              <a:t>. Então, é possível criar documentos que façam referências e permitam ao usuário acessar tais referências, não importando se elas estão em outras páginas </a:t>
            </a:r>
            <a:r>
              <a:rPr lang="pt-BR" sz="2400" i="1" dirty="0" smtClean="0">
                <a:latin typeface="Arial"/>
                <a:cs typeface="Arial"/>
              </a:rPr>
              <a:t>web</a:t>
            </a:r>
            <a:r>
              <a:rPr lang="pt-BR" sz="2400" dirty="0" smtClean="0">
                <a:latin typeface="Arial"/>
                <a:cs typeface="Arial"/>
              </a:rPr>
              <a:t>, no próprio computador ou em algum servidor da rede. Os links, também chamados de âncoras, podem ser de dois tipos: </a:t>
            </a:r>
          </a:p>
          <a:p>
            <a:pPr marL="0" indent="450000">
              <a:spcBef>
                <a:spcPts val="0"/>
              </a:spcBef>
              <a:buNone/>
            </a:pPr>
            <a:endParaRPr lang="pt-BR" sz="2400" dirty="0">
              <a:latin typeface="Arial"/>
              <a:cs typeface="Arial"/>
            </a:endParaRPr>
          </a:p>
          <a:p>
            <a:pPr>
              <a:spcBef>
                <a:spcPts val="0"/>
              </a:spcBef>
            </a:pPr>
            <a:r>
              <a:rPr lang="pt-BR" sz="2400" dirty="0" smtClean="0">
                <a:latin typeface="Arial"/>
                <a:cs typeface="Arial"/>
              </a:rPr>
              <a:t>Âncoras internas</a:t>
            </a:r>
          </a:p>
          <a:p>
            <a:pPr>
              <a:spcBef>
                <a:spcPts val="0"/>
              </a:spcBef>
            </a:pPr>
            <a:r>
              <a:rPr lang="pt-BR" sz="2400" dirty="0" smtClean="0">
                <a:latin typeface="Arial"/>
                <a:cs typeface="Arial"/>
              </a:rPr>
              <a:t>Âncoras externas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2351F-46FC-9741-9564-54C0AEFDB90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294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9588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b="1" dirty="0" err="1" smtClean="0">
                <a:latin typeface="Arial"/>
                <a:cs typeface="Arial"/>
              </a:rPr>
              <a:t>Âncoras</a:t>
            </a:r>
            <a:r>
              <a:rPr lang="en-US" sz="4000" b="1" dirty="0" smtClean="0">
                <a:latin typeface="Arial"/>
                <a:cs typeface="Arial"/>
              </a:rPr>
              <a:t> </a:t>
            </a:r>
            <a:r>
              <a:rPr lang="en-US" sz="4000" b="1" dirty="0" err="1" smtClean="0">
                <a:latin typeface="Arial"/>
                <a:cs typeface="Arial"/>
              </a:rPr>
              <a:t>Internas</a:t>
            </a:r>
            <a:endParaRPr lang="en-US" sz="4000" b="1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83705"/>
            <a:ext cx="8229600" cy="4750568"/>
          </a:xfrm>
        </p:spPr>
        <p:txBody>
          <a:bodyPr>
            <a:normAutofit/>
          </a:bodyPr>
          <a:lstStyle/>
          <a:p>
            <a:pPr marL="0" indent="450000">
              <a:spcBef>
                <a:spcPts val="0"/>
              </a:spcBef>
              <a:buNone/>
            </a:pPr>
            <a:r>
              <a:rPr lang="pt-BR" sz="2400" dirty="0" smtClean="0">
                <a:latin typeface="Arial"/>
                <a:cs typeface="Arial"/>
              </a:rPr>
              <a:t>São os </a:t>
            </a:r>
            <a:r>
              <a:rPr lang="pt-BR" sz="2400" i="1" dirty="0" smtClean="0">
                <a:latin typeface="Arial"/>
                <a:cs typeface="Arial"/>
              </a:rPr>
              <a:t>links</a:t>
            </a:r>
            <a:r>
              <a:rPr lang="pt-BR" sz="2400" dirty="0" smtClean="0">
                <a:latin typeface="Arial"/>
                <a:cs typeface="Arial"/>
              </a:rPr>
              <a:t> utilizados para navegação dentro de um documento</a:t>
            </a:r>
            <a:r>
              <a:rPr lang="pt-BR" sz="2400" dirty="0">
                <a:latin typeface="Arial"/>
                <a:cs typeface="Arial"/>
              </a:rPr>
              <a:t>. Geralmente, é utilizado quando há muita informação apresentada em um único e longo </a:t>
            </a:r>
            <a:r>
              <a:rPr lang="pt-BR" sz="2400" dirty="0" smtClean="0">
                <a:latin typeface="Arial"/>
                <a:cs typeface="Arial"/>
              </a:rPr>
              <a:t>documento.</a:t>
            </a:r>
          </a:p>
          <a:p>
            <a:pPr marL="0" indent="450000">
              <a:spcBef>
                <a:spcPts val="0"/>
              </a:spcBef>
              <a:buNone/>
            </a:pPr>
            <a:r>
              <a:rPr lang="pt-BR" sz="2400" dirty="0" smtClean="0">
                <a:latin typeface="Arial"/>
                <a:cs typeface="Arial"/>
              </a:rPr>
              <a:t>Para </a:t>
            </a:r>
            <a:r>
              <a:rPr lang="pt-BR" sz="2400" dirty="0">
                <a:latin typeface="Arial"/>
                <a:cs typeface="Arial"/>
              </a:rPr>
              <a:t>que seja possível acessar uma parte da página é preciso marcar a posição da página através de um nome que o </a:t>
            </a:r>
            <a:r>
              <a:rPr lang="pt-BR" sz="2400" i="1" dirty="0">
                <a:latin typeface="Arial"/>
                <a:cs typeface="Arial"/>
              </a:rPr>
              <a:t>link</a:t>
            </a:r>
            <a:r>
              <a:rPr lang="pt-BR" sz="2400" dirty="0">
                <a:latin typeface="Arial"/>
                <a:cs typeface="Arial"/>
              </a:rPr>
              <a:t> possa usar</a:t>
            </a:r>
            <a:r>
              <a:rPr lang="pt-BR" sz="2400" dirty="0" smtClean="0">
                <a:latin typeface="Arial"/>
                <a:cs typeface="Arial"/>
              </a:rPr>
              <a:t>.</a:t>
            </a:r>
          </a:p>
          <a:p>
            <a:pPr marL="0" indent="450000">
              <a:spcBef>
                <a:spcPts val="0"/>
              </a:spcBef>
              <a:buNone/>
            </a:pPr>
            <a:r>
              <a:rPr lang="pt-BR" sz="2400" dirty="0" smtClean="0">
                <a:latin typeface="Arial"/>
                <a:cs typeface="Arial"/>
              </a:rPr>
              <a:t>A </a:t>
            </a:r>
            <a:r>
              <a:rPr lang="pt-BR" sz="2400" i="1" dirty="0" err="1" smtClean="0">
                <a:latin typeface="Arial"/>
                <a:cs typeface="Arial"/>
              </a:rPr>
              <a:t>tag</a:t>
            </a:r>
            <a:r>
              <a:rPr lang="pt-BR" sz="2400" dirty="0" smtClean="0">
                <a:latin typeface="Arial"/>
                <a:cs typeface="Arial"/>
              </a:rPr>
              <a:t> utilizada é a </a:t>
            </a:r>
            <a:r>
              <a:rPr lang="pt-BR" sz="2400" i="1" dirty="0" err="1" smtClean="0">
                <a:latin typeface="Arial"/>
                <a:cs typeface="Arial"/>
              </a:rPr>
              <a:t>tag</a:t>
            </a:r>
            <a:r>
              <a:rPr lang="pt-BR" sz="2400" dirty="0" smtClean="0">
                <a:latin typeface="Arial"/>
                <a:cs typeface="Arial"/>
              </a:rPr>
              <a:t> </a:t>
            </a:r>
            <a:r>
              <a:rPr lang="pt-BR" sz="2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&lt;a&gt;</a:t>
            </a:r>
            <a:r>
              <a:rPr lang="pt-BR" sz="2400" dirty="0">
                <a:latin typeface="Arial"/>
                <a:cs typeface="Arial"/>
              </a:rPr>
              <a:t>,</a:t>
            </a:r>
            <a:r>
              <a:rPr lang="pt-BR" sz="2400" dirty="0" smtClean="0">
                <a:latin typeface="Arial"/>
                <a:cs typeface="Arial"/>
              </a:rPr>
              <a:t> que em conjunto com o atributo </a:t>
            </a:r>
            <a:r>
              <a:rPr lang="pt-BR" sz="24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href</a:t>
            </a:r>
            <a:r>
              <a:rPr lang="pt-BR" sz="2400" dirty="0" smtClean="0">
                <a:latin typeface="Arial"/>
                <a:cs typeface="Arial"/>
              </a:rPr>
              <a:t>, define </a:t>
            </a:r>
            <a:r>
              <a:rPr lang="pt-BR" sz="2400" dirty="0">
                <a:latin typeface="Arial"/>
                <a:cs typeface="Arial"/>
              </a:rPr>
              <a:t>o início e o fim </a:t>
            </a:r>
            <a:r>
              <a:rPr lang="pt-BR" sz="2400" dirty="0" smtClean="0">
                <a:latin typeface="Arial"/>
                <a:cs typeface="Arial"/>
              </a:rPr>
              <a:t>do texto ou imagem que será o </a:t>
            </a:r>
            <a:r>
              <a:rPr lang="pt-BR" sz="2400" i="1" dirty="0" smtClean="0">
                <a:latin typeface="Arial"/>
                <a:cs typeface="Arial"/>
              </a:rPr>
              <a:t>link </a:t>
            </a:r>
            <a:r>
              <a:rPr lang="pt-BR" sz="2400" dirty="0" smtClean="0">
                <a:latin typeface="Arial"/>
                <a:cs typeface="Arial"/>
              </a:rPr>
              <a:t>e, em conjunto com o atributo </a:t>
            </a:r>
            <a:r>
              <a:rPr lang="pt-BR" sz="24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pt-BR" sz="2400" dirty="0" smtClean="0">
                <a:latin typeface="Arial"/>
                <a:cs typeface="Arial"/>
              </a:rPr>
              <a:t>, define o destino da âncora, ou seja, o local do documento que será acessado quando o </a:t>
            </a:r>
            <a:r>
              <a:rPr lang="pt-BR" sz="2400" i="1" dirty="0" smtClean="0">
                <a:latin typeface="Arial"/>
                <a:cs typeface="Arial"/>
              </a:rPr>
              <a:t>link</a:t>
            </a:r>
            <a:r>
              <a:rPr lang="pt-BR" sz="2400" dirty="0" smtClean="0">
                <a:latin typeface="Arial"/>
                <a:cs typeface="Arial"/>
              </a:rPr>
              <a:t> for clicado.</a:t>
            </a:r>
            <a:endParaRPr lang="pt-BR" sz="2400" dirty="0">
              <a:latin typeface="Arial"/>
              <a:cs typeface="Arial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2351F-46FC-9741-9564-54C0AEFDB90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695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9588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b="1" dirty="0" err="1">
                <a:latin typeface="Arial"/>
                <a:cs typeface="Arial"/>
              </a:rPr>
              <a:t>Âncoras</a:t>
            </a:r>
            <a:r>
              <a:rPr lang="en-US" sz="4000" b="1" dirty="0">
                <a:latin typeface="Arial"/>
                <a:cs typeface="Arial"/>
              </a:rPr>
              <a:t> </a:t>
            </a:r>
            <a:r>
              <a:rPr lang="en-US" sz="4000" b="1" dirty="0" err="1">
                <a:latin typeface="Arial"/>
                <a:cs typeface="Arial"/>
              </a:rPr>
              <a:t>Internas</a:t>
            </a:r>
            <a:endParaRPr lang="en-US" sz="4000" b="1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83705"/>
            <a:ext cx="8229600" cy="475056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buFont typeface="Wingdings" pitchFamily="2" charset="2"/>
              <a:buChar char="à"/>
            </a:pPr>
            <a:r>
              <a:rPr lang="en-US" sz="2400" dirty="0" err="1" smtClean="0">
                <a:latin typeface="Arial"/>
                <a:cs typeface="Arial"/>
              </a:rPr>
              <a:t>Exemplo</a:t>
            </a:r>
            <a:r>
              <a:rPr lang="en-US" sz="2400" dirty="0" smtClean="0">
                <a:latin typeface="Arial"/>
                <a:cs typeface="Arial"/>
              </a:rPr>
              <a:t>: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2351F-46FC-9741-9564-54C0AEFDB906}" type="slidenum">
              <a:rPr lang="en-US" smtClean="0"/>
              <a:t>33</a:t>
            </a:fld>
            <a:endParaRPr lang="en-US"/>
          </a:p>
        </p:txBody>
      </p:sp>
      <p:sp>
        <p:nvSpPr>
          <p:cNvPr id="9" name="Retângulo 8"/>
          <p:cNvSpPr/>
          <p:nvPr/>
        </p:nvSpPr>
        <p:spPr>
          <a:xfrm>
            <a:off x="595744" y="2161316"/>
            <a:ext cx="4613564" cy="39762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&lt;h2&gt;</a:t>
            </a:r>
            <a:r>
              <a:rPr lang="pt-BR" dirty="0" smtClean="0">
                <a:solidFill>
                  <a:srgbClr val="FF0000"/>
                </a:solidFill>
                <a:latin typeface="Arial"/>
                <a:cs typeface="Arial"/>
              </a:rPr>
              <a:t>Redes de Computadores</a:t>
            </a:r>
            <a:r>
              <a:rPr lang="pt-BR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&lt;/h2&gt;</a:t>
            </a:r>
          </a:p>
          <a:p>
            <a:endParaRPr lang="pt-BR" b="1" dirty="0" smtClean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BR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&lt;a </a:t>
            </a:r>
            <a:r>
              <a:rPr lang="pt-BR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href</a:t>
            </a:r>
            <a:r>
              <a:rPr lang="pt-BR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="#link1"</a:t>
            </a:r>
            <a:r>
              <a:rPr lang="pt-BR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pt-BR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LAN</a:t>
            </a:r>
            <a:r>
              <a:rPr lang="pt-BR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&lt;/a&gt; |</a:t>
            </a:r>
          </a:p>
          <a:p>
            <a:r>
              <a:rPr lang="pt-BR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&lt;a </a:t>
            </a:r>
            <a:r>
              <a:rPr lang="pt-BR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href</a:t>
            </a:r>
            <a:r>
              <a:rPr lang="pt-BR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="#link2"</a:t>
            </a:r>
            <a:r>
              <a:rPr lang="pt-BR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pt-BR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MAN</a:t>
            </a:r>
            <a:r>
              <a:rPr lang="pt-BR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&lt;/a&gt; |</a:t>
            </a:r>
          </a:p>
          <a:p>
            <a:r>
              <a:rPr lang="pt-BR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&lt;a </a:t>
            </a:r>
            <a:r>
              <a:rPr lang="pt-BR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href</a:t>
            </a:r>
            <a:r>
              <a:rPr lang="pt-BR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="#link3"</a:t>
            </a:r>
            <a:r>
              <a:rPr lang="pt-BR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pt-BR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WAN</a:t>
            </a:r>
            <a:r>
              <a:rPr lang="pt-BR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&lt;/a&gt;</a:t>
            </a:r>
          </a:p>
          <a:p>
            <a:endParaRPr lang="pt-BR" b="1" dirty="0" smtClean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BR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&lt;a </a:t>
            </a:r>
            <a:r>
              <a:rPr lang="pt-BR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pt-BR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="link1"</a:t>
            </a:r>
            <a:r>
              <a:rPr lang="pt-BR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&gt;&lt;/a&gt;</a:t>
            </a:r>
          </a:p>
          <a:p>
            <a:r>
              <a:rPr lang="pt-BR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&lt;h3&gt;</a:t>
            </a:r>
            <a:r>
              <a:rPr lang="pt-BR" dirty="0" smtClean="0">
                <a:solidFill>
                  <a:srgbClr val="FF0000"/>
                </a:solidFill>
                <a:latin typeface="Arial"/>
                <a:cs typeface="Arial"/>
              </a:rPr>
              <a:t>Local </a:t>
            </a:r>
            <a:r>
              <a:rPr lang="pt-BR" dirty="0" err="1" smtClean="0">
                <a:solidFill>
                  <a:srgbClr val="FF0000"/>
                </a:solidFill>
                <a:latin typeface="Arial"/>
                <a:cs typeface="Arial"/>
              </a:rPr>
              <a:t>Area</a:t>
            </a:r>
            <a:r>
              <a:rPr lang="pt-BR" dirty="0" smtClean="0">
                <a:solidFill>
                  <a:srgbClr val="FF0000"/>
                </a:solidFill>
                <a:latin typeface="Arial"/>
                <a:cs typeface="Arial"/>
              </a:rPr>
              <a:t> Network</a:t>
            </a:r>
            <a:r>
              <a:rPr lang="pt-BR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&lt;/h3&gt;</a:t>
            </a:r>
          </a:p>
          <a:p>
            <a:endParaRPr lang="pt-BR" b="1" dirty="0" smtClean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BR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&lt;a </a:t>
            </a:r>
            <a:r>
              <a:rPr lang="pt-BR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pt-BR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="link2"</a:t>
            </a:r>
            <a:r>
              <a:rPr lang="pt-BR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&gt;&lt;/a&gt;</a:t>
            </a:r>
          </a:p>
          <a:p>
            <a:r>
              <a:rPr lang="pt-BR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&lt;h3&gt;</a:t>
            </a:r>
            <a:r>
              <a:rPr lang="pt-BR" dirty="0" err="1" smtClean="0">
                <a:solidFill>
                  <a:srgbClr val="FF0000"/>
                </a:solidFill>
                <a:latin typeface="Arial"/>
                <a:cs typeface="Arial"/>
              </a:rPr>
              <a:t>Metropolitan</a:t>
            </a:r>
            <a:r>
              <a:rPr lang="pt-BR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pt-BR" dirty="0" err="1" smtClean="0">
                <a:solidFill>
                  <a:srgbClr val="FF0000"/>
                </a:solidFill>
                <a:latin typeface="Arial"/>
                <a:cs typeface="Arial"/>
              </a:rPr>
              <a:t>Area</a:t>
            </a:r>
            <a:r>
              <a:rPr lang="pt-BR" dirty="0" smtClean="0">
                <a:solidFill>
                  <a:srgbClr val="FF0000"/>
                </a:solidFill>
                <a:latin typeface="Arial"/>
                <a:cs typeface="Arial"/>
              </a:rPr>
              <a:t> Network</a:t>
            </a:r>
            <a:r>
              <a:rPr lang="pt-BR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&lt;/h3&gt;</a:t>
            </a:r>
          </a:p>
          <a:p>
            <a:endParaRPr lang="pt-BR" b="1" dirty="0" smtClean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BR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&lt;a </a:t>
            </a:r>
            <a:r>
              <a:rPr lang="pt-BR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pt-BR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="link3"</a:t>
            </a:r>
            <a:r>
              <a:rPr lang="pt-BR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&gt;&lt;/a&gt;</a:t>
            </a:r>
          </a:p>
          <a:p>
            <a:r>
              <a:rPr lang="pt-BR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&lt;h3&gt;</a:t>
            </a:r>
            <a:r>
              <a:rPr lang="pt-BR" dirty="0" err="1" smtClean="0">
                <a:solidFill>
                  <a:srgbClr val="FF0000"/>
                </a:solidFill>
                <a:latin typeface="Arial"/>
                <a:cs typeface="Arial"/>
              </a:rPr>
              <a:t>Wide</a:t>
            </a:r>
            <a:r>
              <a:rPr lang="pt-BR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pt-BR" dirty="0" err="1" smtClean="0">
                <a:solidFill>
                  <a:srgbClr val="FF0000"/>
                </a:solidFill>
                <a:latin typeface="Arial"/>
                <a:cs typeface="Arial"/>
              </a:rPr>
              <a:t>Area</a:t>
            </a:r>
            <a:r>
              <a:rPr lang="pt-BR" dirty="0" smtClean="0">
                <a:solidFill>
                  <a:srgbClr val="FF0000"/>
                </a:solidFill>
                <a:latin typeface="Arial"/>
                <a:cs typeface="Arial"/>
              </a:rPr>
              <a:t> Network</a:t>
            </a:r>
            <a:r>
              <a:rPr lang="pt-BR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&lt;/h3&gt;</a:t>
            </a:r>
            <a:endParaRPr lang="pt-BR" b="1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56"/>
          <a:stretch/>
        </p:blipFill>
        <p:spPr>
          <a:xfrm>
            <a:off x="5209308" y="2161316"/>
            <a:ext cx="3543300" cy="3976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027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9588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b="1" dirty="0" err="1" smtClean="0">
                <a:latin typeface="Arial"/>
                <a:cs typeface="Arial"/>
              </a:rPr>
              <a:t>Âncoras</a:t>
            </a:r>
            <a:r>
              <a:rPr lang="en-US" sz="4000" b="1" dirty="0" smtClean="0">
                <a:latin typeface="Arial"/>
                <a:cs typeface="Arial"/>
              </a:rPr>
              <a:t> </a:t>
            </a:r>
            <a:r>
              <a:rPr lang="en-US" sz="4000" b="1" dirty="0" err="1" smtClean="0">
                <a:latin typeface="Arial"/>
                <a:cs typeface="Arial"/>
              </a:rPr>
              <a:t>Externas</a:t>
            </a:r>
            <a:endParaRPr lang="en-US" sz="4000" b="1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83705"/>
            <a:ext cx="8229600" cy="4750568"/>
          </a:xfrm>
        </p:spPr>
        <p:txBody>
          <a:bodyPr>
            <a:normAutofit/>
          </a:bodyPr>
          <a:lstStyle/>
          <a:p>
            <a:pPr marL="0" indent="450000">
              <a:spcBef>
                <a:spcPts val="0"/>
              </a:spcBef>
              <a:buNone/>
            </a:pPr>
            <a:r>
              <a:rPr lang="pt-BR" sz="2400" dirty="0" smtClean="0">
                <a:latin typeface="Arial"/>
                <a:cs typeface="Arial"/>
              </a:rPr>
              <a:t>São os </a:t>
            </a:r>
            <a:r>
              <a:rPr lang="pt-BR" sz="2400" i="1" dirty="0" smtClean="0">
                <a:latin typeface="Arial"/>
                <a:cs typeface="Arial"/>
              </a:rPr>
              <a:t>links</a:t>
            </a:r>
            <a:r>
              <a:rPr lang="pt-BR" sz="2400" dirty="0" smtClean="0">
                <a:latin typeface="Arial"/>
                <a:cs typeface="Arial"/>
              </a:rPr>
              <a:t> utilizados para </a:t>
            </a:r>
            <a:r>
              <a:rPr lang="pt-BR" sz="2400" dirty="0" smtClean="0">
                <a:latin typeface="Arial"/>
                <a:cs typeface="Arial"/>
              </a:rPr>
              <a:t>ligação de diferentes páginas </a:t>
            </a:r>
            <a:r>
              <a:rPr lang="pt-BR" sz="2400" i="1" dirty="0" smtClean="0">
                <a:latin typeface="Arial"/>
                <a:cs typeface="Arial"/>
              </a:rPr>
              <a:t>web</a:t>
            </a:r>
            <a:r>
              <a:rPr lang="pt-BR" sz="2400" dirty="0" smtClean="0">
                <a:latin typeface="Arial"/>
                <a:cs typeface="Arial"/>
              </a:rPr>
              <a:t>, </a:t>
            </a:r>
            <a:r>
              <a:rPr lang="pt-BR" sz="2400" i="1" dirty="0" smtClean="0">
                <a:latin typeface="Arial"/>
                <a:cs typeface="Arial"/>
              </a:rPr>
              <a:t>sites</a:t>
            </a:r>
            <a:r>
              <a:rPr lang="pt-BR" sz="2400" dirty="0" smtClean="0">
                <a:latin typeface="Arial"/>
                <a:cs typeface="Arial"/>
              </a:rPr>
              <a:t> ou outros recursos disponíveis na </a:t>
            </a:r>
            <a:r>
              <a:rPr lang="pt-BR" sz="2400" i="1" dirty="0" smtClean="0">
                <a:latin typeface="Arial"/>
                <a:cs typeface="Arial"/>
              </a:rPr>
              <a:t>web</a:t>
            </a:r>
            <a:r>
              <a:rPr lang="pt-BR" sz="2400" dirty="0">
                <a:latin typeface="Arial"/>
                <a:cs typeface="Arial"/>
              </a:rPr>
              <a:t>.</a:t>
            </a:r>
            <a:endParaRPr lang="pt-BR" sz="2400" dirty="0" smtClean="0">
              <a:latin typeface="Arial"/>
              <a:cs typeface="Arial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2351F-46FC-9741-9564-54C0AEFDB90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331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9588"/>
            <a:ext cx="8229600" cy="1143000"/>
          </a:xfrm>
        </p:spPr>
        <p:txBody>
          <a:bodyPr>
            <a:noAutofit/>
          </a:bodyPr>
          <a:lstStyle/>
          <a:p>
            <a:r>
              <a:rPr lang="en-US" sz="4000" b="1" dirty="0" err="1" smtClean="0">
                <a:latin typeface="Arial"/>
                <a:cs typeface="Arial"/>
              </a:rPr>
              <a:t>Referências</a:t>
            </a:r>
            <a:r>
              <a:rPr lang="en-US" sz="4000" b="1" dirty="0" smtClean="0">
                <a:latin typeface="Arial"/>
                <a:cs typeface="Arial"/>
              </a:rPr>
              <a:t> </a:t>
            </a:r>
            <a:r>
              <a:rPr lang="en-US" sz="4000" b="1" dirty="0" err="1" smtClean="0">
                <a:latin typeface="Arial"/>
                <a:cs typeface="Arial"/>
              </a:rPr>
              <a:t>Bibliográficas</a:t>
            </a:r>
            <a:endParaRPr lang="en-US" sz="4000" b="1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83705"/>
            <a:ext cx="8229600" cy="4750568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ts val="0"/>
              </a:spcBef>
              <a:buFontTx/>
              <a:buNone/>
            </a:pPr>
            <a:r>
              <a:rPr lang="pt-BR" sz="2000" dirty="0">
                <a:latin typeface="Arial"/>
                <a:cs typeface="Arial"/>
              </a:rPr>
              <a:t>BOENTE, Alfredo. </a:t>
            </a:r>
            <a:r>
              <a:rPr lang="pt-BR" sz="2000" u="sng" dirty="0">
                <a:latin typeface="Arial"/>
                <a:cs typeface="Arial"/>
              </a:rPr>
              <a:t>Programação Web sem Mistérios - Construa sua Própria Home Page</a:t>
            </a:r>
            <a:r>
              <a:rPr lang="pt-BR" sz="2000" dirty="0">
                <a:latin typeface="Arial"/>
                <a:cs typeface="Arial"/>
              </a:rPr>
              <a:t>. Rio de Janeiro: </a:t>
            </a:r>
            <a:r>
              <a:rPr lang="pt-BR" sz="2000" dirty="0" err="1">
                <a:latin typeface="Arial"/>
                <a:cs typeface="Arial"/>
              </a:rPr>
              <a:t>Brasport</a:t>
            </a:r>
            <a:r>
              <a:rPr lang="pt-BR" sz="2000" dirty="0">
                <a:latin typeface="Arial"/>
                <a:cs typeface="Arial"/>
              </a:rPr>
              <a:t>, 2005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pt-BR" sz="2000" dirty="0">
                <a:latin typeface="Arial"/>
                <a:cs typeface="Arial"/>
              </a:rPr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pt-BR" sz="2000" dirty="0">
                <a:latin typeface="Arial"/>
                <a:cs typeface="Arial"/>
              </a:rPr>
              <a:t>GUIZZO, Érico. </a:t>
            </a:r>
            <a:r>
              <a:rPr lang="pt-BR" sz="2000" u="sng" dirty="0">
                <a:latin typeface="Arial"/>
                <a:cs typeface="Arial"/>
              </a:rPr>
              <a:t>Internet - o que é - o que oferece - como conectar-se</a:t>
            </a:r>
            <a:r>
              <a:rPr lang="pt-BR" sz="2000" dirty="0">
                <a:latin typeface="Arial"/>
                <a:cs typeface="Arial"/>
              </a:rPr>
              <a:t>. Ática: São Paulo, 2000.</a:t>
            </a:r>
          </a:p>
          <a:p>
            <a:pPr>
              <a:spcBef>
                <a:spcPts val="0"/>
              </a:spcBef>
              <a:buFontTx/>
              <a:buNone/>
            </a:pPr>
            <a:endParaRPr lang="pt-BR" sz="2000" dirty="0" smtClean="0">
              <a:latin typeface="Arial"/>
              <a:cs typeface="Arial"/>
            </a:endParaRPr>
          </a:p>
          <a:p>
            <a:pPr>
              <a:spcBef>
                <a:spcPts val="0"/>
              </a:spcBef>
              <a:buNone/>
            </a:pPr>
            <a:r>
              <a:rPr lang="pt-BR" sz="2000" dirty="0" smtClean="0">
                <a:latin typeface="Arial"/>
                <a:cs typeface="Arial"/>
              </a:rPr>
              <a:t>LANG, Marco A. </a:t>
            </a:r>
            <a:r>
              <a:rPr lang="pt-BR" sz="2000" u="sng" dirty="0">
                <a:latin typeface="Arial"/>
                <a:cs typeface="Arial"/>
              </a:rPr>
              <a:t>Editor HTML – Qual é o melhor? Qual devo usar</a:t>
            </a:r>
            <a:r>
              <a:rPr lang="pt-BR" sz="2000" u="sng" dirty="0" smtClean="0">
                <a:latin typeface="Arial"/>
                <a:cs typeface="Arial"/>
              </a:rPr>
              <a:t>?</a:t>
            </a:r>
            <a:r>
              <a:rPr lang="pt-BR" sz="2000" dirty="0" smtClean="0">
                <a:latin typeface="Arial"/>
                <a:cs typeface="Arial"/>
              </a:rPr>
              <a:t>. </a:t>
            </a:r>
            <a:r>
              <a:rPr lang="pt-BR" sz="2000" dirty="0">
                <a:latin typeface="Arial"/>
                <a:cs typeface="Arial"/>
              </a:rPr>
              <a:t>In: http://universidadedosite.com.br/editor-html-qual-e-o-melhor-qual-devo-usar</a:t>
            </a:r>
            <a:r>
              <a:rPr lang="pt-BR" sz="2000" dirty="0" smtClean="0">
                <a:latin typeface="Arial"/>
                <a:cs typeface="Arial"/>
              </a:rPr>
              <a:t>/, coletado em 7 de fevereiro de 2016.</a:t>
            </a:r>
            <a:endParaRPr lang="pt-BR" sz="2000" u="sng" dirty="0">
              <a:latin typeface="Arial"/>
              <a:cs typeface="Arial"/>
            </a:endParaRPr>
          </a:p>
          <a:p>
            <a:pPr>
              <a:spcBef>
                <a:spcPts val="0"/>
              </a:spcBef>
              <a:buFontTx/>
              <a:buNone/>
            </a:pPr>
            <a:endParaRPr lang="pt-BR" sz="2000" dirty="0" smtClean="0">
              <a:latin typeface="Arial"/>
              <a:cs typeface="Arial"/>
            </a:endParaRPr>
          </a:p>
          <a:p>
            <a:pPr>
              <a:spcBef>
                <a:spcPts val="0"/>
              </a:spcBef>
              <a:buFontTx/>
              <a:buNone/>
            </a:pPr>
            <a:r>
              <a:rPr lang="pt-BR" sz="2000" dirty="0" smtClean="0">
                <a:latin typeface="Arial"/>
                <a:cs typeface="Arial"/>
              </a:rPr>
              <a:t>Portal Educação. </a:t>
            </a:r>
            <a:r>
              <a:rPr lang="pt-BR" sz="2000" i="1" u="sng" dirty="0" smtClean="0">
                <a:latin typeface="Arial"/>
                <a:cs typeface="Arial"/>
              </a:rPr>
              <a:t>Webmaster </a:t>
            </a:r>
            <a:r>
              <a:rPr lang="pt-BR" sz="2000" u="sng" dirty="0" smtClean="0">
                <a:latin typeface="Arial"/>
                <a:cs typeface="Arial"/>
              </a:rPr>
              <a:t>x </a:t>
            </a:r>
            <a:r>
              <a:rPr lang="pt-BR" sz="2000" i="1" u="sng" dirty="0" err="1" smtClean="0">
                <a:latin typeface="Arial"/>
                <a:cs typeface="Arial"/>
              </a:rPr>
              <a:t>Webdesign</a:t>
            </a:r>
            <a:r>
              <a:rPr lang="pt-BR" sz="2000" dirty="0" smtClean="0">
                <a:latin typeface="Arial"/>
                <a:cs typeface="Arial"/>
              </a:rPr>
              <a:t>. </a:t>
            </a:r>
            <a:r>
              <a:rPr lang="pt-BR" sz="2000" dirty="0">
                <a:latin typeface="Arial"/>
                <a:cs typeface="Arial"/>
              </a:rPr>
              <a:t>In: http://</a:t>
            </a:r>
            <a:r>
              <a:rPr lang="pt-BR" sz="2000" dirty="0" smtClean="0">
                <a:latin typeface="Arial"/>
                <a:cs typeface="Arial"/>
              </a:rPr>
              <a:t>www.portaleducacao.com.br/educacao/artigos/48260/webmaster-x-webdesign, coletado em 8 de fevereiro de 2016.</a:t>
            </a:r>
            <a:endParaRPr lang="pt-BR" sz="2000" i="1" dirty="0">
              <a:latin typeface="Arial"/>
              <a:cs typeface="Arial"/>
            </a:endParaRPr>
          </a:p>
          <a:p>
            <a:pPr>
              <a:spcBef>
                <a:spcPts val="0"/>
              </a:spcBef>
              <a:buFontTx/>
              <a:buNone/>
            </a:pPr>
            <a:endParaRPr lang="pt-BR" sz="2000" dirty="0">
              <a:latin typeface="Arial"/>
              <a:cs typeface="Arial"/>
            </a:endParaRPr>
          </a:p>
          <a:p>
            <a:pPr>
              <a:spcBef>
                <a:spcPts val="0"/>
              </a:spcBef>
              <a:buFontTx/>
              <a:buNone/>
            </a:pPr>
            <a:r>
              <a:rPr lang="pt-BR" sz="2000" dirty="0">
                <a:latin typeface="Arial"/>
                <a:cs typeface="Arial"/>
              </a:rPr>
              <a:t>RAMALHO, José Antônio Alves. </a:t>
            </a:r>
            <a:r>
              <a:rPr lang="pt-BR" sz="2000" u="sng" dirty="0">
                <a:latin typeface="Arial"/>
                <a:cs typeface="Arial"/>
              </a:rPr>
              <a:t>Iniciando em HTML</a:t>
            </a:r>
            <a:r>
              <a:rPr lang="pt-BR" sz="2000" dirty="0">
                <a:latin typeface="Arial"/>
                <a:cs typeface="Arial"/>
              </a:rPr>
              <a:t>. São Paulo: Makron Books, 1996.</a:t>
            </a:r>
          </a:p>
          <a:p>
            <a:pPr>
              <a:spcBef>
                <a:spcPts val="0"/>
              </a:spcBef>
              <a:buFontTx/>
              <a:buNone/>
            </a:pPr>
            <a:endParaRPr lang="pt-BR" sz="2000" dirty="0">
              <a:latin typeface="Arial"/>
              <a:cs typeface="Arial"/>
            </a:endParaRPr>
          </a:p>
          <a:p>
            <a:pPr>
              <a:spcBef>
                <a:spcPts val="0"/>
              </a:spcBef>
              <a:buFontTx/>
              <a:buNone/>
            </a:pPr>
            <a:r>
              <a:rPr lang="pt-BR" sz="2000" dirty="0">
                <a:latin typeface="Arial"/>
                <a:cs typeface="Arial"/>
              </a:rPr>
              <a:t>ROCHA, Helder. </a:t>
            </a:r>
            <a:r>
              <a:rPr lang="pt-BR" sz="2000" u="sng" dirty="0">
                <a:latin typeface="Arial"/>
                <a:cs typeface="Arial"/>
              </a:rPr>
              <a:t>Como criar a sua Home Page - HTML</a:t>
            </a:r>
            <a:r>
              <a:rPr lang="pt-BR" sz="2000" dirty="0">
                <a:latin typeface="Arial"/>
                <a:cs typeface="Arial"/>
              </a:rPr>
              <a:t>. Rio de Janeiro: IBPI Press, 1996</a:t>
            </a:r>
            <a:r>
              <a:rPr lang="pt-BR" sz="2000" dirty="0" smtClean="0">
                <a:latin typeface="Arial"/>
                <a:cs typeface="Arial"/>
              </a:rPr>
              <a:t>.</a:t>
            </a:r>
            <a:endParaRPr lang="pt-BR" sz="2000" dirty="0">
              <a:latin typeface="Arial"/>
              <a:cs typeface="Arial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2351F-46FC-9741-9564-54C0AEFDB90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244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958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4000" b="1" dirty="0" err="1" smtClean="0">
                <a:latin typeface="Arial"/>
                <a:cs typeface="Arial"/>
              </a:rPr>
              <a:t>Estrutura</a:t>
            </a:r>
            <a:r>
              <a:rPr lang="en-US" sz="4000" b="1" dirty="0" smtClean="0">
                <a:latin typeface="Arial"/>
                <a:cs typeface="Arial"/>
              </a:rPr>
              <a:t> de um </a:t>
            </a:r>
            <a:r>
              <a:rPr lang="en-US" sz="4000" b="1" dirty="0" err="1" smtClean="0">
                <a:latin typeface="Arial"/>
                <a:cs typeface="Arial"/>
              </a:rPr>
              <a:t>Documento</a:t>
            </a:r>
            <a:r>
              <a:rPr lang="en-US" sz="4000" b="1" dirty="0" smtClean="0">
                <a:latin typeface="Arial"/>
                <a:cs typeface="Arial"/>
              </a:rPr>
              <a:t> HTML</a:t>
            </a:r>
            <a:endParaRPr lang="en-US" sz="4000" b="1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83705"/>
            <a:ext cx="8229600" cy="475056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pt-BR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pt-BR" sz="24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html</a:t>
            </a:r>
            <a:r>
              <a:rPr lang="pt-BR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&gt;:</a:t>
            </a:r>
            <a:r>
              <a:rPr lang="pt-BR" sz="2400" dirty="0">
                <a:latin typeface="Arial"/>
                <a:cs typeface="Arial"/>
              </a:rPr>
              <a:t> delimita o início e o fim da página escrita em </a:t>
            </a:r>
            <a:r>
              <a:rPr lang="pt-BR" sz="2400" dirty="0" smtClean="0">
                <a:latin typeface="Arial"/>
                <a:cs typeface="Arial"/>
              </a:rPr>
              <a:t>HTML.</a:t>
            </a:r>
          </a:p>
          <a:p>
            <a:pPr>
              <a:spcBef>
                <a:spcPts val="0"/>
              </a:spcBef>
            </a:pPr>
            <a:r>
              <a:rPr lang="pt-BR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pt-BR" sz="24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head</a:t>
            </a:r>
            <a:r>
              <a:rPr lang="pt-BR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&gt;:</a:t>
            </a:r>
            <a:r>
              <a:rPr lang="pt-BR" sz="2400" dirty="0" smtClean="0">
                <a:latin typeface="Arial"/>
                <a:cs typeface="Arial"/>
              </a:rPr>
              <a:t> delimita o início e o fim do cabeçalho da página. No cabeçalho, além do título, coloca-se as configurações e as chamadas aos arquivos externos da página.</a:t>
            </a:r>
          </a:p>
          <a:p>
            <a:pPr>
              <a:spcBef>
                <a:spcPts val="0"/>
              </a:spcBef>
            </a:pPr>
            <a:r>
              <a:rPr lang="pt-BR" sz="2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pt-BR" sz="24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title</a:t>
            </a:r>
            <a:r>
              <a:rPr lang="pt-BR" sz="2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&gt;:</a:t>
            </a:r>
            <a:r>
              <a:rPr lang="pt-BR" sz="2400" dirty="0" smtClean="0">
                <a:latin typeface="Arial"/>
                <a:cs typeface="Arial"/>
              </a:rPr>
              <a:t> determina o texto a ser exibido na barra de títulos da janela do navegador.</a:t>
            </a:r>
          </a:p>
          <a:p>
            <a:pPr>
              <a:spcBef>
                <a:spcPts val="0"/>
              </a:spcBef>
            </a:pPr>
            <a:r>
              <a:rPr lang="pt-BR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pt-BR" sz="24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body</a:t>
            </a:r>
            <a:r>
              <a:rPr lang="pt-BR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&gt;:</a:t>
            </a:r>
            <a:r>
              <a:rPr lang="pt-BR" sz="2400" dirty="0" smtClean="0">
                <a:latin typeface="Arial"/>
                <a:cs typeface="Arial"/>
              </a:rPr>
              <a:t> delimita o início e o fim do corpo da página. No corpo, coloca-se tudo que será exibido na página. A maioria das </a:t>
            </a:r>
            <a:r>
              <a:rPr lang="pt-BR" sz="2400" i="1" dirty="0" err="1" smtClean="0">
                <a:latin typeface="Arial"/>
                <a:cs typeface="Arial"/>
              </a:rPr>
              <a:t>tags</a:t>
            </a:r>
            <a:r>
              <a:rPr lang="pt-BR" sz="2400" dirty="0" smtClean="0">
                <a:latin typeface="Arial"/>
                <a:cs typeface="Arial"/>
              </a:rPr>
              <a:t> HTML são colocadas no corpo da página.</a:t>
            </a:r>
            <a:endParaRPr lang="pt-BR" sz="2400" dirty="0">
              <a:latin typeface="Arial"/>
              <a:cs typeface="Arial"/>
            </a:endParaRPr>
          </a:p>
          <a:p>
            <a:pPr marL="0" indent="450000">
              <a:spcBef>
                <a:spcPts val="0"/>
              </a:spcBef>
              <a:buNone/>
            </a:pPr>
            <a:endParaRPr lang="en-US" sz="2400" dirty="0">
              <a:latin typeface="Arial"/>
              <a:cs typeface="Arial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2351F-46FC-9741-9564-54C0AEFDB906}" type="slidenum">
              <a:rPr lang="en-US" smtClean="0"/>
              <a:t>4</a:t>
            </a:fld>
            <a:r>
              <a:rPr lang="en-US" dirty="0" smtClean="0"/>
              <a:t> 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904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9588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b="1" dirty="0" err="1" smtClean="0">
                <a:latin typeface="Arial"/>
                <a:cs typeface="Arial"/>
              </a:rPr>
              <a:t>Estruturas</a:t>
            </a:r>
            <a:r>
              <a:rPr lang="en-US" sz="4000" b="1" dirty="0" smtClean="0">
                <a:latin typeface="Arial"/>
                <a:cs typeface="Arial"/>
              </a:rPr>
              <a:t> de </a:t>
            </a:r>
            <a:r>
              <a:rPr lang="en-US" sz="4000" b="1" dirty="0" err="1" smtClean="0">
                <a:latin typeface="Arial"/>
                <a:cs typeface="Arial"/>
              </a:rPr>
              <a:t>Texto</a:t>
            </a:r>
            <a:endParaRPr lang="en-US" sz="4000" b="1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83705"/>
            <a:ext cx="8229600" cy="4750568"/>
          </a:xfrm>
        </p:spPr>
        <p:txBody>
          <a:bodyPr>
            <a:normAutofit/>
          </a:bodyPr>
          <a:lstStyle/>
          <a:p>
            <a:pPr marL="0" indent="450000">
              <a:spcBef>
                <a:spcPts val="0"/>
              </a:spcBef>
              <a:buNone/>
            </a:pPr>
            <a:r>
              <a:rPr lang="pt-BR" sz="2400" dirty="0" smtClean="0">
                <a:latin typeface="Arial"/>
                <a:cs typeface="Arial"/>
              </a:rPr>
              <a:t>Compreende as </a:t>
            </a:r>
            <a:r>
              <a:rPr lang="pt-BR" sz="2400" i="1" dirty="0" err="1" smtClean="0">
                <a:latin typeface="Arial"/>
                <a:cs typeface="Arial"/>
              </a:rPr>
              <a:t>tags</a:t>
            </a:r>
            <a:r>
              <a:rPr lang="pt-BR" sz="2400" dirty="0">
                <a:latin typeface="Arial"/>
                <a:cs typeface="Arial"/>
              </a:rPr>
              <a:t> </a:t>
            </a:r>
            <a:r>
              <a:rPr lang="pt-BR" sz="2400" dirty="0" smtClean="0">
                <a:latin typeface="Arial"/>
                <a:cs typeface="Arial"/>
              </a:rPr>
              <a:t>utilizadas para estrutura e organização do texto em uma página </a:t>
            </a:r>
            <a:r>
              <a:rPr lang="pt-BR" sz="2400" i="1" dirty="0" smtClean="0">
                <a:latin typeface="Arial"/>
                <a:cs typeface="Arial"/>
              </a:rPr>
              <a:t>web</a:t>
            </a:r>
            <a:r>
              <a:rPr lang="pt-BR" sz="2400" dirty="0" smtClean="0">
                <a:latin typeface="Arial"/>
                <a:cs typeface="Arial"/>
              </a:rPr>
              <a:t>. Essas </a:t>
            </a:r>
            <a:r>
              <a:rPr lang="pt-BR" sz="2400" i="1" dirty="0" err="1" smtClean="0">
                <a:latin typeface="Arial"/>
                <a:cs typeface="Arial"/>
              </a:rPr>
              <a:t>tags</a:t>
            </a:r>
            <a:r>
              <a:rPr lang="pt-BR" sz="2400" dirty="0" smtClean="0">
                <a:latin typeface="Arial"/>
                <a:cs typeface="Arial"/>
              </a:rPr>
              <a:t> são utilizadas para criação de:</a:t>
            </a:r>
          </a:p>
          <a:p>
            <a:pPr marL="0" indent="450000">
              <a:spcBef>
                <a:spcPts val="0"/>
              </a:spcBef>
              <a:buNone/>
            </a:pPr>
            <a:endParaRPr lang="pt-BR" sz="2400" dirty="0" smtClean="0">
              <a:latin typeface="Arial"/>
              <a:cs typeface="Arial"/>
            </a:endParaRPr>
          </a:p>
          <a:p>
            <a:pPr>
              <a:spcBef>
                <a:spcPts val="0"/>
              </a:spcBef>
            </a:pPr>
            <a:r>
              <a:rPr lang="pt-BR" sz="2400" dirty="0" smtClean="0">
                <a:latin typeface="Arial"/>
                <a:cs typeface="Arial"/>
              </a:rPr>
              <a:t>Títulos de tópicos ou seção</a:t>
            </a:r>
          </a:p>
          <a:p>
            <a:pPr>
              <a:spcBef>
                <a:spcPts val="0"/>
              </a:spcBef>
            </a:pPr>
            <a:r>
              <a:rPr lang="pt-BR" sz="2400" dirty="0" smtClean="0">
                <a:latin typeface="Arial"/>
                <a:cs typeface="Arial"/>
              </a:rPr>
              <a:t>Parágrafos</a:t>
            </a:r>
          </a:p>
          <a:p>
            <a:pPr>
              <a:spcBef>
                <a:spcPts val="0"/>
              </a:spcBef>
            </a:pPr>
            <a:r>
              <a:rPr lang="pt-BR" sz="2400" dirty="0" smtClean="0">
                <a:latin typeface="Arial"/>
                <a:cs typeface="Arial"/>
              </a:rPr>
              <a:t>Quebras de linha</a:t>
            </a:r>
          </a:p>
          <a:p>
            <a:pPr>
              <a:spcBef>
                <a:spcPts val="0"/>
              </a:spcBef>
            </a:pPr>
            <a:r>
              <a:rPr lang="pt-BR" sz="2400" dirty="0" smtClean="0">
                <a:latin typeface="Arial"/>
                <a:cs typeface="Arial"/>
              </a:rPr>
              <a:t>Linhas horizontais</a:t>
            </a:r>
          </a:p>
          <a:p>
            <a:pPr>
              <a:spcBef>
                <a:spcPts val="0"/>
              </a:spcBef>
            </a:pPr>
            <a:r>
              <a:rPr lang="pt-BR" sz="2400" dirty="0" smtClean="0">
                <a:latin typeface="Arial"/>
                <a:cs typeface="Arial"/>
              </a:rPr>
              <a:t>Blocos de citação</a:t>
            </a:r>
          </a:p>
          <a:p>
            <a:pPr>
              <a:spcBef>
                <a:spcPts val="0"/>
              </a:spcBef>
            </a:pPr>
            <a:r>
              <a:rPr lang="pt-BR" sz="2400" dirty="0" smtClean="0">
                <a:latin typeface="Arial"/>
                <a:cs typeface="Arial"/>
              </a:rPr>
              <a:t>Blocos de endereço</a:t>
            </a:r>
          </a:p>
          <a:p>
            <a:pPr>
              <a:spcBef>
                <a:spcPts val="0"/>
              </a:spcBef>
            </a:pPr>
            <a:r>
              <a:rPr lang="pt-BR" sz="2400" dirty="0" smtClean="0">
                <a:latin typeface="Arial"/>
                <a:cs typeface="Arial"/>
              </a:rPr>
              <a:t>Textos pré-formatados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2351F-46FC-9741-9564-54C0AEFDB90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331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9588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b="1" dirty="0" err="1" smtClean="0">
                <a:latin typeface="Arial"/>
                <a:cs typeface="Arial"/>
              </a:rPr>
              <a:t>Títulos</a:t>
            </a:r>
            <a:r>
              <a:rPr lang="en-US" sz="4000" b="1" dirty="0" smtClean="0">
                <a:latin typeface="Arial"/>
                <a:cs typeface="Arial"/>
              </a:rPr>
              <a:t> de </a:t>
            </a:r>
            <a:r>
              <a:rPr lang="en-US" sz="4000" b="1" dirty="0" err="1" smtClean="0">
                <a:latin typeface="Arial"/>
                <a:cs typeface="Arial"/>
              </a:rPr>
              <a:t>Tópico</a:t>
            </a:r>
            <a:r>
              <a:rPr lang="en-US" sz="4000" b="1" dirty="0" smtClean="0">
                <a:latin typeface="Arial"/>
                <a:cs typeface="Arial"/>
              </a:rPr>
              <a:t> </a:t>
            </a:r>
            <a:r>
              <a:rPr lang="en-US" sz="4000" b="1" dirty="0" err="1" smtClean="0">
                <a:latin typeface="Arial"/>
                <a:cs typeface="Arial"/>
              </a:rPr>
              <a:t>ou</a:t>
            </a:r>
            <a:r>
              <a:rPr lang="en-US" sz="4000" b="1" dirty="0" smtClean="0">
                <a:latin typeface="Arial"/>
                <a:cs typeface="Arial"/>
              </a:rPr>
              <a:t> </a:t>
            </a:r>
            <a:r>
              <a:rPr lang="en-US" sz="4000" b="1" dirty="0" err="1" smtClean="0">
                <a:latin typeface="Arial"/>
                <a:cs typeface="Arial"/>
              </a:rPr>
              <a:t>Seção</a:t>
            </a:r>
            <a:endParaRPr lang="en-US" sz="4000" b="1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83705"/>
            <a:ext cx="8229600" cy="4750568"/>
          </a:xfrm>
        </p:spPr>
        <p:txBody>
          <a:bodyPr>
            <a:normAutofit/>
          </a:bodyPr>
          <a:lstStyle/>
          <a:p>
            <a:pPr marL="0" indent="450000">
              <a:spcBef>
                <a:spcPts val="0"/>
              </a:spcBef>
              <a:buNone/>
            </a:pPr>
            <a:r>
              <a:rPr lang="pt-BR" sz="2400" dirty="0" smtClean="0">
                <a:latin typeface="Arial"/>
                <a:cs typeface="Arial"/>
              </a:rPr>
              <a:t>Os </a:t>
            </a:r>
            <a:r>
              <a:rPr lang="pt-BR" sz="2400" dirty="0">
                <a:latin typeface="Arial"/>
                <a:cs typeface="Arial"/>
              </a:rPr>
              <a:t>títulos e subtítulos são pequenos fragmentos de </a:t>
            </a:r>
            <a:r>
              <a:rPr lang="pt-BR" sz="2400" dirty="0" smtClean="0">
                <a:latin typeface="Arial"/>
                <a:cs typeface="Arial"/>
              </a:rPr>
              <a:t>texto, </a:t>
            </a:r>
            <a:r>
              <a:rPr lang="pt-BR" sz="2400" dirty="0">
                <a:latin typeface="Arial"/>
                <a:cs typeface="Arial"/>
              </a:rPr>
              <a:t>com tamanho diferenciado do restante do texto, e são utilizados para indicar o início de uma seção ou de um </a:t>
            </a:r>
            <a:r>
              <a:rPr lang="pt-BR" sz="2400" dirty="0" smtClean="0">
                <a:latin typeface="Arial"/>
                <a:cs typeface="Arial"/>
              </a:rPr>
              <a:t>tópico. Existem </a:t>
            </a:r>
            <a:r>
              <a:rPr lang="pt-BR" sz="2400" dirty="0">
                <a:latin typeface="Arial"/>
                <a:cs typeface="Arial"/>
              </a:rPr>
              <a:t>seis níveis de </a:t>
            </a:r>
            <a:r>
              <a:rPr lang="pt-BR" sz="2400" dirty="0" smtClean="0">
                <a:latin typeface="Arial"/>
                <a:cs typeface="Arial"/>
              </a:rPr>
              <a:t>títulos e a </a:t>
            </a:r>
            <a:r>
              <a:rPr lang="pt-BR" sz="2400" i="1" dirty="0" err="1">
                <a:latin typeface="Arial"/>
                <a:cs typeface="Arial"/>
              </a:rPr>
              <a:t>tag</a:t>
            </a:r>
            <a:r>
              <a:rPr lang="pt-BR" sz="2400" dirty="0">
                <a:latin typeface="Arial"/>
                <a:cs typeface="Arial"/>
              </a:rPr>
              <a:t> utilizada para a criação de títulos e subtítulos é a </a:t>
            </a:r>
            <a:r>
              <a:rPr lang="pt-BR" sz="2400" i="1" dirty="0" err="1">
                <a:latin typeface="Arial"/>
                <a:cs typeface="Arial"/>
              </a:rPr>
              <a:t>tag</a:t>
            </a:r>
            <a:r>
              <a:rPr lang="pt-BR" sz="2400" dirty="0">
                <a:latin typeface="Arial"/>
                <a:cs typeface="Arial"/>
              </a:rPr>
              <a:t> </a:t>
            </a:r>
            <a:r>
              <a:rPr lang="pt-BR" sz="2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pt-BR" sz="24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hn</a:t>
            </a:r>
            <a:r>
              <a:rPr lang="pt-BR" sz="2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pt-BR" sz="2400" dirty="0" smtClean="0">
                <a:latin typeface="Arial"/>
                <a:cs typeface="Arial"/>
              </a:rPr>
              <a:t>.</a:t>
            </a:r>
          </a:p>
          <a:p>
            <a:pPr marL="0" indent="450000">
              <a:spcBef>
                <a:spcPts val="0"/>
              </a:spcBef>
              <a:buNone/>
            </a:pPr>
            <a:endParaRPr lang="pt-BR" sz="2400" dirty="0" smtClean="0">
              <a:latin typeface="Arial"/>
              <a:cs typeface="Arial"/>
            </a:endParaRPr>
          </a:p>
          <a:p>
            <a:pPr>
              <a:spcBef>
                <a:spcPts val="0"/>
              </a:spcBef>
              <a:buFont typeface="Wingdings" pitchFamily="2" charset="2"/>
              <a:buChar char="à"/>
            </a:pPr>
            <a:r>
              <a:rPr lang="en-US" sz="2400" dirty="0" err="1" smtClean="0">
                <a:latin typeface="Arial"/>
                <a:cs typeface="Arial"/>
              </a:rPr>
              <a:t>Sintaxe</a:t>
            </a:r>
            <a:r>
              <a:rPr lang="en-US" sz="2400" dirty="0" smtClean="0">
                <a:latin typeface="Arial"/>
                <a:cs typeface="Arial"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 smtClean="0">
              <a:latin typeface="Arial"/>
              <a:cs typeface="Arial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latin typeface="Arial"/>
              <a:cs typeface="Arial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latin typeface="Arial"/>
              <a:cs typeface="Arial"/>
            </a:endParaRPr>
          </a:p>
          <a:p>
            <a:pPr marL="0" indent="450000">
              <a:spcBef>
                <a:spcPts val="0"/>
              </a:spcBef>
              <a:buNone/>
            </a:pPr>
            <a:r>
              <a:rPr lang="pt-BR" sz="2400" dirty="0" smtClean="0">
                <a:latin typeface="Arial"/>
                <a:cs typeface="Arial"/>
              </a:rPr>
              <a:t>Onde </a:t>
            </a:r>
            <a:r>
              <a:rPr lang="pt-BR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pt-BR" sz="2400" dirty="0">
                <a:latin typeface="Arial"/>
                <a:cs typeface="Arial"/>
              </a:rPr>
              <a:t> deve ser substituído por um valor entre 1 e 6.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2351F-46FC-9741-9564-54C0AEFDB906}" type="slidenum">
              <a:rPr lang="en-US" smtClean="0"/>
              <a:t>6</a:t>
            </a:fld>
            <a:endParaRPr lang="en-US"/>
          </a:p>
        </p:txBody>
      </p:sp>
      <p:sp>
        <p:nvSpPr>
          <p:cNvPr id="9" name="Retângulo 8"/>
          <p:cNvSpPr/>
          <p:nvPr/>
        </p:nvSpPr>
        <p:spPr>
          <a:xfrm>
            <a:off x="595745" y="4474995"/>
            <a:ext cx="7952510" cy="4987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pt-BR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hn</a:t>
            </a:r>
            <a:r>
              <a:rPr lang="pt-BR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pt-BR" dirty="0" smtClean="0">
                <a:solidFill>
                  <a:srgbClr val="FF0000"/>
                </a:solidFill>
                <a:latin typeface="Arial"/>
                <a:cs typeface="Arial"/>
              </a:rPr>
              <a:t>Texto do título do tópico ou seção</a:t>
            </a:r>
            <a:r>
              <a:rPr lang="pt-BR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pt-BR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hn</a:t>
            </a:r>
            <a:r>
              <a:rPr lang="pt-BR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pt-BR" b="1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4700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9588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b="1" dirty="0" err="1" smtClean="0">
                <a:latin typeface="Arial"/>
                <a:cs typeface="Arial"/>
              </a:rPr>
              <a:t>Títulos</a:t>
            </a:r>
            <a:r>
              <a:rPr lang="en-US" sz="4000" b="1" dirty="0">
                <a:latin typeface="Arial"/>
                <a:cs typeface="Arial"/>
              </a:rPr>
              <a:t> de </a:t>
            </a:r>
            <a:r>
              <a:rPr lang="en-US" sz="4000" b="1" dirty="0" err="1">
                <a:latin typeface="Arial"/>
                <a:cs typeface="Arial"/>
              </a:rPr>
              <a:t>Tópico</a:t>
            </a:r>
            <a:r>
              <a:rPr lang="en-US" sz="4000" b="1" dirty="0">
                <a:latin typeface="Arial"/>
                <a:cs typeface="Arial"/>
              </a:rPr>
              <a:t> </a:t>
            </a:r>
            <a:r>
              <a:rPr lang="en-US" sz="4000" b="1" dirty="0" err="1">
                <a:latin typeface="Arial"/>
                <a:cs typeface="Arial"/>
              </a:rPr>
              <a:t>ou</a:t>
            </a:r>
            <a:r>
              <a:rPr lang="en-US" sz="4000" b="1" dirty="0">
                <a:latin typeface="Arial"/>
                <a:cs typeface="Arial"/>
              </a:rPr>
              <a:t> </a:t>
            </a:r>
            <a:r>
              <a:rPr lang="en-US" sz="4000" b="1" dirty="0" err="1">
                <a:latin typeface="Arial"/>
                <a:cs typeface="Arial"/>
              </a:rPr>
              <a:t>Seção</a:t>
            </a:r>
            <a:endParaRPr lang="en-US" sz="4000" b="1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83705"/>
            <a:ext cx="8229600" cy="475056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buFont typeface="Wingdings" pitchFamily="2" charset="2"/>
              <a:buChar char="à"/>
            </a:pPr>
            <a:r>
              <a:rPr lang="en-US" sz="2400" dirty="0" err="1" smtClean="0">
                <a:latin typeface="Arial"/>
                <a:cs typeface="Arial"/>
              </a:rPr>
              <a:t>Exemplo</a:t>
            </a:r>
            <a:r>
              <a:rPr lang="en-US" sz="2400" dirty="0" smtClean="0">
                <a:latin typeface="Arial"/>
                <a:cs typeface="Arial"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 smtClean="0">
              <a:latin typeface="Arial"/>
              <a:cs typeface="Arial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2351F-46FC-9741-9564-54C0AEFDB906}" type="slidenum">
              <a:rPr lang="en-US" smtClean="0"/>
              <a:t>7</a:t>
            </a:fld>
            <a:endParaRPr lang="en-US"/>
          </a:p>
        </p:txBody>
      </p:sp>
      <p:sp>
        <p:nvSpPr>
          <p:cNvPr id="9" name="Retângulo 8"/>
          <p:cNvSpPr/>
          <p:nvPr/>
        </p:nvSpPr>
        <p:spPr>
          <a:xfrm>
            <a:off x="595745" y="2244431"/>
            <a:ext cx="7952510" cy="1828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&lt;h1&gt;</a:t>
            </a:r>
            <a:r>
              <a:rPr lang="pt-BR" dirty="0" smtClean="0">
                <a:solidFill>
                  <a:srgbClr val="FF0000"/>
                </a:solidFill>
                <a:latin typeface="Arial"/>
                <a:cs typeface="Arial"/>
              </a:rPr>
              <a:t>Redes de Computadores</a:t>
            </a:r>
            <a:r>
              <a:rPr lang="pt-BR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&lt;/h1&gt;</a:t>
            </a:r>
          </a:p>
          <a:p>
            <a:r>
              <a:rPr lang="pt-BR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pt-BR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h2&gt;</a:t>
            </a:r>
            <a:r>
              <a:rPr lang="pt-BR" dirty="0" smtClean="0">
                <a:solidFill>
                  <a:srgbClr val="FF0000"/>
                </a:solidFill>
                <a:latin typeface="Arial"/>
                <a:cs typeface="Arial"/>
              </a:rPr>
              <a:t>Redes </a:t>
            </a:r>
            <a:r>
              <a:rPr lang="pt-BR" dirty="0">
                <a:solidFill>
                  <a:srgbClr val="FF0000"/>
                </a:solidFill>
                <a:latin typeface="Arial"/>
                <a:cs typeface="Arial"/>
              </a:rPr>
              <a:t>de Computadores</a:t>
            </a:r>
            <a:r>
              <a:rPr lang="pt-BR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pt-BR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h2&gt;</a:t>
            </a:r>
          </a:p>
          <a:p>
            <a:r>
              <a:rPr lang="pt-BR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pt-BR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h3&gt;</a:t>
            </a:r>
            <a:r>
              <a:rPr lang="pt-BR" dirty="0" smtClean="0">
                <a:solidFill>
                  <a:srgbClr val="FF0000"/>
                </a:solidFill>
                <a:latin typeface="Arial"/>
                <a:cs typeface="Arial"/>
              </a:rPr>
              <a:t>Redes </a:t>
            </a:r>
            <a:r>
              <a:rPr lang="pt-BR" dirty="0">
                <a:solidFill>
                  <a:srgbClr val="FF0000"/>
                </a:solidFill>
                <a:latin typeface="Arial"/>
                <a:cs typeface="Arial"/>
              </a:rPr>
              <a:t>de Computadores</a:t>
            </a:r>
            <a:r>
              <a:rPr lang="pt-BR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pt-BR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h3&gt;</a:t>
            </a:r>
          </a:p>
          <a:p>
            <a:r>
              <a:rPr lang="pt-BR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pt-BR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h4&gt;</a:t>
            </a:r>
            <a:r>
              <a:rPr lang="pt-BR" dirty="0" smtClean="0">
                <a:solidFill>
                  <a:srgbClr val="FF0000"/>
                </a:solidFill>
                <a:latin typeface="Arial"/>
                <a:cs typeface="Arial"/>
              </a:rPr>
              <a:t>Redes </a:t>
            </a:r>
            <a:r>
              <a:rPr lang="pt-BR" dirty="0">
                <a:solidFill>
                  <a:srgbClr val="FF0000"/>
                </a:solidFill>
                <a:latin typeface="Arial"/>
                <a:cs typeface="Arial"/>
              </a:rPr>
              <a:t>de Computadores</a:t>
            </a:r>
            <a:r>
              <a:rPr lang="pt-BR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pt-BR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h4&gt;</a:t>
            </a:r>
          </a:p>
          <a:p>
            <a:r>
              <a:rPr lang="pt-BR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pt-BR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h5&gt;</a:t>
            </a:r>
            <a:r>
              <a:rPr lang="pt-BR" dirty="0" smtClean="0">
                <a:solidFill>
                  <a:srgbClr val="FF0000"/>
                </a:solidFill>
                <a:latin typeface="Arial"/>
                <a:cs typeface="Arial"/>
              </a:rPr>
              <a:t>Redes </a:t>
            </a:r>
            <a:r>
              <a:rPr lang="pt-BR" dirty="0">
                <a:solidFill>
                  <a:srgbClr val="FF0000"/>
                </a:solidFill>
                <a:latin typeface="Arial"/>
                <a:cs typeface="Arial"/>
              </a:rPr>
              <a:t>de Computadores</a:t>
            </a:r>
            <a:r>
              <a:rPr lang="pt-BR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pt-BR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h5&gt;</a:t>
            </a:r>
          </a:p>
          <a:p>
            <a:r>
              <a:rPr lang="pt-BR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pt-BR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h6&gt;</a:t>
            </a:r>
            <a:r>
              <a:rPr lang="pt-BR" dirty="0" smtClean="0">
                <a:solidFill>
                  <a:srgbClr val="FF0000"/>
                </a:solidFill>
                <a:latin typeface="Arial"/>
                <a:cs typeface="Arial"/>
              </a:rPr>
              <a:t>Redes </a:t>
            </a:r>
            <a:r>
              <a:rPr lang="pt-BR" dirty="0">
                <a:solidFill>
                  <a:srgbClr val="FF0000"/>
                </a:solidFill>
                <a:latin typeface="Arial"/>
                <a:cs typeface="Arial"/>
              </a:rPr>
              <a:t>de Computadores</a:t>
            </a:r>
            <a:r>
              <a:rPr lang="pt-BR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pt-BR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h6&gt;</a:t>
            </a:r>
            <a:endParaRPr lang="pt-BR" b="1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742"/>
          <a:stretch/>
        </p:blipFill>
        <p:spPr>
          <a:xfrm>
            <a:off x="4960161" y="2759561"/>
            <a:ext cx="3838143" cy="344805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595745" y="4253333"/>
            <a:ext cx="41979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Obs.:</a:t>
            </a:r>
            <a:r>
              <a:rPr lang="pt-BR" dirty="0" smtClean="0"/>
              <a:t> observe que </a:t>
            </a:r>
            <a:r>
              <a:rPr lang="pt-BR" dirty="0"/>
              <a:t>o maior título é aquele marcado por </a:t>
            </a:r>
            <a:r>
              <a:rPr lang="pt-BR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&lt;h1</a:t>
            </a:r>
            <a:r>
              <a:rPr lang="pt-BR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pt-BR" dirty="0"/>
              <a:t> e o menor título é aquele marcado por </a:t>
            </a:r>
            <a:r>
              <a:rPr lang="pt-BR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&lt;h6</a:t>
            </a:r>
            <a:r>
              <a:rPr lang="pt-BR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pt-BR" dirty="0"/>
              <a:t>. Isso acontece, por que esta variação de 1 a 6, não indica tamanho da fonte e sim nível de título, ou seja, o </a:t>
            </a:r>
            <a:r>
              <a:rPr lang="pt-BR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&lt;h2</a:t>
            </a:r>
            <a:r>
              <a:rPr lang="pt-BR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pt-BR" dirty="0"/>
              <a:t> é </a:t>
            </a:r>
            <a:r>
              <a:rPr lang="pt-BR" dirty="0" smtClean="0"/>
              <a:t>subtítulo </a:t>
            </a:r>
            <a:r>
              <a:rPr lang="pt-BR" dirty="0"/>
              <a:t>de </a:t>
            </a:r>
            <a:r>
              <a:rPr lang="pt-BR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&lt;h1</a:t>
            </a:r>
            <a:r>
              <a:rPr lang="pt-BR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pt-BR" dirty="0"/>
              <a:t>, o </a:t>
            </a:r>
            <a:r>
              <a:rPr lang="pt-BR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&lt;h3</a:t>
            </a:r>
            <a:r>
              <a:rPr lang="pt-BR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pt-BR" dirty="0"/>
              <a:t> é </a:t>
            </a:r>
            <a:r>
              <a:rPr lang="pt-BR" dirty="0" smtClean="0"/>
              <a:t>subtítulo </a:t>
            </a:r>
            <a:r>
              <a:rPr lang="pt-BR" dirty="0"/>
              <a:t>de </a:t>
            </a:r>
            <a:r>
              <a:rPr lang="pt-BR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&lt;h2</a:t>
            </a:r>
            <a:r>
              <a:rPr lang="pt-BR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pt-BR" dirty="0"/>
              <a:t> e assim por diante.</a:t>
            </a:r>
          </a:p>
        </p:txBody>
      </p:sp>
    </p:spTree>
    <p:extLst>
      <p:ext uri="{BB962C8B-B14F-4D97-AF65-F5344CB8AC3E}">
        <p14:creationId xmlns:p14="http://schemas.microsoft.com/office/powerpoint/2010/main" val="1721817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9588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b="1" dirty="0" err="1" smtClean="0">
                <a:latin typeface="Arial"/>
                <a:cs typeface="Arial"/>
              </a:rPr>
              <a:t>Parágrafos</a:t>
            </a:r>
            <a:endParaRPr lang="en-US" sz="4000" b="1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83705"/>
            <a:ext cx="8229600" cy="4750568"/>
          </a:xfrm>
        </p:spPr>
        <p:txBody>
          <a:bodyPr>
            <a:normAutofit/>
          </a:bodyPr>
          <a:lstStyle/>
          <a:p>
            <a:pPr marL="0" indent="450000">
              <a:spcBef>
                <a:spcPts val="0"/>
              </a:spcBef>
              <a:buNone/>
            </a:pPr>
            <a:r>
              <a:rPr lang="pt-BR" sz="2400" dirty="0" smtClean="0">
                <a:latin typeface="Arial"/>
                <a:cs typeface="Arial"/>
              </a:rPr>
              <a:t>Todo </a:t>
            </a:r>
            <a:r>
              <a:rPr lang="pt-BR" sz="2400" dirty="0">
                <a:latin typeface="Arial"/>
                <a:cs typeface="Arial"/>
              </a:rPr>
              <a:t>conteúdo textual, como livros, artigos, documentos </a:t>
            </a:r>
            <a:r>
              <a:rPr lang="pt-BR" sz="2400" i="1" dirty="0" smtClean="0">
                <a:latin typeface="Arial"/>
                <a:cs typeface="Arial"/>
              </a:rPr>
              <a:t>web</a:t>
            </a:r>
            <a:r>
              <a:rPr lang="pt-BR" sz="2400" dirty="0">
                <a:latin typeface="Arial"/>
                <a:cs typeface="Arial"/>
              </a:rPr>
              <a:t>, é composto por títulos e subtítulos, como já foi visto anteriormente, e por parágrafos de textos que seguem estes títulos e subtítulos. A </a:t>
            </a:r>
            <a:r>
              <a:rPr lang="pt-BR" sz="2400" i="1" dirty="0" err="1">
                <a:latin typeface="Arial"/>
                <a:cs typeface="Arial"/>
              </a:rPr>
              <a:t>tag</a:t>
            </a:r>
            <a:r>
              <a:rPr lang="pt-BR" sz="2400" dirty="0">
                <a:latin typeface="Arial"/>
                <a:cs typeface="Arial"/>
              </a:rPr>
              <a:t> utilizada para a criação de parágrafos é a </a:t>
            </a:r>
            <a:r>
              <a:rPr lang="pt-BR" sz="2400" i="1" dirty="0" err="1">
                <a:latin typeface="Arial"/>
                <a:cs typeface="Arial"/>
              </a:rPr>
              <a:t>tag</a:t>
            </a:r>
            <a:r>
              <a:rPr lang="pt-BR" sz="2400" dirty="0">
                <a:latin typeface="Arial"/>
                <a:cs typeface="Arial"/>
              </a:rPr>
              <a:t> </a:t>
            </a:r>
            <a:r>
              <a:rPr lang="pt-BR" sz="2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&lt;p&gt;</a:t>
            </a:r>
            <a:r>
              <a:rPr lang="pt-BR" sz="2400" dirty="0" smtClean="0">
                <a:latin typeface="Arial"/>
                <a:cs typeface="Arial"/>
              </a:rPr>
              <a:t>.</a:t>
            </a:r>
            <a:endParaRPr lang="pt-BR" sz="2400" dirty="0">
              <a:latin typeface="Arial"/>
              <a:cs typeface="Arial"/>
            </a:endParaRPr>
          </a:p>
          <a:p>
            <a:pPr marL="0" indent="450000">
              <a:spcBef>
                <a:spcPts val="0"/>
              </a:spcBef>
              <a:buNone/>
            </a:pPr>
            <a:endParaRPr lang="pt-BR" sz="2400" dirty="0" smtClean="0">
              <a:latin typeface="Arial"/>
              <a:cs typeface="Arial"/>
            </a:endParaRPr>
          </a:p>
          <a:p>
            <a:pPr>
              <a:spcBef>
                <a:spcPts val="0"/>
              </a:spcBef>
              <a:buFont typeface="Wingdings" pitchFamily="2" charset="2"/>
              <a:buChar char="à"/>
            </a:pPr>
            <a:r>
              <a:rPr lang="en-US" sz="2400" dirty="0" err="1" smtClean="0">
                <a:latin typeface="Arial"/>
                <a:cs typeface="Arial"/>
              </a:rPr>
              <a:t>Sintaxe</a:t>
            </a:r>
            <a:r>
              <a:rPr lang="en-US" sz="2400" dirty="0" smtClean="0">
                <a:latin typeface="Arial"/>
                <a:cs typeface="Arial"/>
              </a:rPr>
              <a:t>: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2351F-46FC-9741-9564-54C0AEFDB906}" type="slidenum">
              <a:rPr lang="en-US" smtClean="0"/>
              <a:t>8</a:t>
            </a:fld>
            <a:endParaRPr lang="en-US"/>
          </a:p>
        </p:txBody>
      </p:sp>
      <p:sp>
        <p:nvSpPr>
          <p:cNvPr id="9" name="Retângulo 8"/>
          <p:cNvSpPr/>
          <p:nvPr/>
        </p:nvSpPr>
        <p:spPr>
          <a:xfrm>
            <a:off x="595745" y="4474995"/>
            <a:ext cx="7952510" cy="4987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&lt;p&gt;</a:t>
            </a:r>
            <a:r>
              <a:rPr lang="pt-BR" dirty="0" smtClean="0">
                <a:solidFill>
                  <a:srgbClr val="FF0000"/>
                </a:solidFill>
                <a:latin typeface="Arial"/>
                <a:cs typeface="Arial"/>
              </a:rPr>
              <a:t>Texto do parágrafo</a:t>
            </a:r>
            <a:r>
              <a:rPr lang="pt-BR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&lt;/p&gt;</a:t>
            </a:r>
            <a:endParaRPr lang="pt-BR" b="1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0825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9588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b="1" dirty="0" err="1" smtClean="0">
                <a:latin typeface="Arial"/>
                <a:cs typeface="Arial"/>
              </a:rPr>
              <a:t>Parágrafos</a:t>
            </a:r>
            <a:endParaRPr lang="en-US" sz="4000" b="1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83705"/>
            <a:ext cx="8229600" cy="475056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buFont typeface="Wingdings" pitchFamily="2" charset="2"/>
              <a:buChar char="à"/>
            </a:pPr>
            <a:r>
              <a:rPr lang="en-US" sz="2400" dirty="0" err="1" smtClean="0">
                <a:latin typeface="Arial"/>
                <a:cs typeface="Arial"/>
              </a:rPr>
              <a:t>Exemplo</a:t>
            </a:r>
            <a:r>
              <a:rPr lang="en-US" sz="2400" dirty="0" smtClean="0">
                <a:latin typeface="Arial"/>
                <a:cs typeface="Arial"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 smtClean="0">
              <a:latin typeface="Arial"/>
              <a:cs typeface="Arial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2351F-46FC-9741-9564-54C0AEFDB906}" type="slidenum">
              <a:rPr lang="en-US" smtClean="0"/>
              <a:t>9</a:t>
            </a:fld>
            <a:endParaRPr lang="en-US"/>
          </a:p>
        </p:txBody>
      </p:sp>
      <p:sp>
        <p:nvSpPr>
          <p:cNvPr id="9" name="Retângulo 8"/>
          <p:cNvSpPr/>
          <p:nvPr/>
        </p:nvSpPr>
        <p:spPr>
          <a:xfrm>
            <a:off x="595745" y="2064328"/>
            <a:ext cx="4131685" cy="3990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&lt;h2&gt;</a:t>
            </a:r>
            <a:r>
              <a:rPr lang="pt-BR" dirty="0" smtClean="0">
                <a:solidFill>
                  <a:srgbClr val="FF0000"/>
                </a:solidFill>
                <a:latin typeface="Arial"/>
                <a:cs typeface="Arial"/>
              </a:rPr>
              <a:t>Rede </a:t>
            </a:r>
            <a:r>
              <a:rPr lang="pt-BR" dirty="0">
                <a:solidFill>
                  <a:srgbClr val="FF0000"/>
                </a:solidFill>
                <a:latin typeface="Arial"/>
                <a:cs typeface="Arial"/>
              </a:rPr>
              <a:t>de </a:t>
            </a:r>
            <a:r>
              <a:rPr lang="pt-BR" dirty="0" smtClean="0">
                <a:solidFill>
                  <a:srgbClr val="FF0000"/>
                </a:solidFill>
                <a:latin typeface="Arial"/>
                <a:cs typeface="Arial"/>
              </a:rPr>
              <a:t>Computadores</a:t>
            </a:r>
            <a:r>
              <a:rPr lang="pt-BR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&lt;/h2&gt;</a:t>
            </a:r>
          </a:p>
          <a:p>
            <a:endParaRPr lang="pt-BR" b="1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BR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&lt;p&gt;</a:t>
            </a:r>
            <a:r>
              <a:rPr lang="pt-BR" dirty="0" smtClean="0">
                <a:solidFill>
                  <a:srgbClr val="FF0000"/>
                </a:solidFill>
                <a:latin typeface="Arial"/>
                <a:cs typeface="Arial"/>
              </a:rPr>
              <a:t>Uma </a:t>
            </a:r>
            <a:r>
              <a:rPr lang="pt-BR" dirty="0">
                <a:solidFill>
                  <a:srgbClr val="FF0000"/>
                </a:solidFill>
                <a:latin typeface="Arial"/>
                <a:cs typeface="Arial"/>
              </a:rPr>
              <a:t>rede de computadores consiste de dois ou mais computadores conectados entre si. Uma </a:t>
            </a:r>
            <a:r>
              <a:rPr lang="pt-BR" dirty="0" smtClean="0">
                <a:solidFill>
                  <a:srgbClr val="FF0000"/>
                </a:solidFill>
                <a:latin typeface="Arial"/>
                <a:cs typeface="Arial"/>
              </a:rPr>
              <a:t>rede de computadores </a:t>
            </a:r>
            <a:r>
              <a:rPr lang="pt-BR" dirty="0">
                <a:solidFill>
                  <a:srgbClr val="FF0000"/>
                </a:solidFill>
                <a:latin typeface="Arial"/>
                <a:cs typeface="Arial"/>
              </a:rPr>
              <a:t>pode ser de três tipos: LAN, MAN e WAN. </a:t>
            </a:r>
            <a:r>
              <a:rPr lang="pt-BR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&lt;/p&gt;</a:t>
            </a:r>
          </a:p>
          <a:p>
            <a:endParaRPr lang="pt-BR" b="1" dirty="0" smtClean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BR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&lt;p&gt;</a:t>
            </a:r>
            <a:r>
              <a:rPr lang="pt-BR" dirty="0" smtClean="0">
                <a:solidFill>
                  <a:srgbClr val="FF0000"/>
                </a:solidFill>
                <a:latin typeface="Arial"/>
                <a:cs typeface="Arial"/>
              </a:rPr>
              <a:t>Em </a:t>
            </a:r>
            <a:r>
              <a:rPr lang="pt-BR" dirty="0">
                <a:solidFill>
                  <a:srgbClr val="FF0000"/>
                </a:solidFill>
                <a:latin typeface="Arial"/>
                <a:cs typeface="Arial"/>
              </a:rPr>
              <a:t>uma rede é possível compartilhar serviços, dados (arquivos) e impressoras, trocar mensagens, compartilhar acesso a World </a:t>
            </a:r>
            <a:r>
              <a:rPr lang="pt-BR" dirty="0" err="1">
                <a:solidFill>
                  <a:srgbClr val="FF0000"/>
                </a:solidFill>
                <a:latin typeface="Arial"/>
                <a:cs typeface="Arial"/>
              </a:rPr>
              <a:t>Wide</a:t>
            </a:r>
            <a:r>
              <a:rPr lang="pt-BR" dirty="0">
                <a:solidFill>
                  <a:srgbClr val="FF0000"/>
                </a:solidFill>
                <a:latin typeface="Arial"/>
                <a:cs typeface="Arial"/>
              </a:rPr>
              <a:t> Web (WWW), realizar videoconferência, entre </a:t>
            </a:r>
            <a:r>
              <a:rPr lang="pt-BR" dirty="0" smtClean="0">
                <a:solidFill>
                  <a:srgbClr val="FF0000"/>
                </a:solidFill>
                <a:latin typeface="Arial"/>
                <a:cs typeface="Arial"/>
              </a:rPr>
              <a:t>outros</a:t>
            </a:r>
            <a:r>
              <a:rPr lang="pt-BR" dirty="0">
                <a:solidFill>
                  <a:srgbClr val="FF0000"/>
                </a:solidFill>
                <a:latin typeface="Arial"/>
                <a:cs typeface="Arial"/>
              </a:rPr>
              <a:t>.</a:t>
            </a:r>
            <a:r>
              <a:rPr lang="pt-BR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pt-BR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pt-BR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849"/>
          <a:stretch/>
        </p:blipFill>
        <p:spPr>
          <a:xfrm>
            <a:off x="4727430" y="2064329"/>
            <a:ext cx="4067175" cy="399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147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1929</TotalTime>
  <Words>2742</Words>
  <Application>Microsoft Office PowerPoint</Application>
  <PresentationFormat>Apresentação na tela (4:3)</PresentationFormat>
  <Paragraphs>350</Paragraphs>
  <Slides>35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35</vt:i4>
      </vt:variant>
    </vt:vector>
  </HeadingPairs>
  <TitlesOfParts>
    <vt:vector size="36" baseType="lpstr">
      <vt:lpstr>Office Theme</vt:lpstr>
      <vt:lpstr>WEB DESIGN</vt:lpstr>
      <vt:lpstr>HTML - HyperText Markup Language</vt:lpstr>
      <vt:lpstr>Estrutura de um Documento HTML</vt:lpstr>
      <vt:lpstr>Estrutura de um Documento HTML</vt:lpstr>
      <vt:lpstr>Estruturas de Texto</vt:lpstr>
      <vt:lpstr>Títulos de Tópico ou Seção</vt:lpstr>
      <vt:lpstr>Títulos de Tópico ou Seção</vt:lpstr>
      <vt:lpstr>Parágrafos</vt:lpstr>
      <vt:lpstr>Parágrafos</vt:lpstr>
      <vt:lpstr>Quebras de Linha</vt:lpstr>
      <vt:lpstr>Quebras de Linha</vt:lpstr>
      <vt:lpstr>Quebras de Linha</vt:lpstr>
      <vt:lpstr>Linhas Horizontais</vt:lpstr>
      <vt:lpstr>Linhas Horizontais</vt:lpstr>
      <vt:lpstr>Blocos de Citação</vt:lpstr>
      <vt:lpstr>Blocos de Citação</vt:lpstr>
      <vt:lpstr>Blocos de Endereço</vt:lpstr>
      <vt:lpstr>Blocos de Endereço</vt:lpstr>
      <vt:lpstr>Textos Pré-Formatados</vt:lpstr>
      <vt:lpstr>Textos Pré-Formatados</vt:lpstr>
      <vt:lpstr>Listas</vt:lpstr>
      <vt:lpstr>Listas Não Ordenadas</vt:lpstr>
      <vt:lpstr>Listas Não Ordenadas</vt:lpstr>
      <vt:lpstr>Listas Ordenadas</vt:lpstr>
      <vt:lpstr>Listas Ordenadas</vt:lpstr>
      <vt:lpstr>Atributo Start</vt:lpstr>
      <vt:lpstr>Atributo Start</vt:lpstr>
      <vt:lpstr>Listas Não Ordenadas e Ordenadas Aninhadas</vt:lpstr>
      <vt:lpstr>Listas de Definições</vt:lpstr>
      <vt:lpstr>Listas de Definições</vt:lpstr>
      <vt:lpstr>Links e Imagens</vt:lpstr>
      <vt:lpstr>Âncoras Internas</vt:lpstr>
      <vt:lpstr>Âncoras Internas</vt:lpstr>
      <vt:lpstr>Âncoras Externas</vt:lpstr>
      <vt:lpstr>Referências Bibliográficas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DESIGN</dc:title>
  <dc:creator>Joao Paulo Baptista Voigtlaender</dc:creator>
  <cp:lastModifiedBy>João</cp:lastModifiedBy>
  <cp:revision>276</cp:revision>
  <cp:lastPrinted>2016-02-11T14:57:12Z</cp:lastPrinted>
  <dcterms:created xsi:type="dcterms:W3CDTF">2012-12-31T14:15:23Z</dcterms:created>
  <dcterms:modified xsi:type="dcterms:W3CDTF">2016-03-07T21:40:08Z</dcterms:modified>
</cp:coreProperties>
</file>