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4"/>
  </p:notesMasterIdLst>
  <p:handoutMasterIdLst>
    <p:handoutMasterId r:id="rId135"/>
  </p:handoutMasterIdLst>
  <p:sldIdLst>
    <p:sldId id="256" r:id="rId2"/>
    <p:sldId id="257" r:id="rId3"/>
    <p:sldId id="296" r:id="rId4"/>
    <p:sldId id="258" r:id="rId5"/>
    <p:sldId id="299" r:id="rId6"/>
    <p:sldId id="298" r:id="rId7"/>
    <p:sldId id="259"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60" r:id="rId26"/>
    <p:sldId id="261" r:id="rId27"/>
    <p:sldId id="279" r:id="rId28"/>
    <p:sldId id="280" r:id="rId29"/>
    <p:sldId id="281" r:id="rId30"/>
    <p:sldId id="282" r:id="rId31"/>
    <p:sldId id="283" r:id="rId32"/>
    <p:sldId id="284" r:id="rId33"/>
    <p:sldId id="300" r:id="rId34"/>
    <p:sldId id="301" r:id="rId35"/>
    <p:sldId id="285" r:id="rId36"/>
    <p:sldId id="286" r:id="rId37"/>
    <p:sldId id="287" r:id="rId38"/>
    <p:sldId id="289" r:id="rId39"/>
    <p:sldId id="290" r:id="rId40"/>
    <p:sldId id="291" r:id="rId41"/>
    <p:sldId id="292" r:id="rId42"/>
    <p:sldId id="288" r:id="rId43"/>
    <p:sldId id="295" r:id="rId44"/>
    <p:sldId id="302" r:id="rId45"/>
    <p:sldId id="303" r:id="rId46"/>
    <p:sldId id="304" r:id="rId47"/>
    <p:sldId id="310" r:id="rId48"/>
    <p:sldId id="311" r:id="rId49"/>
    <p:sldId id="305" r:id="rId50"/>
    <p:sldId id="306" r:id="rId51"/>
    <p:sldId id="307" r:id="rId52"/>
    <p:sldId id="308" r:id="rId53"/>
    <p:sldId id="309"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1" r:id="rId73"/>
    <p:sldId id="330"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 id="363" r:id="rId106"/>
    <p:sldId id="364" r:id="rId107"/>
    <p:sldId id="365" r:id="rId108"/>
    <p:sldId id="366" r:id="rId109"/>
    <p:sldId id="367" r:id="rId110"/>
    <p:sldId id="368" r:id="rId111"/>
    <p:sldId id="369" r:id="rId112"/>
    <p:sldId id="370" r:id="rId113"/>
    <p:sldId id="372" r:id="rId114"/>
    <p:sldId id="373" r:id="rId115"/>
    <p:sldId id="374" r:id="rId116"/>
    <p:sldId id="375" r:id="rId117"/>
    <p:sldId id="371" r:id="rId118"/>
    <p:sldId id="376" r:id="rId119"/>
    <p:sldId id="377" r:id="rId120"/>
    <p:sldId id="378" r:id="rId121"/>
    <p:sldId id="379" r:id="rId122"/>
    <p:sldId id="380" r:id="rId123"/>
    <p:sldId id="382" r:id="rId124"/>
    <p:sldId id="383" r:id="rId125"/>
    <p:sldId id="381" r:id="rId126"/>
    <p:sldId id="384" r:id="rId127"/>
    <p:sldId id="385" r:id="rId128"/>
    <p:sldId id="386" r:id="rId129"/>
    <p:sldId id="387" r:id="rId130"/>
    <p:sldId id="388" r:id="rId131"/>
    <p:sldId id="389" r:id="rId132"/>
    <p:sldId id="390" r:id="rId133"/>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06799F8-075E-4A3A-A7F6-7FBC6576F1A4}" styleName="Estilo com Tema 2 - Ênfase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2DE63D5-997A-4646-A377-4702673A728D}" styleName="Estilo Claro 2 - Ênfas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Estilo Claro 2 - Ênfas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660B408-B3CF-4A94-85FC-2B1E0A45F4A2}" styleName="Estilo Escuro 2 - Ênfase 1/Ênfas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17" autoAdjust="0"/>
    <p:restoredTop sz="94660"/>
  </p:normalViewPr>
  <p:slideViewPr>
    <p:cSldViewPr>
      <p:cViewPr varScale="1">
        <p:scale>
          <a:sx n="70" d="100"/>
          <a:sy n="70" d="100"/>
        </p:scale>
        <p:origin x="138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35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13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6B580A-24C0-47D0-BDD5-31893A22BE77}" type="datetimeFigureOut">
              <a:rPr lang="pt-BR" smtClean="0"/>
              <a:pPr/>
              <a:t>30/10/2017</a:t>
            </a:fld>
            <a:endParaRPr lang="pt-BR" dirty="0"/>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dirty="0"/>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4D8FB9D-6F4B-41F7-8E4D-DC1B66745B75}" type="slidenum">
              <a:rPr lang="pt-BR" smtClean="0"/>
              <a:pPr/>
              <a:t>‹nº›</a:t>
            </a:fld>
            <a:endParaRPr lang="pt-BR" dirty="0"/>
          </a:p>
        </p:txBody>
      </p:sp>
    </p:spTree>
    <p:extLst>
      <p:ext uri="{BB962C8B-B14F-4D97-AF65-F5344CB8AC3E}">
        <p14:creationId xmlns:p14="http://schemas.microsoft.com/office/powerpoint/2010/main" val="41186662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722B58-0A99-4867-966B-C303E3DA0AF4}" type="datetimeFigureOut">
              <a:rPr lang="pt-BR" smtClean="0"/>
              <a:pPr/>
              <a:t>30/10/2017</a:t>
            </a:fld>
            <a:endParaRPr lang="pt-BR" dirty="0"/>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dirty="0"/>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211583-7380-44D5-B88D-B20173FD4BEA}" type="slidenum">
              <a:rPr lang="pt-BR" smtClean="0"/>
              <a:pPr/>
              <a:t>‹nº›</a:t>
            </a:fld>
            <a:endParaRPr lang="pt-BR" dirty="0"/>
          </a:p>
        </p:txBody>
      </p:sp>
    </p:spTree>
    <p:extLst>
      <p:ext uri="{BB962C8B-B14F-4D97-AF65-F5344CB8AC3E}">
        <p14:creationId xmlns:p14="http://schemas.microsoft.com/office/powerpoint/2010/main" val="37701885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82211583-7380-44D5-B88D-B20173FD4BEA}" type="slidenum">
              <a:rPr lang="pt-BR" smtClean="0"/>
              <a:pPr/>
              <a:t>2</a:t>
            </a:fld>
            <a:endParaRPr lang="pt-BR" dirty="0"/>
          </a:p>
        </p:txBody>
      </p:sp>
    </p:spTree>
    <p:extLst>
      <p:ext uri="{BB962C8B-B14F-4D97-AF65-F5344CB8AC3E}">
        <p14:creationId xmlns:p14="http://schemas.microsoft.com/office/powerpoint/2010/main" val="1170918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Ref idx="1002">
        <a:schemeClr val="bg2"/>
      </p:bgRef>
    </p:bg>
    <p:spTree>
      <p:nvGrpSpPr>
        <p:cNvPr id="1" name=""/>
        <p:cNvGrpSpPr/>
        <p:nvPr/>
      </p:nvGrpSpPr>
      <p:grpSpPr>
        <a:xfrm>
          <a:off x="0" y="0"/>
          <a:ext cx="0" cy="0"/>
          <a:chOff x="0" y="0"/>
          <a:chExt cx="0" cy="0"/>
        </a:xfrm>
      </p:grpSpPr>
      <p:sp>
        <p:nvSpPr>
          <p:cNvPr id="9" name="Título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pt-BR" smtClean="0"/>
              <a:t>Clique para editar o estilo do título mestre</a:t>
            </a:r>
            <a:endParaRPr kumimoji="0" lang="en-US"/>
          </a:p>
        </p:txBody>
      </p:sp>
      <p:sp>
        <p:nvSpPr>
          <p:cNvPr id="17" name="Subtítulo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30" name="Espaço Reservado para Data 29"/>
          <p:cNvSpPr>
            <a:spLocks noGrp="1"/>
          </p:cNvSpPr>
          <p:nvPr>
            <p:ph type="dt" sz="half" idx="10"/>
          </p:nvPr>
        </p:nvSpPr>
        <p:spPr/>
        <p:txBody>
          <a:bodyPr/>
          <a:lstStyle/>
          <a:p>
            <a:fld id="{C1558E8E-561D-473C-9D98-058D4965F401}" type="datetime1">
              <a:rPr lang="pt-BR" smtClean="0"/>
              <a:pPr/>
              <a:t>30/10/2017</a:t>
            </a:fld>
            <a:endParaRPr lang="pt-BR" dirty="0"/>
          </a:p>
        </p:txBody>
      </p:sp>
      <p:sp>
        <p:nvSpPr>
          <p:cNvPr id="19" name="Espaço Reservado para Rodapé 18"/>
          <p:cNvSpPr>
            <a:spLocks noGrp="1"/>
          </p:cNvSpPr>
          <p:nvPr>
            <p:ph type="ftr" sz="quarter" idx="11"/>
          </p:nvPr>
        </p:nvSpPr>
        <p:spPr/>
        <p:txBody>
          <a:bodyPr/>
          <a:lstStyle/>
          <a:p>
            <a:r>
              <a:rPr lang="pt-BR" dirty="0" smtClean="0"/>
              <a:t>Treinamento MySQL - Básico</a:t>
            </a:r>
            <a:endParaRPr lang="pt-BR" dirty="0"/>
          </a:p>
        </p:txBody>
      </p:sp>
      <p:sp>
        <p:nvSpPr>
          <p:cNvPr id="27" name="Espaço Reservado para Número de Slide 26"/>
          <p:cNvSpPr>
            <a:spLocks noGrp="1"/>
          </p:cNvSpPr>
          <p:nvPr>
            <p:ph type="sldNum" sz="quarter" idx="12"/>
          </p:nvPr>
        </p:nvSpPr>
        <p:spPr/>
        <p:txBody>
          <a:bodyPr/>
          <a:lstStyle/>
          <a:p>
            <a:fld id="{ED4EFCAF-02F6-4C19-978C-00ACB5DA2ADC}" type="slidenum">
              <a:rPr lang="pt-BR" smtClean="0"/>
              <a:pPr/>
              <a:t>‹nº›</a:t>
            </a:fld>
            <a:endParaRPr lang="pt-BR"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23CBA88A-A820-4913-B8E6-43D478AE03A5}" type="datetime1">
              <a:rPr lang="pt-BR" smtClean="0"/>
              <a:pPr/>
              <a:t>30/10/2017</a:t>
            </a:fld>
            <a:endParaRPr lang="pt-BR" dirty="0"/>
          </a:p>
        </p:txBody>
      </p:sp>
      <p:sp>
        <p:nvSpPr>
          <p:cNvPr id="5" name="Espaço Reservado para Rodapé 4"/>
          <p:cNvSpPr>
            <a:spLocks noGrp="1"/>
          </p:cNvSpPr>
          <p:nvPr>
            <p:ph type="ftr" sz="quarter" idx="11"/>
          </p:nvPr>
        </p:nvSpPr>
        <p:spPr/>
        <p:txBody>
          <a:bodyPr/>
          <a:lstStyle/>
          <a:p>
            <a:r>
              <a:rPr lang="pt-BR" dirty="0" smtClean="0"/>
              <a:t>Treinamento MySQL - Básico</a:t>
            </a:r>
            <a:endParaRPr lang="pt-BR" dirty="0"/>
          </a:p>
        </p:txBody>
      </p:sp>
      <p:sp>
        <p:nvSpPr>
          <p:cNvPr id="6" name="Espaço Reservado para Número de Slide 5"/>
          <p:cNvSpPr>
            <a:spLocks noGrp="1"/>
          </p:cNvSpPr>
          <p:nvPr>
            <p:ph type="sldNum" sz="quarter" idx="12"/>
          </p:nvPr>
        </p:nvSpPr>
        <p:spPr/>
        <p:txBody>
          <a:bodyPr/>
          <a:lstStyle/>
          <a:p>
            <a:fld id="{ED4EFCAF-02F6-4C19-978C-00ACB5DA2ADC}" type="slidenum">
              <a:rPr lang="pt-BR" smtClean="0"/>
              <a:pPr/>
              <a:t>‹nº›</a:t>
            </a:fld>
            <a:endParaRPr lang="pt-B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914401"/>
            <a:ext cx="2057400" cy="5211763"/>
          </a:xfrm>
        </p:spPr>
        <p:txBody>
          <a:bodyPr vert="eaVer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914401"/>
            <a:ext cx="6019800" cy="5211763"/>
          </a:xfrm>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FAA765F3-9499-41AE-BAEE-43380DA9691E}" type="datetime1">
              <a:rPr lang="pt-BR" smtClean="0"/>
              <a:pPr/>
              <a:t>30/10/2017</a:t>
            </a:fld>
            <a:endParaRPr lang="pt-BR" dirty="0"/>
          </a:p>
        </p:txBody>
      </p:sp>
      <p:sp>
        <p:nvSpPr>
          <p:cNvPr id="5" name="Espaço Reservado para Rodapé 4"/>
          <p:cNvSpPr>
            <a:spLocks noGrp="1"/>
          </p:cNvSpPr>
          <p:nvPr>
            <p:ph type="ftr" sz="quarter" idx="11"/>
          </p:nvPr>
        </p:nvSpPr>
        <p:spPr/>
        <p:txBody>
          <a:bodyPr/>
          <a:lstStyle/>
          <a:p>
            <a:r>
              <a:rPr lang="pt-BR" dirty="0" smtClean="0"/>
              <a:t>Treinamento MySQL - Básico</a:t>
            </a:r>
            <a:endParaRPr lang="pt-BR" dirty="0"/>
          </a:p>
        </p:txBody>
      </p:sp>
      <p:sp>
        <p:nvSpPr>
          <p:cNvPr id="6" name="Espaço Reservado para Número de Slide 5"/>
          <p:cNvSpPr>
            <a:spLocks noGrp="1"/>
          </p:cNvSpPr>
          <p:nvPr>
            <p:ph type="sldNum" sz="quarter" idx="12"/>
          </p:nvPr>
        </p:nvSpPr>
        <p:spPr/>
        <p:txBody>
          <a:bodyPr/>
          <a:lstStyle/>
          <a:p>
            <a:fld id="{ED4EFCAF-02F6-4C19-978C-00ACB5DA2ADC}" type="slidenum">
              <a:rPr lang="pt-BR" smtClean="0"/>
              <a:pPr/>
              <a:t>‹nº›</a:t>
            </a:fld>
            <a:endParaRPr lang="pt-B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Conteúdo 2"/>
          <p:cNvSpPr>
            <a:spLocks noGrp="1"/>
          </p:cNvSpPr>
          <p:nvPr>
            <p:ph idx="1"/>
          </p:nvPr>
        </p:nvSpPr>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5365DF43-DB10-4B9E-BD44-735AC3293A27}" type="datetime1">
              <a:rPr lang="pt-BR" smtClean="0"/>
              <a:pPr/>
              <a:t>30/10/2017</a:t>
            </a:fld>
            <a:endParaRPr lang="pt-BR" dirty="0"/>
          </a:p>
        </p:txBody>
      </p:sp>
      <p:sp>
        <p:nvSpPr>
          <p:cNvPr id="5" name="Espaço Reservado para Rodapé 4"/>
          <p:cNvSpPr>
            <a:spLocks noGrp="1"/>
          </p:cNvSpPr>
          <p:nvPr>
            <p:ph type="ftr" sz="quarter" idx="11"/>
          </p:nvPr>
        </p:nvSpPr>
        <p:spPr/>
        <p:txBody>
          <a:bodyPr/>
          <a:lstStyle/>
          <a:p>
            <a:r>
              <a:rPr lang="pt-BR" dirty="0" smtClean="0"/>
              <a:t>Treinamento MySQL - Básico</a:t>
            </a:r>
            <a:endParaRPr lang="pt-BR" dirty="0"/>
          </a:p>
        </p:txBody>
      </p:sp>
      <p:sp>
        <p:nvSpPr>
          <p:cNvPr id="6" name="Espaço Reservado para Número de Slide 5"/>
          <p:cNvSpPr>
            <a:spLocks noGrp="1"/>
          </p:cNvSpPr>
          <p:nvPr>
            <p:ph type="sldNum" sz="quarter" idx="12"/>
          </p:nvPr>
        </p:nvSpPr>
        <p:spPr/>
        <p:txBody>
          <a:bodyPr/>
          <a:lstStyle/>
          <a:p>
            <a:fld id="{ED4EFCAF-02F6-4C19-978C-00ACB5DA2ADC}" type="slidenum">
              <a:rPr lang="pt-BR" smtClean="0"/>
              <a:pPr/>
              <a:t>‹nº›</a:t>
            </a:fld>
            <a:endParaRPr lang="pt-B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p:txBody>
          <a:bodyPr/>
          <a:lstStyle/>
          <a:p>
            <a:fld id="{BC3D0594-DF4C-47D4-954E-5318A2FCE13C}" type="datetime1">
              <a:rPr lang="pt-BR" smtClean="0"/>
              <a:pPr/>
              <a:t>30/10/2017</a:t>
            </a:fld>
            <a:endParaRPr lang="pt-BR" dirty="0"/>
          </a:p>
        </p:txBody>
      </p:sp>
      <p:sp>
        <p:nvSpPr>
          <p:cNvPr id="5" name="Espaço Reservado para Rodapé 4"/>
          <p:cNvSpPr>
            <a:spLocks noGrp="1"/>
          </p:cNvSpPr>
          <p:nvPr>
            <p:ph type="ftr" sz="quarter" idx="11"/>
          </p:nvPr>
        </p:nvSpPr>
        <p:spPr/>
        <p:txBody>
          <a:bodyPr/>
          <a:lstStyle/>
          <a:p>
            <a:r>
              <a:rPr lang="pt-BR" dirty="0" smtClean="0"/>
              <a:t>Treinamento MySQL - Básico</a:t>
            </a:r>
            <a:endParaRPr lang="pt-BR" dirty="0"/>
          </a:p>
        </p:txBody>
      </p:sp>
      <p:sp>
        <p:nvSpPr>
          <p:cNvPr id="6" name="Espaço Reservado para Número de Slide 5"/>
          <p:cNvSpPr>
            <a:spLocks noGrp="1"/>
          </p:cNvSpPr>
          <p:nvPr>
            <p:ph type="sldNum" sz="quarter" idx="12"/>
          </p:nvPr>
        </p:nvSpPr>
        <p:spPr/>
        <p:txBody>
          <a:bodyPr/>
          <a:lstStyle/>
          <a:p>
            <a:fld id="{ED4EFCAF-02F6-4C19-978C-00ACB5DA2ADC}" type="slidenum">
              <a:rPr lang="pt-BR" smtClean="0"/>
              <a:pPr/>
              <a:t>‹nº›</a:t>
            </a:fld>
            <a:endParaRPr lang="pt-BR"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1143000"/>
          </a:xfrm>
        </p:spPr>
        <p:txBody>
          <a:bodyPr/>
          <a:lstStyle/>
          <a:p>
            <a:r>
              <a:rPr kumimoji="0" lang="pt-BR" smtClean="0"/>
              <a:t>Clique para editar o estilo do título mestre</a:t>
            </a:r>
            <a:endParaRPr kumimoji="0" lang="en-US"/>
          </a:p>
        </p:txBody>
      </p:sp>
      <p:sp>
        <p:nvSpPr>
          <p:cNvPr id="3" name="Espaço Reservado para Conteúdo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4A5A6B20-6990-4C44-B95B-B60EC87F636A}" type="datetime1">
              <a:rPr lang="pt-BR" smtClean="0"/>
              <a:pPr/>
              <a:t>30/10/2017</a:t>
            </a:fld>
            <a:endParaRPr lang="pt-BR" dirty="0"/>
          </a:p>
        </p:txBody>
      </p:sp>
      <p:sp>
        <p:nvSpPr>
          <p:cNvPr id="6" name="Espaço Reservado para Rodapé 5"/>
          <p:cNvSpPr>
            <a:spLocks noGrp="1"/>
          </p:cNvSpPr>
          <p:nvPr>
            <p:ph type="ftr" sz="quarter" idx="11"/>
          </p:nvPr>
        </p:nvSpPr>
        <p:spPr/>
        <p:txBody>
          <a:bodyPr/>
          <a:lstStyle/>
          <a:p>
            <a:r>
              <a:rPr lang="pt-BR" dirty="0" smtClean="0"/>
              <a:t>Treinamento MySQL - Básico</a:t>
            </a:r>
            <a:endParaRPr lang="pt-BR" dirty="0"/>
          </a:p>
        </p:txBody>
      </p:sp>
      <p:sp>
        <p:nvSpPr>
          <p:cNvPr id="7" name="Espaço Reservado para Número de Slide 6"/>
          <p:cNvSpPr>
            <a:spLocks noGrp="1"/>
          </p:cNvSpPr>
          <p:nvPr>
            <p:ph type="sldNum" sz="quarter" idx="12"/>
          </p:nvPr>
        </p:nvSpPr>
        <p:spPr/>
        <p:txBody>
          <a:bodyPr/>
          <a:lstStyle/>
          <a:p>
            <a:fld id="{ED4EFCAF-02F6-4C19-978C-00ACB5DA2ADC}" type="slidenum">
              <a:rPr lang="pt-BR" smtClean="0"/>
              <a:pPr/>
              <a:t>‹nº›</a:t>
            </a:fld>
            <a:endParaRPr lang="pt-B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1143000"/>
          </a:xfrm>
        </p:spPr>
        <p:txBody>
          <a:bodyPr tIns="45720" anchor="b"/>
          <a:lstStyle>
            <a:lvl1pPr>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4" name="Espaço Reservado para Texto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5" name="Espaço Reservado para Conteúdo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Espaço Reservado para Conteúdo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0"/>
          </p:nvPr>
        </p:nvSpPr>
        <p:spPr/>
        <p:txBody>
          <a:bodyPr/>
          <a:lstStyle/>
          <a:p>
            <a:fld id="{8482DCDA-01C7-4975-B730-812075E64FF1}" type="datetime1">
              <a:rPr lang="pt-BR" smtClean="0"/>
              <a:pPr/>
              <a:t>30/10/2017</a:t>
            </a:fld>
            <a:endParaRPr lang="pt-BR" dirty="0"/>
          </a:p>
        </p:txBody>
      </p:sp>
      <p:sp>
        <p:nvSpPr>
          <p:cNvPr id="8" name="Espaço Reservado para Rodapé 7"/>
          <p:cNvSpPr>
            <a:spLocks noGrp="1"/>
          </p:cNvSpPr>
          <p:nvPr>
            <p:ph type="ftr" sz="quarter" idx="11"/>
          </p:nvPr>
        </p:nvSpPr>
        <p:spPr/>
        <p:txBody>
          <a:bodyPr/>
          <a:lstStyle/>
          <a:p>
            <a:r>
              <a:rPr lang="pt-BR" dirty="0" smtClean="0"/>
              <a:t>Treinamento MySQL - Básico</a:t>
            </a:r>
            <a:endParaRPr lang="pt-BR" dirty="0"/>
          </a:p>
        </p:txBody>
      </p:sp>
      <p:sp>
        <p:nvSpPr>
          <p:cNvPr id="9" name="Espaço Reservado para Número de Slide 8"/>
          <p:cNvSpPr>
            <a:spLocks noGrp="1"/>
          </p:cNvSpPr>
          <p:nvPr>
            <p:ph type="sldNum" sz="quarter" idx="12"/>
          </p:nvPr>
        </p:nvSpPr>
        <p:spPr/>
        <p:txBody>
          <a:bodyPr/>
          <a:lstStyle/>
          <a:p>
            <a:fld id="{ED4EFCAF-02F6-4C19-978C-00ACB5DA2ADC}" type="slidenum">
              <a:rPr lang="pt-BR" smtClean="0"/>
              <a:pPr/>
              <a:t>‹nº›</a:t>
            </a:fld>
            <a:endParaRPr lang="pt-B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pt-BR" smtClean="0"/>
              <a:t>Clique para editar o estilo do título mestre</a:t>
            </a:r>
            <a:endParaRPr kumimoji="0" lang="en-US"/>
          </a:p>
        </p:txBody>
      </p:sp>
      <p:sp>
        <p:nvSpPr>
          <p:cNvPr id="3" name="Espaço Reservado para Data 2"/>
          <p:cNvSpPr>
            <a:spLocks noGrp="1"/>
          </p:cNvSpPr>
          <p:nvPr>
            <p:ph type="dt" sz="half" idx="10"/>
          </p:nvPr>
        </p:nvSpPr>
        <p:spPr/>
        <p:txBody>
          <a:bodyPr/>
          <a:lstStyle/>
          <a:p>
            <a:fld id="{8A9CB9F6-698E-40DD-B6D7-1880291DFE37}" type="datetime1">
              <a:rPr lang="pt-BR" smtClean="0"/>
              <a:pPr/>
              <a:t>30/10/2017</a:t>
            </a:fld>
            <a:endParaRPr lang="pt-BR" dirty="0"/>
          </a:p>
        </p:txBody>
      </p:sp>
      <p:sp>
        <p:nvSpPr>
          <p:cNvPr id="4" name="Espaço Reservado para Rodapé 3"/>
          <p:cNvSpPr>
            <a:spLocks noGrp="1"/>
          </p:cNvSpPr>
          <p:nvPr>
            <p:ph type="ftr" sz="quarter" idx="11"/>
          </p:nvPr>
        </p:nvSpPr>
        <p:spPr/>
        <p:txBody>
          <a:bodyPr/>
          <a:lstStyle/>
          <a:p>
            <a:r>
              <a:rPr lang="pt-BR" dirty="0" smtClean="0"/>
              <a:t>Treinamento MySQL - Básico</a:t>
            </a:r>
            <a:endParaRPr lang="pt-BR" dirty="0"/>
          </a:p>
        </p:txBody>
      </p:sp>
      <p:sp>
        <p:nvSpPr>
          <p:cNvPr id="5" name="Espaço Reservado para Número de Slide 4"/>
          <p:cNvSpPr>
            <a:spLocks noGrp="1"/>
          </p:cNvSpPr>
          <p:nvPr>
            <p:ph type="sldNum" sz="quarter" idx="12"/>
          </p:nvPr>
        </p:nvSpPr>
        <p:spPr/>
        <p:txBody>
          <a:bodyPr/>
          <a:lstStyle/>
          <a:p>
            <a:fld id="{ED4EFCAF-02F6-4C19-978C-00ACB5DA2ADC}" type="slidenum">
              <a:rPr lang="pt-BR" smtClean="0"/>
              <a:pPr/>
              <a:t>‹nº›</a:t>
            </a:fld>
            <a:endParaRPr lang="pt-B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31DA26F3-2EFD-49B0-9738-05FDF6017BF2}" type="datetime1">
              <a:rPr lang="pt-BR" smtClean="0"/>
              <a:pPr/>
              <a:t>30/10/2017</a:t>
            </a:fld>
            <a:endParaRPr lang="pt-BR" dirty="0"/>
          </a:p>
        </p:txBody>
      </p:sp>
      <p:sp>
        <p:nvSpPr>
          <p:cNvPr id="3" name="Espaço Reservado para Rodapé 2"/>
          <p:cNvSpPr>
            <a:spLocks noGrp="1"/>
          </p:cNvSpPr>
          <p:nvPr>
            <p:ph type="ftr" sz="quarter" idx="11"/>
          </p:nvPr>
        </p:nvSpPr>
        <p:spPr/>
        <p:txBody>
          <a:bodyPr/>
          <a:lstStyle/>
          <a:p>
            <a:r>
              <a:rPr lang="pt-BR" dirty="0" smtClean="0"/>
              <a:t>Treinamento MySQL - Básico</a:t>
            </a:r>
            <a:endParaRPr lang="pt-BR" dirty="0"/>
          </a:p>
        </p:txBody>
      </p:sp>
      <p:sp>
        <p:nvSpPr>
          <p:cNvPr id="4" name="Espaço Reservado para Número de Slide 3"/>
          <p:cNvSpPr>
            <a:spLocks noGrp="1"/>
          </p:cNvSpPr>
          <p:nvPr>
            <p:ph type="sldNum" sz="quarter" idx="12"/>
          </p:nvPr>
        </p:nvSpPr>
        <p:spPr/>
        <p:txBody>
          <a:bodyPr/>
          <a:lstStyle/>
          <a:p>
            <a:fld id="{ED4EFCAF-02F6-4C19-978C-00ACB5DA2ADC}" type="slidenum">
              <a:rPr lang="pt-BR" smtClean="0"/>
              <a:pPr/>
              <a:t>‹nº›</a:t>
            </a:fld>
            <a:endParaRPr lang="pt-B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pt-BR" smtClean="0"/>
              <a:t>Clique para editar os estilos do texto mestre</a:t>
            </a:r>
          </a:p>
        </p:txBody>
      </p:sp>
      <p:sp>
        <p:nvSpPr>
          <p:cNvPr id="4" name="Espaço Reservado para Conteúdo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E573D090-606C-4211-854B-C41357DF62BC}" type="datetime1">
              <a:rPr lang="pt-BR" smtClean="0"/>
              <a:pPr/>
              <a:t>30/10/2017</a:t>
            </a:fld>
            <a:endParaRPr lang="pt-BR" dirty="0"/>
          </a:p>
        </p:txBody>
      </p:sp>
      <p:sp>
        <p:nvSpPr>
          <p:cNvPr id="6" name="Espaço Reservado para Rodapé 5"/>
          <p:cNvSpPr>
            <a:spLocks noGrp="1"/>
          </p:cNvSpPr>
          <p:nvPr>
            <p:ph type="ftr" sz="quarter" idx="11"/>
          </p:nvPr>
        </p:nvSpPr>
        <p:spPr/>
        <p:txBody>
          <a:bodyPr/>
          <a:lstStyle/>
          <a:p>
            <a:r>
              <a:rPr lang="pt-BR" dirty="0" smtClean="0"/>
              <a:t>Treinamento MySQL - Básico</a:t>
            </a:r>
            <a:endParaRPr lang="pt-BR" dirty="0"/>
          </a:p>
        </p:txBody>
      </p:sp>
      <p:sp>
        <p:nvSpPr>
          <p:cNvPr id="7" name="Espaço Reservado para Número de Slide 6"/>
          <p:cNvSpPr>
            <a:spLocks noGrp="1"/>
          </p:cNvSpPr>
          <p:nvPr>
            <p:ph type="sldNum" sz="quarter" idx="12"/>
          </p:nvPr>
        </p:nvSpPr>
        <p:spPr/>
        <p:txBody>
          <a:bodyPr/>
          <a:lstStyle/>
          <a:p>
            <a:fld id="{ED4EFCAF-02F6-4C19-978C-00ACB5DA2ADC}" type="slidenum">
              <a:rPr lang="pt-BR" smtClean="0"/>
              <a:pPr/>
              <a:t>‹nº›</a:t>
            </a:fld>
            <a:endParaRPr lang="pt-B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tângulo com Único Canto Aparado e Arredondado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Triângulo retângulo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ítulo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pt-BR" smtClean="0"/>
              <a:t>Clique para editar o estilo do título mestre</a:t>
            </a:r>
            <a:endParaRPr kumimoji="0" lang="en-US"/>
          </a:p>
        </p:txBody>
      </p:sp>
      <p:sp>
        <p:nvSpPr>
          <p:cNvPr id="4" name="Espaço Reservado para Texto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pt-BR" smtClean="0"/>
              <a:t>Clique para editar os estilos do texto mestre</a:t>
            </a:r>
          </a:p>
        </p:txBody>
      </p:sp>
      <p:sp>
        <p:nvSpPr>
          <p:cNvPr id="5" name="Espaço Reservado para Data 4"/>
          <p:cNvSpPr>
            <a:spLocks noGrp="1"/>
          </p:cNvSpPr>
          <p:nvPr>
            <p:ph type="dt" sz="half" idx="10"/>
          </p:nvPr>
        </p:nvSpPr>
        <p:spPr/>
        <p:txBody>
          <a:bodyPr/>
          <a:lstStyle/>
          <a:p>
            <a:fld id="{D5ECFE75-7C04-49DF-8D9E-3B616574BFBB}" type="datetime1">
              <a:rPr lang="pt-BR" smtClean="0"/>
              <a:pPr/>
              <a:t>30/10/2017</a:t>
            </a:fld>
            <a:endParaRPr lang="pt-BR" dirty="0"/>
          </a:p>
        </p:txBody>
      </p:sp>
      <p:sp>
        <p:nvSpPr>
          <p:cNvPr id="6" name="Espaço Reservado para Rodapé 5"/>
          <p:cNvSpPr>
            <a:spLocks noGrp="1"/>
          </p:cNvSpPr>
          <p:nvPr>
            <p:ph type="ftr" sz="quarter" idx="11"/>
          </p:nvPr>
        </p:nvSpPr>
        <p:spPr/>
        <p:txBody>
          <a:bodyPr/>
          <a:lstStyle/>
          <a:p>
            <a:r>
              <a:rPr lang="pt-BR" dirty="0" smtClean="0"/>
              <a:t>Treinamento MySQL - Básico</a:t>
            </a:r>
            <a:endParaRPr lang="pt-BR" dirty="0"/>
          </a:p>
        </p:txBody>
      </p:sp>
      <p:sp>
        <p:nvSpPr>
          <p:cNvPr id="7" name="Espaço Reservado para Número de Slide 6"/>
          <p:cNvSpPr>
            <a:spLocks noGrp="1"/>
          </p:cNvSpPr>
          <p:nvPr>
            <p:ph type="sldNum" sz="quarter" idx="12"/>
          </p:nvPr>
        </p:nvSpPr>
        <p:spPr>
          <a:xfrm>
            <a:off x="8077200" y="6356350"/>
            <a:ext cx="609600" cy="365125"/>
          </a:xfrm>
        </p:spPr>
        <p:txBody>
          <a:bodyPr/>
          <a:lstStyle/>
          <a:p>
            <a:fld id="{ED4EFCAF-02F6-4C19-978C-00ACB5DA2ADC}" type="slidenum">
              <a:rPr lang="pt-BR" smtClean="0"/>
              <a:pPr/>
              <a:t>‹nº›</a:t>
            </a:fld>
            <a:endParaRPr lang="pt-BR" dirty="0"/>
          </a:p>
        </p:txBody>
      </p:sp>
      <p:sp>
        <p:nvSpPr>
          <p:cNvPr id="3" name="Espaço Reservado para Imagem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pt-BR" dirty="0" smtClean="0"/>
              <a:t>Clique no ícone para adicionar uma imagem</a:t>
            </a:r>
            <a:endParaRPr kumimoji="0" lang="en-US" dirty="0"/>
          </a:p>
        </p:txBody>
      </p:sp>
      <p:sp>
        <p:nvSpPr>
          <p:cNvPr id="10" name="Forma liv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orma liv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a liv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orma liv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Espaço Reservado para Título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pt-BR" smtClean="0"/>
              <a:t>Clique para editar o estilo do título mestre</a:t>
            </a:r>
            <a:endParaRPr kumimoji="0" lang="en-US"/>
          </a:p>
        </p:txBody>
      </p:sp>
      <p:sp>
        <p:nvSpPr>
          <p:cNvPr id="30" name="Espaço Reservado para Texto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0" name="Espaço Reservado para Data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CDC817A-BF9D-4FAC-BE69-8EE63B39E90B}" type="datetime1">
              <a:rPr lang="pt-BR" smtClean="0"/>
              <a:pPr/>
              <a:t>30/10/2017</a:t>
            </a:fld>
            <a:endParaRPr lang="pt-BR" dirty="0"/>
          </a:p>
        </p:txBody>
      </p:sp>
      <p:sp>
        <p:nvSpPr>
          <p:cNvPr id="22" name="Espaço Reservado para Rodapé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pt-BR" dirty="0" smtClean="0"/>
              <a:t>Treinamento MySQL - Básico</a:t>
            </a:r>
            <a:endParaRPr lang="pt-BR" dirty="0"/>
          </a:p>
        </p:txBody>
      </p:sp>
      <p:sp>
        <p:nvSpPr>
          <p:cNvPr id="18" name="Espaço Reservado para Número de Slid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D4EFCAF-02F6-4C19-978C-00ACB5DA2ADC}" type="slidenum">
              <a:rPr lang="pt-BR" smtClean="0"/>
              <a:pPr/>
              <a:t>‹nº›</a:t>
            </a:fld>
            <a:endParaRPr lang="pt-BR" dirty="0"/>
          </a:p>
        </p:txBody>
      </p:sp>
      <p:grpSp>
        <p:nvGrpSpPr>
          <p:cNvPr id="2" name="Grupo 1"/>
          <p:cNvGrpSpPr/>
          <p:nvPr/>
        </p:nvGrpSpPr>
        <p:grpSpPr>
          <a:xfrm>
            <a:off x="-19017" y="202408"/>
            <a:ext cx="9180548" cy="649224"/>
            <a:chOff x="-19045" y="216550"/>
            <a:chExt cx="9180548" cy="649224"/>
          </a:xfrm>
        </p:grpSpPr>
        <p:sp>
          <p:nvSpPr>
            <p:cNvPr id="12" name="Forma liv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orma liv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13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Treinamento MySQL</a:t>
            </a:r>
            <a:endParaRPr lang="pt-BR" dirty="0"/>
          </a:p>
        </p:txBody>
      </p:sp>
      <p:sp>
        <p:nvSpPr>
          <p:cNvPr id="3" name="Subtítulo 2"/>
          <p:cNvSpPr>
            <a:spLocks noGrp="1"/>
          </p:cNvSpPr>
          <p:nvPr>
            <p:ph type="subTitle" idx="1"/>
          </p:nvPr>
        </p:nvSpPr>
        <p:spPr/>
        <p:txBody>
          <a:bodyPr/>
          <a:lstStyle/>
          <a:p>
            <a:r>
              <a:rPr lang="pt-BR" dirty="0" smtClean="0"/>
              <a:t>Professor: Paulo Thiago</a:t>
            </a:r>
            <a:endParaRPr lang="pt-BR" dirty="0"/>
          </a:p>
        </p:txBody>
      </p:sp>
      <p:pic>
        <p:nvPicPr>
          <p:cNvPr id="1028" name="Picture 4" descr="E:\Senac\1299 - Projeto de banco de dados\Logo MySQL.gif"/>
          <p:cNvPicPr>
            <a:picLocks noChangeAspect="1" noChangeArrowheads="1"/>
          </p:cNvPicPr>
          <p:nvPr/>
        </p:nvPicPr>
        <p:blipFill>
          <a:blip r:embed="rId2" cstate="print"/>
          <a:srcRect/>
          <a:stretch>
            <a:fillRect/>
          </a:stretch>
        </p:blipFill>
        <p:spPr bwMode="auto">
          <a:xfrm>
            <a:off x="5329702" y="4062186"/>
            <a:ext cx="3800475" cy="2771775"/>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Instalação do MySQL</a:t>
            </a:r>
            <a:endParaRPr lang="pt-BR" dirty="0"/>
          </a:p>
        </p:txBody>
      </p:sp>
      <p:sp>
        <p:nvSpPr>
          <p:cNvPr id="4" name="Espaço Reservado para Conteúdo 2"/>
          <p:cNvSpPr>
            <a:spLocks noGrp="1"/>
          </p:cNvSpPr>
          <p:nvPr>
            <p:ph idx="1"/>
          </p:nvPr>
        </p:nvSpPr>
        <p:spPr>
          <a:xfrm>
            <a:off x="457200" y="1857364"/>
            <a:ext cx="8329642" cy="4389120"/>
          </a:xfrm>
        </p:spPr>
        <p:txBody>
          <a:bodyPr>
            <a:normAutofit/>
          </a:bodyPr>
          <a:lstStyle/>
          <a:p>
            <a:pPr marL="0">
              <a:buNone/>
            </a:pPr>
            <a:r>
              <a:rPr lang="pt-BR" sz="2400" dirty="0" smtClean="0"/>
              <a:t>	As seguir ocorrerá o processo de instalação, aguarde.</a:t>
            </a:r>
          </a:p>
        </p:txBody>
      </p:sp>
      <p:pic>
        <p:nvPicPr>
          <p:cNvPr id="4098" name="Picture 2" descr="F:\Instalacao MySQL\004.jpg"/>
          <p:cNvPicPr>
            <a:picLocks noChangeAspect="1" noChangeArrowheads="1"/>
          </p:cNvPicPr>
          <p:nvPr/>
        </p:nvPicPr>
        <p:blipFill>
          <a:blip r:embed="rId2" cstate="print"/>
          <a:srcRect/>
          <a:stretch>
            <a:fillRect/>
          </a:stretch>
        </p:blipFill>
        <p:spPr bwMode="auto">
          <a:xfrm>
            <a:off x="2152650" y="2733253"/>
            <a:ext cx="4838700" cy="3648075"/>
          </a:xfrm>
          <a:prstGeom prst="rect">
            <a:avLst/>
          </a:prstGeom>
          <a:noFill/>
        </p:spPr>
      </p:pic>
      <p:pic>
        <p:nvPicPr>
          <p:cNvPr id="5" name="Picture 4" descr="E:\Senac\1299 - Projeto de banco de dados\Logo MySQL.gif"/>
          <p:cNvPicPr>
            <a:picLocks noChangeAspect="1" noChangeArrowheads="1"/>
          </p:cNvPicPr>
          <p:nvPr/>
        </p:nvPicPr>
        <p:blipFill>
          <a:blip r:embed="rId3"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10</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Consultas.</a:t>
            </a:r>
          </a:p>
        </p:txBody>
      </p:sp>
      <p:sp>
        <p:nvSpPr>
          <p:cNvPr id="4" name="Espaço Reservado para Conteúdo 2"/>
          <p:cNvSpPr>
            <a:spLocks noGrp="1"/>
          </p:cNvSpPr>
          <p:nvPr>
            <p:ph idx="1"/>
          </p:nvPr>
        </p:nvSpPr>
        <p:spPr/>
        <p:txBody>
          <a:bodyPr>
            <a:normAutofit/>
          </a:bodyPr>
          <a:lstStyle/>
          <a:p>
            <a:pPr marL="1188720" lvl="4"/>
            <a:r>
              <a:rPr lang="pt-BR" b="1" dirty="0" smtClean="0"/>
              <a:t>CONCAT(argumentos)</a:t>
            </a:r>
            <a:r>
              <a:rPr lang="pt-BR" dirty="0" smtClean="0"/>
              <a:t>:  concatena valores de colunas ou strings.</a:t>
            </a:r>
          </a:p>
          <a:p>
            <a:pPr marL="1188720" lvl="4"/>
            <a:r>
              <a:rPr lang="pt-BR" b="1" dirty="0" smtClean="0"/>
              <a:t>REVERSE(argumento)</a:t>
            </a:r>
            <a:r>
              <a:rPr lang="pt-BR" dirty="0" smtClean="0"/>
              <a:t>: Inverte a ordem dos caracteres de uma string.</a:t>
            </a:r>
          </a:p>
          <a:p>
            <a:pPr marL="1188720" lvl="4"/>
            <a:r>
              <a:rPr lang="pt-BR" b="1" dirty="0" smtClean="0"/>
              <a:t>RIGHT([string], [quantidade]):</a:t>
            </a:r>
            <a:r>
              <a:rPr lang="pt-BR" dirty="0" smtClean="0"/>
              <a:t> Exibe apenas os caracteres definidos pela quantidade contado a partir da direita.</a:t>
            </a:r>
          </a:p>
          <a:p>
            <a:pPr marL="1188720" lvl="4"/>
            <a:r>
              <a:rPr lang="pt-BR" b="1" dirty="0" smtClean="0"/>
              <a:t>LEFT([string], [quantidade]):</a:t>
            </a:r>
            <a:r>
              <a:rPr lang="pt-BR" dirty="0" smtClean="0"/>
              <a:t> Exibe apenas os caracteres definidos pela quantidade contado a partir da esquerda.</a:t>
            </a:r>
          </a:p>
          <a:p>
            <a:pPr marL="1188720" lvl="4"/>
            <a:r>
              <a:rPr lang="pt-BR" b="1" dirty="0" smtClean="0"/>
              <a:t>LOWER([string])</a:t>
            </a:r>
            <a:r>
              <a:rPr lang="pt-BR" dirty="0" smtClean="0"/>
              <a:t>: Retorna a string em letras minúscula.</a:t>
            </a:r>
          </a:p>
          <a:p>
            <a:pPr marL="1188720" lvl="4"/>
            <a:r>
              <a:rPr lang="pt-BR" b="1" dirty="0" smtClean="0"/>
              <a:t>UPPER([string])</a:t>
            </a:r>
            <a:r>
              <a:rPr lang="pt-BR" dirty="0" smtClean="0"/>
              <a:t>: Retorna a string em letras maiúscula.</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100</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Consultas.</a:t>
            </a:r>
          </a:p>
        </p:txBody>
      </p:sp>
      <p:sp>
        <p:nvSpPr>
          <p:cNvPr id="4" name="Espaço Reservado para Conteúdo 2"/>
          <p:cNvSpPr>
            <a:spLocks noGrp="1"/>
          </p:cNvSpPr>
          <p:nvPr>
            <p:ph idx="1"/>
          </p:nvPr>
        </p:nvSpPr>
        <p:spPr/>
        <p:txBody>
          <a:bodyPr>
            <a:normAutofit/>
          </a:bodyPr>
          <a:lstStyle/>
          <a:p>
            <a:pPr marL="0">
              <a:buNone/>
            </a:pPr>
            <a:endParaRPr lang="pt-BR" dirty="0" smtClean="0"/>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101</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pic>
        <p:nvPicPr>
          <p:cNvPr id="4099" name="Picture 3"/>
          <p:cNvPicPr>
            <a:picLocks noChangeAspect="1" noChangeArrowheads="1"/>
          </p:cNvPicPr>
          <p:nvPr/>
        </p:nvPicPr>
        <p:blipFill>
          <a:blip r:embed="rId3" cstate="print"/>
          <a:srcRect/>
          <a:stretch>
            <a:fillRect/>
          </a:stretch>
        </p:blipFill>
        <p:spPr bwMode="auto">
          <a:xfrm>
            <a:off x="971600" y="1844824"/>
            <a:ext cx="6961348" cy="4720084"/>
          </a:xfrm>
          <a:prstGeom prst="rect">
            <a:avLst/>
          </a:prstGeom>
          <a:noFill/>
          <a:ln w="9525">
            <a:noFill/>
            <a:miter lim="800000"/>
            <a:headEnd/>
            <a:tailEnd/>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Consultas.</a:t>
            </a:r>
          </a:p>
        </p:txBody>
      </p:sp>
      <p:sp>
        <p:nvSpPr>
          <p:cNvPr id="4" name="Espaço Reservado para Conteúdo 2"/>
          <p:cNvSpPr>
            <a:spLocks noGrp="1"/>
          </p:cNvSpPr>
          <p:nvPr>
            <p:ph idx="1"/>
          </p:nvPr>
        </p:nvSpPr>
        <p:spPr/>
        <p:txBody>
          <a:bodyPr>
            <a:normAutofit/>
          </a:bodyPr>
          <a:lstStyle/>
          <a:p>
            <a:pPr marL="1188720" lvl="4"/>
            <a:r>
              <a:rPr lang="pt-BR" b="1" dirty="0" smtClean="0"/>
              <a:t>TRIM([argumento]):</a:t>
            </a:r>
            <a:r>
              <a:rPr lang="pt-BR" dirty="0" smtClean="0"/>
              <a:t> Poderá ser aplicado a uma texto ou coluna e sua principal finalidade é remover o excesso de espaço inicial e final ou até mesmo um caractere especifico. </a:t>
            </a:r>
          </a:p>
          <a:p>
            <a:pPr marL="1188720" lvl="4"/>
            <a:r>
              <a:rPr lang="pt-BR" b="1" dirty="0" smtClean="0"/>
              <a:t>SUBSTRING([argumento], [inicio], [qtd caractere]): </a:t>
            </a:r>
            <a:r>
              <a:rPr lang="pt-BR" dirty="0" smtClean="0"/>
              <a:t>Exibir parte de uma string iniciando a partir da quantidade de caractere definida e caso não especificado a quantidade de caractere será exibido até o fim.</a:t>
            </a:r>
          </a:p>
          <a:p>
            <a:pPr marL="1188720" lvl="4"/>
            <a:r>
              <a:rPr lang="pt-BR" b="1" dirty="0" smtClean="0"/>
              <a:t>SUBSTRING_INDEX([argumento], [delimitador], [contador]): </a:t>
            </a:r>
            <a:r>
              <a:rPr lang="pt-BR" dirty="0" smtClean="0"/>
              <a:t> Percorre a string </a:t>
            </a:r>
            <a:r>
              <a:rPr lang="pt-BR" smtClean="0"/>
              <a:t>ou coluna </a:t>
            </a:r>
            <a:endParaRPr lang="pt-BR" b="1" dirty="0" smtClean="0"/>
          </a:p>
          <a:p>
            <a:pPr marL="1188720" lvl="4"/>
            <a:r>
              <a:rPr lang="pt-BR" b="1" dirty="0" smtClean="0"/>
              <a:t>MD5([argumento]):</a:t>
            </a:r>
            <a:r>
              <a:rPr lang="pt-BR" dirty="0" smtClean="0"/>
              <a:t> Função responsável por criptografar uma string padrão MD5.</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102</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Consultas.</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103</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pic>
        <p:nvPicPr>
          <p:cNvPr id="1026" name="Picture 2"/>
          <p:cNvPicPr>
            <a:picLocks noChangeAspect="1" noChangeArrowheads="1"/>
          </p:cNvPicPr>
          <p:nvPr/>
        </p:nvPicPr>
        <p:blipFill>
          <a:blip r:embed="rId3" cstate="print"/>
          <a:srcRect/>
          <a:stretch>
            <a:fillRect/>
          </a:stretch>
        </p:blipFill>
        <p:spPr bwMode="auto">
          <a:xfrm>
            <a:off x="734914" y="1815098"/>
            <a:ext cx="7437486" cy="4594714"/>
          </a:xfrm>
          <a:prstGeom prst="rect">
            <a:avLst/>
          </a:prstGeom>
          <a:noFill/>
          <a:ln w="9525">
            <a:noFill/>
            <a:miter lim="800000"/>
            <a:headEnd/>
            <a:tailEnd/>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Consultas.</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104</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pic>
        <p:nvPicPr>
          <p:cNvPr id="2050" name="Picture 2"/>
          <p:cNvPicPr>
            <a:picLocks noChangeAspect="1" noChangeArrowheads="1"/>
          </p:cNvPicPr>
          <p:nvPr/>
        </p:nvPicPr>
        <p:blipFill>
          <a:blip r:embed="rId3" cstate="print"/>
          <a:srcRect/>
          <a:stretch>
            <a:fillRect/>
          </a:stretch>
        </p:blipFill>
        <p:spPr bwMode="auto">
          <a:xfrm>
            <a:off x="746282" y="1750253"/>
            <a:ext cx="7642142" cy="4714162"/>
          </a:xfrm>
          <a:prstGeom prst="rect">
            <a:avLst/>
          </a:prstGeom>
          <a:noFill/>
          <a:ln w="9525">
            <a:noFill/>
            <a:miter lim="800000"/>
            <a:headEnd/>
            <a:tailEnd/>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Consultas.</a:t>
            </a:r>
          </a:p>
        </p:txBody>
      </p:sp>
      <p:sp>
        <p:nvSpPr>
          <p:cNvPr id="4" name="Espaço Reservado para Conteúdo 2"/>
          <p:cNvSpPr>
            <a:spLocks noGrp="1"/>
          </p:cNvSpPr>
          <p:nvPr>
            <p:ph idx="1"/>
          </p:nvPr>
        </p:nvSpPr>
        <p:spPr/>
        <p:txBody>
          <a:bodyPr>
            <a:normAutofit fontScale="77500" lnSpcReduction="20000"/>
          </a:bodyPr>
          <a:lstStyle/>
          <a:p>
            <a:pPr marL="0">
              <a:buNone/>
            </a:pPr>
            <a:r>
              <a:rPr lang="pt-BR" dirty="0" smtClean="0"/>
              <a:t>	Funções do tipo temporal.</a:t>
            </a:r>
          </a:p>
          <a:p>
            <a:pPr marL="0">
              <a:buNone/>
            </a:pPr>
            <a:r>
              <a:rPr lang="pt-BR" dirty="0" smtClean="0"/>
              <a:t>	NOW(): Retorna a data e hora atual definida no servidor.</a:t>
            </a:r>
          </a:p>
          <a:p>
            <a:pPr marL="0">
              <a:buNone/>
            </a:pPr>
            <a:r>
              <a:rPr lang="pt-BR" dirty="0" smtClean="0"/>
              <a:t>	CURDATE(): Retorna a data atual definido no servidor.</a:t>
            </a:r>
          </a:p>
          <a:p>
            <a:pPr marL="0">
              <a:buNone/>
            </a:pPr>
            <a:r>
              <a:rPr lang="pt-BR" dirty="0" smtClean="0"/>
              <a:t>	CURTIME(): Retorna a hora atual definido no servidor.</a:t>
            </a:r>
          </a:p>
          <a:p>
            <a:pPr marL="0">
              <a:buNone/>
            </a:pPr>
            <a:r>
              <a:rPr lang="pt-BR" dirty="0" smtClean="0"/>
              <a:t>	YEAR([data]): Retorna o ano no formato de quatro dígitos.</a:t>
            </a:r>
          </a:p>
          <a:p>
            <a:pPr marL="0">
              <a:buNone/>
            </a:pPr>
            <a:r>
              <a:rPr lang="pt-BR" dirty="0" smtClean="0"/>
              <a:t>	MONTH([data]): Retorna o número correspondente ao mês.</a:t>
            </a:r>
          </a:p>
          <a:p>
            <a:pPr marL="0">
              <a:buNone/>
            </a:pPr>
            <a:r>
              <a:rPr lang="pt-BR" dirty="0" smtClean="0"/>
              <a:t>	DAYOFMANTH([Data]) ou DAY([Data]): Retorna o número correspondente ao dia do mês.</a:t>
            </a:r>
          </a:p>
          <a:p>
            <a:pPr marL="0">
              <a:buNone/>
            </a:pPr>
            <a:r>
              <a:rPr lang="pt-BR" dirty="0" smtClean="0"/>
              <a:t>	DAYNAME([Data]): Retorna um por extenso o dia da semana.</a:t>
            </a:r>
          </a:p>
          <a:p>
            <a:pPr marL="0">
              <a:buNone/>
            </a:pPr>
            <a:r>
              <a:rPr lang="pt-BR" dirty="0" smtClean="0"/>
              <a:t>	HOUR([Hora]): Retorna o número de 0 23 correspondente a hora.</a:t>
            </a:r>
          </a:p>
          <a:p>
            <a:pPr marL="0">
              <a:buNone/>
            </a:pPr>
            <a:r>
              <a:rPr lang="pt-BR" dirty="0" smtClean="0"/>
              <a:t>	MINUTE([Hora]): Retorna um número correspondente ao minuto.</a:t>
            </a:r>
          </a:p>
          <a:p>
            <a:pPr marL="0">
              <a:buNone/>
            </a:pPr>
            <a:r>
              <a:rPr lang="pt-BR" dirty="0" smtClean="0"/>
              <a:t>	SECOND([Hora]): Retorna um número correspondente ao segundo.</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105</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Consultas.</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106</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pic>
        <p:nvPicPr>
          <p:cNvPr id="3074" name="Picture 2"/>
          <p:cNvPicPr>
            <a:picLocks noChangeAspect="1" noChangeArrowheads="1"/>
          </p:cNvPicPr>
          <p:nvPr/>
        </p:nvPicPr>
        <p:blipFill>
          <a:blip r:embed="rId3" cstate="print"/>
          <a:srcRect/>
          <a:stretch>
            <a:fillRect/>
          </a:stretch>
        </p:blipFill>
        <p:spPr bwMode="auto">
          <a:xfrm>
            <a:off x="868596" y="1781096"/>
            <a:ext cx="7519828" cy="4652476"/>
          </a:xfrm>
          <a:prstGeom prst="rect">
            <a:avLst/>
          </a:prstGeom>
          <a:noFill/>
          <a:ln w="9525">
            <a:noFill/>
            <a:miter lim="800000"/>
            <a:headEnd/>
            <a:tailEnd/>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Consultas.</a:t>
            </a:r>
          </a:p>
        </p:txBody>
      </p:sp>
      <p:sp>
        <p:nvSpPr>
          <p:cNvPr id="4" name="Espaço Reservado para Conteúdo 2"/>
          <p:cNvSpPr>
            <a:spLocks noGrp="1"/>
          </p:cNvSpPr>
          <p:nvPr>
            <p:ph idx="1"/>
          </p:nvPr>
        </p:nvSpPr>
        <p:spPr/>
        <p:txBody>
          <a:bodyPr>
            <a:normAutofit fontScale="85000" lnSpcReduction="20000"/>
          </a:bodyPr>
          <a:lstStyle/>
          <a:p>
            <a:pPr marL="0">
              <a:buNone/>
            </a:pPr>
            <a:r>
              <a:rPr lang="pt-BR" dirty="0" smtClean="0"/>
              <a:t>	Funções do tipo numéricas.</a:t>
            </a:r>
          </a:p>
          <a:p>
            <a:pPr marL="0">
              <a:buNone/>
            </a:pPr>
            <a:r>
              <a:rPr lang="pt-BR" dirty="0" smtClean="0"/>
              <a:t>	</a:t>
            </a:r>
            <a:r>
              <a:rPr lang="pt-BR" b="1" dirty="0" smtClean="0"/>
              <a:t>ABC([Número]): </a:t>
            </a:r>
            <a:r>
              <a:rPr lang="pt-BR" dirty="0" smtClean="0"/>
              <a:t>Retorna o valor absoluto do número.</a:t>
            </a:r>
          </a:p>
          <a:p>
            <a:pPr marL="0">
              <a:buNone/>
            </a:pPr>
            <a:r>
              <a:rPr lang="pt-BR" dirty="0" smtClean="0"/>
              <a:t>	</a:t>
            </a:r>
            <a:r>
              <a:rPr lang="pt-BR" b="1" dirty="0" smtClean="0"/>
              <a:t>SING([Número]): </a:t>
            </a:r>
            <a:r>
              <a:rPr lang="pt-BR" dirty="0" smtClean="0"/>
              <a:t>Retorna -1 para números negativos, zero para números zero e 1 para números positivos.</a:t>
            </a:r>
          </a:p>
          <a:p>
            <a:pPr marL="0">
              <a:buNone/>
            </a:pPr>
            <a:r>
              <a:rPr lang="pt-BR" dirty="0" smtClean="0"/>
              <a:t>	</a:t>
            </a:r>
            <a:r>
              <a:rPr lang="pt-BR" b="1" dirty="0" smtClean="0"/>
              <a:t>TRUNCATE([Número], [qtd decimal]):</a:t>
            </a:r>
            <a:r>
              <a:rPr lang="pt-BR" dirty="0" smtClean="0"/>
              <a:t>  Retorna um número flutuante com as casas de acordo com o parâmetro [qtd decimal].</a:t>
            </a:r>
          </a:p>
          <a:p>
            <a:pPr marL="0">
              <a:buNone/>
            </a:pPr>
            <a:r>
              <a:rPr lang="pt-BR" dirty="0" smtClean="0"/>
              <a:t>	</a:t>
            </a:r>
            <a:r>
              <a:rPr lang="pt-BR" b="1" dirty="0" smtClean="0"/>
              <a:t>FLOOR([Número]):  </a:t>
            </a:r>
            <a:r>
              <a:rPr lang="pt-BR" dirty="0" smtClean="0"/>
              <a:t>Aproxima o número decimal ao seu menor valor inteiro.</a:t>
            </a:r>
          </a:p>
          <a:p>
            <a:pPr marL="0">
              <a:buNone/>
            </a:pPr>
            <a:r>
              <a:rPr lang="pt-BR" dirty="0" smtClean="0"/>
              <a:t>	</a:t>
            </a:r>
            <a:r>
              <a:rPr lang="pt-BR" b="1" dirty="0" smtClean="0"/>
              <a:t>CELING([Número]): </a:t>
            </a:r>
            <a:r>
              <a:rPr lang="pt-BR" dirty="0" smtClean="0"/>
              <a:t>Aproxima o número decimal ao seu maior valor inteiro.</a:t>
            </a:r>
          </a:p>
          <a:p>
            <a:pPr marL="0">
              <a:buNone/>
            </a:pPr>
            <a:r>
              <a:rPr lang="pt-BR" dirty="0" smtClean="0"/>
              <a:t>	</a:t>
            </a:r>
            <a:r>
              <a:rPr lang="pt-BR" b="1" dirty="0" smtClean="0"/>
              <a:t>ROUND([Número]): </a:t>
            </a:r>
            <a:r>
              <a:rPr lang="pt-BR" dirty="0" smtClean="0"/>
              <a:t>Converte número decimal em um número inteiro.</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107</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Consultas.</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108</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pic>
        <p:nvPicPr>
          <p:cNvPr id="1026" name="Picture 2"/>
          <p:cNvPicPr>
            <a:picLocks noChangeAspect="1" noChangeArrowheads="1"/>
          </p:cNvPicPr>
          <p:nvPr/>
        </p:nvPicPr>
        <p:blipFill>
          <a:blip r:embed="rId3" cstate="print"/>
          <a:srcRect/>
          <a:stretch>
            <a:fillRect/>
          </a:stretch>
        </p:blipFill>
        <p:spPr bwMode="auto">
          <a:xfrm>
            <a:off x="1331640" y="1828800"/>
            <a:ext cx="6429375" cy="5029200"/>
          </a:xfrm>
          <a:prstGeom prst="rect">
            <a:avLst/>
          </a:prstGeom>
          <a:noFill/>
          <a:ln w="9525">
            <a:noFill/>
            <a:miter lim="800000"/>
            <a:headEnd/>
            <a:tailEnd/>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Consultas.</a:t>
            </a:r>
          </a:p>
        </p:txBody>
      </p:sp>
      <p:sp>
        <p:nvSpPr>
          <p:cNvPr id="4" name="Espaço Reservado para Conteúdo 2"/>
          <p:cNvSpPr>
            <a:spLocks noGrp="1"/>
          </p:cNvSpPr>
          <p:nvPr>
            <p:ph idx="1"/>
          </p:nvPr>
        </p:nvSpPr>
        <p:spPr/>
        <p:txBody>
          <a:bodyPr>
            <a:normAutofit fontScale="92500"/>
          </a:bodyPr>
          <a:lstStyle/>
          <a:p>
            <a:pPr marL="0">
              <a:buNone/>
            </a:pPr>
            <a:r>
              <a:rPr lang="pt-BR" dirty="0" smtClean="0"/>
              <a:t>	Funções de controle.</a:t>
            </a:r>
          </a:p>
          <a:p>
            <a:pPr marL="0">
              <a:buNone/>
            </a:pPr>
            <a:r>
              <a:rPr lang="pt-BR" dirty="0" smtClean="0"/>
              <a:t>	</a:t>
            </a:r>
            <a:r>
              <a:rPr lang="pt-BR" b="1" dirty="0" smtClean="0"/>
              <a:t>IF(</a:t>
            </a:r>
            <a:r>
              <a:rPr lang="pt-BR" dirty="0" smtClean="0">
                <a:solidFill>
                  <a:schemeClr val="accent2">
                    <a:lumMod val="75000"/>
                  </a:schemeClr>
                </a:solidFill>
              </a:rPr>
              <a:t>[Condição]</a:t>
            </a:r>
            <a:r>
              <a:rPr lang="pt-BR" dirty="0" smtClean="0"/>
              <a:t>, </a:t>
            </a:r>
            <a:r>
              <a:rPr lang="pt-BR" dirty="0" smtClean="0">
                <a:solidFill>
                  <a:schemeClr val="accent5">
                    <a:lumMod val="75000"/>
                  </a:schemeClr>
                </a:solidFill>
              </a:rPr>
              <a:t>[Verdadeiro]</a:t>
            </a:r>
            <a:r>
              <a:rPr lang="pt-BR" dirty="0" smtClean="0"/>
              <a:t>, </a:t>
            </a:r>
            <a:r>
              <a:rPr lang="pt-BR" dirty="0" smtClean="0">
                <a:solidFill>
                  <a:srgbClr val="FF0000"/>
                </a:solidFill>
              </a:rPr>
              <a:t>[Falso]</a:t>
            </a:r>
            <a:r>
              <a:rPr lang="pt-BR" b="1" dirty="0" smtClean="0"/>
              <a:t>)</a:t>
            </a:r>
            <a:r>
              <a:rPr lang="pt-BR" dirty="0" smtClean="0"/>
              <a:t>:  Dependendo do resultado da condição, será exibido caso satisfatório será impresso o segundo argumento caso contrario o terceiro argumento.</a:t>
            </a:r>
          </a:p>
          <a:p>
            <a:pPr marL="0">
              <a:buNone/>
            </a:pPr>
            <a:r>
              <a:rPr lang="pt-BR" dirty="0" smtClean="0"/>
              <a:t>	</a:t>
            </a:r>
            <a:r>
              <a:rPr lang="pt-BR" b="1" dirty="0" smtClean="0"/>
              <a:t>CASE</a:t>
            </a:r>
            <a:r>
              <a:rPr lang="pt-BR" dirty="0" smtClean="0"/>
              <a:t> </a:t>
            </a:r>
            <a:r>
              <a:rPr lang="pt-BR" dirty="0" smtClean="0">
                <a:solidFill>
                  <a:schemeClr val="accent5">
                    <a:lumMod val="75000"/>
                  </a:schemeClr>
                </a:solidFill>
              </a:rPr>
              <a:t>[Valor]</a:t>
            </a:r>
            <a:r>
              <a:rPr lang="pt-BR" dirty="0" smtClean="0"/>
              <a:t> </a:t>
            </a:r>
            <a:r>
              <a:rPr lang="pt-BR" b="1" dirty="0" smtClean="0"/>
              <a:t>WHEN</a:t>
            </a:r>
            <a:r>
              <a:rPr lang="pt-BR" dirty="0" smtClean="0"/>
              <a:t> </a:t>
            </a:r>
            <a:r>
              <a:rPr lang="pt-BR" dirty="0" smtClean="0">
                <a:solidFill>
                  <a:schemeClr val="accent2">
                    <a:lumMod val="75000"/>
                  </a:schemeClr>
                </a:solidFill>
              </a:rPr>
              <a:t>[Comparação]</a:t>
            </a:r>
            <a:r>
              <a:rPr lang="pt-BR" dirty="0" smtClean="0"/>
              <a:t> </a:t>
            </a:r>
            <a:r>
              <a:rPr lang="pt-BR" b="1" dirty="0" smtClean="0"/>
              <a:t>THEN</a:t>
            </a:r>
            <a:r>
              <a:rPr lang="pt-BR" dirty="0" smtClean="0"/>
              <a:t> </a:t>
            </a:r>
            <a:r>
              <a:rPr lang="pt-BR" dirty="0" smtClean="0">
                <a:solidFill>
                  <a:srgbClr val="FF0000"/>
                </a:solidFill>
              </a:rPr>
              <a:t>[Resultado]</a:t>
            </a:r>
            <a:r>
              <a:rPr lang="pt-BR" dirty="0" smtClean="0"/>
              <a:t> </a:t>
            </a:r>
            <a:r>
              <a:rPr lang="pt-BR" b="1" dirty="0" smtClean="0"/>
              <a:t>WHEN</a:t>
            </a:r>
            <a:r>
              <a:rPr lang="pt-BR" dirty="0" smtClean="0"/>
              <a:t> </a:t>
            </a:r>
            <a:r>
              <a:rPr lang="pt-BR" dirty="0" smtClean="0">
                <a:solidFill>
                  <a:srgbClr val="FF0000"/>
                </a:solidFill>
              </a:rPr>
              <a:t>[Comparação]</a:t>
            </a:r>
            <a:r>
              <a:rPr lang="pt-BR" dirty="0" smtClean="0"/>
              <a:t> </a:t>
            </a:r>
            <a:r>
              <a:rPr lang="pt-BR" b="1" dirty="0" smtClean="0"/>
              <a:t>THEN</a:t>
            </a:r>
            <a:r>
              <a:rPr lang="pt-BR" dirty="0" smtClean="0"/>
              <a:t> </a:t>
            </a:r>
            <a:r>
              <a:rPr lang="pt-BR" dirty="0" smtClean="0">
                <a:solidFill>
                  <a:srgbClr val="FF0000"/>
                </a:solidFill>
              </a:rPr>
              <a:t>[Resultado]</a:t>
            </a:r>
            <a:r>
              <a:rPr lang="pt-BR" dirty="0" smtClean="0"/>
              <a:t> </a:t>
            </a:r>
            <a:r>
              <a:rPr lang="pt-BR" b="1" dirty="0" smtClean="0"/>
              <a:t>ELSE</a:t>
            </a:r>
            <a:r>
              <a:rPr lang="pt-BR" dirty="0" smtClean="0"/>
              <a:t> </a:t>
            </a:r>
            <a:r>
              <a:rPr lang="pt-BR" dirty="0" smtClean="0">
                <a:solidFill>
                  <a:srgbClr val="FF0000"/>
                </a:solidFill>
              </a:rPr>
              <a:t>[Resultado]</a:t>
            </a:r>
            <a:r>
              <a:rPr lang="pt-BR" dirty="0" smtClean="0"/>
              <a:t> </a:t>
            </a:r>
            <a:r>
              <a:rPr lang="pt-BR" b="1" dirty="0" smtClean="0"/>
              <a:t>END</a:t>
            </a:r>
            <a:r>
              <a:rPr lang="pt-BR" dirty="0" smtClean="0"/>
              <a:t>: Dependendo do resultado da expressão, definida como [Valor]; É efetuada uma comparação e imprime o resultado correspondente, caso nenhuma dos casos seja satisfatório será impresso uma condição genérica.  </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109</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Instalação MySQL</a:t>
            </a:r>
            <a:endParaRPr lang="pt-BR" dirty="0"/>
          </a:p>
        </p:txBody>
      </p:sp>
      <p:sp>
        <p:nvSpPr>
          <p:cNvPr id="4" name="Espaço Reservado para Conteúdo 2"/>
          <p:cNvSpPr>
            <a:spLocks noGrp="1"/>
          </p:cNvSpPr>
          <p:nvPr>
            <p:ph idx="1"/>
          </p:nvPr>
        </p:nvSpPr>
        <p:spPr>
          <a:xfrm>
            <a:off x="457200" y="1857364"/>
            <a:ext cx="8329642" cy="4389120"/>
          </a:xfrm>
        </p:spPr>
        <p:txBody>
          <a:bodyPr>
            <a:normAutofit/>
          </a:bodyPr>
          <a:lstStyle/>
          <a:p>
            <a:pPr marL="0">
              <a:buNone/>
            </a:pPr>
            <a:r>
              <a:rPr lang="pt-BR" sz="2400" dirty="0" smtClean="0"/>
              <a:t>	Desse momento em diante daremos início a configuração do servidor, será exibida algumas informações e vantagens sobre outras versões, clique no botão “Next”.</a:t>
            </a:r>
          </a:p>
        </p:txBody>
      </p:sp>
      <p:pic>
        <p:nvPicPr>
          <p:cNvPr id="5122" name="Picture 2" descr="F:\Instalacao MySQL\005.jpg"/>
          <p:cNvPicPr>
            <a:picLocks noChangeAspect="1" noChangeArrowheads="1"/>
          </p:cNvPicPr>
          <p:nvPr/>
        </p:nvPicPr>
        <p:blipFill>
          <a:blip r:embed="rId2" cstate="print"/>
          <a:srcRect/>
          <a:stretch>
            <a:fillRect/>
          </a:stretch>
        </p:blipFill>
        <p:spPr bwMode="auto">
          <a:xfrm>
            <a:off x="2152651" y="2996952"/>
            <a:ext cx="4647682" cy="3504059"/>
          </a:xfrm>
          <a:prstGeom prst="rect">
            <a:avLst/>
          </a:prstGeom>
          <a:noFill/>
        </p:spPr>
      </p:pic>
      <p:pic>
        <p:nvPicPr>
          <p:cNvPr id="5" name="Picture 4" descr="E:\Senac\1299 - Projeto de banco de dados\Logo MySQL.gif"/>
          <p:cNvPicPr>
            <a:picLocks noChangeAspect="1" noChangeArrowheads="1"/>
          </p:cNvPicPr>
          <p:nvPr/>
        </p:nvPicPr>
        <p:blipFill>
          <a:blip r:embed="rId3"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11</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Consultas.</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110</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pic>
        <p:nvPicPr>
          <p:cNvPr id="2050" name="Picture 2"/>
          <p:cNvPicPr>
            <a:picLocks noChangeAspect="1" noChangeArrowheads="1"/>
          </p:cNvPicPr>
          <p:nvPr/>
        </p:nvPicPr>
        <p:blipFill>
          <a:blip r:embed="rId3" cstate="print"/>
          <a:srcRect/>
          <a:stretch>
            <a:fillRect/>
          </a:stretch>
        </p:blipFill>
        <p:spPr bwMode="auto">
          <a:xfrm>
            <a:off x="1331640" y="1838325"/>
            <a:ext cx="6410325" cy="5019675"/>
          </a:xfrm>
          <a:prstGeom prst="rect">
            <a:avLst/>
          </a:prstGeom>
          <a:noFill/>
          <a:ln w="9525">
            <a:noFill/>
            <a:miter lim="800000"/>
            <a:headEnd/>
            <a:tailEnd/>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Consultas.</a:t>
            </a:r>
          </a:p>
        </p:txBody>
      </p:sp>
      <p:sp>
        <p:nvSpPr>
          <p:cNvPr id="4" name="Espaço Reservado para Conteúdo 2"/>
          <p:cNvSpPr>
            <a:spLocks noGrp="1"/>
          </p:cNvSpPr>
          <p:nvPr>
            <p:ph idx="1"/>
          </p:nvPr>
        </p:nvSpPr>
        <p:spPr/>
        <p:txBody>
          <a:bodyPr>
            <a:normAutofit/>
          </a:bodyPr>
          <a:lstStyle/>
          <a:p>
            <a:pPr marL="0">
              <a:buNone/>
            </a:pPr>
            <a:r>
              <a:rPr lang="pt-BR" dirty="0" smtClean="0"/>
              <a:t>	Funções de agregação.  </a:t>
            </a:r>
          </a:p>
          <a:p>
            <a:pPr marL="0">
              <a:buNone/>
            </a:pPr>
            <a:r>
              <a:rPr lang="pt-BR" dirty="0" smtClean="0"/>
              <a:t>	</a:t>
            </a:r>
            <a:r>
              <a:rPr lang="pt-BR" b="1" dirty="0" smtClean="0"/>
              <a:t>MIN()</a:t>
            </a:r>
            <a:r>
              <a:rPr lang="pt-BR" dirty="0" smtClean="0"/>
              <a:t>: Exibe o menor valor de uma coluna de uma determinada consulta.</a:t>
            </a:r>
            <a:br>
              <a:rPr lang="pt-BR" dirty="0" smtClean="0"/>
            </a:br>
            <a:r>
              <a:rPr lang="pt-BR" dirty="0" smtClean="0"/>
              <a:t>	</a:t>
            </a:r>
            <a:r>
              <a:rPr lang="pt-BR" b="1" dirty="0" smtClean="0"/>
              <a:t>MAX()</a:t>
            </a:r>
            <a:r>
              <a:rPr lang="pt-BR" dirty="0" smtClean="0"/>
              <a:t>: Exibe o maior valor de uma coluna de uma determinada consulta.</a:t>
            </a:r>
          </a:p>
          <a:p>
            <a:pPr marL="0">
              <a:buNone/>
            </a:pPr>
            <a:r>
              <a:rPr lang="pt-BR" dirty="0" smtClean="0"/>
              <a:t>	</a:t>
            </a:r>
            <a:r>
              <a:rPr lang="pt-BR" b="1" dirty="0" smtClean="0"/>
              <a:t>SUM()</a:t>
            </a:r>
            <a:r>
              <a:rPr lang="pt-BR" dirty="0" smtClean="0"/>
              <a:t>: Somatório de todos os valores de uma coluna.</a:t>
            </a:r>
          </a:p>
          <a:p>
            <a:pPr marL="0">
              <a:buNone/>
            </a:pPr>
            <a:r>
              <a:rPr lang="pt-BR" dirty="0" smtClean="0"/>
              <a:t>	</a:t>
            </a:r>
            <a:r>
              <a:rPr lang="pt-BR" b="1" dirty="0" smtClean="0"/>
              <a:t>AVG()</a:t>
            </a:r>
            <a:r>
              <a:rPr lang="pt-BR" dirty="0" smtClean="0"/>
              <a:t>: Media de todos os valores de uma coluna.</a:t>
            </a:r>
          </a:p>
          <a:p>
            <a:pPr marL="0">
              <a:buNone/>
            </a:pPr>
            <a:r>
              <a:rPr lang="pt-BR" dirty="0" smtClean="0"/>
              <a:t>	</a:t>
            </a:r>
            <a:r>
              <a:rPr lang="pt-BR" b="1" dirty="0" smtClean="0"/>
              <a:t>COUNT()</a:t>
            </a:r>
            <a:r>
              <a:rPr lang="pt-BR" dirty="0" smtClean="0"/>
              <a:t>: Conta quantos registros foram encontrados em uma consulta.</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111</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Consultas.</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112</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pic>
        <p:nvPicPr>
          <p:cNvPr id="3074" name="Picture 2"/>
          <p:cNvPicPr>
            <a:picLocks noChangeAspect="1" noChangeArrowheads="1"/>
          </p:cNvPicPr>
          <p:nvPr/>
        </p:nvPicPr>
        <p:blipFill>
          <a:blip r:embed="rId3" cstate="print"/>
          <a:srcRect/>
          <a:stretch>
            <a:fillRect/>
          </a:stretch>
        </p:blipFill>
        <p:spPr bwMode="auto">
          <a:xfrm>
            <a:off x="1331640" y="3284984"/>
            <a:ext cx="6429375" cy="1828800"/>
          </a:xfrm>
          <a:prstGeom prst="rect">
            <a:avLst/>
          </a:prstGeom>
          <a:noFill/>
          <a:ln w="9525">
            <a:noFill/>
            <a:miter lim="800000"/>
            <a:headEnd/>
            <a:tailEnd/>
          </a:ln>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Consultas.</a:t>
            </a:r>
          </a:p>
        </p:txBody>
      </p:sp>
      <p:sp>
        <p:nvSpPr>
          <p:cNvPr id="4" name="Espaço Reservado para Conteúdo 2"/>
          <p:cNvSpPr>
            <a:spLocks noGrp="1"/>
          </p:cNvSpPr>
          <p:nvPr>
            <p:ph idx="1"/>
          </p:nvPr>
        </p:nvSpPr>
        <p:spPr/>
        <p:txBody>
          <a:bodyPr>
            <a:normAutofit/>
          </a:bodyPr>
          <a:lstStyle/>
          <a:p>
            <a:pPr marL="0">
              <a:buNone/>
            </a:pPr>
            <a:r>
              <a:rPr lang="pt-BR" dirty="0" smtClean="0"/>
              <a:t>	</a:t>
            </a:r>
            <a:r>
              <a:rPr lang="pt-BR" b="1" dirty="0" smtClean="0"/>
              <a:t>GROUP BY</a:t>
            </a:r>
            <a:r>
              <a:rPr lang="pt-BR" dirty="0" smtClean="0"/>
              <a:t>: Funciona como um sumario de uma determinada consulta no qual implemente uma função de agregação.</a:t>
            </a:r>
          </a:p>
          <a:p>
            <a:pPr marL="0">
              <a:buNone/>
            </a:pPr>
            <a:r>
              <a:rPr lang="pt-BR" dirty="0" smtClean="0"/>
              <a:t>	</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113</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pic>
        <p:nvPicPr>
          <p:cNvPr id="4099" name="Picture 3"/>
          <p:cNvPicPr>
            <a:picLocks noChangeAspect="1" noChangeArrowheads="1"/>
          </p:cNvPicPr>
          <p:nvPr/>
        </p:nvPicPr>
        <p:blipFill>
          <a:blip r:embed="rId3" cstate="print"/>
          <a:srcRect/>
          <a:stretch>
            <a:fillRect/>
          </a:stretch>
        </p:blipFill>
        <p:spPr bwMode="auto">
          <a:xfrm>
            <a:off x="1547664" y="3429000"/>
            <a:ext cx="6429375" cy="2495550"/>
          </a:xfrm>
          <a:prstGeom prst="rect">
            <a:avLst/>
          </a:prstGeom>
          <a:noFill/>
          <a:ln w="9525">
            <a:noFill/>
            <a:miter lim="800000"/>
            <a:headEnd/>
            <a:tailEnd/>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Consultas.</a:t>
            </a:r>
          </a:p>
        </p:txBody>
      </p:sp>
      <p:sp>
        <p:nvSpPr>
          <p:cNvPr id="4" name="Espaço Reservado para Conteúdo 2"/>
          <p:cNvSpPr>
            <a:spLocks noGrp="1"/>
          </p:cNvSpPr>
          <p:nvPr>
            <p:ph idx="1"/>
          </p:nvPr>
        </p:nvSpPr>
        <p:spPr/>
        <p:txBody>
          <a:bodyPr>
            <a:normAutofit/>
          </a:bodyPr>
          <a:lstStyle/>
          <a:p>
            <a:pPr marL="0">
              <a:buNone/>
            </a:pPr>
            <a:r>
              <a:rPr lang="pt-BR" dirty="0" smtClean="0"/>
              <a:t>	</a:t>
            </a:r>
            <a:r>
              <a:rPr lang="pt-BR" b="1" dirty="0" smtClean="0"/>
              <a:t> GROUP_CONCAT()</a:t>
            </a:r>
            <a:r>
              <a:rPr lang="pt-BR" dirty="0" smtClean="0"/>
              <a:t>: Combinado com a cláusula ORDER BY a função tem a finalidade de concatenar os resultados separados por virgula na mesma coluna. </a:t>
            </a:r>
          </a:p>
          <a:p>
            <a:pPr marL="0">
              <a:buNone/>
            </a:pPr>
            <a:r>
              <a:rPr lang="pt-BR" dirty="0" smtClean="0"/>
              <a:t>	</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114</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pic>
        <p:nvPicPr>
          <p:cNvPr id="5122" name="Picture 2"/>
          <p:cNvPicPr>
            <a:picLocks noChangeAspect="1" noChangeArrowheads="1"/>
          </p:cNvPicPr>
          <p:nvPr/>
        </p:nvPicPr>
        <p:blipFill>
          <a:blip r:embed="rId3" cstate="print"/>
          <a:srcRect/>
          <a:stretch>
            <a:fillRect/>
          </a:stretch>
        </p:blipFill>
        <p:spPr bwMode="auto">
          <a:xfrm>
            <a:off x="1403648" y="3284984"/>
            <a:ext cx="6429375" cy="2895600"/>
          </a:xfrm>
          <a:prstGeom prst="rect">
            <a:avLst/>
          </a:prstGeom>
          <a:noFill/>
          <a:ln w="9525">
            <a:noFill/>
            <a:miter lim="800000"/>
            <a:headEnd/>
            <a:tailEnd/>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Consultas.</a:t>
            </a:r>
          </a:p>
        </p:txBody>
      </p:sp>
      <p:sp>
        <p:nvSpPr>
          <p:cNvPr id="4" name="Espaço Reservado para Conteúdo 2"/>
          <p:cNvSpPr>
            <a:spLocks noGrp="1"/>
          </p:cNvSpPr>
          <p:nvPr>
            <p:ph idx="1"/>
          </p:nvPr>
        </p:nvSpPr>
        <p:spPr/>
        <p:txBody>
          <a:bodyPr>
            <a:normAutofit/>
          </a:bodyPr>
          <a:lstStyle/>
          <a:p>
            <a:pPr marL="0">
              <a:buNone/>
            </a:pPr>
            <a:r>
              <a:rPr lang="pt-BR" dirty="0" smtClean="0"/>
              <a:t>	</a:t>
            </a:r>
            <a:r>
              <a:rPr lang="pt-BR" b="1" dirty="0" smtClean="0"/>
              <a:t> GROUP BY ... HAVING</a:t>
            </a:r>
            <a:r>
              <a:rPr lang="pt-BR" dirty="0" smtClean="0"/>
              <a:t>: A cláusula é semelhante a WHERE porem se aplica apenas quanto temos alguma função de agregação na consulta.</a:t>
            </a:r>
          </a:p>
          <a:p>
            <a:pPr marL="0">
              <a:buNone/>
            </a:pPr>
            <a:r>
              <a:rPr lang="pt-BR" dirty="0" smtClean="0"/>
              <a:t>	</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115</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pic>
        <p:nvPicPr>
          <p:cNvPr id="6146" name="Picture 2"/>
          <p:cNvPicPr>
            <a:picLocks noChangeAspect="1" noChangeArrowheads="1"/>
          </p:cNvPicPr>
          <p:nvPr/>
        </p:nvPicPr>
        <p:blipFill>
          <a:blip r:embed="rId3" cstate="print"/>
          <a:srcRect/>
          <a:stretch>
            <a:fillRect/>
          </a:stretch>
        </p:blipFill>
        <p:spPr bwMode="auto">
          <a:xfrm>
            <a:off x="1403648" y="3501008"/>
            <a:ext cx="6419850" cy="2619375"/>
          </a:xfrm>
          <a:prstGeom prst="rect">
            <a:avLst/>
          </a:prstGeom>
          <a:noFill/>
          <a:ln w="9525">
            <a:noFill/>
            <a:miter lim="800000"/>
            <a:headEnd/>
            <a:tailEnd/>
          </a:ln>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Consultas.</a:t>
            </a:r>
          </a:p>
        </p:txBody>
      </p:sp>
      <p:sp>
        <p:nvSpPr>
          <p:cNvPr id="4" name="Espaço Reservado para Conteúdo 2"/>
          <p:cNvSpPr>
            <a:spLocks noGrp="1"/>
          </p:cNvSpPr>
          <p:nvPr>
            <p:ph idx="1"/>
          </p:nvPr>
        </p:nvSpPr>
        <p:spPr/>
        <p:txBody>
          <a:bodyPr>
            <a:normAutofit/>
          </a:bodyPr>
          <a:lstStyle/>
          <a:p>
            <a:pPr marL="0">
              <a:buNone/>
            </a:pPr>
            <a:r>
              <a:rPr lang="pt-BR" dirty="0" smtClean="0"/>
              <a:t>	</a:t>
            </a:r>
            <a:r>
              <a:rPr lang="pt-BR" b="1" dirty="0" smtClean="0"/>
              <a:t> GROUP BY ... WITH ROLLUP</a:t>
            </a:r>
            <a:r>
              <a:rPr lang="pt-BR" dirty="0" smtClean="0"/>
              <a:t>: A cláusula efetua a soma de todos os valores encontrados de uma determinada coluna e exibindo-o na última linha da consulta.</a:t>
            </a:r>
          </a:p>
          <a:p>
            <a:pPr marL="0">
              <a:buNone/>
            </a:pPr>
            <a:r>
              <a:rPr lang="pt-BR" dirty="0" smtClean="0"/>
              <a:t>	</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116</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pic>
        <p:nvPicPr>
          <p:cNvPr id="7170" name="Picture 2"/>
          <p:cNvPicPr>
            <a:picLocks noChangeAspect="1" noChangeArrowheads="1"/>
          </p:cNvPicPr>
          <p:nvPr/>
        </p:nvPicPr>
        <p:blipFill>
          <a:blip r:embed="rId3" cstate="print"/>
          <a:srcRect/>
          <a:stretch>
            <a:fillRect/>
          </a:stretch>
        </p:blipFill>
        <p:spPr bwMode="auto">
          <a:xfrm>
            <a:off x="1331640" y="3573016"/>
            <a:ext cx="6429375" cy="2895600"/>
          </a:xfrm>
          <a:prstGeom prst="rect">
            <a:avLst/>
          </a:prstGeom>
          <a:noFill/>
          <a:ln w="9525">
            <a:noFill/>
            <a:miter lim="800000"/>
            <a:headEnd/>
            <a:tailEnd/>
          </a:ln>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Consultas.</a:t>
            </a:r>
          </a:p>
        </p:txBody>
      </p:sp>
      <p:sp>
        <p:nvSpPr>
          <p:cNvPr id="4" name="Espaço Reservado para Conteúdo 2"/>
          <p:cNvSpPr>
            <a:spLocks noGrp="1"/>
          </p:cNvSpPr>
          <p:nvPr>
            <p:ph idx="1"/>
          </p:nvPr>
        </p:nvSpPr>
        <p:spPr/>
        <p:txBody>
          <a:bodyPr>
            <a:normAutofit fontScale="85000" lnSpcReduction="20000"/>
          </a:bodyPr>
          <a:lstStyle/>
          <a:p>
            <a:pPr marL="0">
              <a:buNone/>
            </a:pPr>
            <a:r>
              <a:rPr lang="pt-BR" dirty="0" smtClean="0"/>
              <a:t>	Muitas vezes existe a necessidade de exibir informações que estão contidas em múltiplas tabelas através de uma consulta. </a:t>
            </a:r>
          </a:p>
          <a:p>
            <a:pPr marL="0">
              <a:buNone/>
            </a:pPr>
            <a:r>
              <a:rPr lang="pt-BR" dirty="0" smtClean="0"/>
              <a:t>	Consultas com junções podemos utilizar todas as cláusulas e funções utilizadas em uma consulta simples.</a:t>
            </a:r>
          </a:p>
          <a:p>
            <a:pPr marL="0">
              <a:buNone/>
            </a:pPr>
            <a:r>
              <a:rPr lang="pt-BR" dirty="0" smtClean="0"/>
              <a:t>	Por esse motivo existe os JOINS cujo sua principal característica é conectar duas tabelas especificas.</a:t>
            </a:r>
          </a:p>
          <a:p>
            <a:pPr marL="0">
              <a:buNone/>
            </a:pPr>
            <a:r>
              <a:rPr lang="pt-BR" dirty="0" smtClean="0"/>
              <a:t>	Existem três tipos de JOIN:</a:t>
            </a:r>
          </a:p>
          <a:p>
            <a:pPr marL="0">
              <a:buNone/>
            </a:pPr>
            <a:r>
              <a:rPr lang="pt-BR" dirty="0" smtClean="0"/>
              <a:t>	</a:t>
            </a:r>
            <a:r>
              <a:rPr lang="pt-BR" b="1" dirty="0" err="1" smtClean="0"/>
              <a:t>Cross</a:t>
            </a:r>
            <a:r>
              <a:rPr lang="pt-BR" b="1" dirty="0" smtClean="0"/>
              <a:t> </a:t>
            </a:r>
            <a:r>
              <a:rPr lang="pt-BR" b="1" dirty="0" err="1" smtClean="0"/>
              <a:t>Join</a:t>
            </a:r>
            <a:r>
              <a:rPr lang="pt-BR" dirty="0" smtClean="0"/>
              <a:t>: Combina todas as linhas de uma tabela a todas as linha de outra tabela.</a:t>
            </a:r>
          </a:p>
          <a:p>
            <a:pPr marL="0">
              <a:buNone/>
            </a:pPr>
            <a:r>
              <a:rPr lang="pt-BR" dirty="0" smtClean="0"/>
              <a:t>	</a:t>
            </a:r>
            <a:r>
              <a:rPr lang="pt-BR" b="1" dirty="0" err="1" smtClean="0"/>
              <a:t>Inner</a:t>
            </a:r>
            <a:r>
              <a:rPr lang="pt-BR" b="1" dirty="0" smtClean="0"/>
              <a:t> </a:t>
            </a:r>
            <a:r>
              <a:rPr lang="pt-BR" b="1" dirty="0" err="1" smtClean="0"/>
              <a:t>Join</a:t>
            </a:r>
            <a:r>
              <a:rPr lang="pt-BR" dirty="0" smtClean="0"/>
              <a:t>: Identifica e combina os registros de ambas as tabelas em outras palavras exibe os registros comum em ambas as tabelas.</a:t>
            </a:r>
          </a:p>
          <a:p>
            <a:pPr marL="0">
              <a:buNone/>
            </a:pPr>
            <a:r>
              <a:rPr lang="pt-BR" dirty="0" smtClean="0"/>
              <a:t>	</a:t>
            </a:r>
            <a:r>
              <a:rPr lang="pt-BR" b="1" dirty="0" err="1" smtClean="0"/>
              <a:t>Outer</a:t>
            </a:r>
            <a:r>
              <a:rPr lang="pt-BR" b="1" dirty="0" smtClean="0"/>
              <a:t> </a:t>
            </a:r>
            <a:r>
              <a:rPr lang="pt-BR" b="1" dirty="0" err="1" smtClean="0"/>
              <a:t>Join</a:t>
            </a:r>
            <a:r>
              <a:rPr lang="pt-BR" dirty="0" smtClean="0"/>
              <a:t>: Exibe todos os registros da tabela principal, e caso haja uma combinação o mesmo une as tabelas.</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117</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Consultas.</a:t>
            </a:r>
          </a:p>
        </p:txBody>
      </p:sp>
      <p:sp>
        <p:nvSpPr>
          <p:cNvPr id="4" name="Espaço Reservado para Conteúdo 2"/>
          <p:cNvSpPr>
            <a:spLocks noGrp="1"/>
          </p:cNvSpPr>
          <p:nvPr>
            <p:ph idx="1"/>
          </p:nvPr>
        </p:nvSpPr>
        <p:spPr/>
        <p:txBody>
          <a:bodyPr>
            <a:normAutofit fontScale="92500" lnSpcReduction="20000"/>
          </a:bodyPr>
          <a:lstStyle/>
          <a:p>
            <a:pPr marL="0">
              <a:buNone/>
            </a:pPr>
            <a:r>
              <a:rPr lang="pt-BR" dirty="0" smtClean="0"/>
              <a:t>	Podemos fazer um INNER JOIN de duas maneiras.</a:t>
            </a:r>
          </a:p>
          <a:p>
            <a:pPr marL="0">
              <a:buNone/>
            </a:pPr>
            <a:r>
              <a:rPr lang="pt-BR" dirty="0" smtClean="0"/>
              <a:t>	Podemos definir na clausula FROM duas tabelas separas por virgula e efetua e assim tanto no SELECT quanto no WHERE podemos utilizar as colunas de ambas as tabelas e dentro da clausula WHERE efetuamos uma junção com as colunas relacionais.</a:t>
            </a:r>
          </a:p>
          <a:p>
            <a:pPr marL="0">
              <a:buNone/>
            </a:pPr>
            <a:r>
              <a:rPr lang="pt-BR" dirty="0" smtClean="0"/>
              <a:t>	Uma funcionalidade importante é o Alias de tabelas é um apelido que damos a tabela assim evitamos conflitos de nome de colunas iguais de tabelas distintas.</a:t>
            </a:r>
          </a:p>
          <a:p>
            <a:pPr marL="0">
              <a:buNone/>
            </a:pPr>
            <a:r>
              <a:rPr lang="pt-BR" dirty="0" smtClean="0"/>
              <a:t>	Basta definir um apelido na clausula FROM após a descrição da tabela e na clausula SELECT colocar o prefixo da coluna o apelido conectado por um ponto.</a:t>
            </a:r>
          </a:p>
          <a:p>
            <a:pPr marL="0">
              <a:buNone/>
            </a:pPr>
            <a:r>
              <a:rPr lang="pt-BR" dirty="0" smtClean="0"/>
              <a:t>	Como mostra o exemplo a seguir.</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118</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Consultas.</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119</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pic>
        <p:nvPicPr>
          <p:cNvPr id="8194" name="Picture 2"/>
          <p:cNvPicPr>
            <a:picLocks noChangeAspect="1" noChangeArrowheads="1"/>
          </p:cNvPicPr>
          <p:nvPr/>
        </p:nvPicPr>
        <p:blipFill>
          <a:blip r:embed="rId3" cstate="print"/>
          <a:srcRect/>
          <a:stretch>
            <a:fillRect/>
          </a:stretch>
        </p:blipFill>
        <p:spPr bwMode="auto">
          <a:xfrm>
            <a:off x="0" y="2348880"/>
            <a:ext cx="9144000" cy="3456384"/>
          </a:xfrm>
          <a:prstGeom prst="rect">
            <a:avLst/>
          </a:prstGeom>
          <a:noFill/>
          <a:ln w="9525">
            <a:noFill/>
            <a:miter lim="800000"/>
            <a:headEnd/>
            <a:tailEnd/>
          </a:ln>
        </p:spPr>
      </p:pic>
      <p:sp>
        <p:nvSpPr>
          <p:cNvPr id="9" name="Texto explicativo retangular com cantos arredondados 8"/>
          <p:cNvSpPr/>
          <p:nvPr/>
        </p:nvSpPr>
        <p:spPr>
          <a:xfrm>
            <a:off x="1331640" y="5589240"/>
            <a:ext cx="2286016" cy="864096"/>
          </a:xfrm>
          <a:prstGeom prst="wedgeRoundRectCallout">
            <a:avLst>
              <a:gd name="adj1" fmla="val -48520"/>
              <a:gd name="adj2" fmla="val -148317"/>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t-BR" sz="1600" dirty="0" smtClean="0"/>
              <a:t>Resultado da consulta da tabela estado.</a:t>
            </a:r>
            <a:endParaRPr lang="pt-BR" sz="1600" dirty="0"/>
          </a:p>
        </p:txBody>
      </p:sp>
      <p:sp>
        <p:nvSpPr>
          <p:cNvPr id="12" name="Texto explicativo retangular com cantos arredondados 11"/>
          <p:cNvSpPr/>
          <p:nvPr/>
        </p:nvSpPr>
        <p:spPr>
          <a:xfrm>
            <a:off x="3851920" y="1484784"/>
            <a:ext cx="2286016" cy="864096"/>
          </a:xfrm>
          <a:prstGeom prst="wedgeRoundRectCallout">
            <a:avLst>
              <a:gd name="adj1" fmla="val -38823"/>
              <a:gd name="adj2" fmla="val 127460"/>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t-BR" sz="1600" dirty="0" smtClean="0"/>
              <a:t>Resultado da consulta da tabela cidade.</a:t>
            </a:r>
            <a:endParaRPr lang="pt-BR" sz="1600" dirty="0"/>
          </a:p>
        </p:txBody>
      </p:sp>
      <p:sp>
        <p:nvSpPr>
          <p:cNvPr id="13" name="Texto explicativo retangular com cantos arredondados 12"/>
          <p:cNvSpPr/>
          <p:nvPr/>
        </p:nvSpPr>
        <p:spPr>
          <a:xfrm>
            <a:off x="5220072" y="5877272"/>
            <a:ext cx="3168352" cy="864096"/>
          </a:xfrm>
          <a:prstGeom prst="wedgeRoundRectCallout">
            <a:avLst>
              <a:gd name="adj1" fmla="val -9824"/>
              <a:gd name="adj2" fmla="val -97011"/>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t-BR" sz="1600" dirty="0" smtClean="0"/>
              <a:t>Resultado da consulta da tabela cidade e estado com informações de ambas as tabelas.</a:t>
            </a:r>
            <a:endParaRPr lang="pt-BR" sz="1600" dirty="0"/>
          </a:p>
        </p:txBody>
      </p:sp>
      <p:sp>
        <p:nvSpPr>
          <p:cNvPr id="14" name="Texto explicativo retangular com cantos arredondados 13"/>
          <p:cNvSpPr/>
          <p:nvPr/>
        </p:nvSpPr>
        <p:spPr>
          <a:xfrm>
            <a:off x="7812360" y="3284984"/>
            <a:ext cx="1224136" cy="864096"/>
          </a:xfrm>
          <a:prstGeom prst="wedgeRoundRectCallout">
            <a:avLst>
              <a:gd name="adj1" fmla="val -24110"/>
              <a:gd name="adj2" fmla="val -109837"/>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t-BR" sz="1600" dirty="0" smtClean="0"/>
              <a:t>Definição do Aliais na tabela</a:t>
            </a:r>
            <a:endParaRPr lang="pt-BR" sz="1600" dirty="0"/>
          </a:p>
        </p:txBody>
      </p:sp>
      <p:sp>
        <p:nvSpPr>
          <p:cNvPr id="15" name="Texto explicativo retangular com cantos arredondados 14"/>
          <p:cNvSpPr/>
          <p:nvPr/>
        </p:nvSpPr>
        <p:spPr>
          <a:xfrm>
            <a:off x="6516216" y="1268760"/>
            <a:ext cx="2286016" cy="864096"/>
          </a:xfrm>
          <a:prstGeom prst="wedgeRoundRectCallout">
            <a:avLst>
              <a:gd name="adj1" fmla="val -53368"/>
              <a:gd name="adj2" fmla="val 111426"/>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t-BR" sz="1600" dirty="0" smtClean="0"/>
              <a:t>Prefixo que identifica a tabela no qual a coluna pertence</a:t>
            </a:r>
            <a:endParaRPr lang="pt-BR"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Instalação do MySQL</a:t>
            </a:r>
            <a:endParaRPr lang="pt-BR" dirty="0"/>
          </a:p>
        </p:txBody>
      </p:sp>
      <p:sp>
        <p:nvSpPr>
          <p:cNvPr id="4" name="Espaço Reservado para Conteúdo 2"/>
          <p:cNvSpPr>
            <a:spLocks noGrp="1"/>
          </p:cNvSpPr>
          <p:nvPr>
            <p:ph idx="1"/>
          </p:nvPr>
        </p:nvSpPr>
        <p:spPr>
          <a:xfrm>
            <a:off x="457200" y="1857364"/>
            <a:ext cx="8329642" cy="4389120"/>
          </a:xfrm>
        </p:spPr>
        <p:txBody>
          <a:bodyPr>
            <a:normAutofit/>
          </a:bodyPr>
          <a:lstStyle/>
          <a:p>
            <a:pPr marL="0">
              <a:buNone/>
            </a:pPr>
            <a:r>
              <a:rPr lang="pt-BR" sz="2400" dirty="0" smtClean="0"/>
              <a:t>	Segue o segundo formulário de boas vindas, com mais informações, clique em “Next”.</a:t>
            </a:r>
          </a:p>
        </p:txBody>
      </p:sp>
      <p:pic>
        <p:nvPicPr>
          <p:cNvPr id="6146" name="Picture 2" descr="F:\Instalacao MySQL\006.jpg"/>
          <p:cNvPicPr>
            <a:picLocks noChangeAspect="1" noChangeArrowheads="1"/>
          </p:cNvPicPr>
          <p:nvPr/>
        </p:nvPicPr>
        <p:blipFill>
          <a:blip r:embed="rId2" cstate="print"/>
          <a:srcRect/>
          <a:stretch>
            <a:fillRect/>
          </a:stretch>
        </p:blipFill>
        <p:spPr bwMode="auto">
          <a:xfrm>
            <a:off x="2147888" y="2780928"/>
            <a:ext cx="4848225" cy="3676650"/>
          </a:xfrm>
          <a:prstGeom prst="rect">
            <a:avLst/>
          </a:prstGeom>
          <a:noFill/>
        </p:spPr>
      </p:pic>
      <p:pic>
        <p:nvPicPr>
          <p:cNvPr id="5" name="Picture 4" descr="E:\Senac\1299 - Projeto de banco de dados\Logo MySQL.gif"/>
          <p:cNvPicPr>
            <a:picLocks noChangeAspect="1" noChangeArrowheads="1"/>
          </p:cNvPicPr>
          <p:nvPr/>
        </p:nvPicPr>
        <p:blipFill>
          <a:blip r:embed="rId3"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12</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Consultas.</a:t>
            </a:r>
          </a:p>
        </p:txBody>
      </p:sp>
      <p:sp>
        <p:nvSpPr>
          <p:cNvPr id="4" name="Espaço Reservado para Conteúdo 2"/>
          <p:cNvSpPr>
            <a:spLocks noGrp="1"/>
          </p:cNvSpPr>
          <p:nvPr>
            <p:ph idx="1"/>
          </p:nvPr>
        </p:nvSpPr>
        <p:spPr/>
        <p:txBody>
          <a:bodyPr>
            <a:normAutofit/>
          </a:bodyPr>
          <a:lstStyle/>
          <a:p>
            <a:pPr marL="0">
              <a:buNone/>
            </a:pPr>
            <a:r>
              <a:rPr lang="pt-BR" dirty="0" smtClean="0"/>
              <a:t>	Outra forma de efetuar um INNER JOIN é utilizando a sintaxe “INNER JOIN”, é a maneira recomendada pois a visualização do código é mais claro e a performance é superior em relação a maneira anterior.</a:t>
            </a:r>
          </a:p>
          <a:p>
            <a:pPr marL="0">
              <a:buNone/>
            </a:pPr>
            <a:r>
              <a:rPr lang="pt-BR" dirty="0" smtClean="0"/>
              <a:t>	</a:t>
            </a:r>
          </a:p>
          <a:p>
            <a:pPr marL="0">
              <a:buNone/>
            </a:pPr>
            <a:r>
              <a:rPr lang="pt-BR" dirty="0" smtClean="0"/>
              <a:t>	</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120</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pic>
        <p:nvPicPr>
          <p:cNvPr id="9218" name="Picture 2"/>
          <p:cNvPicPr>
            <a:picLocks noChangeAspect="1" noChangeArrowheads="1"/>
          </p:cNvPicPr>
          <p:nvPr/>
        </p:nvPicPr>
        <p:blipFill>
          <a:blip r:embed="rId3" cstate="print"/>
          <a:srcRect/>
          <a:stretch>
            <a:fillRect/>
          </a:stretch>
        </p:blipFill>
        <p:spPr bwMode="auto">
          <a:xfrm>
            <a:off x="1331640" y="3648794"/>
            <a:ext cx="6410325" cy="2876550"/>
          </a:xfrm>
          <a:prstGeom prst="rect">
            <a:avLst/>
          </a:prstGeom>
          <a:noFill/>
          <a:ln w="9525">
            <a:noFill/>
            <a:miter lim="800000"/>
            <a:headEnd/>
            <a:tailEnd/>
          </a:ln>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Consultas.</a:t>
            </a:r>
          </a:p>
        </p:txBody>
      </p:sp>
      <p:sp>
        <p:nvSpPr>
          <p:cNvPr id="4" name="Espaço Reservado para Conteúdo 2"/>
          <p:cNvSpPr>
            <a:spLocks noGrp="1"/>
          </p:cNvSpPr>
          <p:nvPr>
            <p:ph idx="1"/>
          </p:nvPr>
        </p:nvSpPr>
        <p:spPr/>
        <p:txBody>
          <a:bodyPr>
            <a:normAutofit/>
          </a:bodyPr>
          <a:lstStyle/>
          <a:p>
            <a:pPr marL="0">
              <a:buNone/>
            </a:pPr>
            <a:r>
              <a:rPr lang="pt-BR" dirty="0" smtClean="0"/>
              <a:t>	Ao contrário do INNER JOIN, o OUTER JOIN exibe todas as instancias de uma tabela, mesmo que alguns registros não contenham nenhum outro registro relacionado.</a:t>
            </a:r>
          </a:p>
          <a:p>
            <a:pPr marL="0">
              <a:buNone/>
            </a:pPr>
            <a:r>
              <a:rPr lang="pt-BR" dirty="0" smtClean="0"/>
              <a:t>	Existe duas maneira de efetuar um OUTER JOIN através do LEFT JOIN e do RIGHT JOIN.</a:t>
            </a:r>
          </a:p>
          <a:p>
            <a:pPr marL="0">
              <a:buNone/>
            </a:pPr>
            <a:r>
              <a:rPr lang="pt-BR" dirty="0" smtClean="0"/>
              <a:t>	</a:t>
            </a:r>
          </a:p>
          <a:p>
            <a:pPr marL="0">
              <a:buNone/>
            </a:pPr>
            <a:r>
              <a:rPr lang="pt-BR" dirty="0" smtClean="0"/>
              <a:t>	</a:t>
            </a:r>
          </a:p>
          <a:p>
            <a:pPr marL="0">
              <a:buNone/>
            </a:pPr>
            <a:r>
              <a:rPr lang="pt-BR" dirty="0" smtClean="0"/>
              <a:t>	</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121</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Consultas.</a:t>
            </a:r>
          </a:p>
        </p:txBody>
      </p:sp>
      <p:sp>
        <p:nvSpPr>
          <p:cNvPr id="4" name="Espaço Reservado para Conteúdo 2"/>
          <p:cNvSpPr>
            <a:spLocks noGrp="1"/>
          </p:cNvSpPr>
          <p:nvPr>
            <p:ph idx="1"/>
          </p:nvPr>
        </p:nvSpPr>
        <p:spPr/>
        <p:txBody>
          <a:bodyPr>
            <a:normAutofit/>
          </a:bodyPr>
          <a:lstStyle/>
          <a:p>
            <a:pPr marL="0">
              <a:buNone/>
            </a:pPr>
            <a:r>
              <a:rPr lang="pt-BR" dirty="0" smtClean="0"/>
              <a:t>	LEFT JOIN: Garante a exibição de todos os registros da tabela definida na clausula FROM mesmo que existam registros relacionados ou não.</a:t>
            </a:r>
          </a:p>
          <a:p>
            <a:pPr marL="0">
              <a:buNone/>
            </a:pPr>
            <a:r>
              <a:rPr lang="pt-BR" dirty="0" smtClean="0"/>
              <a:t>	Caso um exista algum registro que se relacione com a tabela definida na clausula FROM será exibido caso contrario os campos serão definidos como nulos(NULL).</a:t>
            </a:r>
          </a:p>
          <a:p>
            <a:pPr marL="0">
              <a:buNone/>
            </a:pPr>
            <a:r>
              <a:rPr lang="pt-BR" dirty="0" smtClean="0"/>
              <a:t>		</a:t>
            </a:r>
          </a:p>
          <a:p>
            <a:pPr marL="0">
              <a:buNone/>
            </a:pPr>
            <a:r>
              <a:rPr lang="pt-BR" dirty="0" smtClean="0"/>
              <a:t>	</a:t>
            </a:r>
          </a:p>
          <a:p>
            <a:pPr marL="0">
              <a:buNone/>
            </a:pPr>
            <a:r>
              <a:rPr lang="pt-BR" dirty="0" smtClean="0"/>
              <a:t>	</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122</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Consultas.</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123</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pic>
        <p:nvPicPr>
          <p:cNvPr id="11266" name="Picture 2"/>
          <p:cNvPicPr>
            <a:picLocks noGrp="1" noChangeAspect="1" noChangeArrowheads="1"/>
          </p:cNvPicPr>
          <p:nvPr>
            <p:ph idx="1"/>
          </p:nvPr>
        </p:nvPicPr>
        <p:blipFill>
          <a:blip r:embed="rId3" cstate="print"/>
          <a:srcRect/>
          <a:stretch>
            <a:fillRect/>
          </a:stretch>
        </p:blipFill>
        <p:spPr bwMode="auto">
          <a:xfrm>
            <a:off x="626684" y="2598514"/>
            <a:ext cx="7890632" cy="3062734"/>
          </a:xfrm>
          <a:prstGeom prst="rect">
            <a:avLst/>
          </a:prstGeom>
          <a:noFill/>
          <a:ln w="9525">
            <a:noFill/>
            <a:miter lim="800000"/>
            <a:headEnd/>
            <a:tailEnd/>
          </a:ln>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Consultas.</a:t>
            </a:r>
          </a:p>
        </p:txBody>
      </p:sp>
      <p:sp>
        <p:nvSpPr>
          <p:cNvPr id="4" name="Espaço Reservado para Conteúdo 2"/>
          <p:cNvSpPr>
            <a:spLocks noGrp="1"/>
          </p:cNvSpPr>
          <p:nvPr>
            <p:ph idx="1"/>
          </p:nvPr>
        </p:nvSpPr>
        <p:spPr/>
        <p:txBody>
          <a:bodyPr>
            <a:normAutofit fontScale="92500"/>
          </a:bodyPr>
          <a:lstStyle/>
          <a:p>
            <a:pPr marL="0">
              <a:buNone/>
            </a:pPr>
            <a:r>
              <a:rPr lang="pt-BR" dirty="0" smtClean="0"/>
              <a:t>	RIGHT JOIN: Ao contrário da LEFT JOIN o RIGHT JOIN garante a exibição de todos os registros da tabela definida na junção e podendo haver ou não registros na clausula FROM.</a:t>
            </a:r>
          </a:p>
          <a:p>
            <a:pPr marL="0">
              <a:buNone/>
            </a:pPr>
            <a:r>
              <a:rPr lang="pt-BR" dirty="0" smtClean="0"/>
              <a:t>	Caso um exista algum registro que se relacione com a tabela definida na clausula RIGHT JOIN será exibido caso contrario os campos serão definidos como nulos(NULL).</a:t>
            </a:r>
          </a:p>
          <a:p>
            <a:pPr marL="0">
              <a:buNone/>
            </a:pPr>
            <a:r>
              <a:rPr lang="pt-BR" dirty="0" smtClean="0"/>
              <a:t>	Uma observação toda junção feita por RIGHT JOIN pode se transformar em LEFT JOIN. Basta inverter as tabelas da clausula FROM com a clausula de junção, se tornando mais clara a formulação da query.</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124</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Consultas.</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125</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pic>
        <p:nvPicPr>
          <p:cNvPr id="10242" name="Picture 2"/>
          <p:cNvPicPr>
            <a:picLocks noChangeAspect="1" noChangeArrowheads="1"/>
          </p:cNvPicPr>
          <p:nvPr/>
        </p:nvPicPr>
        <p:blipFill>
          <a:blip r:embed="rId3" cstate="print"/>
          <a:srcRect/>
          <a:stretch>
            <a:fillRect/>
          </a:stretch>
        </p:blipFill>
        <p:spPr bwMode="auto">
          <a:xfrm>
            <a:off x="611560" y="2708920"/>
            <a:ext cx="7884000" cy="3062088"/>
          </a:xfrm>
          <a:prstGeom prst="rect">
            <a:avLst/>
          </a:prstGeom>
          <a:noFill/>
          <a:ln w="9525">
            <a:noFill/>
            <a:miter lim="800000"/>
            <a:headEnd/>
            <a:tailEnd/>
          </a:ln>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Subqueries.</a:t>
            </a:r>
          </a:p>
        </p:txBody>
      </p:sp>
      <p:sp>
        <p:nvSpPr>
          <p:cNvPr id="4" name="Espaço Reservado para Conteúdo 2"/>
          <p:cNvSpPr>
            <a:spLocks noGrp="1"/>
          </p:cNvSpPr>
          <p:nvPr>
            <p:ph idx="1"/>
          </p:nvPr>
        </p:nvSpPr>
        <p:spPr/>
        <p:txBody>
          <a:bodyPr>
            <a:normAutofit/>
          </a:bodyPr>
          <a:lstStyle/>
          <a:p>
            <a:pPr marL="0">
              <a:buNone/>
            </a:pPr>
            <a:r>
              <a:rPr lang="pt-BR" dirty="0" smtClean="0"/>
              <a:t>	É uma query dentro de outra query, uma subquery deverá ficar entre parênteses.</a:t>
            </a:r>
          </a:p>
          <a:p>
            <a:pPr marL="0">
              <a:buNone/>
            </a:pPr>
            <a:r>
              <a:rPr lang="pt-BR" dirty="0" smtClean="0"/>
              <a:t>	A mesma pode estar definida tanto na cláusula SELECT ou WHERE.</a:t>
            </a:r>
          </a:p>
          <a:p>
            <a:pPr marL="0">
              <a:buNone/>
            </a:pPr>
            <a:r>
              <a:rPr lang="pt-BR" dirty="0" smtClean="0"/>
              <a:t>	Deve –se fazer um uso cauteloso de subquery em função do alto consumo de recursos do mesmo e em situação no qual é impossível a solução com o uso de JOINS.</a:t>
            </a:r>
          </a:p>
          <a:p>
            <a:pPr marL="0">
              <a:buNone/>
            </a:pPr>
            <a:endParaRPr lang="pt-BR" dirty="0" smtClean="0"/>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126</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Subqueries.</a:t>
            </a:r>
          </a:p>
        </p:txBody>
      </p:sp>
      <p:sp>
        <p:nvSpPr>
          <p:cNvPr id="4" name="Espaço Reservado para Conteúdo 2"/>
          <p:cNvSpPr>
            <a:spLocks noGrp="1"/>
          </p:cNvSpPr>
          <p:nvPr>
            <p:ph idx="1"/>
          </p:nvPr>
        </p:nvSpPr>
        <p:spPr/>
        <p:txBody>
          <a:bodyPr>
            <a:normAutofit/>
          </a:bodyPr>
          <a:lstStyle/>
          <a:p>
            <a:pPr marL="0">
              <a:buNone/>
            </a:pPr>
            <a:r>
              <a:rPr lang="pt-BR" dirty="0" smtClean="0"/>
              <a:t>	É uma query dentro de outra query, uma subquery deverá ficar entre parênteses.</a:t>
            </a:r>
          </a:p>
          <a:p>
            <a:pPr marL="0">
              <a:buNone/>
            </a:pPr>
            <a:r>
              <a:rPr lang="pt-BR" dirty="0" smtClean="0"/>
              <a:t>	A mesma pode estar definida tanto na cláusula SELECT ou WHERE.</a:t>
            </a:r>
          </a:p>
          <a:p>
            <a:pPr marL="0">
              <a:buNone/>
            </a:pPr>
            <a:r>
              <a:rPr lang="pt-BR" dirty="0" smtClean="0"/>
              <a:t>	Deve –se fazer um uso cauteloso de subquery em função do alto consumo de recursos do mesmo e em situação no qual é impossível a solução com o uso de JOINS.</a:t>
            </a:r>
          </a:p>
          <a:p>
            <a:pPr marL="0">
              <a:buNone/>
            </a:pPr>
            <a:r>
              <a:rPr lang="pt-BR" dirty="0" smtClean="0"/>
              <a:t>	SELECT col1, </a:t>
            </a:r>
            <a:r>
              <a:rPr lang="pt-BR" dirty="0" smtClean="0">
                <a:solidFill>
                  <a:srgbClr val="FF0000"/>
                </a:solidFill>
              </a:rPr>
              <a:t>(SELECT COUNT(*) FROM tab2)</a:t>
            </a:r>
            <a:r>
              <a:rPr lang="pt-BR" dirty="0" smtClean="0"/>
              <a:t> FROM t1;</a:t>
            </a:r>
          </a:p>
          <a:p>
            <a:pPr marL="0">
              <a:buNone/>
            </a:pPr>
            <a:endParaRPr lang="pt-BR" dirty="0" smtClean="0"/>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127</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Subqueries.</a:t>
            </a:r>
          </a:p>
        </p:txBody>
      </p:sp>
      <p:sp>
        <p:nvSpPr>
          <p:cNvPr id="4" name="Espaço Reservado para Conteúdo 2"/>
          <p:cNvSpPr>
            <a:spLocks noGrp="1"/>
          </p:cNvSpPr>
          <p:nvPr>
            <p:ph idx="1"/>
          </p:nvPr>
        </p:nvSpPr>
        <p:spPr/>
        <p:txBody>
          <a:bodyPr>
            <a:normAutofit/>
          </a:bodyPr>
          <a:lstStyle/>
          <a:p>
            <a:pPr marL="0">
              <a:buNone/>
            </a:pPr>
            <a:r>
              <a:rPr lang="pt-BR" dirty="0" smtClean="0"/>
              <a:t>	As subquery possuem duas categorias:</a:t>
            </a:r>
          </a:p>
          <a:p>
            <a:pPr marL="1188720" lvl="4"/>
            <a:r>
              <a:rPr lang="pt-BR" dirty="0" smtClean="0"/>
              <a:t>Correlação: São as subquery que depender de alguma informação da query principal.</a:t>
            </a:r>
          </a:p>
          <a:p>
            <a:pPr marL="1188720" lvl="4"/>
            <a:r>
              <a:rPr lang="pt-BR" dirty="0" smtClean="0"/>
              <a:t>Não correlação: São as subquery que não depende da query principal.</a:t>
            </a:r>
          </a:p>
          <a:p>
            <a:pPr marL="0">
              <a:buNone/>
            </a:pPr>
            <a:r>
              <a:rPr lang="pt-BR" dirty="0" smtClean="0"/>
              <a:t>	</a:t>
            </a:r>
          </a:p>
          <a:p>
            <a:pPr marL="0">
              <a:buNone/>
            </a:pPr>
            <a:r>
              <a:rPr lang="pt-BR" dirty="0" smtClean="0"/>
              <a:t>	</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128</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Subqueries.</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129</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
        <p:nvSpPr>
          <p:cNvPr id="8" name="Espaço Reservado para Conteúdo 2"/>
          <p:cNvSpPr>
            <a:spLocks noGrp="1"/>
          </p:cNvSpPr>
          <p:nvPr>
            <p:ph idx="1"/>
          </p:nvPr>
        </p:nvSpPr>
        <p:spPr>
          <a:xfrm>
            <a:off x="457200" y="1935480"/>
            <a:ext cx="8229600" cy="4389120"/>
          </a:xfrm>
        </p:spPr>
        <p:txBody>
          <a:bodyPr>
            <a:normAutofit/>
          </a:bodyPr>
          <a:lstStyle/>
          <a:p>
            <a:pPr marL="0">
              <a:buNone/>
            </a:pPr>
            <a:r>
              <a:rPr lang="pt-BR" dirty="0" smtClean="0"/>
              <a:t>Query Relacional	</a:t>
            </a:r>
          </a:p>
          <a:p>
            <a:pPr marL="0">
              <a:buNone/>
            </a:pPr>
            <a:r>
              <a:rPr lang="pt-BR" dirty="0" smtClean="0"/>
              <a:t>	</a:t>
            </a:r>
          </a:p>
        </p:txBody>
      </p:sp>
      <p:pic>
        <p:nvPicPr>
          <p:cNvPr id="9" name="Picture 2"/>
          <p:cNvPicPr>
            <a:picLocks noChangeAspect="1" noChangeArrowheads="1"/>
          </p:cNvPicPr>
          <p:nvPr/>
        </p:nvPicPr>
        <p:blipFill>
          <a:blip r:embed="rId3" cstate="print"/>
          <a:srcRect/>
          <a:stretch>
            <a:fillRect/>
          </a:stretch>
        </p:blipFill>
        <p:spPr bwMode="auto">
          <a:xfrm>
            <a:off x="467544" y="2708920"/>
            <a:ext cx="8128092" cy="3140124"/>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Instalação do MySQL</a:t>
            </a:r>
            <a:endParaRPr lang="pt-BR" dirty="0"/>
          </a:p>
        </p:txBody>
      </p:sp>
      <p:sp>
        <p:nvSpPr>
          <p:cNvPr id="4" name="Espaço Reservado para Conteúdo 2"/>
          <p:cNvSpPr>
            <a:spLocks noGrp="1"/>
          </p:cNvSpPr>
          <p:nvPr>
            <p:ph idx="1"/>
          </p:nvPr>
        </p:nvSpPr>
        <p:spPr>
          <a:xfrm>
            <a:off x="457200" y="1857364"/>
            <a:ext cx="8329642" cy="4389120"/>
          </a:xfrm>
        </p:spPr>
        <p:txBody>
          <a:bodyPr>
            <a:normAutofit/>
          </a:bodyPr>
          <a:lstStyle/>
          <a:p>
            <a:pPr marL="0">
              <a:buNone/>
            </a:pPr>
            <a:r>
              <a:rPr lang="pt-BR" sz="2000" dirty="0" smtClean="0"/>
              <a:t>	Nessa etapa temos a opção de configurar o servidor agora, no caso devemos deixar selecionado e a opção seguinte é para que o usuário possa registrar no site o software instalado, essa opção é opcional. Aqui tem fim a etapa de instalação do MySQL, por fim clique em “Finish”.</a:t>
            </a:r>
          </a:p>
        </p:txBody>
      </p:sp>
      <p:pic>
        <p:nvPicPr>
          <p:cNvPr id="7170" name="Picture 2" descr="F:\Instalacao MySQL\007.jpg"/>
          <p:cNvPicPr>
            <a:picLocks noChangeAspect="1" noChangeArrowheads="1"/>
          </p:cNvPicPr>
          <p:nvPr/>
        </p:nvPicPr>
        <p:blipFill>
          <a:blip r:embed="rId2" cstate="print"/>
          <a:srcRect/>
          <a:stretch>
            <a:fillRect/>
          </a:stretch>
        </p:blipFill>
        <p:spPr bwMode="auto">
          <a:xfrm>
            <a:off x="2255588" y="3182619"/>
            <a:ext cx="4260628" cy="3216358"/>
          </a:xfrm>
          <a:prstGeom prst="rect">
            <a:avLst/>
          </a:prstGeom>
          <a:noFill/>
        </p:spPr>
      </p:pic>
      <p:pic>
        <p:nvPicPr>
          <p:cNvPr id="5" name="Picture 4" descr="E:\Senac\1299 - Projeto de banco de dados\Logo MySQL.gif"/>
          <p:cNvPicPr>
            <a:picLocks noChangeAspect="1" noChangeArrowheads="1"/>
          </p:cNvPicPr>
          <p:nvPr/>
        </p:nvPicPr>
        <p:blipFill>
          <a:blip r:embed="rId3"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13</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Subqueries.</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130</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
        <p:nvSpPr>
          <p:cNvPr id="9" name="Espaço Reservado para Conteúdo 2"/>
          <p:cNvSpPr>
            <a:spLocks noGrp="1"/>
          </p:cNvSpPr>
          <p:nvPr>
            <p:ph idx="1"/>
          </p:nvPr>
        </p:nvSpPr>
        <p:spPr>
          <a:xfrm>
            <a:off x="457200" y="1935480"/>
            <a:ext cx="8229600" cy="4389120"/>
          </a:xfrm>
        </p:spPr>
        <p:txBody>
          <a:bodyPr>
            <a:normAutofit/>
          </a:bodyPr>
          <a:lstStyle/>
          <a:p>
            <a:pPr marL="0">
              <a:buNone/>
            </a:pPr>
            <a:r>
              <a:rPr lang="pt-BR" dirty="0" smtClean="0"/>
              <a:t>Query Não - Relacional	</a:t>
            </a:r>
          </a:p>
          <a:p>
            <a:pPr marL="0">
              <a:buNone/>
            </a:pPr>
            <a:r>
              <a:rPr lang="pt-BR" dirty="0" smtClean="0"/>
              <a:t>	</a:t>
            </a:r>
          </a:p>
        </p:txBody>
      </p:sp>
      <p:pic>
        <p:nvPicPr>
          <p:cNvPr id="12291" name="Picture 3"/>
          <p:cNvPicPr>
            <a:picLocks noChangeAspect="1" noChangeArrowheads="1"/>
          </p:cNvPicPr>
          <p:nvPr/>
        </p:nvPicPr>
        <p:blipFill>
          <a:blip r:embed="rId3" cstate="print"/>
          <a:srcRect/>
          <a:stretch>
            <a:fillRect/>
          </a:stretch>
        </p:blipFill>
        <p:spPr bwMode="auto">
          <a:xfrm>
            <a:off x="467544" y="2492896"/>
            <a:ext cx="7093342" cy="2736304"/>
          </a:xfrm>
          <a:prstGeom prst="rect">
            <a:avLst/>
          </a:prstGeom>
          <a:noFill/>
          <a:ln w="9525">
            <a:noFill/>
            <a:miter lim="800000"/>
            <a:headEnd/>
            <a:tailEnd/>
          </a:ln>
        </p:spPr>
      </p:pic>
      <p:pic>
        <p:nvPicPr>
          <p:cNvPr id="12292" name="Picture 4"/>
          <p:cNvPicPr>
            <a:picLocks noChangeAspect="1" noChangeArrowheads="1"/>
          </p:cNvPicPr>
          <p:nvPr/>
        </p:nvPicPr>
        <p:blipFill>
          <a:blip r:embed="rId4" cstate="print"/>
          <a:srcRect/>
          <a:stretch>
            <a:fillRect/>
          </a:stretch>
        </p:blipFill>
        <p:spPr bwMode="auto">
          <a:xfrm>
            <a:off x="2555776" y="3356992"/>
            <a:ext cx="6336704" cy="2698552"/>
          </a:xfrm>
          <a:prstGeom prst="rect">
            <a:avLst/>
          </a:prstGeom>
          <a:noFill/>
          <a:ln w="9525">
            <a:noFill/>
            <a:miter lim="800000"/>
            <a:headEnd/>
            <a:tailEnd/>
          </a:ln>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Interfaces gráficas &amp; Conectores.</a:t>
            </a:r>
          </a:p>
        </p:txBody>
      </p:sp>
      <p:sp>
        <p:nvSpPr>
          <p:cNvPr id="4" name="Espaço Reservado para Conteúdo 2"/>
          <p:cNvSpPr>
            <a:spLocks noGrp="1"/>
          </p:cNvSpPr>
          <p:nvPr>
            <p:ph idx="1"/>
          </p:nvPr>
        </p:nvSpPr>
        <p:spPr/>
        <p:txBody>
          <a:bodyPr>
            <a:normAutofit fontScale="92500" lnSpcReduction="10000"/>
          </a:bodyPr>
          <a:lstStyle/>
          <a:p>
            <a:pPr marL="0">
              <a:buNone/>
            </a:pPr>
            <a:r>
              <a:rPr lang="pt-BR" dirty="0" smtClean="0"/>
              <a:t>	O MySQL dispõe de uma ampla compatibilidade com plataformas de desenvolvimento.</a:t>
            </a:r>
          </a:p>
          <a:p>
            <a:pPr marL="0">
              <a:buNone/>
            </a:pPr>
            <a:r>
              <a:rPr lang="pt-BR" dirty="0" smtClean="0"/>
              <a:t>	Com exceção do PHP que possui as instruções de conexão com o banco de dados inerente na plataforma; Devemos baixar os </a:t>
            </a:r>
            <a:r>
              <a:rPr lang="pt-BR" dirty="0" err="1" smtClean="0"/>
              <a:t>connectors</a:t>
            </a:r>
            <a:r>
              <a:rPr lang="pt-BR" dirty="0" smtClean="0"/>
              <a:t>.</a:t>
            </a:r>
          </a:p>
          <a:p>
            <a:pPr marL="0">
              <a:buNone/>
            </a:pPr>
            <a:r>
              <a:rPr lang="pt-BR" dirty="0" smtClean="0"/>
              <a:t>	Os </a:t>
            </a:r>
            <a:r>
              <a:rPr lang="pt-BR" dirty="0" err="1" smtClean="0"/>
              <a:t>connectors</a:t>
            </a:r>
            <a:r>
              <a:rPr lang="pt-BR" dirty="0" smtClean="0"/>
              <a:t> são bibliotecas responsáveis por estabelecer a conexão entre a linguagem de programação e o banco de dados.</a:t>
            </a:r>
          </a:p>
          <a:p>
            <a:pPr marL="0">
              <a:buNone/>
            </a:pPr>
            <a:r>
              <a:rPr lang="pt-BR" dirty="0" smtClean="0"/>
              <a:t>	O web site do fabricante disponibiliza para downloads  os conectores.</a:t>
            </a:r>
          </a:p>
          <a:p>
            <a:pPr marL="0">
              <a:buNone/>
            </a:pPr>
            <a:r>
              <a:rPr lang="pt-BR" dirty="0" smtClean="0"/>
              <a:t>	 http://www.mysql.com/downloads/</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131</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Interfaces gráficas &amp; Conectores.</a:t>
            </a:r>
          </a:p>
        </p:txBody>
      </p:sp>
      <p:sp>
        <p:nvSpPr>
          <p:cNvPr id="4" name="Espaço Reservado para Conteúdo 2"/>
          <p:cNvSpPr>
            <a:spLocks noGrp="1"/>
          </p:cNvSpPr>
          <p:nvPr>
            <p:ph idx="1"/>
          </p:nvPr>
        </p:nvSpPr>
        <p:spPr/>
        <p:txBody>
          <a:bodyPr>
            <a:normAutofit/>
          </a:bodyPr>
          <a:lstStyle/>
          <a:p>
            <a:pPr marL="0">
              <a:buNone/>
            </a:pPr>
            <a:r>
              <a:rPr lang="pt-BR" dirty="0" smtClean="0"/>
              <a:t>	Apesar desse material se basear em linhas de comandos, existem no mercado diversas ferramentas gráficas que facilitam aos usuários a manipular de maneira mais amigável o MySQL.</a:t>
            </a:r>
          </a:p>
          <a:p>
            <a:pPr marL="0">
              <a:buNone/>
            </a:pPr>
            <a:r>
              <a:rPr lang="pt-BR" dirty="0" smtClean="0"/>
              <a:t>	Segue a baixo uma lista de ferramentas livres no mercado:</a:t>
            </a:r>
          </a:p>
          <a:p>
            <a:pPr marL="1188720" lvl="4"/>
            <a:r>
              <a:rPr lang="pt-BR" dirty="0" smtClean="0"/>
              <a:t>MySQL Administrator (Descontinuada).</a:t>
            </a:r>
          </a:p>
          <a:p>
            <a:pPr marL="1188720" lvl="4"/>
            <a:r>
              <a:rPr lang="pt-BR" dirty="0" smtClean="0"/>
              <a:t>MySQLYog</a:t>
            </a:r>
          </a:p>
          <a:p>
            <a:pPr marL="1188720" lvl="4"/>
            <a:r>
              <a:rPr lang="pt-BR" dirty="0" smtClean="0"/>
              <a:t>PHP </a:t>
            </a:r>
            <a:r>
              <a:rPr lang="pt-BR" dirty="0" err="1" smtClean="0"/>
              <a:t>MyAdmin</a:t>
            </a:r>
            <a:endParaRPr lang="pt-BR" dirty="0" smtClean="0"/>
          </a:p>
          <a:p>
            <a:pPr marL="1188720" lvl="4"/>
            <a:r>
              <a:rPr lang="pt-BR" dirty="0" smtClean="0"/>
              <a:t>MySQL </a:t>
            </a:r>
            <a:r>
              <a:rPr lang="pt-BR" dirty="0" err="1" smtClean="0"/>
              <a:t>Workbench</a:t>
            </a:r>
            <a:r>
              <a:rPr lang="pt-BR" dirty="0" smtClean="0"/>
              <a:t> 5.2 CE (Download na página do MySQL)</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132</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Instalação do MySQL</a:t>
            </a:r>
            <a:endParaRPr lang="pt-BR" dirty="0"/>
          </a:p>
        </p:txBody>
      </p:sp>
      <p:sp>
        <p:nvSpPr>
          <p:cNvPr id="4" name="Espaço Reservado para Conteúdo 2"/>
          <p:cNvSpPr>
            <a:spLocks noGrp="1"/>
          </p:cNvSpPr>
          <p:nvPr>
            <p:ph idx="1"/>
          </p:nvPr>
        </p:nvSpPr>
        <p:spPr>
          <a:xfrm>
            <a:off x="457200" y="1857364"/>
            <a:ext cx="8329642" cy="4389120"/>
          </a:xfrm>
        </p:spPr>
        <p:txBody>
          <a:bodyPr>
            <a:normAutofit/>
          </a:bodyPr>
          <a:lstStyle/>
          <a:p>
            <a:pPr marL="0">
              <a:buNone/>
            </a:pPr>
            <a:r>
              <a:rPr lang="pt-BR" sz="2400" dirty="0" smtClean="0"/>
              <a:t>	A partir daqui terá início o processo de configuração do servidor MySQL. Clique em “Next”.</a:t>
            </a:r>
          </a:p>
        </p:txBody>
      </p:sp>
      <p:pic>
        <p:nvPicPr>
          <p:cNvPr id="8194" name="Picture 2" descr="F:\Instalacao MySQL\008.jpg"/>
          <p:cNvPicPr>
            <a:picLocks noChangeAspect="1" noChangeArrowheads="1"/>
          </p:cNvPicPr>
          <p:nvPr/>
        </p:nvPicPr>
        <p:blipFill>
          <a:blip r:embed="rId2" cstate="print"/>
          <a:srcRect/>
          <a:stretch>
            <a:fillRect/>
          </a:stretch>
        </p:blipFill>
        <p:spPr bwMode="auto">
          <a:xfrm>
            <a:off x="2090514" y="2780928"/>
            <a:ext cx="4857750" cy="3676650"/>
          </a:xfrm>
          <a:prstGeom prst="rect">
            <a:avLst/>
          </a:prstGeom>
          <a:noFill/>
        </p:spPr>
      </p:pic>
      <p:pic>
        <p:nvPicPr>
          <p:cNvPr id="5" name="Picture 4" descr="E:\Senac\1299 - Projeto de banco de dados\Logo MySQL.gif"/>
          <p:cNvPicPr>
            <a:picLocks noChangeAspect="1" noChangeArrowheads="1"/>
          </p:cNvPicPr>
          <p:nvPr/>
        </p:nvPicPr>
        <p:blipFill>
          <a:blip r:embed="rId3"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14</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Instalação do MySQL</a:t>
            </a:r>
            <a:endParaRPr lang="pt-BR" dirty="0"/>
          </a:p>
        </p:txBody>
      </p:sp>
      <p:sp>
        <p:nvSpPr>
          <p:cNvPr id="4" name="Espaço Reservado para Conteúdo 2"/>
          <p:cNvSpPr>
            <a:spLocks noGrp="1"/>
          </p:cNvSpPr>
          <p:nvPr>
            <p:ph idx="1"/>
          </p:nvPr>
        </p:nvSpPr>
        <p:spPr>
          <a:xfrm>
            <a:off x="457200" y="1857364"/>
            <a:ext cx="8329642" cy="4389120"/>
          </a:xfrm>
        </p:spPr>
        <p:txBody>
          <a:bodyPr>
            <a:normAutofit/>
          </a:bodyPr>
          <a:lstStyle/>
          <a:p>
            <a:pPr marL="0">
              <a:buNone/>
            </a:pPr>
            <a:r>
              <a:rPr lang="pt-BR" sz="2400" dirty="0" smtClean="0"/>
              <a:t>	Selecione a opção “Detailed Configuration”, que nos possibilitará configurarmos o servidor conforme a nossa necessidade. Em seguida clique em “Next”.</a:t>
            </a:r>
          </a:p>
        </p:txBody>
      </p:sp>
      <p:pic>
        <p:nvPicPr>
          <p:cNvPr id="9218" name="Picture 2" descr="F:\Instalacao MySQL\009.jpg"/>
          <p:cNvPicPr>
            <a:picLocks noChangeAspect="1" noChangeArrowheads="1"/>
          </p:cNvPicPr>
          <p:nvPr/>
        </p:nvPicPr>
        <p:blipFill>
          <a:blip r:embed="rId2" cstate="print"/>
          <a:srcRect/>
          <a:stretch>
            <a:fillRect/>
          </a:stretch>
        </p:blipFill>
        <p:spPr bwMode="auto">
          <a:xfrm>
            <a:off x="2297609" y="3045910"/>
            <a:ext cx="4548782" cy="3451724"/>
          </a:xfrm>
          <a:prstGeom prst="rect">
            <a:avLst/>
          </a:prstGeom>
          <a:noFill/>
        </p:spPr>
      </p:pic>
      <p:sp>
        <p:nvSpPr>
          <p:cNvPr id="6" name="Texto explicativo retangular com cantos arredondados 5"/>
          <p:cNvSpPr/>
          <p:nvPr/>
        </p:nvSpPr>
        <p:spPr>
          <a:xfrm>
            <a:off x="214282" y="3212976"/>
            <a:ext cx="1785950" cy="1359032"/>
          </a:xfrm>
          <a:prstGeom prst="wedgeRoundRectCallout">
            <a:avLst>
              <a:gd name="adj1" fmla="val 82459"/>
              <a:gd name="adj2" fmla="val 27576"/>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t-BR" dirty="0" smtClean="0"/>
              <a:t>Permite que o usuário configure as etapas da configuração</a:t>
            </a:r>
            <a:endParaRPr lang="pt-BR" dirty="0"/>
          </a:p>
        </p:txBody>
      </p:sp>
      <p:sp>
        <p:nvSpPr>
          <p:cNvPr id="7" name="Texto explicativo retangular com cantos arredondados 6"/>
          <p:cNvSpPr/>
          <p:nvPr/>
        </p:nvSpPr>
        <p:spPr>
          <a:xfrm>
            <a:off x="214282" y="5214950"/>
            <a:ext cx="1785950" cy="1310394"/>
          </a:xfrm>
          <a:prstGeom prst="wedgeRoundRectCallout">
            <a:avLst>
              <a:gd name="adj1" fmla="val 83234"/>
              <a:gd name="adj2" fmla="val -55071"/>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t-BR" sz="1600" dirty="0" smtClean="0"/>
              <a:t>O instalador irá configurar com as configuração padrão do sistema</a:t>
            </a:r>
            <a:endParaRPr lang="pt-BR" sz="1600" dirty="0"/>
          </a:p>
        </p:txBody>
      </p:sp>
      <p:pic>
        <p:nvPicPr>
          <p:cNvPr id="9" name="Picture 4" descr="E:\Senac\1299 - Projeto de banco de dados\Logo MySQL.gif"/>
          <p:cNvPicPr>
            <a:picLocks noChangeAspect="1" noChangeArrowheads="1"/>
          </p:cNvPicPr>
          <p:nvPr/>
        </p:nvPicPr>
        <p:blipFill>
          <a:blip r:embed="rId3" cstate="print"/>
          <a:srcRect/>
          <a:stretch>
            <a:fillRect/>
          </a:stretch>
        </p:blipFill>
        <p:spPr bwMode="auto">
          <a:xfrm>
            <a:off x="7729095" y="0"/>
            <a:ext cx="1414905" cy="1031923"/>
          </a:xfrm>
          <a:prstGeom prst="rect">
            <a:avLst/>
          </a:prstGeom>
          <a:noFill/>
        </p:spPr>
      </p:pic>
      <p:sp>
        <p:nvSpPr>
          <p:cNvPr id="14" name="Espaço Reservado para Número de Slide 13"/>
          <p:cNvSpPr>
            <a:spLocks noGrp="1"/>
          </p:cNvSpPr>
          <p:nvPr>
            <p:ph type="sldNum" sz="quarter" idx="12"/>
          </p:nvPr>
        </p:nvSpPr>
        <p:spPr/>
        <p:txBody>
          <a:bodyPr/>
          <a:lstStyle/>
          <a:p>
            <a:fld id="{ED4EFCAF-02F6-4C19-978C-00ACB5DA2ADC}" type="slidenum">
              <a:rPr lang="pt-BR" smtClean="0"/>
              <a:pPr/>
              <a:t>15</a:t>
            </a:fld>
            <a:endParaRPr lang="pt-BR" dirty="0"/>
          </a:p>
        </p:txBody>
      </p:sp>
      <p:sp>
        <p:nvSpPr>
          <p:cNvPr id="15" name="Espaço Reservado para Rodapé 14"/>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Instalação do MySQL</a:t>
            </a:r>
            <a:endParaRPr lang="pt-BR" dirty="0"/>
          </a:p>
        </p:txBody>
      </p:sp>
      <p:sp>
        <p:nvSpPr>
          <p:cNvPr id="4" name="Espaço Reservado para Conteúdo 2"/>
          <p:cNvSpPr>
            <a:spLocks noGrp="1"/>
          </p:cNvSpPr>
          <p:nvPr>
            <p:ph idx="1"/>
          </p:nvPr>
        </p:nvSpPr>
        <p:spPr>
          <a:xfrm>
            <a:off x="457200" y="1928802"/>
            <a:ext cx="8329642" cy="4389120"/>
          </a:xfrm>
        </p:spPr>
        <p:txBody>
          <a:bodyPr>
            <a:normAutofit/>
          </a:bodyPr>
          <a:lstStyle/>
          <a:p>
            <a:pPr marL="0">
              <a:buNone/>
            </a:pPr>
            <a:r>
              <a:rPr lang="pt-BR" sz="1800" dirty="0" smtClean="0"/>
              <a:t>	Nesta etapa temos três opções de perfil de configuração do servidor: Developer, Server e Dedicated MySQL Server. Selecione a opção que melhor se adapte a sua necessidade e clique em “Next”.</a:t>
            </a:r>
          </a:p>
        </p:txBody>
      </p:sp>
      <p:pic>
        <p:nvPicPr>
          <p:cNvPr id="10242" name="Picture 2" descr="F:\Instalacao MySQL\010.jpg"/>
          <p:cNvPicPr>
            <a:picLocks noChangeAspect="1" noChangeArrowheads="1"/>
          </p:cNvPicPr>
          <p:nvPr/>
        </p:nvPicPr>
        <p:blipFill>
          <a:blip r:embed="rId2" cstate="print"/>
          <a:srcRect/>
          <a:stretch>
            <a:fillRect/>
          </a:stretch>
        </p:blipFill>
        <p:spPr bwMode="auto">
          <a:xfrm>
            <a:off x="2265244" y="2924944"/>
            <a:ext cx="4613512" cy="3514626"/>
          </a:xfrm>
          <a:prstGeom prst="rect">
            <a:avLst/>
          </a:prstGeom>
          <a:noFill/>
        </p:spPr>
      </p:pic>
      <p:sp>
        <p:nvSpPr>
          <p:cNvPr id="6" name="Texto explicativo retangular com cantos arredondados 5"/>
          <p:cNvSpPr/>
          <p:nvPr/>
        </p:nvSpPr>
        <p:spPr>
          <a:xfrm>
            <a:off x="179512" y="2860916"/>
            <a:ext cx="2016224" cy="928124"/>
          </a:xfrm>
          <a:prstGeom prst="wedgeRoundRectCallout">
            <a:avLst>
              <a:gd name="adj1" fmla="val 66751"/>
              <a:gd name="adj2" fmla="val 77015"/>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t-BR" sz="1200" dirty="0" smtClean="0"/>
              <a:t>Configura o MySQL para desenvolvedores utilizado o mínimo de memória.</a:t>
            </a:r>
            <a:endParaRPr lang="pt-BR" sz="1200" dirty="0"/>
          </a:p>
        </p:txBody>
      </p:sp>
      <p:sp>
        <p:nvSpPr>
          <p:cNvPr id="7" name="Texto explicativo retangular com cantos arredondados 6"/>
          <p:cNvSpPr/>
          <p:nvPr/>
        </p:nvSpPr>
        <p:spPr>
          <a:xfrm>
            <a:off x="179512" y="4005064"/>
            <a:ext cx="2016224" cy="1296144"/>
          </a:xfrm>
          <a:prstGeom prst="wedgeRoundRectCallout">
            <a:avLst>
              <a:gd name="adj1" fmla="val 67177"/>
              <a:gd name="adj2" fmla="val 5808"/>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t-BR" sz="1200" dirty="0" smtClean="0"/>
              <a:t>Configura o MySQL para funcionar em servidores no qual compartilha  outros tipos de serviços, utiliza um uso considerável de memória. </a:t>
            </a:r>
            <a:endParaRPr lang="pt-BR" sz="1200" dirty="0"/>
          </a:p>
        </p:txBody>
      </p:sp>
      <p:sp>
        <p:nvSpPr>
          <p:cNvPr id="8" name="Texto explicativo retangular com cantos arredondados 7"/>
          <p:cNvSpPr/>
          <p:nvPr/>
        </p:nvSpPr>
        <p:spPr>
          <a:xfrm>
            <a:off x="179512" y="5500702"/>
            <a:ext cx="2016224" cy="1096650"/>
          </a:xfrm>
          <a:prstGeom prst="wedgeRoundRectCallout">
            <a:avLst>
              <a:gd name="adj1" fmla="val 67851"/>
              <a:gd name="adj2" fmla="val -60775"/>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t-BR" sz="1200" dirty="0" smtClean="0"/>
              <a:t>Configurar o MySQL para funcionar em servidores dedicados de banco de dados, utiliza um uso bastante  considerável de memória </a:t>
            </a:r>
            <a:endParaRPr lang="pt-BR" sz="1200" dirty="0"/>
          </a:p>
        </p:txBody>
      </p:sp>
      <p:pic>
        <p:nvPicPr>
          <p:cNvPr id="10" name="Picture 4" descr="E:\Senac\1299 - Projeto de banco de dados\Logo MySQL.gif"/>
          <p:cNvPicPr>
            <a:picLocks noChangeAspect="1" noChangeArrowheads="1"/>
          </p:cNvPicPr>
          <p:nvPr/>
        </p:nvPicPr>
        <p:blipFill>
          <a:blip r:embed="rId3" cstate="print"/>
          <a:srcRect/>
          <a:stretch>
            <a:fillRect/>
          </a:stretch>
        </p:blipFill>
        <p:spPr bwMode="auto">
          <a:xfrm>
            <a:off x="7729095" y="0"/>
            <a:ext cx="1414905" cy="1031923"/>
          </a:xfrm>
          <a:prstGeom prst="rect">
            <a:avLst/>
          </a:prstGeom>
          <a:noFill/>
        </p:spPr>
      </p:pic>
      <p:sp>
        <p:nvSpPr>
          <p:cNvPr id="15" name="Espaço Reservado para Número de Slide 14"/>
          <p:cNvSpPr>
            <a:spLocks noGrp="1"/>
          </p:cNvSpPr>
          <p:nvPr>
            <p:ph type="sldNum" sz="quarter" idx="12"/>
          </p:nvPr>
        </p:nvSpPr>
        <p:spPr/>
        <p:txBody>
          <a:bodyPr/>
          <a:lstStyle/>
          <a:p>
            <a:fld id="{ED4EFCAF-02F6-4C19-978C-00ACB5DA2ADC}" type="slidenum">
              <a:rPr lang="pt-BR" smtClean="0"/>
              <a:pPr/>
              <a:t>16</a:t>
            </a:fld>
            <a:endParaRPr lang="pt-BR" dirty="0"/>
          </a:p>
        </p:txBody>
      </p:sp>
      <p:sp>
        <p:nvSpPr>
          <p:cNvPr id="16" name="Espaço Reservado para Rodapé 15"/>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Instalação do MySQL</a:t>
            </a:r>
            <a:endParaRPr lang="pt-BR" dirty="0"/>
          </a:p>
        </p:txBody>
      </p:sp>
      <p:sp>
        <p:nvSpPr>
          <p:cNvPr id="4" name="Espaço Reservado para Conteúdo 2"/>
          <p:cNvSpPr>
            <a:spLocks noGrp="1"/>
          </p:cNvSpPr>
          <p:nvPr>
            <p:ph idx="1"/>
          </p:nvPr>
        </p:nvSpPr>
        <p:spPr>
          <a:xfrm>
            <a:off x="457200" y="1928802"/>
            <a:ext cx="8329642" cy="4389120"/>
          </a:xfrm>
        </p:spPr>
        <p:txBody>
          <a:bodyPr>
            <a:normAutofit/>
          </a:bodyPr>
          <a:lstStyle/>
          <a:p>
            <a:pPr marL="0">
              <a:buNone/>
            </a:pPr>
            <a:r>
              <a:rPr lang="pt-BR" sz="2000" dirty="0" smtClean="0"/>
              <a:t>	Nessa etapa iremos configurar os motores padrões a serem usados no MySQL, o que vem a ser um dos grandes diferencial do MySQL, para nossa etapa iremos selecionar a primeira opção e clique em “Next”.</a:t>
            </a:r>
          </a:p>
        </p:txBody>
      </p:sp>
      <p:pic>
        <p:nvPicPr>
          <p:cNvPr id="11266" name="Picture 2" descr="F:\Instalacao MySQL\011.jpg"/>
          <p:cNvPicPr>
            <a:picLocks noChangeAspect="1" noChangeArrowheads="1"/>
          </p:cNvPicPr>
          <p:nvPr/>
        </p:nvPicPr>
        <p:blipFill>
          <a:blip r:embed="rId2" cstate="print"/>
          <a:srcRect/>
          <a:stretch>
            <a:fillRect/>
          </a:stretch>
        </p:blipFill>
        <p:spPr bwMode="auto">
          <a:xfrm>
            <a:off x="2411762" y="3189728"/>
            <a:ext cx="4320478" cy="3263608"/>
          </a:xfrm>
          <a:prstGeom prst="rect">
            <a:avLst/>
          </a:prstGeom>
          <a:noFill/>
        </p:spPr>
      </p:pic>
      <p:sp>
        <p:nvSpPr>
          <p:cNvPr id="5" name="Texto explicativo retangular com cantos arredondados 4"/>
          <p:cNvSpPr/>
          <p:nvPr/>
        </p:nvSpPr>
        <p:spPr>
          <a:xfrm>
            <a:off x="179512" y="3506138"/>
            <a:ext cx="2088232" cy="930974"/>
          </a:xfrm>
          <a:prstGeom prst="wedgeRoundRectCallout">
            <a:avLst>
              <a:gd name="adj1" fmla="val 69229"/>
              <a:gd name="adj2" fmla="val 25907"/>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t-BR" sz="1200" dirty="0" smtClean="0"/>
              <a:t>Configura de modo misto, preparando para receber bancos transacionais e não transacionais conforme a necessidade.</a:t>
            </a:r>
            <a:endParaRPr lang="pt-BR" sz="1200" dirty="0"/>
          </a:p>
        </p:txBody>
      </p:sp>
      <p:sp>
        <p:nvSpPr>
          <p:cNvPr id="6" name="Texto explicativo retangular com cantos arredondados 5"/>
          <p:cNvSpPr/>
          <p:nvPr/>
        </p:nvSpPr>
        <p:spPr>
          <a:xfrm>
            <a:off x="179512" y="4581128"/>
            <a:ext cx="2088232" cy="792088"/>
          </a:xfrm>
          <a:prstGeom prst="wedgeRoundRectCallout">
            <a:avLst>
              <a:gd name="adj1" fmla="val 69900"/>
              <a:gd name="adj2" fmla="val -19241"/>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t-BR" sz="1200" dirty="0" smtClean="0"/>
              <a:t>Configura o servidor para receber bancos de dados transacionais, tendo como vantagem a segurança.</a:t>
            </a:r>
            <a:endParaRPr lang="pt-BR" sz="1200" dirty="0"/>
          </a:p>
        </p:txBody>
      </p:sp>
      <p:sp>
        <p:nvSpPr>
          <p:cNvPr id="7" name="Texto explicativo retangular com cantos arredondados 6"/>
          <p:cNvSpPr/>
          <p:nvPr/>
        </p:nvSpPr>
        <p:spPr>
          <a:xfrm>
            <a:off x="179512" y="5517232"/>
            <a:ext cx="2088232" cy="936104"/>
          </a:xfrm>
          <a:prstGeom prst="wedgeRoundRectCallout">
            <a:avLst>
              <a:gd name="adj1" fmla="val 69781"/>
              <a:gd name="adj2" fmla="val -56726"/>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t-BR" sz="1200" dirty="0" smtClean="0"/>
              <a:t>Configura o servidor para receber banco da dados não transacional tendo como vantagem o tamanho e a velocidade.</a:t>
            </a:r>
            <a:endParaRPr lang="pt-BR" sz="1200" dirty="0"/>
          </a:p>
        </p:txBody>
      </p:sp>
      <p:pic>
        <p:nvPicPr>
          <p:cNvPr id="9" name="Picture 4" descr="E:\Senac\1299 - Projeto de banco de dados\Logo MySQL.gif"/>
          <p:cNvPicPr>
            <a:picLocks noChangeAspect="1" noChangeArrowheads="1"/>
          </p:cNvPicPr>
          <p:nvPr/>
        </p:nvPicPr>
        <p:blipFill>
          <a:blip r:embed="rId3" cstate="print"/>
          <a:srcRect/>
          <a:stretch>
            <a:fillRect/>
          </a:stretch>
        </p:blipFill>
        <p:spPr bwMode="auto">
          <a:xfrm>
            <a:off x="7729095" y="0"/>
            <a:ext cx="1414905" cy="1031923"/>
          </a:xfrm>
          <a:prstGeom prst="rect">
            <a:avLst/>
          </a:prstGeom>
          <a:noFill/>
        </p:spPr>
      </p:pic>
      <p:sp>
        <p:nvSpPr>
          <p:cNvPr id="14" name="Espaço Reservado para Número de Slide 13"/>
          <p:cNvSpPr>
            <a:spLocks noGrp="1"/>
          </p:cNvSpPr>
          <p:nvPr>
            <p:ph type="sldNum" sz="quarter" idx="12"/>
          </p:nvPr>
        </p:nvSpPr>
        <p:spPr/>
        <p:txBody>
          <a:bodyPr/>
          <a:lstStyle/>
          <a:p>
            <a:fld id="{ED4EFCAF-02F6-4C19-978C-00ACB5DA2ADC}" type="slidenum">
              <a:rPr lang="pt-BR" smtClean="0"/>
              <a:pPr/>
              <a:t>17</a:t>
            </a:fld>
            <a:endParaRPr lang="pt-BR" dirty="0"/>
          </a:p>
        </p:txBody>
      </p:sp>
      <p:sp>
        <p:nvSpPr>
          <p:cNvPr id="15" name="Espaço Reservado para Rodapé 14"/>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Instalação do MySQL</a:t>
            </a:r>
            <a:endParaRPr lang="pt-BR" dirty="0"/>
          </a:p>
        </p:txBody>
      </p:sp>
      <p:sp>
        <p:nvSpPr>
          <p:cNvPr id="4" name="Espaço Reservado para Conteúdo 2"/>
          <p:cNvSpPr>
            <a:spLocks noGrp="1"/>
          </p:cNvSpPr>
          <p:nvPr>
            <p:ph idx="1"/>
          </p:nvPr>
        </p:nvSpPr>
        <p:spPr>
          <a:xfrm>
            <a:off x="457200" y="1928802"/>
            <a:ext cx="8329642" cy="4389120"/>
          </a:xfrm>
        </p:spPr>
        <p:txBody>
          <a:bodyPr>
            <a:normAutofit/>
          </a:bodyPr>
          <a:lstStyle/>
          <a:p>
            <a:pPr marL="0">
              <a:buNone/>
            </a:pPr>
            <a:r>
              <a:rPr lang="pt-BR" sz="1800" dirty="0" smtClean="0"/>
              <a:t>	Configurações padrão do local onde são gravadas as informações do banco de dados. Para esta etapa não modificaremos nenhuma opção, clique em “Next”.</a:t>
            </a:r>
          </a:p>
        </p:txBody>
      </p:sp>
      <p:pic>
        <p:nvPicPr>
          <p:cNvPr id="1026" name="Picture 2" descr="F:\Instalacao MySQL\012.jpg"/>
          <p:cNvPicPr>
            <a:picLocks noChangeAspect="1" noChangeArrowheads="1"/>
          </p:cNvPicPr>
          <p:nvPr/>
        </p:nvPicPr>
        <p:blipFill>
          <a:blip r:embed="rId2" cstate="print"/>
          <a:srcRect/>
          <a:stretch>
            <a:fillRect/>
          </a:stretch>
        </p:blipFill>
        <p:spPr bwMode="auto">
          <a:xfrm>
            <a:off x="2143125" y="2858219"/>
            <a:ext cx="4857750" cy="3667125"/>
          </a:xfrm>
          <a:prstGeom prst="rect">
            <a:avLst/>
          </a:prstGeom>
          <a:noFill/>
        </p:spPr>
      </p:pic>
      <p:pic>
        <p:nvPicPr>
          <p:cNvPr id="5" name="Picture 4" descr="E:\Senac\1299 - Projeto de banco de dados\Logo MySQL.gif"/>
          <p:cNvPicPr>
            <a:picLocks noChangeAspect="1" noChangeArrowheads="1"/>
          </p:cNvPicPr>
          <p:nvPr/>
        </p:nvPicPr>
        <p:blipFill>
          <a:blip r:embed="rId3"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18</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Instalação do MySQL</a:t>
            </a:r>
            <a:endParaRPr lang="pt-BR" dirty="0"/>
          </a:p>
        </p:txBody>
      </p:sp>
      <p:sp>
        <p:nvSpPr>
          <p:cNvPr id="4" name="Espaço Reservado para Conteúdo 2"/>
          <p:cNvSpPr>
            <a:spLocks noGrp="1"/>
          </p:cNvSpPr>
          <p:nvPr>
            <p:ph idx="1"/>
          </p:nvPr>
        </p:nvSpPr>
        <p:spPr>
          <a:xfrm>
            <a:off x="457200" y="1928802"/>
            <a:ext cx="8329642" cy="4389120"/>
          </a:xfrm>
        </p:spPr>
        <p:txBody>
          <a:bodyPr>
            <a:normAutofit/>
          </a:bodyPr>
          <a:lstStyle/>
          <a:p>
            <a:pPr marL="0">
              <a:buNone/>
            </a:pPr>
            <a:r>
              <a:rPr lang="pt-BR" sz="2000" dirty="0" smtClean="0"/>
              <a:t>	Nessa etapa da instalação iremos definir a quantidade máxima de usuários que possa acessar o banco simultaneamente, selecione a primeira opção e clique em “Next”.</a:t>
            </a:r>
          </a:p>
        </p:txBody>
      </p:sp>
      <p:pic>
        <p:nvPicPr>
          <p:cNvPr id="2050" name="Picture 2" descr="F:\Instalacao MySQL\013.jpg"/>
          <p:cNvPicPr>
            <a:picLocks noChangeAspect="1" noChangeArrowheads="1"/>
          </p:cNvPicPr>
          <p:nvPr/>
        </p:nvPicPr>
        <p:blipFill>
          <a:blip r:embed="rId2" cstate="print"/>
          <a:srcRect/>
          <a:stretch>
            <a:fillRect/>
          </a:stretch>
        </p:blipFill>
        <p:spPr bwMode="auto">
          <a:xfrm>
            <a:off x="2339754" y="3067690"/>
            <a:ext cx="4464494" cy="3385646"/>
          </a:xfrm>
          <a:prstGeom prst="rect">
            <a:avLst/>
          </a:prstGeom>
          <a:noFill/>
        </p:spPr>
      </p:pic>
      <p:pic>
        <p:nvPicPr>
          <p:cNvPr id="5" name="Picture 4" descr="E:\Senac\1299 - Projeto de banco de dados\Logo MySQL.gif"/>
          <p:cNvPicPr>
            <a:picLocks noChangeAspect="1" noChangeArrowheads="1"/>
          </p:cNvPicPr>
          <p:nvPr/>
        </p:nvPicPr>
        <p:blipFill>
          <a:blip r:embed="rId3"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19</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Índice</a:t>
            </a:r>
            <a:endParaRPr lang="pt-BR" dirty="0"/>
          </a:p>
        </p:txBody>
      </p:sp>
      <p:sp>
        <p:nvSpPr>
          <p:cNvPr id="3" name="Espaço Reservado para Conteúdo 2"/>
          <p:cNvSpPr>
            <a:spLocks noGrp="1"/>
          </p:cNvSpPr>
          <p:nvPr>
            <p:ph idx="1"/>
          </p:nvPr>
        </p:nvSpPr>
        <p:spPr/>
        <p:txBody>
          <a:bodyPr>
            <a:normAutofit fontScale="55000" lnSpcReduction="20000"/>
          </a:bodyPr>
          <a:lstStyle/>
          <a:p>
            <a:r>
              <a:rPr lang="pt-BR" dirty="0" smtClean="0"/>
              <a:t>Introdução a banco de dados relacional.</a:t>
            </a:r>
          </a:p>
          <a:p>
            <a:r>
              <a:rPr lang="pt-BR" dirty="0" smtClean="0"/>
              <a:t>Introdução ao MySQL.</a:t>
            </a:r>
          </a:p>
          <a:p>
            <a:r>
              <a:rPr lang="pt-BR" dirty="0" smtClean="0"/>
              <a:t>Instalação e configuração do servidor.</a:t>
            </a:r>
          </a:p>
          <a:p>
            <a:r>
              <a:rPr lang="pt-BR" dirty="0" smtClean="0"/>
              <a:t>Acesso e navegação básica no servidor.</a:t>
            </a:r>
          </a:p>
          <a:p>
            <a:r>
              <a:rPr lang="pt-BR" dirty="0" smtClean="0"/>
              <a:t>Manipulando Bancos de dados.</a:t>
            </a:r>
          </a:p>
          <a:p>
            <a:r>
              <a:rPr lang="pt-BR" dirty="0" smtClean="0"/>
              <a:t>Manipulação de tabelas.</a:t>
            </a:r>
          </a:p>
          <a:p>
            <a:pPr lvl="1"/>
            <a:r>
              <a:rPr lang="pt-BR" dirty="0" smtClean="0"/>
              <a:t>Introdução.</a:t>
            </a:r>
          </a:p>
          <a:p>
            <a:pPr lvl="1"/>
            <a:r>
              <a:rPr lang="pt-BR" dirty="0" smtClean="0"/>
              <a:t>Motores (Engines).</a:t>
            </a:r>
          </a:p>
          <a:p>
            <a:pPr lvl="1"/>
            <a:r>
              <a:rPr lang="pt-BR" dirty="0" smtClean="0"/>
              <a:t>Colunas.</a:t>
            </a:r>
          </a:p>
          <a:p>
            <a:pPr lvl="2"/>
            <a:r>
              <a:rPr lang="pt-BR" dirty="0" smtClean="0"/>
              <a:t>Tipos de dados.</a:t>
            </a:r>
          </a:p>
          <a:p>
            <a:pPr lvl="2"/>
            <a:r>
              <a:rPr lang="pt-BR" dirty="0" smtClean="0"/>
              <a:t>Índex.</a:t>
            </a:r>
          </a:p>
          <a:p>
            <a:pPr lvl="2"/>
            <a:r>
              <a:rPr lang="pt-BR" dirty="0" smtClean="0"/>
              <a:t>Chave Primária (Primary Key).</a:t>
            </a:r>
          </a:p>
          <a:p>
            <a:pPr lvl="2"/>
            <a:r>
              <a:rPr lang="pt-BR" dirty="0" smtClean="0"/>
              <a:t>Chave Estrangeira (Foreign Key).</a:t>
            </a:r>
          </a:p>
          <a:p>
            <a:pPr lvl="2"/>
            <a:r>
              <a:rPr lang="pt-BR" dirty="0" smtClean="0"/>
              <a:t>Outras definições.</a:t>
            </a:r>
          </a:p>
          <a:p>
            <a:r>
              <a:rPr lang="pt-BR" dirty="0" smtClean="0"/>
              <a:t>Manipulação de Registros</a:t>
            </a:r>
          </a:p>
          <a:p>
            <a:pPr lvl="1"/>
            <a:r>
              <a:rPr lang="pt-BR" dirty="0" smtClean="0"/>
              <a:t>Introdução.</a:t>
            </a:r>
          </a:p>
          <a:p>
            <a:pPr lvl="1"/>
            <a:r>
              <a:rPr lang="pt-BR" dirty="0" smtClean="0"/>
              <a:t>Adicionar.</a:t>
            </a:r>
          </a:p>
          <a:p>
            <a:pPr lvl="1"/>
            <a:r>
              <a:rPr lang="pt-BR" dirty="0" smtClean="0"/>
              <a:t>Alterar.</a:t>
            </a:r>
          </a:p>
          <a:p>
            <a:pPr lvl="1"/>
            <a:r>
              <a:rPr lang="pt-BR" dirty="0" smtClean="0"/>
              <a:t>Excluir.</a:t>
            </a:r>
          </a:p>
          <a:p>
            <a:pPr lvl="1"/>
            <a:r>
              <a:rPr lang="pt-BR" dirty="0" smtClean="0"/>
              <a:t>Introdução a transações.</a:t>
            </a:r>
          </a:p>
        </p:txBody>
      </p:sp>
      <p:pic>
        <p:nvPicPr>
          <p:cNvPr id="4" name="Picture 4" descr="E:\Senac\1299 - Projeto de banco de dados\Logo MySQL.gif"/>
          <p:cNvPicPr>
            <a:picLocks noChangeAspect="1" noChangeArrowheads="1"/>
          </p:cNvPicPr>
          <p:nvPr/>
        </p:nvPicPr>
        <p:blipFill>
          <a:blip r:embed="rId3" cstate="print"/>
          <a:srcRect/>
          <a:stretch>
            <a:fillRect/>
          </a:stretch>
        </p:blipFill>
        <p:spPr bwMode="auto">
          <a:xfrm>
            <a:off x="7729095" y="0"/>
            <a:ext cx="1414905" cy="1031923"/>
          </a:xfrm>
          <a:prstGeom prst="rect">
            <a:avLst/>
          </a:prstGeom>
          <a:noFill/>
        </p:spPr>
      </p:pic>
      <p:sp>
        <p:nvSpPr>
          <p:cNvPr id="5" name="Espaço Reservado para Número de Slide 4"/>
          <p:cNvSpPr>
            <a:spLocks noGrp="1"/>
          </p:cNvSpPr>
          <p:nvPr>
            <p:ph type="sldNum" sz="quarter" idx="12"/>
          </p:nvPr>
        </p:nvSpPr>
        <p:spPr/>
        <p:txBody>
          <a:bodyPr/>
          <a:lstStyle/>
          <a:p>
            <a:fld id="{ED4EFCAF-02F6-4C19-978C-00ACB5DA2ADC}" type="slidenum">
              <a:rPr lang="pt-BR" smtClean="0"/>
              <a:pPr/>
              <a:t>2</a:t>
            </a:fld>
            <a:endParaRPr lang="pt-BR" dirty="0"/>
          </a:p>
        </p:txBody>
      </p:sp>
      <p:sp>
        <p:nvSpPr>
          <p:cNvPr id="7" name="Espaço Reservado para Rodapé 6"/>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Instalação do MySQL</a:t>
            </a:r>
            <a:endParaRPr lang="pt-BR" dirty="0"/>
          </a:p>
        </p:txBody>
      </p:sp>
      <p:pic>
        <p:nvPicPr>
          <p:cNvPr id="3074" name="Picture 2" descr="F:\Instalacao MySQL\014.jpg"/>
          <p:cNvPicPr>
            <a:picLocks noChangeAspect="1" noChangeArrowheads="1"/>
          </p:cNvPicPr>
          <p:nvPr/>
        </p:nvPicPr>
        <p:blipFill>
          <a:blip r:embed="rId2" cstate="print"/>
          <a:srcRect/>
          <a:stretch>
            <a:fillRect/>
          </a:stretch>
        </p:blipFill>
        <p:spPr bwMode="auto">
          <a:xfrm>
            <a:off x="2411760" y="3200832"/>
            <a:ext cx="4320480" cy="3270012"/>
          </a:xfrm>
          <a:prstGeom prst="rect">
            <a:avLst/>
          </a:prstGeom>
          <a:noFill/>
        </p:spPr>
      </p:pic>
      <p:sp>
        <p:nvSpPr>
          <p:cNvPr id="5" name="Espaço Reservado para Conteúdo 2"/>
          <p:cNvSpPr>
            <a:spLocks noGrp="1"/>
          </p:cNvSpPr>
          <p:nvPr>
            <p:ph idx="1"/>
          </p:nvPr>
        </p:nvSpPr>
        <p:spPr>
          <a:xfrm>
            <a:off x="457200" y="1928802"/>
            <a:ext cx="8329642" cy="4389120"/>
          </a:xfrm>
        </p:spPr>
        <p:txBody>
          <a:bodyPr>
            <a:normAutofit/>
          </a:bodyPr>
          <a:lstStyle/>
          <a:p>
            <a:pPr marL="0">
              <a:buNone/>
            </a:pPr>
            <a:r>
              <a:rPr lang="pt-BR" sz="1400" dirty="0" smtClean="0"/>
              <a:t>	Nessa etapa vamos configurar o acesso ao MySQL.</a:t>
            </a:r>
          </a:p>
          <a:p>
            <a:pPr marL="0">
              <a:buNone/>
            </a:pPr>
            <a:r>
              <a:rPr lang="pt-BR" sz="1400" dirty="0" smtClean="0"/>
              <a:t>	O MySQL possui alguns protocolos de comunicação sendo o mais comum e usual o TCP / IP, que no qual iremos seleciona –lo e deixar habilitado para a porta padrão que é a 3306 e para que evitemos alguns problemas com acesso iremos selecionar a opção que adiciona uma exceção ao firewall.</a:t>
            </a:r>
          </a:p>
          <a:p>
            <a:pPr marL="0">
              <a:buNone/>
            </a:pPr>
            <a:r>
              <a:rPr lang="pt-BR" sz="1400" dirty="0" smtClean="0"/>
              <a:t>	Selecione a opções conforme a imagem abaixo e clique em “Next”.</a:t>
            </a:r>
          </a:p>
        </p:txBody>
      </p:sp>
      <p:pic>
        <p:nvPicPr>
          <p:cNvPr id="6" name="Picture 4" descr="E:\Senac\1299 - Projeto de banco de dados\Logo MySQL.gif"/>
          <p:cNvPicPr>
            <a:picLocks noChangeAspect="1" noChangeArrowheads="1"/>
          </p:cNvPicPr>
          <p:nvPr/>
        </p:nvPicPr>
        <p:blipFill>
          <a:blip r:embed="rId3" cstate="print"/>
          <a:srcRect/>
          <a:stretch>
            <a:fillRect/>
          </a:stretch>
        </p:blipFill>
        <p:spPr bwMode="auto">
          <a:xfrm>
            <a:off x="7729095" y="0"/>
            <a:ext cx="1414905" cy="1031923"/>
          </a:xfrm>
          <a:prstGeom prst="rect">
            <a:avLst/>
          </a:prstGeom>
          <a:noFill/>
        </p:spPr>
      </p:pic>
      <p:sp>
        <p:nvSpPr>
          <p:cNvPr id="11" name="Espaço Reservado para Número de Slide 10"/>
          <p:cNvSpPr>
            <a:spLocks noGrp="1"/>
          </p:cNvSpPr>
          <p:nvPr>
            <p:ph type="sldNum" sz="quarter" idx="12"/>
          </p:nvPr>
        </p:nvSpPr>
        <p:spPr/>
        <p:txBody>
          <a:bodyPr/>
          <a:lstStyle/>
          <a:p>
            <a:fld id="{ED4EFCAF-02F6-4C19-978C-00ACB5DA2ADC}" type="slidenum">
              <a:rPr lang="pt-BR" smtClean="0"/>
              <a:pPr/>
              <a:t>20</a:t>
            </a:fld>
            <a:endParaRPr lang="pt-BR" dirty="0"/>
          </a:p>
        </p:txBody>
      </p:sp>
      <p:sp>
        <p:nvSpPr>
          <p:cNvPr id="12" name="Espaço Reservado para Rodapé 11"/>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Instalação do MySQL</a:t>
            </a:r>
            <a:endParaRPr lang="pt-BR" dirty="0"/>
          </a:p>
        </p:txBody>
      </p:sp>
      <p:pic>
        <p:nvPicPr>
          <p:cNvPr id="4098" name="Picture 2" descr="F:\Instalacao MySQL\015.jpg"/>
          <p:cNvPicPr>
            <a:picLocks noChangeAspect="1" noChangeArrowheads="1"/>
          </p:cNvPicPr>
          <p:nvPr/>
        </p:nvPicPr>
        <p:blipFill>
          <a:blip r:embed="rId2" cstate="print"/>
          <a:srcRect/>
          <a:stretch>
            <a:fillRect/>
          </a:stretch>
        </p:blipFill>
        <p:spPr bwMode="auto">
          <a:xfrm>
            <a:off x="2152650" y="3128986"/>
            <a:ext cx="4838700" cy="3657600"/>
          </a:xfrm>
          <a:prstGeom prst="rect">
            <a:avLst/>
          </a:prstGeom>
          <a:noFill/>
        </p:spPr>
      </p:pic>
      <p:sp>
        <p:nvSpPr>
          <p:cNvPr id="5" name="Espaço Reservado para Conteúdo 2"/>
          <p:cNvSpPr>
            <a:spLocks noGrp="1"/>
          </p:cNvSpPr>
          <p:nvPr>
            <p:ph idx="1"/>
          </p:nvPr>
        </p:nvSpPr>
        <p:spPr>
          <a:xfrm>
            <a:off x="457200" y="1928802"/>
            <a:ext cx="8329642" cy="4389120"/>
          </a:xfrm>
        </p:spPr>
        <p:txBody>
          <a:bodyPr>
            <a:normAutofit/>
          </a:bodyPr>
          <a:lstStyle/>
          <a:p>
            <a:pPr marL="0">
              <a:buNone/>
            </a:pPr>
            <a:r>
              <a:rPr lang="pt-BR" sz="2400" dirty="0" smtClean="0"/>
              <a:t>	Seleção do character set, define a coleção de caracteres a ser usada como a padrão, no nosso caso manteremos a opção Standard e clicaremos em “Next”.</a:t>
            </a:r>
          </a:p>
        </p:txBody>
      </p:sp>
      <p:pic>
        <p:nvPicPr>
          <p:cNvPr id="6" name="Picture 4" descr="E:\Senac\1299 - Projeto de banco de dados\Logo MySQL.gif"/>
          <p:cNvPicPr>
            <a:picLocks noChangeAspect="1" noChangeArrowheads="1"/>
          </p:cNvPicPr>
          <p:nvPr/>
        </p:nvPicPr>
        <p:blipFill>
          <a:blip r:embed="rId3" cstate="print"/>
          <a:srcRect/>
          <a:stretch>
            <a:fillRect/>
          </a:stretch>
        </p:blipFill>
        <p:spPr bwMode="auto">
          <a:xfrm>
            <a:off x="7729095" y="0"/>
            <a:ext cx="1414905" cy="1031923"/>
          </a:xfrm>
          <a:prstGeom prst="rect">
            <a:avLst/>
          </a:prstGeom>
          <a:noFill/>
        </p:spPr>
      </p:pic>
      <p:sp>
        <p:nvSpPr>
          <p:cNvPr id="11" name="Espaço Reservado para Número de Slide 10"/>
          <p:cNvSpPr>
            <a:spLocks noGrp="1"/>
          </p:cNvSpPr>
          <p:nvPr>
            <p:ph type="sldNum" sz="quarter" idx="12"/>
          </p:nvPr>
        </p:nvSpPr>
        <p:spPr/>
        <p:txBody>
          <a:bodyPr/>
          <a:lstStyle/>
          <a:p>
            <a:fld id="{ED4EFCAF-02F6-4C19-978C-00ACB5DA2ADC}" type="slidenum">
              <a:rPr lang="pt-BR" smtClean="0"/>
              <a:pPr/>
              <a:t>21</a:t>
            </a:fld>
            <a:endParaRPr lang="pt-BR" dirty="0"/>
          </a:p>
        </p:txBody>
      </p:sp>
      <p:sp>
        <p:nvSpPr>
          <p:cNvPr id="12" name="Espaço Reservado para Rodapé 11"/>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Instalação do MySQL</a:t>
            </a:r>
            <a:endParaRPr lang="pt-BR" dirty="0"/>
          </a:p>
        </p:txBody>
      </p:sp>
      <p:sp>
        <p:nvSpPr>
          <p:cNvPr id="4" name="Espaço Reservado para Conteúdo 2"/>
          <p:cNvSpPr>
            <a:spLocks noGrp="1"/>
          </p:cNvSpPr>
          <p:nvPr>
            <p:ph idx="1"/>
          </p:nvPr>
        </p:nvSpPr>
        <p:spPr>
          <a:xfrm>
            <a:off x="457200" y="1928802"/>
            <a:ext cx="8329642" cy="4389120"/>
          </a:xfrm>
        </p:spPr>
        <p:txBody>
          <a:bodyPr>
            <a:normAutofit/>
          </a:bodyPr>
          <a:lstStyle/>
          <a:p>
            <a:pPr marL="0">
              <a:buNone/>
            </a:pPr>
            <a:r>
              <a:rPr lang="pt-BR" sz="2000" dirty="0" smtClean="0"/>
              <a:t>	Nesta etapa iremos inicializar o serviço do MySQL no sistema operacional e definir o nome do mesmo e incluir um prompt para acesso do MySQL, selecione as opções como descrita abaixo e clique em “Next”.</a:t>
            </a:r>
            <a:endParaRPr lang="pt-BR" sz="2400" dirty="0" smtClean="0"/>
          </a:p>
        </p:txBody>
      </p:sp>
      <p:pic>
        <p:nvPicPr>
          <p:cNvPr id="5122" name="Picture 2" descr="F:\Instalacao MySQL\016.jpg"/>
          <p:cNvPicPr>
            <a:picLocks noChangeAspect="1" noChangeArrowheads="1"/>
          </p:cNvPicPr>
          <p:nvPr/>
        </p:nvPicPr>
        <p:blipFill>
          <a:blip r:embed="rId2" cstate="print"/>
          <a:srcRect/>
          <a:stretch>
            <a:fillRect/>
          </a:stretch>
        </p:blipFill>
        <p:spPr bwMode="auto">
          <a:xfrm>
            <a:off x="2335113" y="3068960"/>
            <a:ext cx="4541144" cy="3439446"/>
          </a:xfrm>
          <a:prstGeom prst="rect">
            <a:avLst/>
          </a:prstGeom>
          <a:noFill/>
        </p:spPr>
      </p:pic>
      <p:pic>
        <p:nvPicPr>
          <p:cNvPr id="5" name="Picture 4" descr="E:\Senac\1299 - Projeto de banco de dados\Logo MySQL.gif"/>
          <p:cNvPicPr>
            <a:picLocks noChangeAspect="1" noChangeArrowheads="1"/>
          </p:cNvPicPr>
          <p:nvPr/>
        </p:nvPicPr>
        <p:blipFill>
          <a:blip r:embed="rId3"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22</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
        <p:nvSpPr>
          <p:cNvPr id="8" name="Texto explicativo retangular com cantos arredondados 7"/>
          <p:cNvSpPr/>
          <p:nvPr/>
        </p:nvSpPr>
        <p:spPr>
          <a:xfrm>
            <a:off x="107504" y="3140968"/>
            <a:ext cx="2016224" cy="930974"/>
          </a:xfrm>
          <a:prstGeom prst="wedgeRoundRectCallout">
            <a:avLst>
              <a:gd name="adj1" fmla="val 72120"/>
              <a:gd name="adj2" fmla="val 58647"/>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t-BR" sz="1200" dirty="0" smtClean="0"/>
              <a:t>Seleção obrigatória no qual é responsável pela instalação do serviço no sistema operacional.</a:t>
            </a:r>
            <a:endParaRPr lang="pt-BR" sz="1200" dirty="0"/>
          </a:p>
        </p:txBody>
      </p:sp>
      <p:sp>
        <p:nvSpPr>
          <p:cNvPr id="9" name="Texto explicativo retangular com cantos arredondados 8"/>
          <p:cNvSpPr/>
          <p:nvPr/>
        </p:nvSpPr>
        <p:spPr>
          <a:xfrm>
            <a:off x="144016" y="4437112"/>
            <a:ext cx="1979712" cy="720080"/>
          </a:xfrm>
          <a:prstGeom prst="wedgeRoundRectCallout">
            <a:avLst>
              <a:gd name="adj1" fmla="val 107928"/>
              <a:gd name="adj2" fmla="val 3223"/>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t-BR" sz="1200" dirty="0" smtClean="0"/>
              <a:t>Nome do serviço do MySQL</a:t>
            </a:r>
            <a:endParaRPr lang="pt-BR" sz="1200" dirty="0"/>
          </a:p>
        </p:txBody>
      </p:sp>
      <p:sp>
        <p:nvSpPr>
          <p:cNvPr id="12" name="Texto explicativo retangular com cantos arredondados 11"/>
          <p:cNvSpPr/>
          <p:nvPr/>
        </p:nvSpPr>
        <p:spPr>
          <a:xfrm>
            <a:off x="179512" y="5517232"/>
            <a:ext cx="1979712" cy="720080"/>
          </a:xfrm>
          <a:prstGeom prst="wedgeRoundRectCallout">
            <a:avLst>
              <a:gd name="adj1" fmla="val 69438"/>
              <a:gd name="adj2" fmla="val -75662"/>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t-BR" sz="1200" dirty="0" smtClean="0"/>
              <a:t>Incluir atalho para acesso ao MySQL cliente por linha de comando.</a:t>
            </a:r>
            <a:endParaRPr lang="pt-BR" sz="1200" dirty="0"/>
          </a:p>
        </p:txBody>
      </p:sp>
      <p:sp>
        <p:nvSpPr>
          <p:cNvPr id="13" name="Texto explicativo retangular com cantos arredondados 12"/>
          <p:cNvSpPr/>
          <p:nvPr/>
        </p:nvSpPr>
        <p:spPr>
          <a:xfrm>
            <a:off x="7056784" y="3861048"/>
            <a:ext cx="1979712" cy="720080"/>
          </a:xfrm>
          <a:prstGeom prst="wedgeRoundRectCallout">
            <a:avLst>
              <a:gd name="adj1" fmla="val -145388"/>
              <a:gd name="adj2" fmla="val 102431"/>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t-BR" sz="1200" dirty="0" smtClean="0"/>
              <a:t>Opção que inicializa automaticamente o servidor.</a:t>
            </a:r>
            <a:endParaRPr lang="pt-BR" sz="1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Instalação do MySQL</a:t>
            </a:r>
            <a:endParaRPr lang="pt-BR" dirty="0"/>
          </a:p>
        </p:txBody>
      </p:sp>
      <p:sp>
        <p:nvSpPr>
          <p:cNvPr id="4" name="Espaço Reservado para Conteúdo 2"/>
          <p:cNvSpPr>
            <a:spLocks noGrp="1"/>
          </p:cNvSpPr>
          <p:nvPr>
            <p:ph idx="1"/>
          </p:nvPr>
        </p:nvSpPr>
        <p:spPr>
          <a:xfrm>
            <a:off x="457200" y="1928802"/>
            <a:ext cx="8329642" cy="4389120"/>
          </a:xfrm>
        </p:spPr>
        <p:txBody>
          <a:bodyPr>
            <a:normAutofit/>
          </a:bodyPr>
          <a:lstStyle/>
          <a:p>
            <a:pPr marL="0">
              <a:buNone/>
            </a:pPr>
            <a:r>
              <a:rPr lang="pt-BR" sz="2400" dirty="0" smtClean="0"/>
              <a:t>	</a:t>
            </a:r>
            <a:r>
              <a:rPr lang="pt-BR" sz="2000" dirty="0" smtClean="0"/>
              <a:t>Nesta etapa o usuário irá definir a senha do super usuário, no qual é definido com o login “root”, esse usuário tem o perfil de administrador, defina uma senha de fácil memorização e clique em “Next”.</a:t>
            </a:r>
          </a:p>
        </p:txBody>
      </p:sp>
      <p:pic>
        <p:nvPicPr>
          <p:cNvPr id="6146" name="Picture 2" descr="F:\Instalacao MySQL\017_2.jpg"/>
          <p:cNvPicPr>
            <a:picLocks noChangeAspect="1" noChangeArrowheads="1"/>
          </p:cNvPicPr>
          <p:nvPr/>
        </p:nvPicPr>
        <p:blipFill>
          <a:blip r:embed="rId2" cstate="print"/>
          <a:srcRect/>
          <a:stretch>
            <a:fillRect/>
          </a:stretch>
        </p:blipFill>
        <p:spPr bwMode="auto">
          <a:xfrm>
            <a:off x="2327352" y="3059852"/>
            <a:ext cx="4489296" cy="3393484"/>
          </a:xfrm>
          <a:prstGeom prst="rect">
            <a:avLst/>
          </a:prstGeom>
          <a:noFill/>
        </p:spPr>
      </p:pic>
      <p:pic>
        <p:nvPicPr>
          <p:cNvPr id="5" name="Picture 4" descr="E:\Senac\1299 - Projeto de banco de dados\Logo MySQL.gif"/>
          <p:cNvPicPr>
            <a:picLocks noChangeAspect="1" noChangeArrowheads="1"/>
          </p:cNvPicPr>
          <p:nvPr/>
        </p:nvPicPr>
        <p:blipFill>
          <a:blip r:embed="rId3"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23</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Instalação do MySQL</a:t>
            </a:r>
            <a:endParaRPr lang="pt-BR" dirty="0"/>
          </a:p>
        </p:txBody>
      </p:sp>
      <p:sp>
        <p:nvSpPr>
          <p:cNvPr id="4" name="Espaço Reservado para Conteúdo 2"/>
          <p:cNvSpPr>
            <a:spLocks noGrp="1"/>
          </p:cNvSpPr>
          <p:nvPr>
            <p:ph idx="1"/>
          </p:nvPr>
        </p:nvSpPr>
        <p:spPr>
          <a:xfrm>
            <a:off x="457200" y="1928802"/>
            <a:ext cx="8329642" cy="4389120"/>
          </a:xfrm>
        </p:spPr>
        <p:txBody>
          <a:bodyPr>
            <a:normAutofit/>
          </a:bodyPr>
          <a:lstStyle/>
          <a:p>
            <a:pPr marL="0">
              <a:buNone/>
            </a:pPr>
            <a:r>
              <a:rPr lang="pt-BR" sz="2400" dirty="0" smtClean="0"/>
              <a:t>	Por fim todas as configurações feitas anteriormente serão configuradas em seu servidor e assim que concluído, você poderá acessar o banco de dados MySQL. </a:t>
            </a:r>
          </a:p>
        </p:txBody>
      </p:sp>
      <p:pic>
        <p:nvPicPr>
          <p:cNvPr id="7170" name="Picture 2" descr="F:\Instalacao MySQL\018.jpg"/>
          <p:cNvPicPr>
            <a:picLocks noChangeAspect="1" noChangeArrowheads="1"/>
          </p:cNvPicPr>
          <p:nvPr/>
        </p:nvPicPr>
        <p:blipFill>
          <a:blip r:embed="rId2" cstate="print"/>
          <a:srcRect/>
          <a:stretch>
            <a:fillRect/>
          </a:stretch>
        </p:blipFill>
        <p:spPr bwMode="auto">
          <a:xfrm>
            <a:off x="2411760" y="3123533"/>
            <a:ext cx="4320480" cy="3274380"/>
          </a:xfrm>
          <a:prstGeom prst="rect">
            <a:avLst/>
          </a:prstGeom>
          <a:noFill/>
        </p:spPr>
      </p:pic>
      <p:pic>
        <p:nvPicPr>
          <p:cNvPr id="5" name="Picture 4" descr="E:\Senac\1299 - Projeto de banco de dados\Logo MySQL.gif"/>
          <p:cNvPicPr>
            <a:picLocks noChangeAspect="1" noChangeArrowheads="1"/>
          </p:cNvPicPr>
          <p:nvPr/>
        </p:nvPicPr>
        <p:blipFill>
          <a:blip r:embed="rId3"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24</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4100" dirty="0" smtClean="0"/>
              <a:t>Acesso e navegação básica no servidor.</a:t>
            </a:r>
          </a:p>
        </p:txBody>
      </p:sp>
      <p:sp>
        <p:nvSpPr>
          <p:cNvPr id="4" name="Espaço Reservado para Conteúdo 2"/>
          <p:cNvSpPr>
            <a:spLocks noGrp="1"/>
          </p:cNvSpPr>
          <p:nvPr>
            <p:ph idx="1"/>
          </p:nvPr>
        </p:nvSpPr>
        <p:spPr/>
        <p:txBody>
          <a:bodyPr>
            <a:normAutofit fontScale="92500"/>
          </a:bodyPr>
          <a:lstStyle/>
          <a:p>
            <a:pPr marL="0">
              <a:buNone/>
            </a:pPr>
            <a:r>
              <a:rPr lang="pt-BR" sz="2400" dirty="0" smtClean="0"/>
              <a:t>	Existem diversas ferramentas para acessar o servidor MySQL, tais como MySQL </a:t>
            </a:r>
            <a:r>
              <a:rPr lang="pt-BR" sz="2400" dirty="0" smtClean="0"/>
              <a:t>Workbench, </a:t>
            </a:r>
            <a:r>
              <a:rPr lang="pt-BR" sz="2400" dirty="0" smtClean="0"/>
              <a:t>MySQL Yog, PHPMyADMIN solução web que necessita a instalação de um servidor PHP. Porem vamos acessar através do prompt de comando e com servidor MySQL instalado em nosso computador, podemos identificar se o mesmo esta funcionando através da lista de processos do sistema operacional. Devemos nos certificar se existe o processo “mysqld”, para que o aprendizado da plataforma não se limite a uma determinada interface gráfica e suas facilidades.</a:t>
            </a:r>
          </a:p>
          <a:p>
            <a:pPr marL="0">
              <a:buNone/>
            </a:pPr>
            <a:r>
              <a:rPr lang="pt-BR" sz="2400" dirty="0"/>
              <a:t>	</a:t>
            </a:r>
            <a:r>
              <a:rPr lang="pt-BR" sz="2400" dirty="0" smtClean="0"/>
              <a:t>Para iniciarmos o MySQL no Windows devemos clicar no botão de iniciar, todos os programas, acessórios e por fim em prompt de comando.</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25</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4100" dirty="0" smtClean="0"/>
              <a:t>Acesso e navegação básica no servidor.</a:t>
            </a:r>
            <a:endParaRPr lang="pt-BR" sz="4100" dirty="0"/>
          </a:p>
        </p:txBody>
      </p:sp>
      <p:sp>
        <p:nvSpPr>
          <p:cNvPr id="4" name="Espaço Reservado para Conteúdo 2"/>
          <p:cNvSpPr>
            <a:spLocks noGrp="1"/>
          </p:cNvSpPr>
          <p:nvPr>
            <p:ph idx="1"/>
          </p:nvPr>
        </p:nvSpPr>
        <p:spPr/>
        <p:txBody>
          <a:bodyPr>
            <a:normAutofit/>
          </a:bodyPr>
          <a:lstStyle/>
          <a:p>
            <a:pPr marL="0">
              <a:buNone/>
            </a:pPr>
            <a:r>
              <a:rPr lang="pt-BR" sz="2400" dirty="0" smtClean="0"/>
              <a:t>	Com a janela do prompt de comando aberta, acessaremos o nosso servidor MySQL.</a:t>
            </a:r>
          </a:p>
          <a:p>
            <a:pPr marL="0">
              <a:buNone/>
            </a:pPr>
            <a:r>
              <a:rPr lang="pt-BR" sz="2400" dirty="0" smtClean="0"/>
              <a:t>	Abaixo segue a imagem do prompt aberto. </a:t>
            </a:r>
          </a:p>
          <a:p>
            <a:pPr marL="0">
              <a:buNone/>
            </a:pPr>
            <a:endParaRPr lang="pt-BR" sz="2400" dirty="0" smtClean="0"/>
          </a:p>
        </p:txBody>
      </p:sp>
      <p:pic>
        <p:nvPicPr>
          <p:cNvPr id="8194" name="Picture 2"/>
          <p:cNvPicPr>
            <a:picLocks noChangeAspect="1" noChangeArrowheads="1"/>
          </p:cNvPicPr>
          <p:nvPr/>
        </p:nvPicPr>
        <p:blipFill>
          <a:blip r:embed="rId2" cstate="print"/>
          <a:srcRect/>
          <a:stretch>
            <a:fillRect/>
          </a:stretch>
        </p:blipFill>
        <p:spPr bwMode="auto">
          <a:xfrm>
            <a:off x="1357313" y="3501008"/>
            <a:ext cx="6429375" cy="2857500"/>
          </a:xfrm>
          <a:prstGeom prst="rect">
            <a:avLst/>
          </a:prstGeom>
          <a:noFill/>
          <a:ln w="9525">
            <a:noFill/>
            <a:miter lim="800000"/>
            <a:headEnd/>
            <a:tailEnd/>
          </a:ln>
        </p:spPr>
      </p:pic>
      <p:pic>
        <p:nvPicPr>
          <p:cNvPr id="5" name="Picture 4" descr="E:\Senac\1299 - Projeto de banco de dados\Logo MySQL.gif"/>
          <p:cNvPicPr>
            <a:picLocks noChangeAspect="1" noChangeArrowheads="1"/>
          </p:cNvPicPr>
          <p:nvPr/>
        </p:nvPicPr>
        <p:blipFill>
          <a:blip r:embed="rId3"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26</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4100" dirty="0" smtClean="0"/>
              <a:t>Acesso e navegação básica no servidor.</a:t>
            </a:r>
            <a:endParaRPr lang="pt-BR" sz="4100" dirty="0"/>
          </a:p>
        </p:txBody>
      </p:sp>
      <p:sp>
        <p:nvSpPr>
          <p:cNvPr id="4" name="Espaço Reservado para Conteúdo 2"/>
          <p:cNvSpPr>
            <a:spLocks noGrp="1"/>
          </p:cNvSpPr>
          <p:nvPr>
            <p:ph idx="1"/>
          </p:nvPr>
        </p:nvSpPr>
        <p:spPr/>
        <p:txBody>
          <a:bodyPr>
            <a:normAutofit fontScale="92500" lnSpcReduction="20000"/>
          </a:bodyPr>
          <a:lstStyle/>
          <a:p>
            <a:pPr marL="0">
              <a:buNone/>
            </a:pPr>
            <a:r>
              <a:rPr lang="pt-BR" sz="2400" dirty="0" smtClean="0"/>
              <a:t>	Para acessar o MySQL digitamos os seguinte comando “mysql” seguido de alguns atributos.</a:t>
            </a:r>
          </a:p>
          <a:p>
            <a:pPr marL="0"/>
            <a:r>
              <a:rPr lang="pt-BR" sz="2400" dirty="0" smtClean="0"/>
              <a:t>-h ou --host: Endereço do servidor no qual deseja se conectar esse acesso pode ser feito de várias maneiras, sendo a mais comum através do endereço IP ou um endereço DNS, para acesso local basta digitarmos “localhost”. </a:t>
            </a:r>
          </a:p>
          <a:p>
            <a:pPr marL="0"/>
            <a:r>
              <a:rPr lang="pt-BR" sz="2400" dirty="0" smtClean="0"/>
              <a:t>-P ou --port: Porta de acesso ao servidor, a porta padrão do mysql é a 3306.</a:t>
            </a:r>
          </a:p>
          <a:p>
            <a:pPr marL="0"/>
            <a:r>
              <a:rPr lang="pt-BR" sz="2400" dirty="0" smtClean="0"/>
              <a:t>-u ou --user: Usuário de acesso, o MySQL no momento de sua instalação ele cria um super usuário chamado “root”, esse usuário possui privilégios de administrador.</a:t>
            </a:r>
          </a:p>
          <a:p>
            <a:pPr marL="0"/>
            <a:r>
              <a:rPr lang="pt-BR" sz="2400" dirty="0" smtClean="0"/>
              <a:t>-p ou --pasword: senha definida para cada um dos usuários cadastrados no sistema, a senha do usuário ”root” é definida no momento da instalação. </a:t>
            </a:r>
          </a:p>
          <a:p>
            <a:pPr marL="0">
              <a:buNone/>
            </a:pPr>
            <a:endParaRPr lang="pt-BR" sz="2400" dirty="0" smtClean="0"/>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27</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4100" dirty="0" smtClean="0"/>
              <a:t>Acesso e navegação básica no servidor.</a:t>
            </a:r>
          </a:p>
        </p:txBody>
      </p:sp>
      <p:sp>
        <p:nvSpPr>
          <p:cNvPr id="4" name="Espaço Reservado para Conteúdo 2"/>
          <p:cNvSpPr>
            <a:spLocks noGrp="1"/>
          </p:cNvSpPr>
          <p:nvPr>
            <p:ph idx="1"/>
          </p:nvPr>
        </p:nvSpPr>
        <p:spPr/>
        <p:txBody>
          <a:bodyPr>
            <a:normAutofit/>
          </a:bodyPr>
          <a:lstStyle/>
          <a:p>
            <a:pPr marL="0"/>
            <a:r>
              <a:rPr lang="pt-BR" sz="2400" dirty="0" smtClean="0"/>
              <a:t>-D ou --database: definição do banco de dados a ser acessado no momento que estabelecer a conexão.</a:t>
            </a:r>
          </a:p>
          <a:p>
            <a:pPr marL="0"/>
            <a:r>
              <a:rPr lang="pt-BR" sz="2400" dirty="0" smtClean="0"/>
              <a:t>-U ou --safe-updates: Obriga o usuário declarar uma condição para atualizar e deletar registros em tabelas do banco de dados.</a:t>
            </a:r>
          </a:p>
          <a:p>
            <a:pPr marL="0"/>
            <a:r>
              <a:rPr lang="pt-BR" sz="2400" dirty="0" smtClean="0"/>
              <a:t>-b ou –no-beep: Para desabilitar o alerta sonoro de quando há erro no banco de dados.</a:t>
            </a:r>
          </a:p>
          <a:p>
            <a:pPr marL="0"/>
            <a:r>
              <a:rPr lang="pt-BR" sz="2400" dirty="0" smtClean="0"/>
              <a:t>-? ou --help: Para exibir uma biblioteca de ajuda, com todos os atributos e descrição dos mesmos.</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28</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4100" dirty="0" smtClean="0"/>
              <a:t>Acesso e navegação básica no servidor.</a:t>
            </a:r>
          </a:p>
        </p:txBody>
      </p:sp>
      <p:sp>
        <p:nvSpPr>
          <p:cNvPr id="4" name="Espaço Reservado para Conteúdo 2"/>
          <p:cNvSpPr>
            <a:spLocks noGrp="1"/>
          </p:cNvSpPr>
          <p:nvPr>
            <p:ph idx="1"/>
          </p:nvPr>
        </p:nvSpPr>
        <p:spPr/>
        <p:txBody>
          <a:bodyPr>
            <a:normAutofit/>
          </a:bodyPr>
          <a:lstStyle/>
          <a:p>
            <a:pPr marL="0">
              <a:buNone/>
            </a:pPr>
            <a:r>
              <a:rPr lang="pt-BR" sz="2400" dirty="0" smtClean="0"/>
              <a:t>	Veja abaixo um exemplo de conexão com o banco de dados utilizando todos os atributos mostrados anteriormente.</a:t>
            </a:r>
          </a:p>
        </p:txBody>
      </p:sp>
      <p:pic>
        <p:nvPicPr>
          <p:cNvPr id="1026" name="Picture 2"/>
          <p:cNvPicPr>
            <a:picLocks noChangeAspect="1" noChangeArrowheads="1"/>
          </p:cNvPicPr>
          <p:nvPr/>
        </p:nvPicPr>
        <p:blipFill>
          <a:blip r:embed="rId2" cstate="print"/>
          <a:srcRect/>
          <a:stretch>
            <a:fillRect/>
          </a:stretch>
        </p:blipFill>
        <p:spPr bwMode="auto">
          <a:xfrm>
            <a:off x="1571604" y="3357562"/>
            <a:ext cx="6410325" cy="2733675"/>
          </a:xfrm>
          <a:prstGeom prst="rect">
            <a:avLst/>
          </a:prstGeom>
          <a:noFill/>
          <a:ln w="9525">
            <a:noFill/>
            <a:miter lim="800000"/>
            <a:headEnd/>
            <a:tailEnd/>
          </a:ln>
        </p:spPr>
      </p:pic>
      <p:pic>
        <p:nvPicPr>
          <p:cNvPr id="5" name="Picture 4" descr="E:\Senac\1299 - Projeto de banco de dados\Logo MySQL.gif"/>
          <p:cNvPicPr>
            <a:picLocks noChangeAspect="1" noChangeArrowheads="1"/>
          </p:cNvPicPr>
          <p:nvPr/>
        </p:nvPicPr>
        <p:blipFill>
          <a:blip r:embed="rId3"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29</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Índice</a:t>
            </a:r>
            <a:endParaRPr lang="pt-BR" dirty="0"/>
          </a:p>
        </p:txBody>
      </p:sp>
      <p:sp>
        <p:nvSpPr>
          <p:cNvPr id="3" name="Espaço Reservado para Conteúdo 2"/>
          <p:cNvSpPr>
            <a:spLocks noGrp="1"/>
          </p:cNvSpPr>
          <p:nvPr>
            <p:ph idx="1"/>
          </p:nvPr>
        </p:nvSpPr>
        <p:spPr/>
        <p:txBody>
          <a:bodyPr>
            <a:normAutofit fontScale="70000" lnSpcReduction="20000"/>
          </a:bodyPr>
          <a:lstStyle/>
          <a:p>
            <a:r>
              <a:rPr lang="pt-BR" dirty="0" smtClean="0"/>
              <a:t>Consultas</a:t>
            </a:r>
          </a:p>
          <a:p>
            <a:pPr lvl="1"/>
            <a:r>
              <a:rPr lang="pt-BR" dirty="0" smtClean="0"/>
              <a:t>Introdução.</a:t>
            </a:r>
          </a:p>
          <a:p>
            <a:pPr lvl="1"/>
            <a:r>
              <a:rPr lang="pt-BR" dirty="0" smtClean="0"/>
              <a:t>Estrutura de consulta.</a:t>
            </a:r>
          </a:p>
          <a:p>
            <a:pPr lvl="1"/>
            <a:r>
              <a:rPr lang="pt-BR" dirty="0" smtClean="0"/>
              <a:t>Condições.</a:t>
            </a:r>
          </a:p>
          <a:p>
            <a:pPr lvl="1"/>
            <a:r>
              <a:rPr lang="pt-BR" dirty="0" smtClean="0"/>
              <a:t>Ordenação.</a:t>
            </a:r>
          </a:p>
          <a:p>
            <a:pPr lvl="1"/>
            <a:r>
              <a:rPr lang="pt-BR" dirty="0" smtClean="0"/>
              <a:t>Intervalos e limitações.</a:t>
            </a:r>
          </a:p>
          <a:p>
            <a:pPr lvl="1"/>
            <a:r>
              <a:rPr lang="pt-BR" dirty="0" smtClean="0"/>
              <a:t>Funções.</a:t>
            </a:r>
          </a:p>
          <a:p>
            <a:pPr lvl="1"/>
            <a:r>
              <a:rPr lang="pt-BR" dirty="0" smtClean="0"/>
              <a:t>Agregações.</a:t>
            </a:r>
          </a:p>
          <a:p>
            <a:pPr lvl="1"/>
            <a:r>
              <a:rPr lang="pt-BR" dirty="0" smtClean="0"/>
              <a:t>Junções (JOINS).</a:t>
            </a:r>
          </a:p>
          <a:p>
            <a:pPr lvl="2"/>
            <a:r>
              <a:rPr lang="pt-BR" dirty="0" smtClean="0"/>
              <a:t>INNER JOIN.</a:t>
            </a:r>
          </a:p>
          <a:p>
            <a:pPr lvl="2"/>
            <a:r>
              <a:rPr lang="pt-BR" dirty="0" smtClean="0"/>
              <a:t>OUTER JOINS.</a:t>
            </a:r>
          </a:p>
          <a:p>
            <a:pPr lvl="3"/>
            <a:r>
              <a:rPr lang="pt-BR" dirty="0" smtClean="0"/>
              <a:t>LEFT JOIN.</a:t>
            </a:r>
          </a:p>
          <a:p>
            <a:pPr lvl="3"/>
            <a:r>
              <a:rPr lang="pt-BR" dirty="0" smtClean="0"/>
              <a:t>RIGHT JOIN.</a:t>
            </a:r>
          </a:p>
          <a:p>
            <a:pPr lvl="2"/>
            <a:r>
              <a:rPr lang="pt-BR" dirty="0" smtClean="0"/>
              <a:t>CROSS JOIN.</a:t>
            </a:r>
          </a:p>
          <a:p>
            <a:pPr lvl="1"/>
            <a:r>
              <a:rPr lang="pt-BR" dirty="0" smtClean="0"/>
              <a:t>Subquery</a:t>
            </a:r>
          </a:p>
          <a:p>
            <a:r>
              <a:rPr lang="pt-BR" dirty="0" smtClean="0"/>
              <a:t>Interfaces gráficas &amp; Conectores.</a:t>
            </a:r>
          </a:p>
          <a:p>
            <a:endParaRPr lang="pt-BR" dirty="0" smtClean="0"/>
          </a:p>
        </p:txBody>
      </p:sp>
      <p:pic>
        <p:nvPicPr>
          <p:cNvPr id="4"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9" name="Espaço Reservado para Número de Slide 8"/>
          <p:cNvSpPr>
            <a:spLocks noGrp="1"/>
          </p:cNvSpPr>
          <p:nvPr>
            <p:ph type="sldNum" sz="quarter" idx="12"/>
          </p:nvPr>
        </p:nvSpPr>
        <p:spPr/>
        <p:txBody>
          <a:bodyPr/>
          <a:lstStyle/>
          <a:p>
            <a:fld id="{ED4EFCAF-02F6-4C19-978C-00ACB5DA2ADC}" type="slidenum">
              <a:rPr lang="pt-BR" smtClean="0"/>
              <a:pPr/>
              <a:t>3</a:t>
            </a:fld>
            <a:endParaRPr lang="pt-BR" dirty="0"/>
          </a:p>
        </p:txBody>
      </p:sp>
      <p:sp>
        <p:nvSpPr>
          <p:cNvPr id="10" name="Espaço Reservado para Rodapé 9"/>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4100" dirty="0" smtClean="0"/>
              <a:t>Acesso e navegação básica no servidor.</a:t>
            </a:r>
          </a:p>
        </p:txBody>
      </p:sp>
      <p:sp>
        <p:nvSpPr>
          <p:cNvPr id="4" name="Espaço Reservado para Conteúdo 2"/>
          <p:cNvSpPr>
            <a:spLocks noGrp="1"/>
          </p:cNvSpPr>
          <p:nvPr>
            <p:ph idx="1"/>
          </p:nvPr>
        </p:nvSpPr>
        <p:spPr/>
        <p:txBody>
          <a:bodyPr>
            <a:normAutofit/>
          </a:bodyPr>
          <a:lstStyle/>
          <a:p>
            <a:pPr marL="0">
              <a:buNone/>
            </a:pPr>
            <a:r>
              <a:rPr lang="pt-BR" sz="2400" dirty="0" smtClean="0"/>
              <a:t>	Veja abaixo uma outra forma simplificada de acessar o banco de dados.</a:t>
            </a:r>
          </a:p>
          <a:p>
            <a:pPr marL="0">
              <a:buNone/>
            </a:pPr>
            <a:r>
              <a:rPr lang="pt-BR" sz="2400" dirty="0" smtClean="0"/>
              <a:t>	A partir desse momento o usuário já se encontra conectado diretamente ao servidor.</a:t>
            </a:r>
          </a:p>
        </p:txBody>
      </p:sp>
      <p:pic>
        <p:nvPicPr>
          <p:cNvPr id="2050" name="Picture 2"/>
          <p:cNvPicPr>
            <a:picLocks noChangeAspect="1" noChangeArrowheads="1"/>
          </p:cNvPicPr>
          <p:nvPr/>
        </p:nvPicPr>
        <p:blipFill>
          <a:blip r:embed="rId2" cstate="print"/>
          <a:srcRect/>
          <a:stretch>
            <a:fillRect/>
          </a:stretch>
        </p:blipFill>
        <p:spPr bwMode="auto">
          <a:xfrm>
            <a:off x="1547664" y="3645024"/>
            <a:ext cx="6400800" cy="2733675"/>
          </a:xfrm>
          <a:prstGeom prst="rect">
            <a:avLst/>
          </a:prstGeom>
          <a:noFill/>
          <a:ln w="9525">
            <a:noFill/>
            <a:miter lim="800000"/>
            <a:headEnd/>
            <a:tailEnd/>
          </a:ln>
        </p:spPr>
      </p:pic>
      <p:pic>
        <p:nvPicPr>
          <p:cNvPr id="5" name="Picture 4" descr="E:\Senac\1299 - Projeto de banco de dados\Logo MySQL.gif"/>
          <p:cNvPicPr>
            <a:picLocks noChangeAspect="1" noChangeArrowheads="1"/>
          </p:cNvPicPr>
          <p:nvPr/>
        </p:nvPicPr>
        <p:blipFill>
          <a:blip r:embed="rId3"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30</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4000" dirty="0" smtClean="0"/>
              <a:t>Acesso e navegação básica no servidor.</a:t>
            </a:r>
          </a:p>
        </p:txBody>
      </p:sp>
      <p:sp>
        <p:nvSpPr>
          <p:cNvPr id="4" name="Espaço Reservado para Conteúdo 2"/>
          <p:cNvSpPr>
            <a:spLocks noGrp="1"/>
          </p:cNvSpPr>
          <p:nvPr>
            <p:ph idx="1"/>
          </p:nvPr>
        </p:nvSpPr>
        <p:spPr/>
        <p:txBody>
          <a:bodyPr>
            <a:normAutofit fontScale="92500" lnSpcReduction="10000"/>
          </a:bodyPr>
          <a:lstStyle/>
          <a:p>
            <a:pPr marL="0">
              <a:buNone/>
            </a:pPr>
            <a:r>
              <a:rPr lang="pt-BR" sz="2400" dirty="0" smtClean="0"/>
              <a:t>	A partir desse momento o usuário terá por necessidade a memorizar alguns comandos de navegação.</a:t>
            </a:r>
          </a:p>
          <a:p>
            <a:pPr marL="0">
              <a:buNone/>
            </a:pPr>
            <a:r>
              <a:rPr lang="pt-BR" sz="2400" dirty="0" smtClean="0"/>
              <a:t>	No MySQL cliente ao terminar de digitar uma instrução devemos termina - los com o caractere terminado “;”.</a:t>
            </a:r>
          </a:p>
          <a:p>
            <a:pPr marL="0">
              <a:buNone/>
            </a:pPr>
            <a:r>
              <a:rPr lang="pt-BR" sz="2400" dirty="0" smtClean="0"/>
              <a:t>	Ao executar instruções de consulta e utilizarmos o terminado “;” as informações serão exibidas em formato de tabela, entretanto podemos usar como terminado “\G”, como veremos nos próximos exemplos.</a:t>
            </a:r>
          </a:p>
          <a:p>
            <a:pPr marL="0">
              <a:buNone/>
            </a:pPr>
            <a:r>
              <a:rPr lang="pt-BR" sz="2400" dirty="0" smtClean="0"/>
              <a:t>	Como já vimos anteriormente o MySQL é um SGBD que gerencia múltiplos bancos de dados, para exibir todos os bancos de dados existentes, basta digitar o comando “SHOW DATABASES” acompanhado em seguida do terminado “;”.</a:t>
            </a:r>
          </a:p>
          <a:p>
            <a:pPr marL="0">
              <a:buNone/>
            </a:pPr>
            <a:r>
              <a:rPr lang="pt-BR" sz="2400" dirty="0" smtClean="0"/>
              <a:t>	</a:t>
            </a:r>
          </a:p>
        </p:txBody>
      </p:sp>
      <p:pic>
        <p:nvPicPr>
          <p:cNvPr id="6"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31</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4100" dirty="0" smtClean="0"/>
              <a:t>Acesso e navegação básica no servidor.</a:t>
            </a:r>
            <a:endParaRPr lang="pt-BR" sz="4100" dirty="0"/>
          </a:p>
        </p:txBody>
      </p:sp>
      <p:sp>
        <p:nvSpPr>
          <p:cNvPr id="4" name="Espaço Reservado para Conteúdo 2"/>
          <p:cNvSpPr>
            <a:spLocks noGrp="1"/>
          </p:cNvSpPr>
          <p:nvPr>
            <p:ph idx="1"/>
          </p:nvPr>
        </p:nvSpPr>
        <p:spPr/>
        <p:txBody>
          <a:bodyPr>
            <a:normAutofit/>
          </a:bodyPr>
          <a:lstStyle/>
          <a:p>
            <a:pPr marL="0">
              <a:buNone/>
            </a:pPr>
            <a:r>
              <a:rPr lang="pt-BR" sz="2400" dirty="0" smtClean="0"/>
              <a:t>	Perceba no exemplo abaixo que ao digitar a instrução SHOW DATABASES foi exibido em uma lista todos os banco de dados do servidor MySQL.</a:t>
            </a:r>
          </a:p>
          <a:p>
            <a:pPr marL="0">
              <a:buNone/>
            </a:pPr>
            <a:endParaRPr lang="pt-BR" sz="2400" dirty="0" smtClean="0"/>
          </a:p>
        </p:txBody>
      </p:sp>
      <p:pic>
        <p:nvPicPr>
          <p:cNvPr id="3074" name="Picture 2"/>
          <p:cNvPicPr>
            <a:picLocks noChangeAspect="1" noChangeArrowheads="1"/>
          </p:cNvPicPr>
          <p:nvPr/>
        </p:nvPicPr>
        <p:blipFill>
          <a:blip r:embed="rId2" cstate="print"/>
          <a:srcRect/>
          <a:stretch>
            <a:fillRect/>
          </a:stretch>
        </p:blipFill>
        <p:spPr bwMode="auto">
          <a:xfrm>
            <a:off x="1600224" y="3071810"/>
            <a:ext cx="6400800" cy="3543300"/>
          </a:xfrm>
          <a:prstGeom prst="rect">
            <a:avLst/>
          </a:prstGeom>
          <a:noFill/>
          <a:ln w="9525">
            <a:noFill/>
            <a:miter lim="800000"/>
            <a:headEnd/>
            <a:tailEnd/>
          </a:ln>
        </p:spPr>
      </p:pic>
      <p:sp>
        <p:nvSpPr>
          <p:cNvPr id="5" name="Texto explicativo retangular com cantos arredondados 4"/>
          <p:cNvSpPr/>
          <p:nvPr/>
        </p:nvSpPr>
        <p:spPr>
          <a:xfrm>
            <a:off x="3643306" y="3571876"/>
            <a:ext cx="1785950" cy="571504"/>
          </a:xfrm>
          <a:prstGeom prst="wedgeRoundRectCallout">
            <a:avLst>
              <a:gd name="adj1" fmla="val -69317"/>
              <a:gd name="adj2" fmla="val 98863"/>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t-BR" dirty="0" smtClean="0"/>
              <a:t>Terminador</a:t>
            </a:r>
            <a:endParaRPr lang="pt-BR" dirty="0"/>
          </a:p>
        </p:txBody>
      </p:sp>
      <p:sp>
        <p:nvSpPr>
          <p:cNvPr id="6" name="Texto explicativo retangular com cantos arredondados 5"/>
          <p:cNvSpPr/>
          <p:nvPr/>
        </p:nvSpPr>
        <p:spPr>
          <a:xfrm>
            <a:off x="1714480" y="3429000"/>
            <a:ext cx="1785950" cy="571504"/>
          </a:xfrm>
          <a:prstGeom prst="wedgeRoundRectCallout">
            <a:avLst>
              <a:gd name="adj1" fmla="val 500"/>
              <a:gd name="adj2" fmla="val 110984"/>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t-BR" dirty="0" smtClean="0"/>
              <a:t>Sintaxe</a:t>
            </a:r>
            <a:endParaRPr lang="pt-BR" dirty="0"/>
          </a:p>
        </p:txBody>
      </p:sp>
      <p:sp>
        <p:nvSpPr>
          <p:cNvPr id="7" name="Texto explicativo retangular com cantos arredondados 6"/>
          <p:cNvSpPr/>
          <p:nvPr/>
        </p:nvSpPr>
        <p:spPr>
          <a:xfrm>
            <a:off x="71438" y="4071942"/>
            <a:ext cx="1428728" cy="1571636"/>
          </a:xfrm>
          <a:prstGeom prst="wedgeRoundRectCallout">
            <a:avLst>
              <a:gd name="adj1" fmla="val 64999"/>
              <a:gd name="adj2" fmla="val 19000"/>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t-BR" dirty="0" smtClean="0"/>
              <a:t>Listagem exibindo todos os banco de dados</a:t>
            </a:r>
            <a:endParaRPr lang="pt-BR" dirty="0"/>
          </a:p>
        </p:txBody>
      </p:sp>
      <p:sp>
        <p:nvSpPr>
          <p:cNvPr id="9" name="Texto explicativo retangular com cantos arredondados 8"/>
          <p:cNvSpPr/>
          <p:nvPr/>
        </p:nvSpPr>
        <p:spPr>
          <a:xfrm>
            <a:off x="4714876" y="4286256"/>
            <a:ext cx="2928958" cy="857256"/>
          </a:xfrm>
          <a:prstGeom prst="wedgeRoundRectCallout">
            <a:avLst>
              <a:gd name="adj1" fmla="val -134992"/>
              <a:gd name="adj2" fmla="val 83971"/>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pt-BR" dirty="0"/>
          </a:p>
        </p:txBody>
      </p:sp>
      <p:sp>
        <p:nvSpPr>
          <p:cNvPr id="8" name="Texto explicativo retangular com cantos arredondados 7"/>
          <p:cNvSpPr/>
          <p:nvPr/>
        </p:nvSpPr>
        <p:spPr>
          <a:xfrm>
            <a:off x="4714876" y="4286256"/>
            <a:ext cx="2928958" cy="857256"/>
          </a:xfrm>
          <a:prstGeom prst="wedgeRoundRectCallout">
            <a:avLst>
              <a:gd name="adj1" fmla="val -102042"/>
              <a:gd name="adj2" fmla="val 19995"/>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t-BR" dirty="0" smtClean="0"/>
              <a:t>Banco de dados que possui as configurações do MySQL</a:t>
            </a:r>
            <a:endParaRPr lang="pt-BR" dirty="0"/>
          </a:p>
        </p:txBody>
      </p:sp>
      <p:pic>
        <p:nvPicPr>
          <p:cNvPr id="10" name="Picture 4" descr="E:\Senac\1299 - Projeto de banco de dados\Logo MySQL.gif"/>
          <p:cNvPicPr>
            <a:picLocks noChangeAspect="1" noChangeArrowheads="1"/>
          </p:cNvPicPr>
          <p:nvPr/>
        </p:nvPicPr>
        <p:blipFill>
          <a:blip r:embed="rId3" cstate="print"/>
          <a:srcRect/>
          <a:stretch>
            <a:fillRect/>
          </a:stretch>
        </p:blipFill>
        <p:spPr bwMode="auto">
          <a:xfrm>
            <a:off x="7729095" y="0"/>
            <a:ext cx="1414905" cy="1031923"/>
          </a:xfrm>
          <a:prstGeom prst="rect">
            <a:avLst/>
          </a:prstGeom>
          <a:noFill/>
        </p:spPr>
      </p:pic>
      <p:sp>
        <p:nvSpPr>
          <p:cNvPr id="15" name="Espaço Reservado para Número de Slide 14"/>
          <p:cNvSpPr>
            <a:spLocks noGrp="1"/>
          </p:cNvSpPr>
          <p:nvPr>
            <p:ph type="sldNum" sz="quarter" idx="12"/>
          </p:nvPr>
        </p:nvSpPr>
        <p:spPr/>
        <p:txBody>
          <a:bodyPr/>
          <a:lstStyle/>
          <a:p>
            <a:fld id="{ED4EFCAF-02F6-4C19-978C-00ACB5DA2ADC}" type="slidenum">
              <a:rPr lang="pt-BR" smtClean="0"/>
              <a:pPr/>
              <a:t>32</a:t>
            </a:fld>
            <a:endParaRPr lang="pt-BR" dirty="0"/>
          </a:p>
        </p:txBody>
      </p:sp>
      <p:sp>
        <p:nvSpPr>
          <p:cNvPr id="16" name="Espaço Reservado para Rodapé 15"/>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4100" dirty="0" smtClean="0"/>
              <a:t>Acesso e navegação básica no servidor.</a:t>
            </a:r>
            <a:endParaRPr lang="pt-BR" sz="4100" dirty="0"/>
          </a:p>
        </p:txBody>
      </p:sp>
      <p:sp>
        <p:nvSpPr>
          <p:cNvPr id="4" name="Espaço Reservado para Conteúdo 2"/>
          <p:cNvSpPr>
            <a:spLocks noGrp="1"/>
          </p:cNvSpPr>
          <p:nvPr>
            <p:ph idx="1"/>
          </p:nvPr>
        </p:nvSpPr>
        <p:spPr/>
        <p:txBody>
          <a:bodyPr>
            <a:normAutofit/>
          </a:bodyPr>
          <a:lstStyle/>
          <a:p>
            <a:pPr marL="0">
              <a:buNone/>
            </a:pPr>
            <a:r>
              <a:rPr lang="pt-BR" sz="2400" dirty="0" smtClean="0"/>
              <a:t>	Veremos agora o comando STATUS, o mesmo exibe informações sobre o SGBD, como mostra a imagem a baixo.</a:t>
            </a:r>
          </a:p>
          <a:p>
            <a:pPr marL="0">
              <a:buNone/>
            </a:pPr>
            <a:endParaRPr lang="pt-BR" sz="2400" dirty="0" smtClean="0"/>
          </a:p>
        </p:txBody>
      </p:sp>
      <p:pic>
        <p:nvPicPr>
          <p:cNvPr id="10"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5" name="Espaço Reservado para Número de Slide 14"/>
          <p:cNvSpPr>
            <a:spLocks noGrp="1"/>
          </p:cNvSpPr>
          <p:nvPr>
            <p:ph type="sldNum" sz="quarter" idx="12"/>
          </p:nvPr>
        </p:nvSpPr>
        <p:spPr/>
        <p:txBody>
          <a:bodyPr/>
          <a:lstStyle/>
          <a:p>
            <a:fld id="{ED4EFCAF-02F6-4C19-978C-00ACB5DA2ADC}" type="slidenum">
              <a:rPr lang="pt-BR" smtClean="0"/>
              <a:pPr/>
              <a:t>33</a:t>
            </a:fld>
            <a:endParaRPr lang="pt-BR" dirty="0"/>
          </a:p>
        </p:txBody>
      </p:sp>
      <p:sp>
        <p:nvSpPr>
          <p:cNvPr id="16" name="Espaço Reservado para Rodapé 15"/>
          <p:cNvSpPr>
            <a:spLocks noGrp="1"/>
          </p:cNvSpPr>
          <p:nvPr>
            <p:ph type="ftr" sz="quarter" idx="11"/>
          </p:nvPr>
        </p:nvSpPr>
        <p:spPr/>
        <p:txBody>
          <a:bodyPr/>
          <a:lstStyle/>
          <a:p>
            <a:r>
              <a:rPr lang="pt-BR" dirty="0" smtClean="0"/>
              <a:t>Treinamento MySQL - Básico</a:t>
            </a:r>
            <a:endParaRPr lang="pt-BR" dirty="0"/>
          </a:p>
        </p:txBody>
      </p:sp>
      <p:pic>
        <p:nvPicPr>
          <p:cNvPr id="1026" name="Picture 2"/>
          <p:cNvPicPr>
            <a:picLocks noChangeAspect="1" noChangeArrowheads="1"/>
          </p:cNvPicPr>
          <p:nvPr/>
        </p:nvPicPr>
        <p:blipFill>
          <a:blip r:embed="rId3" cstate="print"/>
          <a:srcRect/>
          <a:stretch>
            <a:fillRect/>
          </a:stretch>
        </p:blipFill>
        <p:spPr bwMode="auto">
          <a:xfrm>
            <a:off x="1475656" y="3212976"/>
            <a:ext cx="6410325" cy="3209925"/>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4100" dirty="0" smtClean="0"/>
              <a:t>Acesso e navegação básica no servidor.</a:t>
            </a:r>
            <a:endParaRPr lang="pt-BR" sz="4100" dirty="0"/>
          </a:p>
        </p:txBody>
      </p:sp>
      <p:sp>
        <p:nvSpPr>
          <p:cNvPr id="4" name="Espaço Reservado para Conteúdo 2"/>
          <p:cNvSpPr>
            <a:spLocks noGrp="1"/>
          </p:cNvSpPr>
          <p:nvPr>
            <p:ph idx="1"/>
          </p:nvPr>
        </p:nvSpPr>
        <p:spPr/>
        <p:txBody>
          <a:bodyPr>
            <a:normAutofit/>
          </a:bodyPr>
          <a:lstStyle/>
          <a:p>
            <a:pPr marL="0">
              <a:buNone/>
            </a:pPr>
            <a:r>
              <a:rPr lang="pt-BR" sz="2000" dirty="0" smtClean="0"/>
              <a:t>	Caso não se recorde de um determinado comando, o MySQL dispõe de um tutorial de ajuda completo, basta digitar o comando HELP [comando], como mostra o exemplo a seguir.</a:t>
            </a:r>
          </a:p>
          <a:p>
            <a:pPr marL="0">
              <a:buNone/>
            </a:pPr>
            <a:endParaRPr lang="pt-BR" sz="2400" dirty="0" smtClean="0"/>
          </a:p>
        </p:txBody>
      </p:sp>
      <p:pic>
        <p:nvPicPr>
          <p:cNvPr id="10"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5" name="Espaço Reservado para Número de Slide 14"/>
          <p:cNvSpPr>
            <a:spLocks noGrp="1"/>
          </p:cNvSpPr>
          <p:nvPr>
            <p:ph type="sldNum" sz="quarter" idx="12"/>
          </p:nvPr>
        </p:nvSpPr>
        <p:spPr/>
        <p:txBody>
          <a:bodyPr/>
          <a:lstStyle/>
          <a:p>
            <a:fld id="{ED4EFCAF-02F6-4C19-978C-00ACB5DA2ADC}" type="slidenum">
              <a:rPr lang="pt-BR" smtClean="0"/>
              <a:pPr/>
              <a:t>34</a:t>
            </a:fld>
            <a:endParaRPr lang="pt-BR" dirty="0"/>
          </a:p>
        </p:txBody>
      </p:sp>
      <p:sp>
        <p:nvSpPr>
          <p:cNvPr id="16" name="Espaço Reservado para Rodapé 15"/>
          <p:cNvSpPr>
            <a:spLocks noGrp="1"/>
          </p:cNvSpPr>
          <p:nvPr>
            <p:ph type="ftr" sz="quarter" idx="11"/>
          </p:nvPr>
        </p:nvSpPr>
        <p:spPr/>
        <p:txBody>
          <a:bodyPr/>
          <a:lstStyle/>
          <a:p>
            <a:r>
              <a:rPr lang="pt-BR" dirty="0" smtClean="0"/>
              <a:t>Treinamento MySQL - Básico</a:t>
            </a:r>
            <a:endParaRPr lang="pt-BR" dirty="0"/>
          </a:p>
        </p:txBody>
      </p:sp>
      <p:pic>
        <p:nvPicPr>
          <p:cNvPr id="2051" name="Picture 3"/>
          <p:cNvPicPr>
            <a:picLocks noChangeAspect="1" noChangeArrowheads="1"/>
          </p:cNvPicPr>
          <p:nvPr/>
        </p:nvPicPr>
        <p:blipFill>
          <a:blip r:embed="rId3" cstate="print"/>
          <a:srcRect/>
          <a:stretch>
            <a:fillRect/>
          </a:stretch>
        </p:blipFill>
        <p:spPr bwMode="auto">
          <a:xfrm>
            <a:off x="1331640" y="2996952"/>
            <a:ext cx="6748726" cy="3384376"/>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4100" dirty="0" smtClean="0"/>
              <a:t>Acesso e navegação básica no servidor.</a:t>
            </a:r>
            <a:endParaRPr lang="pt-BR" sz="4100" dirty="0"/>
          </a:p>
        </p:txBody>
      </p:sp>
      <p:sp>
        <p:nvSpPr>
          <p:cNvPr id="4" name="Espaço Reservado para Conteúdo 2"/>
          <p:cNvSpPr>
            <a:spLocks noGrp="1"/>
          </p:cNvSpPr>
          <p:nvPr>
            <p:ph idx="1"/>
          </p:nvPr>
        </p:nvSpPr>
        <p:spPr/>
        <p:txBody>
          <a:bodyPr>
            <a:normAutofit/>
          </a:bodyPr>
          <a:lstStyle/>
          <a:p>
            <a:pPr marL="0">
              <a:buNone/>
            </a:pPr>
            <a:r>
              <a:rPr lang="pt-BR" sz="2400" dirty="0" smtClean="0"/>
              <a:t>	Um banco de dados possui uma independência dos outros, com isso há a necessidade de trabalharmos com um determinado banco de dados especifico dentro do MySQL.</a:t>
            </a:r>
          </a:p>
          <a:p>
            <a:pPr marL="0">
              <a:buNone/>
            </a:pPr>
            <a:r>
              <a:rPr lang="pt-BR" sz="2400" dirty="0" smtClean="0"/>
              <a:t>	Em função disso utilizamos o comando “USE [nome];”, cujo a sua principal característica selecionar um banco de dados e assim criar suas tabela, Views, StoredProcedures e etc.</a:t>
            </a:r>
          </a:p>
          <a:p>
            <a:pPr marL="0">
              <a:buNone/>
            </a:pPr>
            <a:r>
              <a:rPr lang="pt-BR" sz="2400" dirty="0" smtClean="0"/>
              <a:t>	Podemos afirmar que uma base de dados é o universo que vive o nosso negocio.</a:t>
            </a:r>
          </a:p>
          <a:p>
            <a:pPr marL="0">
              <a:buNone/>
            </a:pPr>
            <a:r>
              <a:rPr lang="pt-BR" sz="2400" dirty="0" smtClean="0"/>
              <a:t>	Para visualizarmos as nossa tabelas utilizamos o comando “SHOW TABLES;”, como mostra o exemplo a seguir. </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35</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4100" dirty="0" smtClean="0"/>
              <a:t>Acesso e navegação básica no servidor.</a:t>
            </a:r>
            <a:endParaRPr lang="pt-BR" sz="4100" dirty="0"/>
          </a:p>
        </p:txBody>
      </p:sp>
      <p:pic>
        <p:nvPicPr>
          <p:cNvPr id="4098" name="Picture 2"/>
          <p:cNvPicPr>
            <a:picLocks noChangeAspect="1" noChangeArrowheads="1"/>
          </p:cNvPicPr>
          <p:nvPr/>
        </p:nvPicPr>
        <p:blipFill>
          <a:blip r:embed="rId2" cstate="print"/>
          <a:srcRect/>
          <a:stretch>
            <a:fillRect/>
          </a:stretch>
        </p:blipFill>
        <p:spPr bwMode="auto">
          <a:xfrm>
            <a:off x="1371600" y="2814658"/>
            <a:ext cx="6400800" cy="3543300"/>
          </a:xfrm>
          <a:prstGeom prst="rect">
            <a:avLst/>
          </a:prstGeom>
          <a:noFill/>
          <a:ln w="9525">
            <a:noFill/>
            <a:miter lim="800000"/>
            <a:headEnd/>
            <a:tailEnd/>
          </a:ln>
        </p:spPr>
      </p:pic>
      <p:sp>
        <p:nvSpPr>
          <p:cNvPr id="5" name="Texto explicativo retangular com cantos arredondados 4"/>
          <p:cNvSpPr/>
          <p:nvPr/>
        </p:nvSpPr>
        <p:spPr>
          <a:xfrm>
            <a:off x="3714744" y="3357562"/>
            <a:ext cx="2500330" cy="571504"/>
          </a:xfrm>
          <a:prstGeom prst="wedgeRoundRectCallout">
            <a:avLst>
              <a:gd name="adj1" fmla="val -71423"/>
              <a:gd name="adj2" fmla="val 91591"/>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t-BR" dirty="0" smtClean="0"/>
              <a:t>Selecionando um banco de dados</a:t>
            </a:r>
            <a:endParaRPr lang="pt-BR" dirty="0"/>
          </a:p>
        </p:txBody>
      </p:sp>
      <p:sp>
        <p:nvSpPr>
          <p:cNvPr id="6" name="Texto explicativo retangular com cantos arredondados 5"/>
          <p:cNvSpPr/>
          <p:nvPr/>
        </p:nvSpPr>
        <p:spPr>
          <a:xfrm>
            <a:off x="4429124" y="4143380"/>
            <a:ext cx="2357454" cy="1143008"/>
          </a:xfrm>
          <a:prstGeom prst="wedgeRoundRectCallout">
            <a:avLst>
              <a:gd name="adj1" fmla="val -115064"/>
              <a:gd name="adj2" fmla="val -28409"/>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t-BR" dirty="0" smtClean="0"/>
              <a:t>Comando que exibe todas as tabelas do banco de dados selecionado</a:t>
            </a:r>
            <a:endParaRPr lang="pt-BR" dirty="0"/>
          </a:p>
        </p:txBody>
      </p:sp>
      <p:pic>
        <p:nvPicPr>
          <p:cNvPr id="7" name="Picture 4" descr="E:\Senac\1299 - Projeto de banco de dados\Logo MySQL.gif"/>
          <p:cNvPicPr>
            <a:picLocks noChangeAspect="1" noChangeArrowheads="1"/>
          </p:cNvPicPr>
          <p:nvPr/>
        </p:nvPicPr>
        <p:blipFill>
          <a:blip r:embed="rId3" cstate="print"/>
          <a:srcRect/>
          <a:stretch>
            <a:fillRect/>
          </a:stretch>
        </p:blipFill>
        <p:spPr bwMode="auto">
          <a:xfrm>
            <a:off x="7729095" y="0"/>
            <a:ext cx="1414905" cy="1031923"/>
          </a:xfrm>
          <a:prstGeom prst="rect">
            <a:avLst/>
          </a:prstGeom>
          <a:noFill/>
        </p:spPr>
      </p:pic>
      <p:sp>
        <p:nvSpPr>
          <p:cNvPr id="12" name="Espaço Reservado para Número de Slide 11"/>
          <p:cNvSpPr>
            <a:spLocks noGrp="1"/>
          </p:cNvSpPr>
          <p:nvPr>
            <p:ph type="sldNum" sz="quarter" idx="12"/>
          </p:nvPr>
        </p:nvSpPr>
        <p:spPr/>
        <p:txBody>
          <a:bodyPr/>
          <a:lstStyle/>
          <a:p>
            <a:fld id="{ED4EFCAF-02F6-4C19-978C-00ACB5DA2ADC}" type="slidenum">
              <a:rPr lang="pt-BR" smtClean="0"/>
              <a:pPr/>
              <a:t>36</a:t>
            </a:fld>
            <a:endParaRPr lang="pt-BR" dirty="0"/>
          </a:p>
        </p:txBody>
      </p:sp>
      <p:sp>
        <p:nvSpPr>
          <p:cNvPr id="13" name="Espaço Reservado para Rodapé 12"/>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Manipulando Bancos de dados.</a:t>
            </a:r>
          </a:p>
        </p:txBody>
      </p:sp>
      <p:sp>
        <p:nvSpPr>
          <p:cNvPr id="4" name="Espaço Reservado para Conteúdo 2"/>
          <p:cNvSpPr>
            <a:spLocks noGrp="1"/>
          </p:cNvSpPr>
          <p:nvPr>
            <p:ph idx="1"/>
          </p:nvPr>
        </p:nvSpPr>
        <p:spPr/>
        <p:txBody>
          <a:bodyPr>
            <a:normAutofit lnSpcReduction="10000"/>
          </a:bodyPr>
          <a:lstStyle/>
          <a:p>
            <a:pPr marL="0">
              <a:buNone/>
            </a:pPr>
            <a:r>
              <a:rPr lang="pt-BR" sz="2400" dirty="0" smtClean="0"/>
              <a:t>	Já vimos anteriormente que o MySQL suporta em um servidor múltiplos bancos de dados.</a:t>
            </a:r>
          </a:p>
          <a:p>
            <a:pPr marL="0">
              <a:buNone/>
            </a:pPr>
            <a:r>
              <a:rPr lang="pt-BR" sz="2400" dirty="0" smtClean="0"/>
              <a:t>	Cada banco de dados tem suas próprias especificações, sendo elas:</a:t>
            </a:r>
          </a:p>
          <a:p>
            <a:pPr marL="0"/>
            <a:r>
              <a:rPr lang="pt-BR" sz="2400" dirty="0" smtClean="0"/>
              <a:t>“CHARACTER SET”: Tabelas de informações dos caracteres.</a:t>
            </a:r>
          </a:p>
          <a:p>
            <a:pPr marL="0"/>
            <a:r>
              <a:rPr lang="pt-BR" sz="2400" dirty="0" smtClean="0"/>
              <a:t>“COLLATE”: Coleção em relação a região e coleção de caracteres.</a:t>
            </a:r>
          </a:p>
          <a:p>
            <a:pPr marL="0">
              <a:buNone/>
            </a:pPr>
            <a:r>
              <a:rPr lang="pt-BR" sz="2400" dirty="0" smtClean="0"/>
              <a:t>	Ao instalar o MySQL definimos o “CHARACTER SET” e um “COLLATE” padrão sendo assim no momento que criarmos um determinado banco de dados e não definirmos os mesmos, o banco será criado com as configurações padrão.</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37</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Manipulando Bancos de dados.</a:t>
            </a:r>
            <a:endParaRPr lang="pt-BR" dirty="0"/>
          </a:p>
        </p:txBody>
      </p:sp>
      <p:sp>
        <p:nvSpPr>
          <p:cNvPr id="4" name="Espaço Reservado para Conteúdo 2"/>
          <p:cNvSpPr>
            <a:spLocks noGrp="1"/>
          </p:cNvSpPr>
          <p:nvPr>
            <p:ph idx="1"/>
          </p:nvPr>
        </p:nvSpPr>
        <p:spPr/>
        <p:txBody>
          <a:bodyPr>
            <a:normAutofit/>
          </a:bodyPr>
          <a:lstStyle/>
          <a:p>
            <a:pPr marL="0">
              <a:buNone/>
            </a:pPr>
            <a:r>
              <a:rPr lang="pt-BR" sz="2400" dirty="0" smtClean="0"/>
              <a:t>	Ao criarmos um banco de dados podemos verificar se o banco de dados já existe e ignorar a ação, assim o MySQL irá gerar um alerta e não um erro, para isso definimos no momento da criação do banco de dados “IF NOT EXISTS”.</a:t>
            </a:r>
          </a:p>
          <a:p>
            <a:pPr marL="0">
              <a:buNone/>
            </a:pPr>
            <a:r>
              <a:rPr lang="pt-BR" sz="2400" dirty="0" smtClean="0"/>
              <a:t>	Segue a baixo a sintaxe para a criação de um novo banco de dados no MySQL.</a:t>
            </a:r>
          </a:p>
          <a:p>
            <a:pPr marL="0">
              <a:buNone/>
            </a:pPr>
            <a:r>
              <a:rPr lang="pt-BR" sz="2400" dirty="0" smtClean="0"/>
              <a:t>CREATE DATABASE </a:t>
            </a:r>
            <a:r>
              <a:rPr lang="pt-BR" sz="2400" dirty="0" smtClean="0">
                <a:solidFill>
                  <a:srgbClr val="C00000"/>
                </a:solidFill>
              </a:rPr>
              <a:t>IF NOT EXISTS</a:t>
            </a:r>
            <a:r>
              <a:rPr lang="pt-BR" sz="2400" dirty="0" smtClean="0"/>
              <a:t> nome_banco </a:t>
            </a:r>
            <a:r>
              <a:rPr lang="pt-BR" sz="2400" dirty="0" smtClean="0">
                <a:solidFill>
                  <a:srgbClr val="C00000"/>
                </a:solidFill>
              </a:rPr>
              <a:t>CHARACTER SET = nome_charset COLLATE nome_colecao</a:t>
            </a:r>
          </a:p>
          <a:p>
            <a:pPr marL="0">
              <a:buNone/>
            </a:pPr>
            <a:r>
              <a:rPr lang="pt-BR" sz="2400" dirty="0" smtClean="0"/>
              <a:t>	Todas as palavras selecionada acima na cor vermelha são termos opcionais.</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38</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Manipulando Bancos de dados.</a:t>
            </a:r>
            <a:endParaRPr lang="pt-BR" dirty="0"/>
          </a:p>
        </p:txBody>
      </p:sp>
      <p:sp>
        <p:nvSpPr>
          <p:cNvPr id="4" name="Espaço Reservado para Conteúdo 2"/>
          <p:cNvSpPr>
            <a:spLocks noGrp="1"/>
          </p:cNvSpPr>
          <p:nvPr>
            <p:ph idx="1"/>
          </p:nvPr>
        </p:nvSpPr>
        <p:spPr/>
        <p:txBody>
          <a:bodyPr>
            <a:normAutofit/>
          </a:bodyPr>
          <a:lstStyle/>
          <a:p>
            <a:pPr marL="0">
              <a:buNone/>
            </a:pPr>
            <a:r>
              <a:rPr lang="pt-BR" sz="2400" dirty="0" smtClean="0"/>
              <a:t>	Segue alguns exemplos na imagem a baixo. </a:t>
            </a:r>
          </a:p>
        </p:txBody>
      </p:sp>
      <p:pic>
        <p:nvPicPr>
          <p:cNvPr id="5122" name="Picture 2"/>
          <p:cNvPicPr>
            <a:picLocks noChangeAspect="1" noChangeArrowheads="1"/>
          </p:cNvPicPr>
          <p:nvPr/>
        </p:nvPicPr>
        <p:blipFill>
          <a:blip r:embed="rId2" cstate="print"/>
          <a:srcRect/>
          <a:stretch>
            <a:fillRect/>
          </a:stretch>
        </p:blipFill>
        <p:spPr bwMode="auto">
          <a:xfrm>
            <a:off x="752493" y="2643182"/>
            <a:ext cx="6391275" cy="3552825"/>
          </a:xfrm>
          <a:prstGeom prst="rect">
            <a:avLst/>
          </a:prstGeom>
          <a:noFill/>
          <a:ln w="9525">
            <a:noFill/>
            <a:miter lim="800000"/>
            <a:headEnd/>
            <a:tailEnd/>
          </a:ln>
        </p:spPr>
      </p:pic>
      <p:sp>
        <p:nvSpPr>
          <p:cNvPr id="5" name="Texto explicativo retangular com cantos arredondados 4"/>
          <p:cNvSpPr/>
          <p:nvPr/>
        </p:nvSpPr>
        <p:spPr>
          <a:xfrm>
            <a:off x="5929322" y="2643182"/>
            <a:ext cx="2286016" cy="1071570"/>
          </a:xfrm>
          <a:prstGeom prst="wedgeRoundRectCallout">
            <a:avLst>
              <a:gd name="adj1" fmla="val -57611"/>
              <a:gd name="adj2" fmla="val 100427"/>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t-BR" sz="1600" dirty="0" smtClean="0"/>
              <a:t>Criando um banco verificando se já existe e definindo o charset e a coleção.</a:t>
            </a:r>
            <a:endParaRPr lang="pt-BR" sz="1600" dirty="0"/>
          </a:p>
        </p:txBody>
      </p:sp>
      <p:sp>
        <p:nvSpPr>
          <p:cNvPr id="6" name="Texto explicativo retangular com cantos arredondados 5"/>
          <p:cNvSpPr/>
          <p:nvPr/>
        </p:nvSpPr>
        <p:spPr>
          <a:xfrm>
            <a:off x="3571868" y="2786058"/>
            <a:ext cx="2286016" cy="642942"/>
          </a:xfrm>
          <a:prstGeom prst="wedgeRoundRectCallout">
            <a:avLst>
              <a:gd name="adj1" fmla="val -70944"/>
              <a:gd name="adj2" fmla="val 122838"/>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t-BR" dirty="0" smtClean="0"/>
              <a:t>Maneira simples de criar um banco. </a:t>
            </a:r>
            <a:endParaRPr lang="pt-BR" dirty="0"/>
          </a:p>
        </p:txBody>
      </p:sp>
      <p:sp>
        <p:nvSpPr>
          <p:cNvPr id="7" name="Texto explicativo retangular com cantos arredondados 6"/>
          <p:cNvSpPr/>
          <p:nvPr/>
        </p:nvSpPr>
        <p:spPr>
          <a:xfrm>
            <a:off x="7000892" y="4000504"/>
            <a:ext cx="2071734" cy="642942"/>
          </a:xfrm>
          <a:prstGeom prst="wedgeRoundRectCallout">
            <a:avLst>
              <a:gd name="adj1" fmla="val -53787"/>
              <a:gd name="adj2" fmla="val 92670"/>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t-BR" sz="1600" dirty="0" smtClean="0"/>
              <a:t>Ao repetir a query é gerado um alerta. </a:t>
            </a:r>
            <a:endParaRPr lang="pt-BR" sz="1600" dirty="0"/>
          </a:p>
        </p:txBody>
      </p:sp>
      <p:sp>
        <p:nvSpPr>
          <p:cNvPr id="9" name="Texto explicativo retangular com cantos arredondados 8"/>
          <p:cNvSpPr/>
          <p:nvPr/>
        </p:nvSpPr>
        <p:spPr>
          <a:xfrm>
            <a:off x="6786578" y="5715016"/>
            <a:ext cx="2286016" cy="1071570"/>
          </a:xfrm>
          <a:prstGeom prst="wedgeRoundRectCallout">
            <a:avLst>
              <a:gd name="adj1" fmla="val -44885"/>
              <a:gd name="adj2" fmla="val -69376"/>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t-BR" sz="1600" dirty="0" smtClean="0"/>
              <a:t>Quando removemos o tratamento ele gera um erro ao criar a base.</a:t>
            </a:r>
            <a:endParaRPr lang="pt-BR" sz="1600" dirty="0"/>
          </a:p>
        </p:txBody>
      </p:sp>
      <p:pic>
        <p:nvPicPr>
          <p:cNvPr id="10" name="Picture 4" descr="E:\Senac\1299 - Projeto de banco de dados\Logo MySQL.gif"/>
          <p:cNvPicPr>
            <a:picLocks noChangeAspect="1" noChangeArrowheads="1"/>
          </p:cNvPicPr>
          <p:nvPr/>
        </p:nvPicPr>
        <p:blipFill>
          <a:blip r:embed="rId3" cstate="print"/>
          <a:srcRect/>
          <a:stretch>
            <a:fillRect/>
          </a:stretch>
        </p:blipFill>
        <p:spPr bwMode="auto">
          <a:xfrm>
            <a:off x="7729095" y="0"/>
            <a:ext cx="1414905" cy="1031923"/>
          </a:xfrm>
          <a:prstGeom prst="rect">
            <a:avLst/>
          </a:prstGeom>
          <a:noFill/>
        </p:spPr>
      </p:pic>
      <p:sp>
        <p:nvSpPr>
          <p:cNvPr id="15" name="Espaço Reservado para Número de Slide 14"/>
          <p:cNvSpPr>
            <a:spLocks noGrp="1"/>
          </p:cNvSpPr>
          <p:nvPr>
            <p:ph type="sldNum" sz="quarter" idx="12"/>
          </p:nvPr>
        </p:nvSpPr>
        <p:spPr/>
        <p:txBody>
          <a:bodyPr/>
          <a:lstStyle/>
          <a:p>
            <a:fld id="{ED4EFCAF-02F6-4C19-978C-00ACB5DA2ADC}" type="slidenum">
              <a:rPr lang="pt-BR" smtClean="0"/>
              <a:pPr/>
              <a:t>39</a:t>
            </a:fld>
            <a:endParaRPr lang="pt-BR" dirty="0"/>
          </a:p>
        </p:txBody>
      </p:sp>
      <p:sp>
        <p:nvSpPr>
          <p:cNvPr id="16" name="Espaço Reservado para Rodapé 15"/>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4000" dirty="0" smtClean="0"/>
              <a:t>Introdução a banco de dados relacional</a:t>
            </a:r>
          </a:p>
        </p:txBody>
      </p:sp>
      <p:sp>
        <p:nvSpPr>
          <p:cNvPr id="3" name="Espaço Reservado para Conteúdo 2"/>
          <p:cNvSpPr>
            <a:spLocks noGrp="1"/>
          </p:cNvSpPr>
          <p:nvPr>
            <p:ph idx="1"/>
          </p:nvPr>
        </p:nvSpPr>
        <p:spPr/>
        <p:txBody>
          <a:bodyPr>
            <a:normAutofit/>
          </a:bodyPr>
          <a:lstStyle/>
          <a:p>
            <a:pPr marL="0">
              <a:buNone/>
            </a:pPr>
            <a:r>
              <a:rPr lang="pt-BR" sz="2400" dirty="0" smtClean="0"/>
              <a:t>	Nesse primeiro tópico abordaremos uma introdução sobre Modelo Relacional.</a:t>
            </a:r>
          </a:p>
          <a:p>
            <a:pPr marL="0">
              <a:buNone/>
            </a:pPr>
            <a:r>
              <a:rPr lang="pt-BR" sz="2400" dirty="0" smtClean="0"/>
              <a:t>	Criado em 1970 por Edgar Frank Codd é um conceito baseado na lógica e na teoria dos conjuntos, utilizada hoje para gerencia de banco de dados.</a:t>
            </a:r>
          </a:p>
          <a:p>
            <a:pPr marL="0">
              <a:buNone/>
            </a:pPr>
            <a:r>
              <a:rPr lang="pt-BR" sz="2400" dirty="0" smtClean="0"/>
              <a:t>	Uma forma simplificada de exibir as informações gravadas, foi criada a linguagem SQL.</a:t>
            </a:r>
          </a:p>
          <a:p>
            <a:pPr marL="0">
              <a:buNone/>
            </a:pPr>
            <a:r>
              <a:rPr lang="pt-BR" sz="2400" dirty="0" smtClean="0"/>
              <a:t>	Que é utilizada até os dias atuais pelos Sistemas Gerenciadores de Bancos de Dados. </a:t>
            </a:r>
          </a:p>
        </p:txBody>
      </p:sp>
      <p:pic>
        <p:nvPicPr>
          <p:cNvPr id="4"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9" name="Espaço Reservado para Número de Slide 8"/>
          <p:cNvSpPr>
            <a:spLocks noGrp="1"/>
          </p:cNvSpPr>
          <p:nvPr>
            <p:ph type="sldNum" sz="quarter" idx="12"/>
          </p:nvPr>
        </p:nvSpPr>
        <p:spPr/>
        <p:txBody>
          <a:bodyPr/>
          <a:lstStyle/>
          <a:p>
            <a:fld id="{ED4EFCAF-02F6-4C19-978C-00ACB5DA2ADC}" type="slidenum">
              <a:rPr lang="pt-BR" smtClean="0"/>
              <a:pPr/>
              <a:t>4</a:t>
            </a:fld>
            <a:endParaRPr lang="pt-BR" dirty="0"/>
          </a:p>
        </p:txBody>
      </p:sp>
      <p:sp>
        <p:nvSpPr>
          <p:cNvPr id="10" name="Espaço Reservado para Rodapé 9"/>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Manipulando Bancos de dados.</a:t>
            </a:r>
            <a:endParaRPr lang="pt-BR" dirty="0"/>
          </a:p>
        </p:txBody>
      </p:sp>
      <p:sp>
        <p:nvSpPr>
          <p:cNvPr id="4" name="Espaço Reservado para Conteúdo 2"/>
          <p:cNvSpPr>
            <a:spLocks noGrp="1"/>
          </p:cNvSpPr>
          <p:nvPr>
            <p:ph idx="1"/>
          </p:nvPr>
        </p:nvSpPr>
        <p:spPr/>
        <p:txBody>
          <a:bodyPr>
            <a:normAutofit/>
          </a:bodyPr>
          <a:lstStyle/>
          <a:p>
            <a:pPr marL="0">
              <a:buNone/>
            </a:pPr>
            <a:r>
              <a:rPr lang="pt-BR" sz="2400" dirty="0" smtClean="0"/>
              <a:t>	Podemos posteriormente alterar as definições de um determinado banco de dados, através do comando “ALTER DATABASE”, segue a sua sintaxe.</a:t>
            </a:r>
          </a:p>
          <a:p>
            <a:pPr marL="0">
              <a:buNone/>
            </a:pPr>
            <a:r>
              <a:rPr lang="pt-BR" sz="2400" dirty="0" smtClean="0"/>
              <a:t>ALTER  DATABASE nome_banco CHARACTER SET = nome_charset COLLATE = nome_colate;</a:t>
            </a:r>
          </a:p>
          <a:p>
            <a:pPr marL="0">
              <a:buNone/>
            </a:pPr>
            <a:r>
              <a:rPr lang="pt-BR" sz="2400" dirty="0" smtClean="0"/>
              <a:t>	Segue o exemplo abaixo:</a:t>
            </a:r>
          </a:p>
        </p:txBody>
      </p:sp>
      <p:pic>
        <p:nvPicPr>
          <p:cNvPr id="6147" name="Picture 3"/>
          <p:cNvPicPr>
            <a:picLocks noChangeAspect="1" noChangeArrowheads="1"/>
          </p:cNvPicPr>
          <p:nvPr/>
        </p:nvPicPr>
        <p:blipFill>
          <a:blip r:embed="rId2" cstate="print"/>
          <a:srcRect/>
          <a:stretch>
            <a:fillRect/>
          </a:stretch>
        </p:blipFill>
        <p:spPr bwMode="auto">
          <a:xfrm>
            <a:off x="1428728" y="4344119"/>
            <a:ext cx="6400800" cy="2181225"/>
          </a:xfrm>
          <a:prstGeom prst="rect">
            <a:avLst/>
          </a:prstGeom>
          <a:noFill/>
          <a:ln w="9525">
            <a:noFill/>
            <a:miter lim="800000"/>
            <a:headEnd/>
            <a:tailEnd/>
          </a:ln>
        </p:spPr>
      </p:pic>
      <p:pic>
        <p:nvPicPr>
          <p:cNvPr id="5" name="Picture 4" descr="E:\Senac\1299 - Projeto de banco de dados\Logo MySQL.gif"/>
          <p:cNvPicPr>
            <a:picLocks noChangeAspect="1" noChangeArrowheads="1"/>
          </p:cNvPicPr>
          <p:nvPr/>
        </p:nvPicPr>
        <p:blipFill>
          <a:blip r:embed="rId3"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40</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Bancos de dados no MySQL</a:t>
            </a:r>
            <a:endParaRPr lang="pt-BR" dirty="0"/>
          </a:p>
        </p:txBody>
      </p:sp>
      <p:sp>
        <p:nvSpPr>
          <p:cNvPr id="4" name="Espaço Reservado para Conteúdo 2"/>
          <p:cNvSpPr>
            <a:spLocks noGrp="1"/>
          </p:cNvSpPr>
          <p:nvPr>
            <p:ph idx="1"/>
          </p:nvPr>
        </p:nvSpPr>
        <p:spPr/>
        <p:txBody>
          <a:bodyPr>
            <a:normAutofit/>
          </a:bodyPr>
          <a:lstStyle/>
          <a:p>
            <a:pPr marL="0">
              <a:buNone/>
            </a:pPr>
            <a:r>
              <a:rPr lang="pt-BR" sz="2400" dirty="0" smtClean="0"/>
              <a:t>	Para apagarmos definitivamente um banco de dados basta utilizar o comando “DROP DATABASE”.</a:t>
            </a:r>
          </a:p>
          <a:p>
            <a:pPr marL="0">
              <a:buNone/>
            </a:pPr>
            <a:r>
              <a:rPr lang="pt-BR" sz="2400" dirty="0" smtClean="0"/>
              <a:t>	Atenção muito cuidado ao tomar essa decisão, certifique - se que esteja fazendo a coisa certa, pois não há como recuperar as informações novamente.</a:t>
            </a:r>
          </a:p>
          <a:p>
            <a:pPr marL="0">
              <a:buNone/>
            </a:pPr>
            <a:r>
              <a:rPr lang="pt-BR" sz="2400" dirty="0" smtClean="0"/>
              <a:t>	Exemplo:</a:t>
            </a:r>
          </a:p>
        </p:txBody>
      </p:sp>
      <p:pic>
        <p:nvPicPr>
          <p:cNvPr id="7170" name="Picture 2"/>
          <p:cNvPicPr>
            <a:picLocks noChangeAspect="1" noChangeArrowheads="1"/>
          </p:cNvPicPr>
          <p:nvPr/>
        </p:nvPicPr>
        <p:blipFill>
          <a:blip r:embed="rId2" cstate="print"/>
          <a:srcRect/>
          <a:stretch>
            <a:fillRect/>
          </a:stretch>
        </p:blipFill>
        <p:spPr bwMode="auto">
          <a:xfrm>
            <a:off x="1438298" y="4557735"/>
            <a:ext cx="6419850" cy="2085975"/>
          </a:xfrm>
          <a:prstGeom prst="rect">
            <a:avLst/>
          </a:prstGeom>
          <a:noFill/>
          <a:ln w="9525">
            <a:noFill/>
            <a:miter lim="800000"/>
            <a:headEnd/>
            <a:tailEnd/>
          </a:ln>
        </p:spPr>
      </p:pic>
      <p:pic>
        <p:nvPicPr>
          <p:cNvPr id="5" name="Picture 4" descr="E:\Senac\1299 - Projeto de banco de dados\Logo MySQL.gif"/>
          <p:cNvPicPr>
            <a:picLocks noChangeAspect="1" noChangeArrowheads="1"/>
          </p:cNvPicPr>
          <p:nvPr/>
        </p:nvPicPr>
        <p:blipFill>
          <a:blip r:embed="rId3"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41</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Manipulação de tabelas.</a:t>
            </a:r>
          </a:p>
        </p:txBody>
      </p:sp>
      <p:sp>
        <p:nvSpPr>
          <p:cNvPr id="4" name="Espaço Reservado para Conteúdo 2"/>
          <p:cNvSpPr>
            <a:spLocks noGrp="1"/>
          </p:cNvSpPr>
          <p:nvPr>
            <p:ph idx="1"/>
          </p:nvPr>
        </p:nvSpPr>
        <p:spPr/>
        <p:txBody>
          <a:bodyPr>
            <a:normAutofit/>
          </a:bodyPr>
          <a:lstStyle/>
          <a:p>
            <a:pPr marL="0">
              <a:buNone/>
            </a:pPr>
            <a:r>
              <a:rPr lang="pt-BR" sz="2400" dirty="0" smtClean="0"/>
              <a:t>	Tabela é um conjunto de dados dispostos em número finito de colunas e número ilimitado de linhas.</a:t>
            </a:r>
          </a:p>
          <a:p>
            <a:pPr marL="0">
              <a:buNone/>
            </a:pPr>
            <a:r>
              <a:rPr lang="pt-BR" sz="2400" dirty="0" smtClean="0"/>
              <a:t>	No MySQL o usuário poderá definir o motor de acordo com a sua necessidade.</a:t>
            </a:r>
          </a:p>
          <a:p>
            <a:pPr marL="0">
              <a:buNone/>
            </a:pPr>
            <a:r>
              <a:rPr lang="pt-BR" sz="2400" dirty="0" smtClean="0"/>
              <a:t>	Os STORAGE ENGINES ou motores é o grande diferencial do MySQL, pois permite que o SGBD se adapte para a real necessidade no seu negócio.</a:t>
            </a:r>
          </a:p>
          <a:p>
            <a:pPr marL="0">
              <a:buNone/>
            </a:pPr>
            <a:r>
              <a:rPr lang="pt-BR" sz="2400" dirty="0" smtClean="0"/>
              <a:t>	Cada ENGINES tem uma caracteriza especifica e uma limitação especifica, nos próximos slides veremos as característica dos motores mais comuns.</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42</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Manipulação de tabelas.</a:t>
            </a:r>
            <a:endParaRPr lang="pt-BR" dirty="0"/>
          </a:p>
        </p:txBody>
      </p:sp>
      <p:sp>
        <p:nvSpPr>
          <p:cNvPr id="4" name="Espaço Reservado para Conteúdo 2"/>
          <p:cNvSpPr>
            <a:spLocks noGrp="1"/>
          </p:cNvSpPr>
          <p:nvPr>
            <p:ph idx="1"/>
          </p:nvPr>
        </p:nvSpPr>
        <p:spPr/>
        <p:txBody>
          <a:bodyPr>
            <a:normAutofit fontScale="92500" lnSpcReduction="20000"/>
          </a:bodyPr>
          <a:lstStyle/>
          <a:p>
            <a:pPr marL="0">
              <a:buNone/>
            </a:pPr>
            <a:r>
              <a:rPr lang="pt-BR" sz="2400" dirty="0" smtClean="0"/>
              <a:t>	 </a:t>
            </a:r>
            <a:r>
              <a:rPr lang="pt-BR" sz="2400" b="1" dirty="0" smtClean="0"/>
              <a:t>MyISAM</a:t>
            </a:r>
            <a:r>
              <a:rPr lang="pt-BR" sz="2400" dirty="0" smtClean="0"/>
              <a:t>: Gerencia tabelas não transacionais. Ele oferece alta velocidade de armazenamento e recuperação de registros, bem como capacidades de pesquisa de texto completo. MyISAM é suportada em todas as configurações do MySQL, e é o motor de armazenamento padrão das versões anteriores a 5.</a:t>
            </a:r>
          </a:p>
          <a:p>
            <a:pPr marL="0">
              <a:buNone/>
            </a:pPr>
            <a:r>
              <a:rPr lang="pt-BR" sz="2400" dirty="0" smtClean="0"/>
              <a:t>	</a:t>
            </a:r>
            <a:r>
              <a:rPr lang="pt-BR" sz="2400" b="1" dirty="0" err="1" smtClean="0"/>
              <a:t>InnoDB</a:t>
            </a:r>
            <a:r>
              <a:rPr lang="pt-BR" sz="2400" dirty="0" smtClean="0"/>
              <a:t>: gerencia tabelas transacionais atendendo completamente a regra ACID. Oferecendo assim uma maior segurança na manipulação dos dados, possui a funcionalidade de </a:t>
            </a:r>
            <a:r>
              <a:rPr lang="pt-BR" sz="2400" dirty="0" err="1" smtClean="0"/>
              <a:t>auto-recovery</a:t>
            </a:r>
            <a:r>
              <a:rPr lang="pt-BR" sz="2400" dirty="0" smtClean="0"/>
              <a:t> e por fim possui atende os níveis de leitura MVCC e suporta chaves estrangeiras.</a:t>
            </a:r>
          </a:p>
          <a:p>
            <a:pPr marL="0">
              <a:buNone/>
            </a:pPr>
            <a:r>
              <a:rPr lang="pt-BR" sz="2400" dirty="0" smtClean="0"/>
              <a:t>	</a:t>
            </a:r>
            <a:r>
              <a:rPr lang="pt-BR" sz="2400" b="1" dirty="0" smtClean="0"/>
              <a:t>MEMORY</a:t>
            </a:r>
            <a:r>
              <a:rPr lang="pt-BR" sz="2400" dirty="0" smtClean="0"/>
              <a:t>: Motor no qual os registros são armazenados na memória do servidor sendo assim possibilitando alta performance, porem muito cuidado caso o servidor seja desligado as informações serão perdidas.</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43</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Manipulação de tabelas.</a:t>
            </a:r>
            <a:endParaRPr lang="pt-BR" dirty="0"/>
          </a:p>
        </p:txBody>
      </p:sp>
      <p:sp>
        <p:nvSpPr>
          <p:cNvPr id="4" name="Espaço Reservado para Conteúdo 2"/>
          <p:cNvSpPr>
            <a:spLocks noGrp="1"/>
          </p:cNvSpPr>
          <p:nvPr>
            <p:ph idx="1"/>
          </p:nvPr>
        </p:nvSpPr>
        <p:spPr/>
        <p:txBody>
          <a:bodyPr>
            <a:normAutofit/>
          </a:bodyPr>
          <a:lstStyle/>
          <a:p>
            <a:pPr marL="0">
              <a:buNone/>
            </a:pPr>
            <a:r>
              <a:rPr lang="pt-BR" sz="2400" dirty="0" smtClean="0"/>
              <a:t>	Outra característica importante das tabelas são as colunas, cujo as mesma tem um tipo de dado especifico.</a:t>
            </a:r>
          </a:p>
          <a:p>
            <a:pPr marL="0">
              <a:buNone/>
            </a:pPr>
            <a:r>
              <a:rPr lang="pt-BR" sz="2400" dirty="0" smtClean="0"/>
              <a:t>	Esse tipo de dado tem uma característica especifica com a natureza da informação a ser armazenada, por exemplo em uma tabela de clientes temos por necessidade armazenar o nome e data de nascimento do cliente os tipo de dados deveriam ser respectivamente uma coleção de caracteres e data.</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44</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Manipulação de tabelas.</a:t>
            </a:r>
            <a:endParaRPr lang="pt-BR" dirty="0"/>
          </a:p>
        </p:txBody>
      </p:sp>
      <p:sp>
        <p:nvSpPr>
          <p:cNvPr id="4" name="Espaço Reservado para Conteúdo 2"/>
          <p:cNvSpPr>
            <a:spLocks noGrp="1"/>
          </p:cNvSpPr>
          <p:nvPr>
            <p:ph idx="1"/>
          </p:nvPr>
        </p:nvSpPr>
        <p:spPr/>
        <p:txBody>
          <a:bodyPr>
            <a:normAutofit fontScale="92500" lnSpcReduction="20000"/>
          </a:bodyPr>
          <a:lstStyle/>
          <a:p>
            <a:pPr marL="0">
              <a:buNone/>
            </a:pPr>
            <a:r>
              <a:rPr lang="pt-BR" sz="2400" dirty="0" smtClean="0"/>
              <a:t>	Existem quatro categorias de tipos de dados:</a:t>
            </a:r>
          </a:p>
          <a:p>
            <a:pPr marL="1188720" lvl="4"/>
            <a:r>
              <a:rPr lang="pt-BR" sz="1800" b="1" dirty="0" smtClean="0"/>
              <a:t>Numéricos</a:t>
            </a:r>
            <a:r>
              <a:rPr lang="pt-BR" sz="1800" dirty="0" smtClean="0"/>
              <a:t>: Inteiros e decimal.</a:t>
            </a:r>
          </a:p>
          <a:p>
            <a:pPr marL="1188720" lvl="4"/>
            <a:r>
              <a:rPr lang="pt-BR" sz="1800" b="1" dirty="0" smtClean="0"/>
              <a:t>Caractere</a:t>
            </a:r>
            <a:r>
              <a:rPr lang="pt-BR" sz="1800" dirty="0" smtClean="0"/>
              <a:t>: Coleção de caracteres.</a:t>
            </a:r>
          </a:p>
          <a:p>
            <a:pPr marL="1188720" lvl="4"/>
            <a:r>
              <a:rPr lang="pt-BR" sz="1800" b="1" dirty="0" smtClean="0"/>
              <a:t>Binários</a:t>
            </a:r>
            <a:r>
              <a:rPr lang="pt-BR" sz="1800" dirty="0" smtClean="0"/>
              <a:t>: Armazenamento de textos binários.</a:t>
            </a:r>
          </a:p>
          <a:p>
            <a:pPr marL="1188720" lvl="4"/>
            <a:r>
              <a:rPr lang="pt-BR" sz="1800" b="1" dirty="0" smtClean="0"/>
              <a:t>Temporal</a:t>
            </a:r>
            <a:r>
              <a:rPr lang="pt-BR" sz="1800" dirty="0" smtClean="0"/>
              <a:t>: datas e horas.</a:t>
            </a:r>
          </a:p>
          <a:p>
            <a:pPr marL="0">
              <a:buNone/>
            </a:pPr>
            <a:r>
              <a:rPr lang="pt-BR" sz="2400" dirty="0" smtClean="0"/>
              <a:t>	O tamanho de um tipo de data é relativo tanto em memória e em disco o mesmo também está diretamente associada a performance.</a:t>
            </a:r>
          </a:p>
          <a:p>
            <a:pPr marL="0">
              <a:buNone/>
            </a:pPr>
            <a:r>
              <a:rPr lang="pt-BR" sz="2400" dirty="0" smtClean="0"/>
              <a:t>	A seguir o ABC dos tipos de dados:</a:t>
            </a:r>
          </a:p>
          <a:p>
            <a:pPr marL="1188720" lvl="4"/>
            <a:r>
              <a:rPr lang="pt-BR" sz="1800" b="1" dirty="0" smtClean="0"/>
              <a:t>A – </a:t>
            </a:r>
            <a:r>
              <a:rPr lang="pt-BR" sz="1800" b="1" dirty="0" err="1" smtClean="0"/>
              <a:t>Apt</a:t>
            </a:r>
            <a:r>
              <a:rPr lang="pt-BR" sz="1800" dirty="0" smtClean="0"/>
              <a:t>: Os dados precisam ser representados no tipo mais adequado a entidade na qual a mesma representa.</a:t>
            </a:r>
          </a:p>
          <a:p>
            <a:pPr marL="1188720" lvl="4"/>
            <a:r>
              <a:rPr lang="pt-BR" sz="1800" b="1" dirty="0" smtClean="0"/>
              <a:t>B – </a:t>
            </a:r>
            <a:r>
              <a:rPr lang="pt-BR" sz="1800" b="1" dirty="0" err="1" smtClean="0"/>
              <a:t>Brief</a:t>
            </a:r>
            <a:r>
              <a:rPr lang="pt-BR" sz="1800" b="1" dirty="0" smtClean="0"/>
              <a:t> (Breve)</a:t>
            </a:r>
            <a:r>
              <a:rPr lang="pt-BR" sz="1800" dirty="0" smtClean="0"/>
              <a:t>: Escolhendo o menor  tamanho do tipo de dados podemos economizar espaço em disco sendo assim aumentando a performance.</a:t>
            </a:r>
          </a:p>
          <a:p>
            <a:pPr marL="1188720" lvl="4"/>
            <a:r>
              <a:rPr lang="pt-BR" sz="1800" b="1" dirty="0" smtClean="0"/>
              <a:t>C – Complete (Completo)</a:t>
            </a:r>
            <a:r>
              <a:rPr lang="pt-BR" sz="1800" dirty="0" smtClean="0"/>
              <a:t>: O tipo de dados deverá conter o tamanho máximo que o tipo deverá conter.</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45</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Manipulação de tabelas.</a:t>
            </a:r>
            <a:endParaRPr lang="pt-BR" dirty="0"/>
          </a:p>
        </p:txBody>
      </p:sp>
      <p:sp>
        <p:nvSpPr>
          <p:cNvPr id="4" name="Espaço Reservado para Conteúdo 2"/>
          <p:cNvSpPr>
            <a:spLocks noGrp="1"/>
          </p:cNvSpPr>
          <p:nvPr>
            <p:ph idx="1"/>
          </p:nvPr>
        </p:nvSpPr>
        <p:spPr/>
        <p:txBody>
          <a:bodyPr>
            <a:normAutofit/>
          </a:bodyPr>
          <a:lstStyle/>
          <a:p>
            <a:pPr marL="0">
              <a:buNone/>
            </a:pPr>
            <a:r>
              <a:rPr lang="pt-BR" sz="1600" dirty="0" smtClean="0"/>
              <a:t>	A seguir veremos uma descrição dos tipos de dados numéricos no </a:t>
            </a:r>
            <a:r>
              <a:rPr lang="pt-BR" sz="1600" dirty="0" err="1" smtClean="0"/>
              <a:t>MySQL</a:t>
            </a:r>
            <a:r>
              <a:rPr lang="pt-BR" sz="1600" dirty="0" smtClean="0"/>
              <a:t>.</a:t>
            </a:r>
          </a:p>
          <a:p>
            <a:pPr marL="0">
              <a:buNone/>
            </a:pPr>
            <a:r>
              <a:rPr lang="pt-BR" sz="1600" dirty="0" smtClean="0"/>
              <a:t>	Os tipos de dados numéricos pode conter um intervalo que vai de um número máximo negativo e um número máximo positivo conforme  descreveremos a seguir, porem não havendo a necessidade de utilizar números negativos, podemos definir o atributo “</a:t>
            </a:r>
            <a:r>
              <a:rPr lang="pt-BR" sz="1600" b="1" dirty="0" err="1" smtClean="0"/>
              <a:t>unsigned</a:t>
            </a:r>
            <a:r>
              <a:rPr lang="pt-BR" sz="1600" dirty="0" smtClean="0"/>
              <a:t>”. </a:t>
            </a:r>
          </a:p>
          <a:p>
            <a:pPr marL="0">
              <a:buNone/>
            </a:pPr>
            <a:r>
              <a:rPr lang="pt-BR" sz="1600" dirty="0" smtClean="0"/>
              <a:t>	Outra característica é definir o tamanho máximo de caractere ou casas decimais; Por exemplo: INT(3) assim o tipo pode armazenar o valor 325.</a:t>
            </a:r>
          </a:p>
          <a:p>
            <a:pPr marL="0">
              <a:buNone/>
            </a:pPr>
            <a:r>
              <a:rPr lang="pt-BR" sz="1600" dirty="0" smtClean="0"/>
              <a:t>	Segue abaixo as definições de tipos inteiros.</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46</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graphicFrame>
        <p:nvGraphicFramePr>
          <p:cNvPr id="7" name="Tabela 6"/>
          <p:cNvGraphicFramePr>
            <a:graphicFrameLocks noGrp="1"/>
          </p:cNvGraphicFramePr>
          <p:nvPr/>
        </p:nvGraphicFramePr>
        <p:xfrm>
          <a:off x="539552" y="4221088"/>
          <a:ext cx="7992888" cy="2194560"/>
        </p:xfrm>
        <a:graphic>
          <a:graphicData uri="http://schemas.openxmlformats.org/drawingml/2006/table">
            <a:tbl>
              <a:tblPr firstRow="1" bandRow="1">
                <a:tableStyleId>{5C22544A-7EE6-4342-B048-85BDC9FD1C3A}</a:tableStyleId>
              </a:tblPr>
              <a:tblGrid>
                <a:gridCol w="1296144"/>
                <a:gridCol w="1008112"/>
                <a:gridCol w="3528392"/>
                <a:gridCol w="2160240"/>
              </a:tblGrid>
              <a:tr h="500409">
                <a:tc>
                  <a:txBody>
                    <a:bodyPr/>
                    <a:lstStyle/>
                    <a:p>
                      <a:pPr algn="ctr"/>
                      <a:r>
                        <a:rPr lang="pt-BR" sz="1400" dirty="0" smtClean="0"/>
                        <a:t>Tipo</a:t>
                      </a:r>
                      <a:endParaRPr lang="pt-BR" sz="1400" dirty="0"/>
                    </a:p>
                  </a:txBody>
                  <a:tcPr/>
                </a:tc>
                <a:tc>
                  <a:txBody>
                    <a:bodyPr/>
                    <a:lstStyle/>
                    <a:p>
                      <a:pPr algn="ctr"/>
                      <a:r>
                        <a:rPr lang="pt-BR" sz="1400" dirty="0" smtClean="0"/>
                        <a:t>Tamanho</a:t>
                      </a:r>
                      <a:endParaRPr lang="pt-BR" sz="1400" dirty="0"/>
                    </a:p>
                  </a:txBody>
                  <a:tcPr/>
                </a:tc>
                <a:tc>
                  <a:txBody>
                    <a:bodyPr/>
                    <a:lstStyle/>
                    <a:p>
                      <a:pPr algn="ctr"/>
                      <a:r>
                        <a:rPr lang="pt-BR" sz="1600" dirty="0" smtClean="0"/>
                        <a:t>Intervalo</a:t>
                      </a:r>
                      <a:endParaRPr lang="pt-BR" sz="1600" dirty="0"/>
                    </a:p>
                  </a:txBody>
                  <a:tcPr/>
                </a:tc>
                <a:tc>
                  <a:txBody>
                    <a:bodyPr/>
                    <a:lstStyle/>
                    <a:p>
                      <a:pPr algn="ctr"/>
                      <a:r>
                        <a:rPr lang="pt-BR" sz="1400" smtClean="0"/>
                        <a:t>Intervalos positivos</a:t>
                      </a:r>
                    </a:p>
                    <a:p>
                      <a:pPr algn="ctr"/>
                      <a:r>
                        <a:rPr lang="pt-BR" sz="1400" smtClean="0"/>
                        <a:t>(</a:t>
                      </a:r>
                      <a:r>
                        <a:rPr lang="pt-BR" sz="1400" b="1" smtClean="0"/>
                        <a:t>unsigned</a:t>
                      </a:r>
                      <a:r>
                        <a:rPr lang="pt-BR" sz="1400" smtClean="0"/>
                        <a:t>)</a:t>
                      </a:r>
                      <a:endParaRPr lang="pt-BR" sz="1400" dirty="0"/>
                    </a:p>
                  </a:txBody>
                  <a:tcPr/>
                </a:tc>
              </a:tr>
              <a:tr h="331966">
                <a:tc>
                  <a:txBody>
                    <a:bodyPr/>
                    <a:lstStyle/>
                    <a:p>
                      <a:r>
                        <a:rPr lang="pt-BR" sz="1400" dirty="0" smtClean="0"/>
                        <a:t>TINYINT </a:t>
                      </a:r>
                      <a:endParaRPr lang="pt-BR" sz="1400" dirty="0"/>
                    </a:p>
                  </a:txBody>
                  <a:tcPr/>
                </a:tc>
                <a:tc>
                  <a:txBody>
                    <a:bodyPr/>
                    <a:lstStyle/>
                    <a:p>
                      <a:r>
                        <a:rPr lang="pt-BR" sz="1600" dirty="0" smtClean="0"/>
                        <a:t>1 byte</a:t>
                      </a:r>
                      <a:endParaRPr lang="pt-BR" sz="1600" dirty="0"/>
                    </a:p>
                  </a:txBody>
                  <a:tcPr/>
                </a:tc>
                <a:tc>
                  <a:txBody>
                    <a:bodyPr/>
                    <a:lstStyle/>
                    <a:p>
                      <a:r>
                        <a:rPr lang="pt-BR" sz="1600" dirty="0" smtClean="0"/>
                        <a:t>-128 a 127</a:t>
                      </a:r>
                      <a:endParaRPr lang="pt-BR" sz="1600" dirty="0"/>
                    </a:p>
                  </a:txBody>
                  <a:tcPr/>
                </a:tc>
                <a:tc>
                  <a:txBody>
                    <a:bodyPr/>
                    <a:lstStyle/>
                    <a:p>
                      <a:r>
                        <a:rPr lang="pt-BR" sz="1600" dirty="0" smtClean="0"/>
                        <a:t>0 a 255</a:t>
                      </a:r>
                      <a:endParaRPr lang="pt-BR" sz="1600" dirty="0"/>
                    </a:p>
                  </a:txBody>
                  <a:tcPr/>
                </a:tc>
              </a:tr>
              <a:tr h="331966">
                <a:tc>
                  <a:txBody>
                    <a:bodyPr/>
                    <a:lstStyle/>
                    <a:p>
                      <a:r>
                        <a:rPr lang="pt-BR" sz="1400" dirty="0" smtClean="0"/>
                        <a:t>SMALLINT </a:t>
                      </a:r>
                      <a:endParaRPr lang="pt-BR" sz="1400" dirty="0"/>
                    </a:p>
                  </a:txBody>
                  <a:tcPr/>
                </a:tc>
                <a:tc>
                  <a:txBody>
                    <a:bodyPr/>
                    <a:lstStyle/>
                    <a:p>
                      <a:r>
                        <a:rPr lang="pt-BR" sz="1600" dirty="0" smtClean="0"/>
                        <a:t>2 byte</a:t>
                      </a:r>
                      <a:endParaRPr lang="pt-BR" sz="1600" dirty="0"/>
                    </a:p>
                  </a:txBody>
                  <a:tcPr/>
                </a:tc>
                <a:tc>
                  <a:txBody>
                    <a:bodyPr/>
                    <a:lstStyle/>
                    <a:p>
                      <a:r>
                        <a:rPr lang="pt-BR" sz="1600" dirty="0" smtClean="0"/>
                        <a:t>-32768 a 32767</a:t>
                      </a:r>
                      <a:endParaRPr lang="pt-BR" sz="1600" dirty="0"/>
                    </a:p>
                  </a:txBody>
                  <a:tcPr/>
                </a:tc>
                <a:tc>
                  <a:txBody>
                    <a:bodyPr/>
                    <a:lstStyle/>
                    <a:p>
                      <a:r>
                        <a:rPr lang="pt-BR" sz="1600" dirty="0" smtClean="0"/>
                        <a:t>0 a 65535</a:t>
                      </a:r>
                      <a:endParaRPr lang="pt-BR" sz="1600" dirty="0"/>
                    </a:p>
                  </a:txBody>
                  <a:tcPr/>
                </a:tc>
              </a:tr>
              <a:tr h="331966">
                <a:tc>
                  <a:txBody>
                    <a:bodyPr/>
                    <a:lstStyle/>
                    <a:p>
                      <a:r>
                        <a:rPr lang="pt-BR" sz="1400" dirty="0" smtClean="0"/>
                        <a:t>MEDIUMINT </a:t>
                      </a:r>
                      <a:endParaRPr lang="pt-BR" sz="1400" dirty="0"/>
                    </a:p>
                  </a:txBody>
                  <a:tcPr/>
                </a:tc>
                <a:tc>
                  <a:txBody>
                    <a:bodyPr/>
                    <a:lstStyle/>
                    <a:p>
                      <a:r>
                        <a:rPr lang="pt-BR" sz="1600" dirty="0" smtClean="0"/>
                        <a:t>3 byte</a:t>
                      </a:r>
                      <a:endParaRPr lang="pt-BR" sz="1600" dirty="0"/>
                    </a:p>
                  </a:txBody>
                  <a:tcPr/>
                </a:tc>
                <a:tc>
                  <a:txBody>
                    <a:bodyPr/>
                    <a:lstStyle/>
                    <a:p>
                      <a:r>
                        <a:rPr lang="pt-BR" sz="1600" dirty="0" smtClean="0"/>
                        <a:t>-8388608 a 8388607</a:t>
                      </a:r>
                      <a:endParaRPr lang="pt-BR" sz="1600" dirty="0"/>
                    </a:p>
                  </a:txBody>
                  <a:tcPr/>
                </a:tc>
                <a:tc>
                  <a:txBody>
                    <a:bodyPr/>
                    <a:lstStyle/>
                    <a:p>
                      <a:r>
                        <a:rPr lang="pt-BR" sz="1600" dirty="0" smtClean="0"/>
                        <a:t>0 a 16777215</a:t>
                      </a:r>
                      <a:endParaRPr lang="pt-BR" sz="1600" dirty="0"/>
                    </a:p>
                  </a:txBody>
                  <a:tcPr/>
                </a:tc>
              </a:tr>
              <a:tr h="331966">
                <a:tc>
                  <a:txBody>
                    <a:bodyPr/>
                    <a:lstStyle/>
                    <a:p>
                      <a:r>
                        <a:rPr lang="pt-BR" sz="1100" dirty="0" smtClean="0"/>
                        <a:t>INT  ou INTEGER</a:t>
                      </a:r>
                      <a:endParaRPr lang="pt-BR" sz="1100" dirty="0"/>
                    </a:p>
                  </a:txBody>
                  <a:tcPr/>
                </a:tc>
                <a:tc>
                  <a:txBody>
                    <a:bodyPr/>
                    <a:lstStyle/>
                    <a:p>
                      <a:r>
                        <a:rPr lang="pt-BR" sz="1600" dirty="0" smtClean="0"/>
                        <a:t>4 byte</a:t>
                      </a:r>
                      <a:endParaRPr lang="pt-BR" sz="1600" dirty="0"/>
                    </a:p>
                  </a:txBody>
                  <a:tcPr/>
                </a:tc>
                <a:tc>
                  <a:txBody>
                    <a:bodyPr/>
                    <a:lstStyle/>
                    <a:p>
                      <a:r>
                        <a:rPr lang="pt-BR" sz="1600" dirty="0" smtClean="0"/>
                        <a:t>-2147483648 a 2147483647</a:t>
                      </a:r>
                      <a:endParaRPr lang="pt-BR" sz="1600" dirty="0"/>
                    </a:p>
                  </a:txBody>
                  <a:tcPr/>
                </a:tc>
                <a:tc>
                  <a:txBody>
                    <a:bodyPr/>
                    <a:lstStyle/>
                    <a:p>
                      <a:r>
                        <a:rPr lang="pt-BR" sz="1600" dirty="0" smtClean="0"/>
                        <a:t>0 a 4294967295</a:t>
                      </a:r>
                      <a:endParaRPr lang="pt-BR" sz="1600" dirty="0"/>
                    </a:p>
                  </a:txBody>
                  <a:tcPr/>
                </a:tc>
              </a:tr>
              <a:tr h="331966">
                <a:tc>
                  <a:txBody>
                    <a:bodyPr/>
                    <a:lstStyle/>
                    <a:p>
                      <a:r>
                        <a:rPr lang="pt-BR" sz="1400" dirty="0" smtClean="0"/>
                        <a:t>BIGINT </a:t>
                      </a:r>
                      <a:endParaRPr lang="pt-BR" sz="1400" dirty="0"/>
                    </a:p>
                  </a:txBody>
                  <a:tcPr/>
                </a:tc>
                <a:tc>
                  <a:txBody>
                    <a:bodyPr/>
                    <a:lstStyle/>
                    <a:p>
                      <a:r>
                        <a:rPr lang="pt-BR" sz="1600" dirty="0" smtClean="0"/>
                        <a:t>8 byte</a:t>
                      </a:r>
                      <a:endParaRPr lang="pt-BR" sz="1600" dirty="0"/>
                    </a:p>
                  </a:txBody>
                  <a:tcPr/>
                </a:tc>
                <a:tc>
                  <a:txBody>
                    <a:bodyPr/>
                    <a:lstStyle/>
                    <a:p>
                      <a:r>
                        <a:rPr lang="pt-BR" sz="1300" dirty="0" smtClean="0"/>
                        <a:t>-9223372036854775808 a 9223372036854775807</a:t>
                      </a:r>
                      <a:endParaRPr lang="pt-BR" sz="1300" dirty="0"/>
                    </a:p>
                  </a:txBody>
                  <a:tcPr/>
                </a:tc>
                <a:tc>
                  <a:txBody>
                    <a:bodyPr/>
                    <a:lstStyle/>
                    <a:p>
                      <a:r>
                        <a:rPr lang="pt-BR" sz="1400" dirty="0" smtClean="0"/>
                        <a:t>0</a:t>
                      </a:r>
                      <a:r>
                        <a:rPr lang="pt-BR" sz="1400" baseline="0" dirty="0" smtClean="0"/>
                        <a:t> a 18446744073709551615</a:t>
                      </a:r>
                      <a:endParaRPr lang="pt-BR" sz="1400" dirty="0"/>
                    </a:p>
                  </a:txBody>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Manipulação de tabelas.</a:t>
            </a:r>
            <a:endParaRPr lang="pt-BR" dirty="0"/>
          </a:p>
        </p:txBody>
      </p:sp>
      <p:sp>
        <p:nvSpPr>
          <p:cNvPr id="4" name="Espaço Reservado para Conteúdo 2"/>
          <p:cNvSpPr>
            <a:spLocks noGrp="1"/>
          </p:cNvSpPr>
          <p:nvPr>
            <p:ph idx="1"/>
          </p:nvPr>
        </p:nvSpPr>
        <p:spPr/>
        <p:txBody>
          <a:bodyPr>
            <a:normAutofit/>
          </a:bodyPr>
          <a:lstStyle/>
          <a:p>
            <a:pPr marL="0">
              <a:buNone/>
            </a:pPr>
            <a:r>
              <a:rPr lang="pt-BR" sz="1600" dirty="0" smtClean="0"/>
              <a:t>	Os tipos decimais são destinados a gravar valores exatos, conforme a regra de pontos flutuantes.</a:t>
            </a:r>
          </a:p>
          <a:p>
            <a:pPr marL="0">
              <a:buNone/>
            </a:pPr>
            <a:r>
              <a:rPr lang="pt-BR" sz="1600" dirty="0" smtClean="0"/>
              <a:t>	Existem três tipos de decimais no </a:t>
            </a:r>
            <a:r>
              <a:rPr lang="pt-BR" sz="1600" dirty="0" err="1" smtClean="0"/>
              <a:t>MySQL</a:t>
            </a:r>
            <a:r>
              <a:rPr lang="pt-BR" sz="1600" dirty="0" smtClean="0"/>
              <a:t> sendo eles:</a:t>
            </a:r>
          </a:p>
          <a:p>
            <a:pPr marL="0">
              <a:buNone/>
            </a:pPr>
            <a:r>
              <a:rPr lang="pt-BR" sz="1600" dirty="0" smtClean="0"/>
              <a:t>	FLOAT e DOUBLE: Destina –se  para armazenamentos de valores precisos  a diferença entre eles está em quantidade de espaço em disco que eles alocam e sua precisão.</a:t>
            </a:r>
          </a:p>
          <a:p>
            <a:pPr marL="0">
              <a:buNone/>
            </a:pPr>
            <a:r>
              <a:rPr lang="pt-BR" sz="1600" dirty="0" smtClean="0"/>
              <a:t>	DECIMAL: Destina – se para armazenar valores não tão precisos, como valores monetários por exemplo.</a:t>
            </a:r>
          </a:p>
          <a:p>
            <a:pPr marL="0">
              <a:buNone/>
            </a:pPr>
            <a:r>
              <a:rPr lang="pt-BR" sz="1600" dirty="0" smtClean="0"/>
              <a:t>	Uma característica importante dos valores decimais é a quantidade máxima de caracteres que o campo poderá armazenar e a quantidade de casas decimais que o campo comporta.</a:t>
            </a:r>
          </a:p>
          <a:p>
            <a:pPr marL="0">
              <a:buNone/>
            </a:pPr>
            <a:endParaRPr lang="pt-BR" sz="1600" dirty="0" smtClean="0"/>
          </a:p>
          <a:p>
            <a:pPr marL="0">
              <a:buNone/>
            </a:pPr>
            <a:endParaRPr lang="pt-BR" sz="1600" dirty="0" smtClean="0"/>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47</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pic>
        <p:nvPicPr>
          <p:cNvPr id="1028" name="Picture 4"/>
          <p:cNvPicPr>
            <a:picLocks noChangeAspect="1" noChangeArrowheads="1"/>
          </p:cNvPicPr>
          <p:nvPr/>
        </p:nvPicPr>
        <p:blipFill>
          <a:blip r:embed="rId3" cstate="print"/>
          <a:srcRect/>
          <a:stretch>
            <a:fillRect/>
          </a:stretch>
        </p:blipFill>
        <p:spPr bwMode="auto">
          <a:xfrm>
            <a:off x="1475656" y="4653136"/>
            <a:ext cx="2171700" cy="561975"/>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Manipulação de tabelas.</a:t>
            </a:r>
            <a:endParaRPr lang="pt-BR" dirty="0"/>
          </a:p>
        </p:txBody>
      </p:sp>
      <p:sp>
        <p:nvSpPr>
          <p:cNvPr id="4" name="Espaço Reservado para Conteúdo 2"/>
          <p:cNvSpPr>
            <a:spLocks noGrp="1"/>
          </p:cNvSpPr>
          <p:nvPr>
            <p:ph idx="1"/>
          </p:nvPr>
        </p:nvSpPr>
        <p:spPr/>
        <p:txBody>
          <a:bodyPr>
            <a:normAutofit/>
          </a:bodyPr>
          <a:lstStyle/>
          <a:p>
            <a:pPr marL="0">
              <a:buNone/>
            </a:pPr>
            <a:r>
              <a:rPr lang="pt-BR" sz="1600" dirty="0" smtClean="0"/>
              <a:t>	Segue a lista de definição abaixo dos tipos flutuantes:</a:t>
            </a:r>
          </a:p>
          <a:p>
            <a:pPr marL="0">
              <a:buNone/>
            </a:pPr>
            <a:endParaRPr lang="pt-BR" sz="1600" dirty="0" smtClean="0"/>
          </a:p>
          <a:p>
            <a:pPr marL="0">
              <a:buNone/>
            </a:pPr>
            <a:endParaRPr lang="pt-BR" sz="1600" dirty="0" smtClean="0"/>
          </a:p>
          <a:p>
            <a:pPr marL="0">
              <a:buNone/>
            </a:pPr>
            <a:endParaRPr lang="pt-BR" sz="1600" dirty="0" smtClean="0"/>
          </a:p>
          <a:p>
            <a:pPr marL="0">
              <a:buNone/>
            </a:pPr>
            <a:endParaRPr lang="pt-BR" sz="1600" dirty="0" smtClean="0"/>
          </a:p>
          <a:p>
            <a:pPr marL="0">
              <a:buNone/>
            </a:pPr>
            <a:endParaRPr lang="pt-BR" sz="1600" dirty="0" smtClean="0"/>
          </a:p>
          <a:p>
            <a:pPr marL="0">
              <a:buNone/>
            </a:pPr>
            <a:endParaRPr lang="pt-BR" sz="1600" dirty="0" smtClean="0"/>
          </a:p>
          <a:p>
            <a:pPr marL="0">
              <a:buNone/>
            </a:pPr>
            <a:r>
              <a:rPr lang="pt-BR" sz="1600" dirty="0" smtClean="0"/>
              <a:t>* O tamanho do campo em decimal depende da quantidade de tamanho do  tipo depende da quantidade de casas decimais.</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48</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graphicFrame>
        <p:nvGraphicFramePr>
          <p:cNvPr id="8" name="Tabela 7"/>
          <p:cNvGraphicFramePr>
            <a:graphicFrameLocks noGrp="1"/>
          </p:cNvGraphicFramePr>
          <p:nvPr/>
        </p:nvGraphicFramePr>
        <p:xfrm>
          <a:off x="539552" y="2420888"/>
          <a:ext cx="7992888" cy="1365880"/>
        </p:xfrm>
        <a:graphic>
          <a:graphicData uri="http://schemas.openxmlformats.org/drawingml/2006/table">
            <a:tbl>
              <a:tblPr firstRow="1" bandRow="1">
                <a:tableStyleId>{5C22544A-7EE6-4342-B048-85BDC9FD1C3A}</a:tableStyleId>
              </a:tblPr>
              <a:tblGrid>
                <a:gridCol w="1008112"/>
                <a:gridCol w="1008112"/>
                <a:gridCol w="3816424"/>
                <a:gridCol w="2160240"/>
              </a:tblGrid>
              <a:tr h="360040">
                <a:tc>
                  <a:txBody>
                    <a:bodyPr/>
                    <a:lstStyle/>
                    <a:p>
                      <a:pPr algn="ctr"/>
                      <a:r>
                        <a:rPr lang="pt-BR" sz="1400" dirty="0" smtClean="0"/>
                        <a:t>Tipo</a:t>
                      </a:r>
                      <a:endParaRPr lang="pt-BR" sz="1400" dirty="0"/>
                    </a:p>
                  </a:txBody>
                  <a:tcPr/>
                </a:tc>
                <a:tc>
                  <a:txBody>
                    <a:bodyPr/>
                    <a:lstStyle/>
                    <a:p>
                      <a:pPr algn="ctr"/>
                      <a:r>
                        <a:rPr lang="pt-BR" sz="1400" dirty="0" smtClean="0"/>
                        <a:t>Tamanho</a:t>
                      </a:r>
                      <a:endParaRPr lang="pt-BR" sz="1400" dirty="0"/>
                    </a:p>
                  </a:txBody>
                  <a:tcPr/>
                </a:tc>
                <a:tc>
                  <a:txBody>
                    <a:bodyPr/>
                    <a:lstStyle/>
                    <a:p>
                      <a:pPr algn="ctr"/>
                      <a:r>
                        <a:rPr lang="pt-BR" sz="1600" dirty="0" smtClean="0"/>
                        <a:t>Intervalo</a:t>
                      </a:r>
                      <a:endParaRPr lang="pt-BR" sz="1600" dirty="0"/>
                    </a:p>
                  </a:txBody>
                  <a:tcPr/>
                </a:tc>
                <a:tc>
                  <a:txBody>
                    <a:bodyPr/>
                    <a:lstStyle/>
                    <a:p>
                      <a:pPr algn="ctr"/>
                      <a:r>
                        <a:rPr lang="pt-BR" sz="1400" dirty="0" smtClean="0"/>
                        <a:t>Intervalos positivos</a:t>
                      </a:r>
                    </a:p>
                  </a:txBody>
                  <a:tcPr/>
                </a:tc>
              </a:tr>
              <a:tr h="331966">
                <a:tc>
                  <a:txBody>
                    <a:bodyPr/>
                    <a:lstStyle/>
                    <a:p>
                      <a:r>
                        <a:rPr lang="pt-BR" sz="1400" dirty="0" smtClean="0"/>
                        <a:t>FLOAT</a:t>
                      </a:r>
                      <a:endParaRPr lang="pt-BR" sz="1400" dirty="0"/>
                    </a:p>
                  </a:txBody>
                  <a:tcPr/>
                </a:tc>
                <a:tc>
                  <a:txBody>
                    <a:bodyPr/>
                    <a:lstStyle/>
                    <a:p>
                      <a:r>
                        <a:rPr lang="pt-BR" sz="1600" dirty="0" smtClean="0"/>
                        <a:t>4 byte</a:t>
                      </a:r>
                      <a:endParaRPr lang="pt-BR" sz="1600" dirty="0"/>
                    </a:p>
                  </a:txBody>
                  <a:tcPr/>
                </a:tc>
                <a:tc>
                  <a:txBody>
                    <a:bodyPr/>
                    <a:lstStyle/>
                    <a:p>
                      <a:r>
                        <a:rPr lang="pt-BR" sz="1600" dirty="0" smtClean="0"/>
                        <a:t>-3402823466E+38</a:t>
                      </a:r>
                      <a:r>
                        <a:rPr lang="pt-BR" sz="1600" baseline="0" dirty="0" smtClean="0"/>
                        <a:t> a 1175494351E-38</a:t>
                      </a:r>
                      <a:endParaRPr lang="pt-BR" sz="1600" dirty="0"/>
                    </a:p>
                  </a:txBody>
                  <a:tcPr/>
                </a:tc>
                <a:tc>
                  <a:txBody>
                    <a:bodyPr/>
                    <a:lstStyle/>
                    <a:p>
                      <a:r>
                        <a:rPr lang="pt-BR" sz="1600" dirty="0" smtClean="0"/>
                        <a:t>0 a 3402823466e+38</a:t>
                      </a:r>
                      <a:endParaRPr lang="pt-BR" sz="1600" dirty="0"/>
                    </a:p>
                  </a:txBody>
                  <a:tcPr/>
                </a:tc>
              </a:tr>
              <a:tr h="331966">
                <a:tc>
                  <a:txBody>
                    <a:bodyPr/>
                    <a:lstStyle/>
                    <a:p>
                      <a:r>
                        <a:rPr lang="pt-BR" sz="1400" dirty="0" smtClean="0"/>
                        <a:t>DOUBLE</a:t>
                      </a:r>
                      <a:endParaRPr lang="pt-BR" sz="1400" dirty="0"/>
                    </a:p>
                  </a:txBody>
                  <a:tcPr/>
                </a:tc>
                <a:tc>
                  <a:txBody>
                    <a:bodyPr/>
                    <a:lstStyle/>
                    <a:p>
                      <a:r>
                        <a:rPr lang="pt-BR" sz="1600" dirty="0" smtClean="0"/>
                        <a:t>8 byte</a:t>
                      </a:r>
                      <a:endParaRPr lang="pt-BR" sz="1600" dirty="0"/>
                    </a:p>
                  </a:txBody>
                  <a:tcPr/>
                </a:tc>
                <a:tc>
                  <a:txBody>
                    <a:bodyPr/>
                    <a:lstStyle/>
                    <a:p>
                      <a:r>
                        <a:rPr lang="pt-BR" sz="1200" dirty="0" smtClean="0"/>
                        <a:t>-17976931348623157E+308</a:t>
                      </a:r>
                      <a:r>
                        <a:rPr lang="pt-BR" sz="1200" baseline="0" dirty="0" smtClean="0"/>
                        <a:t> a -22250738585072014e-308</a:t>
                      </a:r>
                      <a:endParaRPr lang="pt-BR" sz="1200" dirty="0"/>
                    </a:p>
                  </a:txBody>
                  <a:tcPr/>
                </a:tc>
                <a:tc>
                  <a:txBody>
                    <a:bodyPr/>
                    <a:lstStyle/>
                    <a:p>
                      <a:r>
                        <a:rPr lang="pt-BR" sz="1300" dirty="0" smtClean="0"/>
                        <a:t>0 a 17976931348623157e+308</a:t>
                      </a:r>
                      <a:endParaRPr lang="pt-BR" sz="1300" dirty="0"/>
                    </a:p>
                  </a:txBody>
                  <a:tcPr/>
                </a:tc>
              </a:tr>
              <a:tr h="331966">
                <a:tc>
                  <a:txBody>
                    <a:bodyPr/>
                    <a:lstStyle/>
                    <a:p>
                      <a:r>
                        <a:rPr lang="pt-BR" sz="1400" dirty="0" smtClean="0"/>
                        <a:t>DECIMAL</a:t>
                      </a:r>
                      <a:endParaRPr lang="pt-BR" sz="1400" dirty="0"/>
                    </a:p>
                  </a:txBody>
                  <a:tcPr/>
                </a:tc>
                <a:tc>
                  <a:txBody>
                    <a:bodyPr/>
                    <a:lstStyle/>
                    <a:p>
                      <a:r>
                        <a:rPr lang="pt-BR" sz="1600" dirty="0" smtClean="0"/>
                        <a:t>*</a:t>
                      </a:r>
                      <a:endParaRPr lang="pt-BR" sz="1600" dirty="0"/>
                    </a:p>
                  </a:txBody>
                  <a:tcPr/>
                </a:tc>
                <a:tc>
                  <a:txBody>
                    <a:bodyPr/>
                    <a:lstStyle/>
                    <a:p>
                      <a:r>
                        <a:rPr lang="pt-BR" sz="1600" dirty="0" smtClean="0"/>
                        <a:t>*</a:t>
                      </a:r>
                      <a:endParaRPr lang="pt-BR" sz="1600" dirty="0"/>
                    </a:p>
                  </a:txBody>
                  <a:tcPr/>
                </a:tc>
                <a:tc>
                  <a:txBody>
                    <a:bodyPr/>
                    <a:lstStyle/>
                    <a:p>
                      <a:r>
                        <a:rPr lang="pt-BR" sz="1600" dirty="0" smtClean="0"/>
                        <a:t>*</a:t>
                      </a:r>
                      <a:endParaRPr lang="pt-BR" sz="1600" dirty="0"/>
                    </a:p>
                  </a:txBody>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Manipulação de tabelas.</a:t>
            </a:r>
            <a:endParaRPr lang="pt-BR" dirty="0"/>
          </a:p>
        </p:txBody>
      </p:sp>
      <p:sp>
        <p:nvSpPr>
          <p:cNvPr id="4" name="Espaço Reservado para Conteúdo 2"/>
          <p:cNvSpPr>
            <a:spLocks noGrp="1"/>
          </p:cNvSpPr>
          <p:nvPr>
            <p:ph idx="1"/>
          </p:nvPr>
        </p:nvSpPr>
        <p:spPr/>
        <p:txBody>
          <a:bodyPr>
            <a:normAutofit/>
          </a:bodyPr>
          <a:lstStyle/>
          <a:p>
            <a:pPr marL="0">
              <a:buNone/>
            </a:pPr>
            <a:r>
              <a:rPr lang="pt-BR" sz="1600" dirty="0" smtClean="0"/>
              <a:t>	A definição dos tipos de dados  de texto é uma coleção de caracteres alfanuméricos de proporção finita, seguindo a lista de </a:t>
            </a:r>
            <a:r>
              <a:rPr lang="pt-BR" sz="1600" dirty="0" err="1" smtClean="0"/>
              <a:t>characterset</a:t>
            </a:r>
            <a:r>
              <a:rPr lang="pt-BR" sz="1600" dirty="0" smtClean="0"/>
              <a:t> correspondente.</a:t>
            </a:r>
          </a:p>
          <a:p>
            <a:pPr marL="0">
              <a:buNone/>
            </a:pPr>
            <a:r>
              <a:rPr lang="pt-BR" sz="1600" dirty="0" smtClean="0"/>
              <a:t>	</a:t>
            </a:r>
            <a:r>
              <a:rPr lang="pt-BR" sz="1600" b="1" dirty="0" smtClean="0"/>
              <a:t>CHAR</a:t>
            </a:r>
            <a:r>
              <a:rPr lang="pt-BR" sz="1600" dirty="0" smtClean="0"/>
              <a:t>: tipo alfanumérico cujo tem por necessidade a definição de quantidades de caractere, como mostra o exemplo a seguir: CHAR(4) = ‘você’ ou ‘eu  ’.</a:t>
            </a:r>
          </a:p>
          <a:p>
            <a:pPr marL="0">
              <a:buNone/>
            </a:pPr>
            <a:r>
              <a:rPr lang="pt-BR" sz="1600" dirty="0" smtClean="0"/>
              <a:t>	</a:t>
            </a:r>
            <a:r>
              <a:rPr lang="pt-BR" sz="1600" b="1" dirty="0" smtClean="0"/>
              <a:t>VARCHAR</a:t>
            </a:r>
            <a:r>
              <a:rPr lang="pt-BR" sz="1600" dirty="0" smtClean="0"/>
              <a:t>: tipo alfanumérico cujo sua principal característica é ser variante onde basta se definir o tamanho máximo de caractere comportado.</a:t>
            </a:r>
          </a:p>
          <a:p>
            <a:pPr marL="0">
              <a:buNone/>
            </a:pPr>
            <a:r>
              <a:rPr lang="pt-BR" sz="1600" dirty="0" smtClean="0"/>
              <a:t>	</a:t>
            </a:r>
            <a:r>
              <a:rPr lang="pt-BR" sz="1600" b="1" dirty="0" smtClean="0"/>
              <a:t>TEXT</a:t>
            </a:r>
            <a:r>
              <a:rPr lang="pt-BR" sz="1600" dirty="0" smtClean="0"/>
              <a:t>: tipo alfanumérico cujo sua principal característica é armazenar textos longo onde o mesmo não tem como necessidade a definição de tamanho máximo de caracteres.</a:t>
            </a:r>
          </a:p>
          <a:p>
            <a:pPr marL="0">
              <a:buNone/>
            </a:pPr>
            <a:r>
              <a:rPr lang="pt-BR" sz="1600" dirty="0" smtClean="0"/>
              <a:t>	Veremos algumas definições no próximo slide.</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49</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4000" dirty="0" smtClean="0"/>
              <a:t>Introdução ao MySQL</a:t>
            </a:r>
          </a:p>
        </p:txBody>
      </p:sp>
      <p:sp>
        <p:nvSpPr>
          <p:cNvPr id="3" name="Espaço Reservado para Conteúdo 2"/>
          <p:cNvSpPr>
            <a:spLocks noGrp="1"/>
          </p:cNvSpPr>
          <p:nvPr>
            <p:ph idx="1"/>
          </p:nvPr>
        </p:nvSpPr>
        <p:spPr/>
        <p:txBody>
          <a:bodyPr>
            <a:normAutofit fontScale="92500" lnSpcReduction="20000"/>
          </a:bodyPr>
          <a:lstStyle/>
          <a:p>
            <a:pPr marL="0">
              <a:buNone/>
            </a:pPr>
            <a:r>
              <a:rPr lang="pt-BR" sz="2400" dirty="0" smtClean="0"/>
              <a:t>	O MySQL é um Sistema Gerenciador de Banco de Dados (SGBD) relacional, suporta múltiplos bancos de dados. Criado na Suécia por Michael "Monty" Widenius e sua equipe na década de 80.</a:t>
            </a:r>
          </a:p>
          <a:p>
            <a:pPr marL="0">
              <a:buNone/>
            </a:pPr>
            <a:r>
              <a:rPr lang="pt-BR" sz="2400" dirty="0" smtClean="0"/>
              <a:t>	Tendo como principais características a portabilidade, compatibilidade, excelente desempenho e estabilidade, facilidade usabilidade e por fim é um software livre.</a:t>
            </a:r>
          </a:p>
          <a:p>
            <a:pPr marL="0">
              <a:buNone/>
            </a:pPr>
            <a:r>
              <a:rPr lang="pt-BR" sz="2400" dirty="0" smtClean="0"/>
              <a:t>	Em 2008, a MySQL AB, desenvolvedora do MySQL foi adquirida pela Sun Microsystems, em 2009 a Oracle compra a Sun Microsystems.</a:t>
            </a:r>
          </a:p>
          <a:p>
            <a:pPr marL="0">
              <a:buNone/>
            </a:pPr>
            <a:r>
              <a:rPr lang="pt-BR" sz="2400" dirty="0" smtClean="0"/>
              <a:t>	Hoje em dia o MySQL é utilizado por grandes empresas principalmente do seguimento web, tais como Wikipédia, Yahoo e flickr.</a:t>
            </a:r>
          </a:p>
          <a:p>
            <a:pPr marL="0">
              <a:buNone/>
            </a:pPr>
            <a:r>
              <a:rPr lang="pt-BR" sz="2400" dirty="0" smtClean="0"/>
              <a:t>	Assim se tornando o banco de dados livre mais popular do mundo.</a:t>
            </a:r>
          </a:p>
        </p:txBody>
      </p:sp>
      <p:pic>
        <p:nvPicPr>
          <p:cNvPr id="4"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9" name="Espaço Reservado para Número de Slide 8"/>
          <p:cNvSpPr>
            <a:spLocks noGrp="1"/>
          </p:cNvSpPr>
          <p:nvPr>
            <p:ph type="sldNum" sz="quarter" idx="12"/>
          </p:nvPr>
        </p:nvSpPr>
        <p:spPr/>
        <p:txBody>
          <a:bodyPr/>
          <a:lstStyle/>
          <a:p>
            <a:fld id="{ED4EFCAF-02F6-4C19-978C-00ACB5DA2ADC}" type="slidenum">
              <a:rPr lang="pt-BR" smtClean="0"/>
              <a:pPr/>
              <a:t>5</a:t>
            </a:fld>
            <a:endParaRPr lang="pt-BR" dirty="0"/>
          </a:p>
        </p:txBody>
      </p:sp>
      <p:sp>
        <p:nvSpPr>
          <p:cNvPr id="10" name="Espaço Reservado para Rodapé 9"/>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Manipulação de tabelas.</a:t>
            </a:r>
            <a:endParaRPr lang="pt-BR" dirty="0"/>
          </a:p>
        </p:txBody>
      </p:sp>
      <p:sp>
        <p:nvSpPr>
          <p:cNvPr id="4" name="Espaço Reservado para Conteúdo 2"/>
          <p:cNvSpPr>
            <a:spLocks noGrp="1"/>
          </p:cNvSpPr>
          <p:nvPr>
            <p:ph idx="1"/>
          </p:nvPr>
        </p:nvSpPr>
        <p:spPr/>
        <p:txBody>
          <a:bodyPr>
            <a:normAutofit/>
          </a:bodyPr>
          <a:lstStyle/>
          <a:p>
            <a:pPr marL="0">
              <a:buNone/>
            </a:pPr>
            <a:r>
              <a:rPr lang="pt-BR" sz="1600" dirty="0" smtClean="0"/>
              <a:t>	O tipo de dados  de coleção de </a:t>
            </a:r>
          </a:p>
          <a:p>
            <a:pPr marL="0">
              <a:buNone/>
            </a:pPr>
            <a:endParaRPr lang="pt-BR" sz="1600" dirty="0" smtClean="0"/>
          </a:p>
          <a:p>
            <a:pPr marL="0">
              <a:buNone/>
            </a:pPr>
            <a:endParaRPr lang="pt-BR" sz="1600" dirty="0" smtClean="0"/>
          </a:p>
          <a:p>
            <a:pPr marL="0">
              <a:buNone/>
            </a:pPr>
            <a:endParaRPr lang="pt-BR" sz="1600" dirty="0" smtClean="0"/>
          </a:p>
          <a:p>
            <a:pPr marL="0">
              <a:buNone/>
            </a:pPr>
            <a:endParaRPr lang="pt-BR" sz="1600" dirty="0" smtClean="0"/>
          </a:p>
          <a:p>
            <a:pPr marL="0">
              <a:buNone/>
            </a:pPr>
            <a:endParaRPr lang="pt-BR" sz="1600" dirty="0" smtClean="0"/>
          </a:p>
          <a:p>
            <a:pPr marL="0">
              <a:buNone/>
            </a:pPr>
            <a:endParaRPr lang="pt-BR" sz="1600" dirty="0" smtClean="0"/>
          </a:p>
          <a:p>
            <a:pPr marL="0">
              <a:buNone/>
            </a:pPr>
            <a:endParaRPr lang="pt-BR" sz="1600" dirty="0" smtClean="0"/>
          </a:p>
          <a:p>
            <a:pPr marL="0">
              <a:buNone/>
            </a:pPr>
            <a:endParaRPr lang="pt-BR" sz="1600" dirty="0" smtClean="0"/>
          </a:p>
          <a:p>
            <a:pPr marL="0">
              <a:buNone/>
            </a:pPr>
            <a:endParaRPr lang="pt-BR" sz="1600" dirty="0" smtClean="0"/>
          </a:p>
          <a:p>
            <a:pPr marL="0">
              <a:buNone/>
            </a:pPr>
            <a:endParaRPr lang="pt-BR" sz="1600" dirty="0" smtClean="0"/>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50</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graphicFrame>
        <p:nvGraphicFramePr>
          <p:cNvPr id="7" name="Tabela 6"/>
          <p:cNvGraphicFramePr>
            <a:graphicFrameLocks noGrp="1"/>
          </p:cNvGraphicFramePr>
          <p:nvPr/>
        </p:nvGraphicFramePr>
        <p:xfrm>
          <a:off x="539552" y="2384296"/>
          <a:ext cx="8064896" cy="2346960"/>
        </p:xfrm>
        <a:graphic>
          <a:graphicData uri="http://schemas.openxmlformats.org/drawingml/2006/table">
            <a:tbl>
              <a:tblPr firstRow="1" bandRow="1">
                <a:tableStyleId>{5C22544A-7EE6-4342-B048-85BDC9FD1C3A}</a:tableStyleId>
              </a:tblPr>
              <a:tblGrid>
                <a:gridCol w="2041746"/>
                <a:gridCol w="2494758"/>
                <a:gridCol w="3528392"/>
              </a:tblGrid>
              <a:tr h="324624">
                <a:tc>
                  <a:txBody>
                    <a:bodyPr/>
                    <a:lstStyle/>
                    <a:p>
                      <a:pPr algn="ctr"/>
                      <a:r>
                        <a:rPr lang="pt-BR" sz="1400" dirty="0" smtClean="0"/>
                        <a:t>Tipo</a:t>
                      </a:r>
                      <a:endParaRPr lang="pt-BR" sz="1400" dirty="0"/>
                    </a:p>
                  </a:txBody>
                  <a:tcPr/>
                </a:tc>
                <a:tc>
                  <a:txBody>
                    <a:bodyPr/>
                    <a:lstStyle/>
                    <a:p>
                      <a:pPr algn="ctr"/>
                      <a:r>
                        <a:rPr lang="pt-BR" sz="1400" dirty="0" smtClean="0"/>
                        <a:t>Tamanho</a:t>
                      </a:r>
                      <a:endParaRPr lang="pt-BR" sz="1400" dirty="0"/>
                    </a:p>
                  </a:txBody>
                  <a:tcPr/>
                </a:tc>
                <a:tc>
                  <a:txBody>
                    <a:bodyPr/>
                    <a:lstStyle/>
                    <a:p>
                      <a:pPr algn="ctr"/>
                      <a:r>
                        <a:rPr lang="pt-BR" sz="1600" dirty="0" smtClean="0"/>
                        <a:t>Tamanho máximo suportado</a:t>
                      </a:r>
                      <a:endParaRPr lang="pt-BR" sz="1600" dirty="0"/>
                    </a:p>
                  </a:txBody>
                  <a:tcPr/>
                </a:tc>
              </a:tr>
              <a:tr h="331966">
                <a:tc>
                  <a:txBody>
                    <a:bodyPr/>
                    <a:lstStyle/>
                    <a:p>
                      <a:r>
                        <a:rPr lang="pt-BR" sz="1400" dirty="0" smtClean="0"/>
                        <a:t>CHAR(N)</a:t>
                      </a:r>
                      <a:endParaRPr lang="pt-BR" sz="1400" dirty="0"/>
                    </a:p>
                  </a:txBody>
                  <a:tcPr/>
                </a:tc>
                <a:tc>
                  <a:txBody>
                    <a:bodyPr/>
                    <a:lstStyle/>
                    <a:p>
                      <a:r>
                        <a:rPr lang="pt-BR" sz="1600" dirty="0" smtClean="0"/>
                        <a:t>N</a:t>
                      </a:r>
                      <a:r>
                        <a:rPr lang="pt-BR" sz="1600" baseline="0" dirty="0" smtClean="0"/>
                        <a:t> caractere</a:t>
                      </a:r>
                      <a:endParaRPr lang="pt-BR" sz="1600" dirty="0"/>
                    </a:p>
                  </a:txBody>
                  <a:tcPr/>
                </a:tc>
                <a:tc>
                  <a:txBody>
                    <a:bodyPr/>
                    <a:lstStyle/>
                    <a:p>
                      <a:r>
                        <a:rPr lang="pt-BR" sz="1600" dirty="0" smtClean="0"/>
                        <a:t>255 caracteres</a:t>
                      </a:r>
                      <a:endParaRPr lang="pt-BR" sz="1600" dirty="0"/>
                    </a:p>
                  </a:txBody>
                  <a:tcPr/>
                </a:tc>
              </a:tr>
              <a:tr h="331966">
                <a:tc>
                  <a:txBody>
                    <a:bodyPr/>
                    <a:lstStyle/>
                    <a:p>
                      <a:r>
                        <a:rPr lang="pt-BR" sz="1400" dirty="0" smtClean="0"/>
                        <a:t>VARCHAR(N)</a:t>
                      </a:r>
                      <a:endParaRPr lang="pt-BR" sz="1400" dirty="0"/>
                    </a:p>
                  </a:txBody>
                  <a:tcPr/>
                </a:tc>
                <a:tc>
                  <a:txBody>
                    <a:bodyPr/>
                    <a:lstStyle/>
                    <a:p>
                      <a:r>
                        <a:rPr lang="pt-BR" sz="1600" dirty="0" smtClean="0"/>
                        <a:t>N caracteres + 1 ou 2 bytes</a:t>
                      </a:r>
                      <a:endParaRPr lang="pt-B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600" dirty="0" smtClean="0"/>
                        <a:t>65535 caracteres</a:t>
                      </a:r>
                    </a:p>
                  </a:txBody>
                  <a:tcPr/>
                </a:tc>
              </a:tr>
              <a:tr h="331966">
                <a:tc>
                  <a:txBody>
                    <a:bodyPr/>
                    <a:lstStyle/>
                    <a:p>
                      <a:r>
                        <a:rPr lang="pt-BR" sz="1400" dirty="0" smtClean="0"/>
                        <a:t>TINYTEXT</a:t>
                      </a:r>
                      <a:endParaRPr lang="pt-B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600" dirty="0" smtClean="0"/>
                        <a:t>N caracteres + 1 bytes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600" dirty="0" smtClean="0"/>
                        <a:t>255 caracteres</a:t>
                      </a:r>
                    </a:p>
                  </a:txBody>
                  <a:tcPr/>
                </a:tc>
              </a:tr>
              <a:tr h="331966">
                <a:tc>
                  <a:txBody>
                    <a:bodyPr/>
                    <a:lstStyle/>
                    <a:p>
                      <a:r>
                        <a:rPr lang="pt-BR" sz="1400" dirty="0" smtClean="0"/>
                        <a:t>TEXT</a:t>
                      </a:r>
                      <a:endParaRPr lang="pt-B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600" dirty="0" smtClean="0"/>
                        <a:t>N caracteres + 2 bytes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600" dirty="0" smtClean="0"/>
                        <a:t>65535 caracteres</a:t>
                      </a:r>
                    </a:p>
                  </a:txBody>
                  <a:tcPr/>
                </a:tc>
              </a:tr>
              <a:tr h="331966">
                <a:tc>
                  <a:txBody>
                    <a:bodyPr/>
                    <a:lstStyle/>
                    <a:p>
                      <a:r>
                        <a:rPr lang="pt-BR" sz="1400" dirty="0" smtClean="0"/>
                        <a:t>MEDIUMTEXT</a:t>
                      </a:r>
                      <a:endParaRPr lang="pt-B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600" dirty="0" smtClean="0"/>
                        <a:t>N caracteres + 3 bytes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600" dirty="0" smtClean="0"/>
                        <a:t>16777215 caracteres</a:t>
                      </a:r>
                    </a:p>
                  </a:txBody>
                  <a:tcPr/>
                </a:tc>
              </a:tr>
              <a:tr h="331966">
                <a:tc>
                  <a:txBody>
                    <a:bodyPr/>
                    <a:lstStyle/>
                    <a:p>
                      <a:r>
                        <a:rPr lang="pt-BR" sz="1400" dirty="0" smtClean="0"/>
                        <a:t>LONGTEXT</a:t>
                      </a:r>
                      <a:endParaRPr lang="pt-B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600" dirty="0" smtClean="0"/>
                        <a:t>N caracteres + 4 bytes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600" dirty="0" smtClean="0"/>
                        <a:t>4294967295 caracteres</a:t>
                      </a:r>
                    </a:p>
                  </a:txBody>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Manipulação de tabelas.</a:t>
            </a:r>
            <a:endParaRPr lang="pt-BR" dirty="0"/>
          </a:p>
        </p:txBody>
      </p:sp>
      <p:sp>
        <p:nvSpPr>
          <p:cNvPr id="4" name="Espaço Reservado para Conteúdo 2"/>
          <p:cNvSpPr>
            <a:spLocks noGrp="1"/>
          </p:cNvSpPr>
          <p:nvPr>
            <p:ph idx="1"/>
          </p:nvPr>
        </p:nvSpPr>
        <p:spPr/>
        <p:txBody>
          <a:bodyPr>
            <a:normAutofit fontScale="92500" lnSpcReduction="10000"/>
          </a:bodyPr>
          <a:lstStyle/>
          <a:p>
            <a:pPr marL="0">
              <a:buNone/>
            </a:pPr>
            <a:r>
              <a:rPr lang="pt-BR" sz="1900" dirty="0" smtClean="0"/>
              <a:t>	Os caracteres do tipo temporal, tem como principal definição a cronologia.</a:t>
            </a:r>
          </a:p>
          <a:p>
            <a:pPr marL="0">
              <a:buNone/>
            </a:pPr>
            <a:r>
              <a:rPr lang="pt-BR" sz="1900" dirty="0" smtClean="0"/>
              <a:t>	TIME: destina –se para as definições de tempo, no seguinte formato HH:MM:SS.</a:t>
            </a:r>
          </a:p>
          <a:p>
            <a:pPr marL="0">
              <a:buNone/>
            </a:pPr>
            <a:r>
              <a:rPr lang="pt-BR" sz="1900" dirty="0" smtClean="0"/>
              <a:t>	YEAR: destina – se para as definições de ano, no seguinte formatos de 2 ou 4 dígitos, por exemplo YYYY ou YY, para seguir uma das duas formas basta definir no tipo a quantidade de caracteres conforme o exemplo a seguir: YEAR(2) ou YEAR(4) .</a:t>
            </a:r>
          </a:p>
          <a:p>
            <a:pPr marL="0">
              <a:buNone/>
            </a:pPr>
            <a:r>
              <a:rPr lang="pt-BR" sz="1900" dirty="0" smtClean="0"/>
              <a:t>	DATE : destina – se a tipos de data porem segue um formato de característica única ‘AAAA-MM-DD’ </a:t>
            </a:r>
          </a:p>
          <a:p>
            <a:pPr marL="0">
              <a:buNone/>
            </a:pPr>
            <a:r>
              <a:rPr lang="pt-BR" sz="1900" dirty="0" smtClean="0"/>
              <a:t>	DATETIME: destina – se a tipos de data e hora seguindo o seguinte formato ‘AAAA-MM-DD HH:mm:SS’.</a:t>
            </a:r>
          </a:p>
          <a:p>
            <a:pPr marL="0">
              <a:buNone/>
            </a:pPr>
            <a:r>
              <a:rPr lang="pt-BR" sz="1900" dirty="0" smtClean="0"/>
              <a:t>	TIMESTAMP: destina – se a tipos de data e hora conforme o tipo DATETIME porem o mesmo ocupa menos espaço e também possui um intervalo de datas menor e a mesma possui uma característica especifica  ao criar e atualizar, caso o campo seja nulo ele preenche com a data e hora atual.</a:t>
            </a:r>
            <a:r>
              <a:rPr lang="pt-BR" sz="1600" dirty="0" smtClean="0"/>
              <a:t>	</a:t>
            </a:r>
          </a:p>
          <a:p>
            <a:pPr marL="0">
              <a:buNone/>
            </a:pPr>
            <a:endParaRPr lang="pt-BR" sz="1600" dirty="0" smtClean="0"/>
          </a:p>
          <a:p>
            <a:pPr marL="0">
              <a:buNone/>
            </a:pPr>
            <a:endParaRPr lang="pt-BR" sz="1600" dirty="0" smtClean="0"/>
          </a:p>
          <a:p>
            <a:pPr marL="0">
              <a:buNone/>
            </a:pPr>
            <a:endParaRPr lang="pt-BR" sz="1600" dirty="0" smtClean="0"/>
          </a:p>
          <a:p>
            <a:pPr marL="0">
              <a:buNone/>
            </a:pPr>
            <a:endParaRPr lang="pt-BR" sz="1600" dirty="0" smtClean="0"/>
          </a:p>
          <a:p>
            <a:pPr marL="0">
              <a:buNone/>
            </a:pPr>
            <a:endParaRPr lang="pt-BR" sz="1600" dirty="0" smtClean="0"/>
          </a:p>
          <a:p>
            <a:pPr marL="0">
              <a:buNone/>
            </a:pPr>
            <a:endParaRPr lang="pt-BR" sz="1600" dirty="0" smtClean="0"/>
          </a:p>
          <a:p>
            <a:pPr marL="0">
              <a:buNone/>
            </a:pPr>
            <a:endParaRPr lang="pt-BR" sz="1600" dirty="0" smtClean="0"/>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51</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Manipulação de tabelas.</a:t>
            </a:r>
            <a:endParaRPr lang="pt-BR" dirty="0"/>
          </a:p>
        </p:txBody>
      </p:sp>
      <p:sp>
        <p:nvSpPr>
          <p:cNvPr id="4" name="Espaço Reservado para Conteúdo 2"/>
          <p:cNvSpPr>
            <a:spLocks noGrp="1"/>
          </p:cNvSpPr>
          <p:nvPr>
            <p:ph idx="1"/>
          </p:nvPr>
        </p:nvSpPr>
        <p:spPr/>
        <p:txBody>
          <a:bodyPr>
            <a:normAutofit/>
          </a:bodyPr>
          <a:lstStyle/>
          <a:p>
            <a:pPr marL="0">
              <a:buNone/>
            </a:pPr>
            <a:r>
              <a:rPr lang="pt-BR" sz="1900" dirty="0" smtClean="0"/>
              <a:t>	Segue abaixo a definição para os tipos temporais.</a:t>
            </a:r>
            <a:r>
              <a:rPr lang="pt-BR" sz="1600" dirty="0" smtClean="0"/>
              <a:t>	</a:t>
            </a:r>
          </a:p>
          <a:p>
            <a:pPr marL="0">
              <a:buNone/>
            </a:pPr>
            <a:endParaRPr lang="pt-BR" sz="1600" dirty="0" smtClean="0"/>
          </a:p>
          <a:p>
            <a:pPr marL="0">
              <a:buNone/>
            </a:pPr>
            <a:endParaRPr lang="pt-BR" sz="1600" dirty="0" smtClean="0"/>
          </a:p>
          <a:p>
            <a:pPr marL="0">
              <a:buNone/>
            </a:pPr>
            <a:endParaRPr lang="pt-BR" sz="1600" dirty="0" smtClean="0"/>
          </a:p>
          <a:p>
            <a:pPr marL="0">
              <a:buNone/>
            </a:pPr>
            <a:endParaRPr lang="pt-BR" sz="1600" dirty="0" smtClean="0"/>
          </a:p>
          <a:p>
            <a:pPr marL="0">
              <a:buNone/>
            </a:pPr>
            <a:endParaRPr lang="pt-BR" sz="1600" dirty="0" smtClean="0"/>
          </a:p>
          <a:p>
            <a:pPr marL="0">
              <a:buNone/>
            </a:pPr>
            <a:endParaRPr lang="pt-BR" sz="1600" dirty="0" smtClean="0"/>
          </a:p>
          <a:p>
            <a:pPr marL="0">
              <a:buNone/>
            </a:pPr>
            <a:endParaRPr lang="pt-BR" sz="1600" dirty="0" smtClean="0"/>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52</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graphicFrame>
        <p:nvGraphicFramePr>
          <p:cNvPr id="7" name="Tabela 6"/>
          <p:cNvGraphicFramePr>
            <a:graphicFrameLocks noGrp="1"/>
          </p:cNvGraphicFramePr>
          <p:nvPr/>
        </p:nvGraphicFramePr>
        <p:xfrm>
          <a:off x="539552" y="2564904"/>
          <a:ext cx="8064896" cy="2011680"/>
        </p:xfrm>
        <a:graphic>
          <a:graphicData uri="http://schemas.openxmlformats.org/drawingml/2006/table">
            <a:tbl>
              <a:tblPr firstRow="1" bandRow="1">
                <a:tableStyleId>{5C22544A-7EE6-4342-B048-85BDC9FD1C3A}</a:tableStyleId>
              </a:tblPr>
              <a:tblGrid>
                <a:gridCol w="2041746"/>
                <a:gridCol w="1429222"/>
                <a:gridCol w="4593928"/>
              </a:tblGrid>
              <a:tr h="324624">
                <a:tc>
                  <a:txBody>
                    <a:bodyPr/>
                    <a:lstStyle/>
                    <a:p>
                      <a:pPr algn="ctr"/>
                      <a:r>
                        <a:rPr lang="pt-BR" sz="1400" dirty="0" smtClean="0"/>
                        <a:t>Tipo</a:t>
                      </a:r>
                      <a:endParaRPr lang="pt-BR" sz="1400" dirty="0"/>
                    </a:p>
                  </a:txBody>
                  <a:tcPr/>
                </a:tc>
                <a:tc>
                  <a:txBody>
                    <a:bodyPr/>
                    <a:lstStyle/>
                    <a:p>
                      <a:pPr algn="ctr"/>
                      <a:r>
                        <a:rPr lang="pt-BR" sz="1400" dirty="0" smtClean="0"/>
                        <a:t>Tamanho</a:t>
                      </a:r>
                      <a:endParaRPr lang="pt-BR" sz="1400" dirty="0"/>
                    </a:p>
                  </a:txBody>
                  <a:tcPr/>
                </a:tc>
                <a:tc>
                  <a:txBody>
                    <a:bodyPr/>
                    <a:lstStyle/>
                    <a:p>
                      <a:pPr algn="ctr"/>
                      <a:r>
                        <a:rPr lang="pt-BR" sz="1600" dirty="0" smtClean="0"/>
                        <a:t>Intervalo</a:t>
                      </a:r>
                      <a:endParaRPr lang="pt-BR" sz="1600" dirty="0"/>
                    </a:p>
                  </a:txBody>
                  <a:tcPr/>
                </a:tc>
              </a:tr>
              <a:tr h="331966">
                <a:tc>
                  <a:txBody>
                    <a:bodyPr/>
                    <a:lstStyle/>
                    <a:p>
                      <a:r>
                        <a:rPr lang="pt-BR" sz="1400" dirty="0" smtClean="0"/>
                        <a:t>DATE</a:t>
                      </a:r>
                      <a:endParaRPr lang="pt-BR" sz="1400" dirty="0"/>
                    </a:p>
                  </a:txBody>
                  <a:tcPr/>
                </a:tc>
                <a:tc>
                  <a:txBody>
                    <a:bodyPr/>
                    <a:lstStyle/>
                    <a:p>
                      <a:r>
                        <a:rPr lang="pt-BR" sz="1600" dirty="0" smtClean="0"/>
                        <a:t>3</a:t>
                      </a:r>
                      <a:r>
                        <a:rPr lang="pt-BR" sz="1600" baseline="0" dirty="0" smtClean="0"/>
                        <a:t> bytes</a:t>
                      </a:r>
                      <a:endParaRPr lang="pt-BR" sz="1600" dirty="0"/>
                    </a:p>
                  </a:txBody>
                  <a:tcPr/>
                </a:tc>
                <a:tc>
                  <a:txBody>
                    <a:bodyPr/>
                    <a:lstStyle/>
                    <a:p>
                      <a:r>
                        <a:rPr lang="pt-BR" sz="1600" dirty="0" smtClean="0"/>
                        <a:t>‘1000-01-01’ a ‘999-12-31’</a:t>
                      </a:r>
                      <a:endParaRPr lang="pt-BR" sz="1600" dirty="0"/>
                    </a:p>
                  </a:txBody>
                  <a:tcPr/>
                </a:tc>
              </a:tr>
              <a:tr h="331966">
                <a:tc>
                  <a:txBody>
                    <a:bodyPr/>
                    <a:lstStyle/>
                    <a:p>
                      <a:r>
                        <a:rPr lang="pt-BR" sz="1400" dirty="0" smtClean="0"/>
                        <a:t>TIME</a:t>
                      </a:r>
                      <a:endParaRPr lang="pt-BR" sz="1400" dirty="0"/>
                    </a:p>
                  </a:txBody>
                  <a:tcPr/>
                </a:tc>
                <a:tc>
                  <a:txBody>
                    <a:bodyPr/>
                    <a:lstStyle/>
                    <a:p>
                      <a:r>
                        <a:rPr lang="pt-BR" sz="1600" dirty="0" smtClean="0"/>
                        <a:t>3 bytes</a:t>
                      </a:r>
                      <a:endParaRPr lang="pt-BR" sz="1600" dirty="0"/>
                    </a:p>
                  </a:txBody>
                  <a:tcPr/>
                </a:tc>
                <a:tc>
                  <a:txBody>
                    <a:bodyPr/>
                    <a:lstStyle/>
                    <a:p>
                      <a:r>
                        <a:rPr lang="pt-BR" sz="1600" dirty="0" smtClean="0"/>
                        <a:t>‘-838:59:59’ a ‘838:59:59’</a:t>
                      </a:r>
                      <a:endParaRPr lang="pt-BR" sz="1600" dirty="0"/>
                    </a:p>
                  </a:txBody>
                  <a:tcPr/>
                </a:tc>
              </a:tr>
              <a:tr h="331966">
                <a:tc>
                  <a:txBody>
                    <a:bodyPr/>
                    <a:lstStyle/>
                    <a:p>
                      <a:r>
                        <a:rPr lang="pt-BR" sz="1400" dirty="0" smtClean="0"/>
                        <a:t>DATETIME</a:t>
                      </a:r>
                      <a:endParaRPr lang="pt-BR" sz="1400" dirty="0"/>
                    </a:p>
                  </a:txBody>
                  <a:tcPr/>
                </a:tc>
                <a:tc>
                  <a:txBody>
                    <a:bodyPr/>
                    <a:lstStyle/>
                    <a:p>
                      <a:r>
                        <a:rPr lang="pt-BR" sz="1600" dirty="0" smtClean="0"/>
                        <a:t>8 bytes</a:t>
                      </a:r>
                      <a:endParaRPr lang="pt-BR" sz="1600" dirty="0"/>
                    </a:p>
                  </a:txBody>
                  <a:tcPr/>
                </a:tc>
                <a:tc>
                  <a:txBody>
                    <a:bodyPr/>
                    <a:lstStyle/>
                    <a:p>
                      <a:r>
                        <a:rPr lang="pt-BR" sz="1600" dirty="0" smtClean="0"/>
                        <a:t>‘1000-01-01</a:t>
                      </a:r>
                      <a:r>
                        <a:rPr lang="pt-BR" sz="1600" baseline="0" dirty="0" smtClean="0"/>
                        <a:t> 00:00:00’ a ‘9999-12-31 23:59:59’</a:t>
                      </a:r>
                      <a:endParaRPr lang="pt-BR" sz="1600" dirty="0"/>
                    </a:p>
                  </a:txBody>
                  <a:tcPr/>
                </a:tc>
              </a:tr>
              <a:tr h="331966">
                <a:tc>
                  <a:txBody>
                    <a:bodyPr/>
                    <a:lstStyle/>
                    <a:p>
                      <a:r>
                        <a:rPr lang="pt-BR" sz="1400" dirty="0" smtClean="0"/>
                        <a:t>TIMESTAMP</a:t>
                      </a:r>
                      <a:endParaRPr lang="pt-BR" sz="1400" dirty="0"/>
                    </a:p>
                  </a:txBody>
                  <a:tcPr/>
                </a:tc>
                <a:tc>
                  <a:txBody>
                    <a:bodyPr/>
                    <a:lstStyle/>
                    <a:p>
                      <a:r>
                        <a:rPr lang="pt-BR" sz="1600" dirty="0" smtClean="0"/>
                        <a:t>4 bytes</a:t>
                      </a:r>
                      <a:endParaRPr lang="pt-BR" sz="1600" dirty="0"/>
                    </a:p>
                  </a:txBody>
                  <a:tcPr/>
                </a:tc>
                <a:tc>
                  <a:txBody>
                    <a:bodyPr/>
                    <a:lstStyle/>
                    <a:p>
                      <a:r>
                        <a:rPr lang="pt-BR" sz="1600" dirty="0" smtClean="0"/>
                        <a:t>‘1000-01-01</a:t>
                      </a:r>
                      <a:r>
                        <a:rPr lang="pt-BR" sz="1600" baseline="0" dirty="0" smtClean="0"/>
                        <a:t> 00:00:00’  ao ano de 2037</a:t>
                      </a:r>
                      <a:endParaRPr lang="pt-BR" sz="1600" dirty="0"/>
                    </a:p>
                  </a:txBody>
                  <a:tcPr/>
                </a:tc>
              </a:tr>
              <a:tr h="331966">
                <a:tc>
                  <a:txBody>
                    <a:bodyPr/>
                    <a:lstStyle/>
                    <a:p>
                      <a:r>
                        <a:rPr lang="pt-BR" sz="1400" dirty="0" smtClean="0"/>
                        <a:t>YEAR</a:t>
                      </a:r>
                      <a:endParaRPr lang="pt-BR" sz="1400" dirty="0"/>
                    </a:p>
                  </a:txBody>
                  <a:tcPr/>
                </a:tc>
                <a:tc>
                  <a:txBody>
                    <a:bodyPr/>
                    <a:lstStyle/>
                    <a:p>
                      <a:r>
                        <a:rPr lang="pt-BR" sz="1600" dirty="0" smtClean="0"/>
                        <a:t>1 byte</a:t>
                      </a:r>
                      <a:endParaRPr lang="pt-BR" sz="1600" dirty="0"/>
                    </a:p>
                  </a:txBody>
                  <a:tcPr/>
                </a:tc>
                <a:tc>
                  <a:txBody>
                    <a:bodyPr/>
                    <a:lstStyle/>
                    <a:p>
                      <a:r>
                        <a:rPr lang="pt-BR" sz="1500" dirty="0" smtClean="0"/>
                        <a:t>1901 a 2155 para</a:t>
                      </a:r>
                      <a:r>
                        <a:rPr lang="pt-BR" sz="1500" baseline="0" dirty="0" smtClean="0"/>
                        <a:t> 4 dígitos, 1970 a 2069 para 2 dígitos</a:t>
                      </a:r>
                      <a:endParaRPr lang="pt-BR" sz="1500" dirty="0"/>
                    </a:p>
                  </a:txBody>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Manipulação de tabelas.</a:t>
            </a:r>
            <a:endParaRPr lang="pt-BR" dirty="0"/>
          </a:p>
        </p:txBody>
      </p:sp>
      <p:sp>
        <p:nvSpPr>
          <p:cNvPr id="4" name="Espaço Reservado para Conteúdo 2"/>
          <p:cNvSpPr>
            <a:spLocks noGrp="1"/>
          </p:cNvSpPr>
          <p:nvPr>
            <p:ph idx="1"/>
          </p:nvPr>
        </p:nvSpPr>
        <p:spPr/>
        <p:txBody>
          <a:bodyPr>
            <a:normAutofit/>
          </a:bodyPr>
          <a:lstStyle/>
          <a:p>
            <a:pPr marL="0">
              <a:buNone/>
            </a:pPr>
            <a:r>
              <a:rPr lang="pt-BR" sz="1600" dirty="0" smtClean="0"/>
              <a:t>	A característica dos tipos binários, tem como finalidade armazenar arquivos em formatos binários.</a:t>
            </a:r>
          </a:p>
          <a:p>
            <a:pPr marL="0">
              <a:buNone/>
            </a:pPr>
            <a:endParaRPr lang="pt-BR" sz="1600" dirty="0" smtClean="0"/>
          </a:p>
          <a:p>
            <a:pPr marL="0">
              <a:buNone/>
            </a:pPr>
            <a:endParaRPr lang="pt-BR" sz="1600" dirty="0" smtClean="0"/>
          </a:p>
          <a:p>
            <a:pPr marL="0">
              <a:buNone/>
            </a:pPr>
            <a:endParaRPr lang="pt-BR" sz="1600" dirty="0" smtClean="0"/>
          </a:p>
          <a:p>
            <a:pPr marL="0">
              <a:buNone/>
            </a:pPr>
            <a:endParaRPr lang="pt-BR" sz="1600" dirty="0" smtClean="0"/>
          </a:p>
          <a:p>
            <a:pPr marL="0">
              <a:buNone/>
            </a:pPr>
            <a:endParaRPr lang="pt-BR" sz="1600" dirty="0" smtClean="0"/>
          </a:p>
          <a:p>
            <a:pPr marL="0">
              <a:buNone/>
            </a:pPr>
            <a:endParaRPr lang="pt-BR" sz="1600" dirty="0" smtClean="0"/>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53</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graphicFrame>
        <p:nvGraphicFramePr>
          <p:cNvPr id="7" name="Tabela 6"/>
          <p:cNvGraphicFramePr>
            <a:graphicFrameLocks noGrp="1"/>
          </p:cNvGraphicFramePr>
          <p:nvPr/>
        </p:nvGraphicFramePr>
        <p:xfrm>
          <a:off x="539552" y="2564904"/>
          <a:ext cx="7920880" cy="2336304"/>
        </p:xfrm>
        <a:graphic>
          <a:graphicData uri="http://schemas.openxmlformats.org/drawingml/2006/table">
            <a:tbl>
              <a:tblPr firstRow="1" bandRow="1">
                <a:tableStyleId>{5C22544A-7EE6-4342-B048-85BDC9FD1C3A}</a:tableStyleId>
              </a:tblPr>
              <a:tblGrid>
                <a:gridCol w="1872208"/>
                <a:gridCol w="6048672"/>
              </a:tblGrid>
              <a:tr h="324624">
                <a:tc>
                  <a:txBody>
                    <a:bodyPr/>
                    <a:lstStyle/>
                    <a:p>
                      <a:pPr algn="ctr"/>
                      <a:r>
                        <a:rPr lang="pt-BR" sz="1400" dirty="0" smtClean="0"/>
                        <a:t>Tipo</a:t>
                      </a:r>
                      <a:endParaRPr lang="pt-BR" sz="1400" dirty="0"/>
                    </a:p>
                  </a:txBody>
                  <a:tcPr/>
                </a:tc>
                <a:tc>
                  <a:txBody>
                    <a:bodyPr/>
                    <a:lstStyle/>
                    <a:p>
                      <a:pPr algn="ctr"/>
                      <a:r>
                        <a:rPr lang="pt-BR" sz="1400" dirty="0" smtClean="0"/>
                        <a:t>Tamanho máximo</a:t>
                      </a:r>
                      <a:endParaRPr lang="pt-BR" sz="1400" dirty="0"/>
                    </a:p>
                  </a:txBody>
                  <a:tcPr/>
                </a:tc>
              </a:tr>
              <a:tr h="331966">
                <a:tc>
                  <a:txBody>
                    <a:bodyPr/>
                    <a:lstStyle/>
                    <a:p>
                      <a:r>
                        <a:rPr lang="pt-BR" sz="1400" dirty="0" smtClean="0"/>
                        <a:t>BINARY</a:t>
                      </a:r>
                      <a:endParaRPr lang="pt-BR" sz="1400" dirty="0"/>
                    </a:p>
                  </a:txBody>
                  <a:tcPr/>
                </a:tc>
                <a:tc>
                  <a:txBody>
                    <a:bodyPr/>
                    <a:lstStyle/>
                    <a:p>
                      <a:r>
                        <a:rPr lang="pt-BR" sz="1600" baseline="0" dirty="0" smtClean="0"/>
                        <a:t>255 bytes</a:t>
                      </a:r>
                      <a:endParaRPr lang="pt-BR" sz="1600" dirty="0"/>
                    </a:p>
                  </a:txBody>
                  <a:tcPr/>
                </a:tc>
              </a:tr>
              <a:tr h="331966">
                <a:tc>
                  <a:txBody>
                    <a:bodyPr/>
                    <a:lstStyle/>
                    <a:p>
                      <a:r>
                        <a:rPr lang="pt-BR" sz="1400" dirty="0" smtClean="0"/>
                        <a:t>VARBINARY</a:t>
                      </a:r>
                      <a:endParaRPr lang="pt-BR" sz="1400" dirty="0"/>
                    </a:p>
                  </a:txBody>
                  <a:tcPr/>
                </a:tc>
                <a:tc>
                  <a:txBody>
                    <a:bodyPr/>
                    <a:lstStyle/>
                    <a:p>
                      <a:r>
                        <a:rPr lang="pt-BR" sz="1600" dirty="0" smtClean="0"/>
                        <a:t>65535 bytes</a:t>
                      </a:r>
                      <a:endParaRPr lang="pt-BR" sz="1600" dirty="0"/>
                    </a:p>
                  </a:txBody>
                  <a:tcPr/>
                </a:tc>
              </a:tr>
              <a:tr h="331966">
                <a:tc>
                  <a:txBody>
                    <a:bodyPr/>
                    <a:lstStyle/>
                    <a:p>
                      <a:r>
                        <a:rPr lang="pt-BR" sz="1400" dirty="0" smtClean="0"/>
                        <a:t>TINYBLOB</a:t>
                      </a:r>
                      <a:endParaRPr lang="pt-BR" sz="1400" dirty="0"/>
                    </a:p>
                  </a:txBody>
                  <a:tcPr/>
                </a:tc>
                <a:tc>
                  <a:txBody>
                    <a:bodyPr/>
                    <a:lstStyle/>
                    <a:p>
                      <a:r>
                        <a:rPr lang="pt-BR" sz="1600" dirty="0" smtClean="0"/>
                        <a:t>255 bytes</a:t>
                      </a:r>
                      <a:endParaRPr lang="pt-BR" sz="1600" dirty="0"/>
                    </a:p>
                  </a:txBody>
                  <a:tcPr/>
                </a:tc>
              </a:tr>
              <a:tr h="331966">
                <a:tc>
                  <a:txBody>
                    <a:bodyPr/>
                    <a:lstStyle/>
                    <a:p>
                      <a:r>
                        <a:rPr lang="pt-BR" sz="1400" dirty="0" smtClean="0"/>
                        <a:t>BLOB</a:t>
                      </a:r>
                      <a:endParaRPr lang="pt-BR" sz="1400" dirty="0"/>
                    </a:p>
                  </a:txBody>
                  <a:tcPr/>
                </a:tc>
                <a:tc>
                  <a:txBody>
                    <a:bodyPr/>
                    <a:lstStyle/>
                    <a:p>
                      <a:r>
                        <a:rPr lang="pt-BR" sz="1600" dirty="0" smtClean="0"/>
                        <a:t>65535 bytes</a:t>
                      </a:r>
                      <a:endParaRPr lang="pt-BR" sz="1600" dirty="0"/>
                    </a:p>
                  </a:txBody>
                  <a:tcPr/>
                </a:tc>
              </a:tr>
              <a:tr h="331966">
                <a:tc>
                  <a:txBody>
                    <a:bodyPr/>
                    <a:lstStyle/>
                    <a:p>
                      <a:r>
                        <a:rPr lang="pt-BR" sz="1400" dirty="0" smtClean="0"/>
                        <a:t>MEDIUMBLOB</a:t>
                      </a:r>
                      <a:endParaRPr lang="pt-BR" sz="1400" dirty="0"/>
                    </a:p>
                  </a:txBody>
                  <a:tcPr/>
                </a:tc>
                <a:tc>
                  <a:txBody>
                    <a:bodyPr/>
                    <a:lstStyle/>
                    <a:p>
                      <a:r>
                        <a:rPr lang="pt-BR" sz="1600" dirty="0" smtClean="0"/>
                        <a:t>16777215 bytes</a:t>
                      </a:r>
                      <a:endParaRPr lang="pt-BR" sz="1600" dirty="0"/>
                    </a:p>
                  </a:txBody>
                  <a:tcPr/>
                </a:tc>
              </a:tr>
              <a:tr h="331966">
                <a:tc>
                  <a:txBody>
                    <a:bodyPr/>
                    <a:lstStyle/>
                    <a:p>
                      <a:r>
                        <a:rPr lang="pt-BR" sz="1400" dirty="0" smtClean="0"/>
                        <a:t>LONGBLOB</a:t>
                      </a:r>
                      <a:endParaRPr lang="pt-BR" sz="1400" dirty="0"/>
                    </a:p>
                  </a:txBody>
                  <a:tcPr/>
                </a:tc>
                <a:tc>
                  <a:txBody>
                    <a:bodyPr/>
                    <a:lstStyle/>
                    <a:p>
                      <a:r>
                        <a:rPr lang="pt-BR" sz="1600" dirty="0" smtClean="0"/>
                        <a:t>4294967295 byte</a:t>
                      </a:r>
                      <a:endParaRPr lang="pt-BR" sz="1600" dirty="0"/>
                    </a:p>
                  </a:txBody>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Manipulação de tabelas.</a:t>
            </a:r>
            <a:endParaRPr lang="pt-BR" dirty="0"/>
          </a:p>
        </p:txBody>
      </p:sp>
      <p:sp>
        <p:nvSpPr>
          <p:cNvPr id="4" name="Espaço Reservado para Conteúdo 2"/>
          <p:cNvSpPr>
            <a:spLocks noGrp="1"/>
          </p:cNvSpPr>
          <p:nvPr>
            <p:ph idx="1"/>
          </p:nvPr>
        </p:nvSpPr>
        <p:spPr/>
        <p:txBody>
          <a:bodyPr>
            <a:normAutofit/>
          </a:bodyPr>
          <a:lstStyle/>
          <a:p>
            <a:pPr marL="0">
              <a:buNone/>
            </a:pPr>
            <a:r>
              <a:rPr lang="pt-BR" sz="2000" dirty="0" smtClean="0"/>
              <a:t>	NULL: é a forma de identificar um registro com ausência de valores, uma definição importante é que o valor NULL não é que ele seja vazio e sim ausente de valor.</a:t>
            </a:r>
          </a:p>
          <a:p>
            <a:pPr marL="0">
              <a:buNone/>
            </a:pPr>
            <a:r>
              <a:rPr lang="pt-BR" sz="2000" dirty="0" smtClean="0"/>
              <a:t>	Caso tenhamos por necessidade que uma determinada coluna obrigatoriamente tenha um valor, devemos definir o atributo NOT NULL na coluna.</a:t>
            </a:r>
          </a:p>
          <a:p>
            <a:pPr marL="0">
              <a:buNone/>
            </a:pPr>
            <a:r>
              <a:rPr lang="pt-BR" sz="2000" dirty="0" smtClean="0"/>
              <a:t>	Para campos identificadores de registros denominados como chave primária (Veremos melhor definição a seguir), deverá conter uma identificação única. Para essas situações onde o campo identificador é do tipo inteiro utilizamos acompanhado do atributo NOT NULL o atributo AUTO_INCREMENT, cujo sua principal finalidade é incluir sempre um número seqüencial a cada novo registro.</a:t>
            </a:r>
          </a:p>
          <a:p>
            <a:pPr marL="0">
              <a:buNone/>
            </a:pPr>
            <a:r>
              <a:rPr lang="pt-BR" sz="1600" dirty="0" smtClean="0"/>
              <a:t>	</a:t>
            </a:r>
          </a:p>
          <a:p>
            <a:pPr marL="0">
              <a:buNone/>
            </a:pPr>
            <a:endParaRPr lang="pt-BR" sz="1600" dirty="0" smtClean="0"/>
          </a:p>
          <a:p>
            <a:pPr marL="0">
              <a:buNone/>
            </a:pPr>
            <a:endParaRPr lang="pt-BR" sz="1600" dirty="0" smtClean="0"/>
          </a:p>
          <a:p>
            <a:pPr marL="0">
              <a:buNone/>
            </a:pPr>
            <a:endParaRPr lang="pt-BR" sz="1600" dirty="0" smtClean="0"/>
          </a:p>
          <a:p>
            <a:pPr marL="0">
              <a:buNone/>
            </a:pPr>
            <a:endParaRPr lang="pt-BR" sz="1600" dirty="0" smtClean="0"/>
          </a:p>
          <a:p>
            <a:pPr marL="0">
              <a:buNone/>
            </a:pPr>
            <a:endParaRPr lang="pt-BR" sz="1600" dirty="0" smtClean="0"/>
          </a:p>
          <a:p>
            <a:pPr marL="0">
              <a:buNone/>
            </a:pPr>
            <a:endParaRPr lang="pt-BR" sz="1600" dirty="0" smtClean="0"/>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54</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Manipulação de tabelas.</a:t>
            </a:r>
            <a:endParaRPr lang="pt-BR" dirty="0"/>
          </a:p>
        </p:txBody>
      </p:sp>
      <p:sp>
        <p:nvSpPr>
          <p:cNvPr id="4" name="Espaço Reservado para Conteúdo 2"/>
          <p:cNvSpPr>
            <a:spLocks noGrp="1"/>
          </p:cNvSpPr>
          <p:nvPr>
            <p:ph idx="1"/>
          </p:nvPr>
        </p:nvSpPr>
        <p:spPr/>
        <p:txBody>
          <a:bodyPr>
            <a:normAutofit fontScale="92500" lnSpcReduction="20000"/>
          </a:bodyPr>
          <a:lstStyle/>
          <a:p>
            <a:pPr marL="0">
              <a:buNone/>
            </a:pPr>
            <a:r>
              <a:rPr lang="pt-BR" sz="1700" dirty="0" smtClean="0"/>
              <a:t>	Segue a descrição abaixo a definição destinada a criação de novas tabelas no banco de dados.</a:t>
            </a:r>
          </a:p>
          <a:p>
            <a:pPr marL="0">
              <a:buNone/>
            </a:pPr>
            <a:r>
              <a:rPr lang="pt-BR" sz="1700" dirty="0" smtClean="0"/>
              <a:t>	CREATE TABLE </a:t>
            </a:r>
            <a:r>
              <a:rPr lang="pt-BR" sz="1700" dirty="0" smtClean="0">
                <a:solidFill>
                  <a:srgbClr val="FF0000"/>
                </a:solidFill>
              </a:rPr>
              <a:t>[Nome da Tabela] </a:t>
            </a:r>
            <a:r>
              <a:rPr lang="pt-BR" sz="1700" dirty="0" smtClean="0"/>
              <a:t>(</a:t>
            </a:r>
          </a:p>
          <a:p>
            <a:pPr marL="0">
              <a:buNone/>
            </a:pPr>
            <a:r>
              <a:rPr lang="pt-BR" sz="1700" dirty="0" smtClean="0"/>
              <a:t>		</a:t>
            </a:r>
            <a:r>
              <a:rPr lang="pt-BR" sz="1700" dirty="0" smtClean="0">
                <a:solidFill>
                  <a:schemeClr val="accent1">
                    <a:lumMod val="75000"/>
                  </a:schemeClr>
                </a:solidFill>
              </a:rPr>
              <a:t>[nome da coluna] [Tipo da coluna] [Atributos opcionais]</a:t>
            </a:r>
            <a:r>
              <a:rPr lang="pt-BR" sz="1700" dirty="0" smtClean="0"/>
              <a:t>,</a:t>
            </a:r>
          </a:p>
          <a:p>
            <a:pPr marL="0">
              <a:buNone/>
            </a:pPr>
            <a:r>
              <a:rPr lang="pt-BR" sz="1700" dirty="0" smtClean="0"/>
              <a:t>		</a:t>
            </a:r>
            <a:r>
              <a:rPr lang="pt-BR" sz="1700" dirty="0" smtClean="0">
                <a:solidFill>
                  <a:schemeClr val="accent1">
                    <a:lumMod val="75000"/>
                  </a:schemeClr>
                </a:solidFill>
              </a:rPr>
              <a:t>[nome da coluna] [Tipo da coluna] [Atributos opcionais]</a:t>
            </a:r>
            <a:r>
              <a:rPr lang="pt-BR" sz="1700" dirty="0" smtClean="0"/>
              <a:t>,</a:t>
            </a:r>
          </a:p>
          <a:p>
            <a:pPr marL="0">
              <a:buNone/>
            </a:pPr>
            <a:r>
              <a:rPr lang="pt-BR" sz="1700" dirty="0" smtClean="0"/>
              <a:t>		</a:t>
            </a:r>
            <a:r>
              <a:rPr lang="pt-BR" sz="1700" dirty="0" smtClean="0">
                <a:solidFill>
                  <a:schemeClr val="accent5">
                    <a:lumMod val="50000"/>
                  </a:schemeClr>
                </a:solidFill>
              </a:rPr>
              <a:t>[Tipos de indexa mentos]</a:t>
            </a:r>
          </a:p>
          <a:p>
            <a:pPr marL="0">
              <a:buNone/>
            </a:pPr>
            <a:r>
              <a:rPr lang="pt-BR" sz="1700" dirty="0" smtClean="0"/>
              <a:t>	) </a:t>
            </a:r>
            <a:r>
              <a:rPr lang="pt-BR" sz="1700" dirty="0" smtClean="0">
                <a:solidFill>
                  <a:srgbClr val="7030A0"/>
                </a:solidFill>
              </a:rPr>
              <a:t>[Motor da tabela]</a:t>
            </a:r>
            <a:r>
              <a:rPr lang="pt-BR" sz="1700" dirty="0" smtClean="0"/>
              <a:t> </a:t>
            </a:r>
            <a:r>
              <a:rPr lang="pt-BR" sz="1700" dirty="0" smtClean="0">
                <a:solidFill>
                  <a:schemeClr val="tx1">
                    <a:lumMod val="50000"/>
                    <a:lumOff val="50000"/>
                  </a:schemeClr>
                </a:solidFill>
              </a:rPr>
              <a:t>[Comentários da tabela];</a:t>
            </a:r>
            <a:endParaRPr lang="pt-BR" sz="1700" dirty="0" smtClean="0"/>
          </a:p>
          <a:p>
            <a:pPr marL="0">
              <a:buNone/>
            </a:pPr>
            <a:r>
              <a:rPr lang="pt-BR" sz="1700" dirty="0" smtClean="0"/>
              <a:t>	Nome da Tabela: Será a identidade da tabela uma tabela nunca poderá ter o nome iguais, não pode ser separadas por espaço e preferencialmente no singular</a:t>
            </a:r>
          </a:p>
          <a:p>
            <a:pPr marL="0">
              <a:buNone/>
            </a:pPr>
            <a:r>
              <a:rPr lang="pt-BR" sz="1700" dirty="0" smtClean="0"/>
              <a:t>	Nome da coluna: Deverá ser um nome único no dentro da tabela, não deverá conter espaços e preferencialmente ser usada no singular.</a:t>
            </a:r>
          </a:p>
          <a:p>
            <a:pPr marL="0">
              <a:buNone/>
            </a:pPr>
            <a:r>
              <a:rPr lang="pt-BR" sz="1700" dirty="0" smtClean="0"/>
              <a:t>	Tipo da coluna: Deverá atender um dos tipos descritos anteriormente.</a:t>
            </a:r>
          </a:p>
          <a:p>
            <a:pPr marL="0">
              <a:buNone/>
            </a:pPr>
            <a:r>
              <a:rPr lang="pt-BR" sz="1700" dirty="0" smtClean="0"/>
              <a:t>	Atributos opcionais: Caso o campo possa receber valores nulos ou seja auto incremento.</a:t>
            </a:r>
          </a:p>
          <a:p>
            <a:pPr marL="0">
              <a:buNone/>
            </a:pPr>
            <a:r>
              <a:rPr lang="pt-BR" sz="1700" dirty="0" smtClean="0"/>
              <a:t>	Tipos de indexa mento: Os índex são descritos conforme colunas com suas sintaxes especificas.</a:t>
            </a:r>
          </a:p>
          <a:p>
            <a:pPr marL="0">
              <a:buNone/>
            </a:pPr>
            <a:r>
              <a:rPr lang="pt-BR" sz="1700" dirty="0" smtClean="0"/>
              <a:t>	Motor: O tipo de motor utilizado na tabela.</a:t>
            </a:r>
          </a:p>
          <a:p>
            <a:pPr marL="0">
              <a:buNone/>
            </a:pPr>
            <a:r>
              <a:rPr lang="pt-BR" sz="1700" dirty="0" smtClean="0"/>
              <a:t>	Comentários da tabela: Caso o usuário queria descrever alguma informação adicional.</a:t>
            </a:r>
          </a:p>
          <a:p>
            <a:pPr marL="0">
              <a:buNone/>
            </a:pPr>
            <a:endParaRPr lang="pt-BR" sz="1600" dirty="0" smtClean="0"/>
          </a:p>
          <a:p>
            <a:pPr marL="0">
              <a:buNone/>
            </a:pPr>
            <a:endParaRPr lang="pt-BR" sz="1600" dirty="0" smtClean="0"/>
          </a:p>
          <a:p>
            <a:pPr marL="0">
              <a:buNone/>
            </a:pPr>
            <a:endParaRPr lang="pt-BR" sz="1600" dirty="0" smtClean="0"/>
          </a:p>
          <a:p>
            <a:pPr marL="0">
              <a:buNone/>
            </a:pPr>
            <a:endParaRPr lang="pt-BR" sz="1600" dirty="0" smtClean="0"/>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55</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Manipulação de tabelas.</a:t>
            </a:r>
            <a:endParaRPr lang="pt-BR" dirty="0"/>
          </a:p>
        </p:txBody>
      </p:sp>
      <p:sp>
        <p:nvSpPr>
          <p:cNvPr id="4" name="Espaço Reservado para Conteúdo 2"/>
          <p:cNvSpPr>
            <a:spLocks noGrp="1"/>
          </p:cNvSpPr>
          <p:nvPr>
            <p:ph idx="1"/>
          </p:nvPr>
        </p:nvSpPr>
        <p:spPr/>
        <p:txBody>
          <a:bodyPr>
            <a:normAutofit/>
          </a:bodyPr>
          <a:lstStyle/>
          <a:p>
            <a:pPr marL="0">
              <a:buNone/>
            </a:pPr>
            <a:r>
              <a:rPr lang="pt-BR" sz="1700" dirty="0" smtClean="0"/>
              <a:t>	Veja abaixo um exemplo de como se cria uma tabela.</a:t>
            </a:r>
          </a:p>
          <a:p>
            <a:pPr marL="0">
              <a:buNone/>
            </a:pPr>
            <a:endParaRPr lang="pt-BR" sz="1600" dirty="0" smtClean="0"/>
          </a:p>
          <a:p>
            <a:pPr marL="0">
              <a:buNone/>
            </a:pPr>
            <a:endParaRPr lang="pt-BR" sz="1600" dirty="0" smtClean="0"/>
          </a:p>
          <a:p>
            <a:pPr marL="0">
              <a:buNone/>
            </a:pPr>
            <a:endParaRPr lang="pt-BR" sz="1600" dirty="0" smtClean="0"/>
          </a:p>
          <a:p>
            <a:pPr marL="0">
              <a:buNone/>
            </a:pPr>
            <a:endParaRPr lang="pt-BR" sz="1600" dirty="0" smtClean="0"/>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56</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pic>
        <p:nvPicPr>
          <p:cNvPr id="1027" name="Picture 3"/>
          <p:cNvPicPr>
            <a:picLocks noChangeAspect="1" noChangeArrowheads="1"/>
          </p:cNvPicPr>
          <p:nvPr/>
        </p:nvPicPr>
        <p:blipFill>
          <a:blip r:embed="rId3" cstate="print"/>
          <a:srcRect/>
          <a:stretch>
            <a:fillRect/>
          </a:stretch>
        </p:blipFill>
        <p:spPr bwMode="auto">
          <a:xfrm>
            <a:off x="1259632" y="2348880"/>
            <a:ext cx="6429375" cy="3228975"/>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Manipulação de tabelas.</a:t>
            </a:r>
            <a:endParaRPr lang="pt-BR" dirty="0"/>
          </a:p>
        </p:txBody>
      </p:sp>
      <p:sp>
        <p:nvSpPr>
          <p:cNvPr id="4" name="Espaço Reservado para Conteúdo 2"/>
          <p:cNvSpPr>
            <a:spLocks noGrp="1"/>
          </p:cNvSpPr>
          <p:nvPr>
            <p:ph idx="1"/>
          </p:nvPr>
        </p:nvSpPr>
        <p:spPr/>
        <p:txBody>
          <a:bodyPr>
            <a:normAutofit/>
          </a:bodyPr>
          <a:lstStyle/>
          <a:p>
            <a:pPr marL="0">
              <a:buNone/>
            </a:pPr>
            <a:r>
              <a:rPr lang="pt-BR" sz="1700" dirty="0" smtClean="0"/>
              <a:t>	Ao criarmos uma tabela a mesma poderá assumir algumas propriedades sendo elas:</a:t>
            </a:r>
          </a:p>
          <a:p>
            <a:pPr marL="0">
              <a:buNone/>
            </a:pPr>
            <a:r>
              <a:rPr lang="pt-BR" sz="1700" dirty="0" smtClean="0"/>
              <a:t>	ENGINES: É definido o motor na qual a tabela vai assumir, por exemplo </a:t>
            </a:r>
            <a:r>
              <a:rPr lang="pt-BR" sz="1700" dirty="0" err="1" smtClean="0"/>
              <a:t>MyISAM</a:t>
            </a:r>
            <a:r>
              <a:rPr lang="pt-BR" sz="1700" dirty="0" smtClean="0"/>
              <a:t>, </a:t>
            </a:r>
            <a:r>
              <a:rPr lang="pt-BR" sz="1700" dirty="0" err="1" smtClean="0"/>
              <a:t>InnoDB</a:t>
            </a:r>
            <a:r>
              <a:rPr lang="pt-BR" sz="1700" dirty="0" smtClean="0"/>
              <a:t>, Memory e etc.</a:t>
            </a:r>
          </a:p>
          <a:p>
            <a:pPr marL="0">
              <a:buNone/>
            </a:pPr>
            <a:r>
              <a:rPr lang="pt-BR" sz="1700" dirty="0" smtClean="0"/>
              <a:t>	COMMENT: É uma propriedade opcional que possibilita que o usuário adicione um determinado comentário a tabela esse comentário deverá ser colocado entre aspas simples. Por exemplo: COMMENT=‘texto’.</a:t>
            </a:r>
          </a:p>
          <a:p>
            <a:pPr marL="0">
              <a:buNone/>
            </a:pPr>
            <a:r>
              <a:rPr lang="pt-BR" sz="1700" dirty="0" smtClean="0"/>
              <a:t>	CHARACTER SET: é a definição de um tipo de coleção de </a:t>
            </a:r>
            <a:r>
              <a:rPr lang="pt-BR" sz="1700" dirty="0" err="1" smtClean="0"/>
              <a:t>characterset</a:t>
            </a:r>
            <a:r>
              <a:rPr lang="pt-BR" sz="1700" dirty="0" smtClean="0"/>
              <a:t> apenas para a tabela especifica, caso a propriedade não seja definida ela assume a coleção padrão do banco de dados.</a:t>
            </a:r>
          </a:p>
          <a:p>
            <a:pPr marL="0">
              <a:buNone/>
            </a:pPr>
            <a:r>
              <a:rPr lang="pt-BR" sz="1700" dirty="0" smtClean="0"/>
              <a:t>	COLLATE: é a definição da coleção de caracteres a ser usado pela tabela, caso a propriedade não seja definida ela assume a coleção padrão do banco de dados.</a:t>
            </a:r>
            <a:endParaRPr lang="pt-BR" sz="1600" dirty="0" smtClean="0"/>
          </a:p>
          <a:p>
            <a:pPr marL="0">
              <a:buNone/>
            </a:pPr>
            <a:endParaRPr lang="pt-BR" sz="1600" dirty="0" smtClean="0"/>
          </a:p>
          <a:p>
            <a:pPr marL="0">
              <a:buNone/>
            </a:pPr>
            <a:endParaRPr lang="pt-BR" sz="1600" dirty="0" smtClean="0"/>
          </a:p>
          <a:p>
            <a:pPr marL="0">
              <a:buNone/>
            </a:pPr>
            <a:endParaRPr lang="pt-BR" sz="1600" dirty="0" smtClean="0"/>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57</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Manipulação de tabelas.</a:t>
            </a:r>
            <a:endParaRPr lang="pt-BR" dirty="0"/>
          </a:p>
        </p:txBody>
      </p:sp>
      <p:sp>
        <p:nvSpPr>
          <p:cNvPr id="4" name="Espaço Reservado para Conteúdo 2"/>
          <p:cNvSpPr>
            <a:spLocks noGrp="1"/>
          </p:cNvSpPr>
          <p:nvPr>
            <p:ph idx="1"/>
          </p:nvPr>
        </p:nvSpPr>
        <p:spPr/>
        <p:txBody>
          <a:bodyPr>
            <a:normAutofit/>
          </a:bodyPr>
          <a:lstStyle/>
          <a:p>
            <a:pPr marL="0">
              <a:buNone/>
            </a:pPr>
            <a:r>
              <a:rPr lang="pt-BR" sz="1700" dirty="0" smtClean="0"/>
              <a:t>	Segue abaixo um exemplo de criação de tabela</a:t>
            </a:r>
            <a:r>
              <a:rPr lang="pt-BR" sz="1600" dirty="0" smtClean="0"/>
              <a:t>.</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58</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pic>
        <p:nvPicPr>
          <p:cNvPr id="2050" name="Picture 2"/>
          <p:cNvPicPr>
            <a:picLocks noChangeAspect="1" noChangeArrowheads="1"/>
          </p:cNvPicPr>
          <p:nvPr/>
        </p:nvPicPr>
        <p:blipFill>
          <a:blip r:embed="rId3" cstate="print"/>
          <a:srcRect/>
          <a:stretch>
            <a:fillRect/>
          </a:stretch>
        </p:blipFill>
        <p:spPr bwMode="auto">
          <a:xfrm>
            <a:off x="1259632" y="2873846"/>
            <a:ext cx="6419850" cy="3219450"/>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Manipulação de tabelas.</a:t>
            </a:r>
            <a:endParaRPr lang="pt-BR" dirty="0"/>
          </a:p>
        </p:txBody>
      </p:sp>
      <p:sp>
        <p:nvSpPr>
          <p:cNvPr id="4" name="Espaço Reservado para Conteúdo 2"/>
          <p:cNvSpPr>
            <a:spLocks noGrp="1"/>
          </p:cNvSpPr>
          <p:nvPr>
            <p:ph idx="1"/>
          </p:nvPr>
        </p:nvSpPr>
        <p:spPr/>
        <p:txBody>
          <a:bodyPr>
            <a:normAutofit/>
          </a:bodyPr>
          <a:lstStyle/>
          <a:p>
            <a:pPr marL="0">
              <a:buNone/>
            </a:pPr>
            <a:r>
              <a:rPr lang="pt-BR" sz="1700" dirty="0" smtClean="0"/>
              <a:t>	Para exibir a sintaxe tabela foi criada basta digitar o seguinte comando: SHOW CREATE TABLE [nome da tabela] \G</a:t>
            </a:r>
            <a:endParaRPr lang="pt-BR" sz="1600" dirty="0" smtClean="0"/>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59</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pic>
        <p:nvPicPr>
          <p:cNvPr id="3074" name="Picture 2"/>
          <p:cNvPicPr>
            <a:picLocks noChangeAspect="1" noChangeArrowheads="1"/>
          </p:cNvPicPr>
          <p:nvPr/>
        </p:nvPicPr>
        <p:blipFill>
          <a:blip r:embed="rId3" cstate="print"/>
          <a:srcRect/>
          <a:stretch>
            <a:fillRect/>
          </a:stretch>
        </p:blipFill>
        <p:spPr bwMode="auto">
          <a:xfrm>
            <a:off x="1259632" y="2852936"/>
            <a:ext cx="6419850" cy="32099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Instalação do MySQL</a:t>
            </a:r>
            <a:endParaRPr lang="pt-BR" dirty="0"/>
          </a:p>
        </p:txBody>
      </p:sp>
      <p:sp>
        <p:nvSpPr>
          <p:cNvPr id="3" name="Espaço Reservado para Conteúdo 2"/>
          <p:cNvSpPr>
            <a:spLocks noGrp="1"/>
          </p:cNvSpPr>
          <p:nvPr>
            <p:ph idx="1"/>
          </p:nvPr>
        </p:nvSpPr>
        <p:spPr/>
        <p:txBody>
          <a:bodyPr>
            <a:normAutofit/>
          </a:bodyPr>
          <a:lstStyle/>
          <a:p>
            <a:pPr marL="0">
              <a:buNone/>
            </a:pPr>
            <a:r>
              <a:rPr lang="pt-BR" sz="2400" dirty="0" smtClean="0"/>
              <a:t>	O MySQL Community Server é a versão livre que é mantido por uma comunidade de programadores e entusiastas. Pode ser baixado no site oficial do fabricante (http://www.mysql.com/downloads/mysql/) e está disponível para vários sistemas operacionais, tais como Windows, Linux, Mac OS X e Solaris.</a:t>
            </a:r>
          </a:p>
          <a:p>
            <a:pPr marL="0">
              <a:buNone/>
            </a:pPr>
            <a:r>
              <a:rPr lang="pt-BR" sz="2400" dirty="0" smtClean="0"/>
              <a:t>	As seguir explicarei a instalar a versão MSI Installer para o Windows.</a:t>
            </a:r>
          </a:p>
        </p:txBody>
      </p:sp>
      <p:pic>
        <p:nvPicPr>
          <p:cNvPr id="4"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9" name="Espaço Reservado para Número de Slide 8"/>
          <p:cNvSpPr>
            <a:spLocks noGrp="1"/>
          </p:cNvSpPr>
          <p:nvPr>
            <p:ph type="sldNum" sz="quarter" idx="12"/>
          </p:nvPr>
        </p:nvSpPr>
        <p:spPr/>
        <p:txBody>
          <a:bodyPr/>
          <a:lstStyle/>
          <a:p>
            <a:fld id="{ED4EFCAF-02F6-4C19-978C-00ACB5DA2ADC}" type="slidenum">
              <a:rPr lang="pt-BR" smtClean="0"/>
              <a:pPr/>
              <a:t>6</a:t>
            </a:fld>
            <a:endParaRPr lang="pt-BR" dirty="0"/>
          </a:p>
        </p:txBody>
      </p:sp>
      <p:sp>
        <p:nvSpPr>
          <p:cNvPr id="10" name="Espaço Reservado para Rodapé 9"/>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Manipulação de tabelas.</a:t>
            </a:r>
            <a:endParaRPr lang="pt-BR" dirty="0"/>
          </a:p>
        </p:txBody>
      </p:sp>
      <p:sp>
        <p:nvSpPr>
          <p:cNvPr id="4" name="Espaço Reservado para Conteúdo 2"/>
          <p:cNvSpPr>
            <a:spLocks noGrp="1"/>
          </p:cNvSpPr>
          <p:nvPr>
            <p:ph idx="1"/>
          </p:nvPr>
        </p:nvSpPr>
        <p:spPr/>
        <p:txBody>
          <a:bodyPr>
            <a:normAutofit/>
          </a:bodyPr>
          <a:lstStyle/>
          <a:p>
            <a:pPr marL="0">
              <a:buNone/>
            </a:pPr>
            <a:r>
              <a:rPr lang="pt-BR" sz="1700" dirty="0" smtClean="0"/>
              <a:t>	O MySQL também possibilita a criação de novas tabelas baseadas em consultas, conforme o comando descrito a seguir: </a:t>
            </a:r>
          </a:p>
          <a:p>
            <a:pPr marL="0">
              <a:buNone/>
            </a:pPr>
            <a:r>
              <a:rPr lang="pt-BR" sz="1700" dirty="0" smtClean="0"/>
              <a:t>	CREATE TABLE [nome da tabela] [consulta] ;</a:t>
            </a:r>
          </a:p>
          <a:p>
            <a:pPr marL="0">
              <a:buNone/>
            </a:pPr>
            <a:r>
              <a:rPr lang="pt-BR" sz="1700" dirty="0" smtClean="0"/>
              <a:t>	CREATE TABLE </a:t>
            </a:r>
            <a:r>
              <a:rPr lang="pt-BR" sz="1700" dirty="0" smtClean="0">
                <a:solidFill>
                  <a:srgbClr val="FF0000"/>
                </a:solidFill>
              </a:rPr>
              <a:t>estado2</a:t>
            </a:r>
            <a:r>
              <a:rPr lang="pt-BR" sz="1700" dirty="0" smtClean="0"/>
              <a:t> </a:t>
            </a:r>
            <a:r>
              <a:rPr lang="pt-BR" sz="1700" dirty="0" smtClean="0">
                <a:solidFill>
                  <a:schemeClr val="accent1"/>
                </a:solidFill>
              </a:rPr>
              <a:t>SELECT * FROM estado</a:t>
            </a:r>
            <a:r>
              <a:rPr lang="pt-BR" sz="1700" dirty="0" smtClean="0"/>
              <a:t>;</a:t>
            </a:r>
          </a:p>
          <a:p>
            <a:pPr marL="0">
              <a:buNone/>
            </a:pPr>
            <a:endParaRPr lang="pt-BR" sz="1600" dirty="0" smtClean="0"/>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60</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pic>
        <p:nvPicPr>
          <p:cNvPr id="4099" name="Picture 3"/>
          <p:cNvPicPr>
            <a:picLocks noChangeAspect="1" noChangeArrowheads="1"/>
          </p:cNvPicPr>
          <p:nvPr/>
        </p:nvPicPr>
        <p:blipFill>
          <a:blip r:embed="rId3" cstate="print"/>
          <a:srcRect/>
          <a:stretch>
            <a:fillRect/>
          </a:stretch>
        </p:blipFill>
        <p:spPr bwMode="auto">
          <a:xfrm>
            <a:off x="1331640" y="3140968"/>
            <a:ext cx="6419850" cy="3219450"/>
          </a:xfrm>
          <a:prstGeom prst="rect">
            <a:avLst/>
          </a:prstGeom>
          <a:noFill/>
          <a:ln w="9525">
            <a:noFill/>
            <a:miter lim="800000"/>
            <a:headEnd/>
            <a:tailEnd/>
          </a:ln>
        </p:spPr>
      </p:pic>
      <p:sp>
        <p:nvSpPr>
          <p:cNvPr id="12" name="Texto explicativo retangular com cantos arredondados 11"/>
          <p:cNvSpPr/>
          <p:nvPr/>
        </p:nvSpPr>
        <p:spPr>
          <a:xfrm>
            <a:off x="4139952" y="3501008"/>
            <a:ext cx="2286016" cy="642942"/>
          </a:xfrm>
          <a:prstGeom prst="wedgeRoundRectCallout">
            <a:avLst>
              <a:gd name="adj1" fmla="val -67307"/>
              <a:gd name="adj2" fmla="val 45263"/>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t-BR" dirty="0" smtClean="0"/>
              <a:t>Consulta a tabela original.</a:t>
            </a:r>
            <a:endParaRPr lang="pt-BR" dirty="0"/>
          </a:p>
        </p:txBody>
      </p:sp>
      <p:sp>
        <p:nvSpPr>
          <p:cNvPr id="13" name="Texto explicativo retangular com cantos arredondados 12"/>
          <p:cNvSpPr/>
          <p:nvPr/>
        </p:nvSpPr>
        <p:spPr>
          <a:xfrm>
            <a:off x="5724128" y="4293096"/>
            <a:ext cx="2286016" cy="642942"/>
          </a:xfrm>
          <a:prstGeom prst="wedgeRoundRectCallout">
            <a:avLst>
              <a:gd name="adj1" fmla="val -71549"/>
              <a:gd name="adj2" fmla="val 38799"/>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t-BR" sz="1400" dirty="0" smtClean="0"/>
              <a:t>Criação de tabela baseada em uma consulta.</a:t>
            </a:r>
            <a:endParaRPr lang="pt-BR" sz="1400" dirty="0"/>
          </a:p>
        </p:txBody>
      </p:sp>
      <p:sp>
        <p:nvSpPr>
          <p:cNvPr id="14" name="Texto explicativo retangular com cantos arredondados 13"/>
          <p:cNvSpPr/>
          <p:nvPr/>
        </p:nvSpPr>
        <p:spPr>
          <a:xfrm>
            <a:off x="4283968" y="5301208"/>
            <a:ext cx="2286016" cy="714950"/>
          </a:xfrm>
          <a:prstGeom prst="wedgeRoundRectCallout">
            <a:avLst>
              <a:gd name="adj1" fmla="val -72761"/>
              <a:gd name="adj2" fmla="val -2577"/>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t-BR" sz="1400" dirty="0" smtClean="0"/>
              <a:t>Resultado após a criação da tabela.</a:t>
            </a:r>
            <a:endParaRPr lang="pt-BR" sz="14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Manipulação de tabelas.</a:t>
            </a:r>
            <a:endParaRPr lang="pt-BR" dirty="0"/>
          </a:p>
        </p:txBody>
      </p:sp>
      <p:sp>
        <p:nvSpPr>
          <p:cNvPr id="4" name="Espaço Reservado para Conteúdo 2"/>
          <p:cNvSpPr>
            <a:spLocks noGrp="1"/>
          </p:cNvSpPr>
          <p:nvPr>
            <p:ph idx="1"/>
          </p:nvPr>
        </p:nvSpPr>
        <p:spPr/>
        <p:txBody>
          <a:bodyPr>
            <a:normAutofit/>
          </a:bodyPr>
          <a:lstStyle/>
          <a:p>
            <a:pPr marL="0">
              <a:buNone/>
            </a:pPr>
            <a:r>
              <a:rPr lang="pt-BR" sz="1700" dirty="0" smtClean="0"/>
              <a:t>	O MySQL permite criação de tabelas temporárias, o uso da mesma deverá ser bastante cauteloso, pois as informações ficam armazenada em memória.</a:t>
            </a:r>
          </a:p>
          <a:p>
            <a:pPr marL="0">
              <a:buNone/>
            </a:pPr>
            <a:r>
              <a:rPr lang="pt-BR" sz="1700" dirty="0" smtClean="0"/>
              <a:t>	Caso a conexão seja perdida o MySQL irá excluir a tabela temporária automaticamente.</a:t>
            </a:r>
          </a:p>
          <a:p>
            <a:pPr marL="0">
              <a:buNone/>
            </a:pPr>
            <a:endParaRPr lang="pt-BR" sz="1700" dirty="0" smtClean="0"/>
          </a:p>
          <a:p>
            <a:pPr marL="0">
              <a:buNone/>
            </a:pPr>
            <a:r>
              <a:rPr lang="pt-BR" sz="1700" dirty="0" smtClean="0"/>
              <a:t>	</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61</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pic>
        <p:nvPicPr>
          <p:cNvPr id="5123" name="Picture 3"/>
          <p:cNvPicPr>
            <a:picLocks noChangeAspect="1" noChangeArrowheads="1"/>
          </p:cNvPicPr>
          <p:nvPr/>
        </p:nvPicPr>
        <p:blipFill>
          <a:blip r:embed="rId3" cstate="print"/>
          <a:srcRect/>
          <a:stretch>
            <a:fillRect/>
          </a:stretch>
        </p:blipFill>
        <p:spPr bwMode="auto">
          <a:xfrm>
            <a:off x="1403648" y="3140968"/>
            <a:ext cx="6419850" cy="3219450"/>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Manipulação de tabelas.</a:t>
            </a:r>
            <a:endParaRPr lang="pt-BR" dirty="0"/>
          </a:p>
        </p:txBody>
      </p:sp>
      <p:sp>
        <p:nvSpPr>
          <p:cNvPr id="4" name="Espaço Reservado para Conteúdo 2"/>
          <p:cNvSpPr>
            <a:spLocks noGrp="1"/>
          </p:cNvSpPr>
          <p:nvPr>
            <p:ph idx="1"/>
          </p:nvPr>
        </p:nvSpPr>
        <p:spPr/>
        <p:txBody>
          <a:bodyPr>
            <a:normAutofit fontScale="85000" lnSpcReduction="10000"/>
          </a:bodyPr>
          <a:lstStyle/>
          <a:p>
            <a:pPr marL="0">
              <a:buNone/>
            </a:pPr>
            <a:r>
              <a:rPr lang="pt-BR" sz="1700" dirty="0" smtClean="0"/>
              <a:t>	Caso o haja a necessidade de modificar a estrutura de uma tabela o MySQL possibilita esse tipo de modificação. Podemos adicionar e alterar colunas.</a:t>
            </a:r>
          </a:p>
          <a:p>
            <a:pPr marL="0">
              <a:buNone/>
            </a:pPr>
            <a:r>
              <a:rPr lang="pt-BR" sz="1700" dirty="0" smtClean="0"/>
              <a:t>	Para adicionarmos uma determinada coluna em uma tabela devemos utilizar a seguinte sintaxe:</a:t>
            </a:r>
          </a:p>
          <a:p>
            <a:pPr marL="0">
              <a:buNone/>
            </a:pPr>
            <a:r>
              <a:rPr lang="pt-BR" sz="1700" dirty="0" smtClean="0"/>
              <a:t>	</a:t>
            </a:r>
            <a:r>
              <a:rPr lang="pt-BR" sz="1700" b="1" dirty="0" smtClean="0"/>
              <a:t>ALTER TABLE [Nome da tabela] ADD  [Definição da coluna];</a:t>
            </a:r>
          </a:p>
          <a:p>
            <a:pPr marL="0">
              <a:buNone/>
            </a:pPr>
            <a:r>
              <a:rPr lang="pt-BR" sz="1700" b="1" dirty="0" smtClean="0"/>
              <a:t>	ALTER TABLE estado ADD </a:t>
            </a:r>
            <a:r>
              <a:rPr lang="pt-BR" sz="1700" b="1" dirty="0" err="1" smtClean="0"/>
              <a:t>regiao</a:t>
            </a:r>
            <a:r>
              <a:rPr lang="pt-BR" sz="1700" b="1" dirty="0" smtClean="0"/>
              <a:t> VARCHAR(30);</a:t>
            </a:r>
          </a:p>
          <a:p>
            <a:pPr marL="0">
              <a:buNone/>
            </a:pPr>
            <a:r>
              <a:rPr lang="pt-BR" sz="1700" dirty="0" smtClean="0"/>
              <a:t>	Para alterarmos uma determinada coluna no banco de dados devemos utilizar a seguinte sintaxe:</a:t>
            </a:r>
          </a:p>
          <a:p>
            <a:pPr marL="0">
              <a:buNone/>
            </a:pPr>
            <a:r>
              <a:rPr lang="pt-BR" sz="1700" dirty="0" smtClean="0"/>
              <a:t>	</a:t>
            </a:r>
            <a:r>
              <a:rPr lang="pt-BR" sz="1700" b="1" dirty="0" smtClean="0"/>
              <a:t>ALTER TABLE [Nome da tabela] CHANGE [Nome atual da coluna] [Novo nome da coluna] [Definição]</a:t>
            </a:r>
          </a:p>
          <a:p>
            <a:pPr marL="0">
              <a:buNone/>
            </a:pPr>
            <a:r>
              <a:rPr lang="pt-BR" sz="1700" b="1" dirty="0" smtClean="0"/>
              <a:t>	ALTER TABLE estado CHANGE sigla </a:t>
            </a:r>
            <a:r>
              <a:rPr lang="pt-BR" sz="1700" b="1" dirty="0" err="1" smtClean="0"/>
              <a:t>sg</a:t>
            </a:r>
            <a:r>
              <a:rPr lang="pt-BR" sz="1700" b="1" dirty="0" smtClean="0"/>
              <a:t> VARCHAR(2) NOT NULL;</a:t>
            </a:r>
          </a:p>
          <a:p>
            <a:pPr marL="0">
              <a:buNone/>
            </a:pPr>
            <a:r>
              <a:rPr lang="pt-BR" sz="1700" dirty="0" smtClean="0"/>
              <a:t>	Para excluir uma determinada coluna de uma tabela devemos utilizar a seguinte sintaxe:</a:t>
            </a:r>
          </a:p>
          <a:p>
            <a:pPr marL="0">
              <a:buNone/>
            </a:pPr>
            <a:r>
              <a:rPr lang="pt-BR" sz="1700" b="1" dirty="0" smtClean="0"/>
              <a:t>	ALTER TABLE [Nome da tabela] DROP [Nome da coluna]</a:t>
            </a:r>
          </a:p>
          <a:p>
            <a:pPr marL="0">
              <a:buNone/>
            </a:pPr>
            <a:r>
              <a:rPr lang="pt-BR" sz="1700" b="1" dirty="0" smtClean="0"/>
              <a:t>	ALTER TABLE estado DROP </a:t>
            </a:r>
            <a:r>
              <a:rPr lang="pt-BR" sz="1700" b="1" dirty="0" err="1" smtClean="0"/>
              <a:t>regiao</a:t>
            </a:r>
            <a:r>
              <a:rPr lang="pt-BR" sz="1700" b="1" dirty="0" smtClean="0"/>
              <a:t>;</a:t>
            </a:r>
          </a:p>
          <a:p>
            <a:pPr marL="0">
              <a:buNone/>
            </a:pPr>
            <a:r>
              <a:rPr lang="pt-BR" sz="1700" dirty="0" smtClean="0"/>
              <a:t>	Para alterarmos o nome da tabela devemos utilizar as seguintes sintaxes:</a:t>
            </a:r>
          </a:p>
          <a:p>
            <a:pPr marL="0">
              <a:buNone/>
            </a:pPr>
            <a:r>
              <a:rPr lang="pt-BR" sz="1700" b="1" dirty="0" smtClean="0"/>
              <a:t>	ALTER TABLE [nome da tabela] RENAME [novo nome da tabela]; </a:t>
            </a:r>
          </a:p>
          <a:p>
            <a:pPr marL="0">
              <a:buNone/>
            </a:pPr>
            <a:r>
              <a:rPr lang="pt-BR" sz="1700" b="1" dirty="0" smtClean="0"/>
              <a:t>	RENAME TABLE [nome da tabela] TO [novo nome da tabela];</a:t>
            </a:r>
          </a:p>
          <a:p>
            <a:pPr marL="0">
              <a:buNone/>
            </a:pPr>
            <a:r>
              <a:rPr lang="pt-BR" sz="1700" b="1" dirty="0" smtClean="0"/>
              <a:t>	ALTER TABLE estado RENAME </a:t>
            </a:r>
            <a:r>
              <a:rPr lang="pt-BR" sz="1700" b="1" dirty="0" err="1" smtClean="0"/>
              <a:t>uf</a:t>
            </a:r>
            <a:r>
              <a:rPr lang="pt-BR" sz="1700" b="1" dirty="0" smtClean="0"/>
              <a:t>;</a:t>
            </a:r>
          </a:p>
          <a:p>
            <a:pPr marL="0">
              <a:buNone/>
            </a:pPr>
            <a:r>
              <a:rPr lang="pt-BR" sz="1700" b="1" dirty="0" smtClean="0"/>
              <a:t>	RENAME TABLE estado TO </a:t>
            </a:r>
            <a:r>
              <a:rPr lang="pt-BR" sz="1700" b="1" dirty="0" err="1" smtClean="0"/>
              <a:t>uf</a:t>
            </a:r>
            <a:r>
              <a:rPr lang="pt-BR" sz="1700" b="1" dirty="0" smtClean="0"/>
              <a:t>;</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62</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04664"/>
            <a:ext cx="8229600" cy="1143000"/>
          </a:xfrm>
        </p:spPr>
        <p:txBody>
          <a:bodyPr/>
          <a:lstStyle/>
          <a:p>
            <a:r>
              <a:rPr lang="pt-BR" dirty="0" smtClean="0"/>
              <a:t>Manipulação de tabelas.</a:t>
            </a:r>
            <a:endParaRPr lang="pt-BR" dirty="0"/>
          </a:p>
        </p:txBody>
      </p:sp>
      <p:sp>
        <p:nvSpPr>
          <p:cNvPr id="4" name="Espaço Reservado para Conteúdo 2"/>
          <p:cNvSpPr>
            <a:spLocks noGrp="1"/>
          </p:cNvSpPr>
          <p:nvPr>
            <p:ph idx="1"/>
          </p:nvPr>
        </p:nvSpPr>
        <p:spPr/>
        <p:txBody>
          <a:bodyPr>
            <a:normAutofit/>
          </a:bodyPr>
          <a:lstStyle/>
          <a:p>
            <a:pPr marL="0">
              <a:buNone/>
            </a:pPr>
            <a:r>
              <a:rPr lang="pt-BR" sz="1700" b="1" dirty="0" smtClean="0"/>
              <a:t>	</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63</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pic>
        <p:nvPicPr>
          <p:cNvPr id="6147" name="Picture 3"/>
          <p:cNvPicPr>
            <a:picLocks noChangeAspect="1" noChangeArrowheads="1"/>
          </p:cNvPicPr>
          <p:nvPr/>
        </p:nvPicPr>
        <p:blipFill>
          <a:blip r:embed="rId3" cstate="print"/>
          <a:srcRect/>
          <a:stretch>
            <a:fillRect/>
          </a:stretch>
        </p:blipFill>
        <p:spPr bwMode="auto">
          <a:xfrm>
            <a:off x="1405261" y="1573276"/>
            <a:ext cx="6038403" cy="5284724"/>
          </a:xfrm>
          <a:prstGeom prst="rect">
            <a:avLst/>
          </a:prstGeom>
          <a:noFill/>
          <a:ln w="9525">
            <a:noFill/>
            <a:miter lim="800000"/>
            <a:headEnd/>
            <a:tailEnd/>
          </a:ln>
        </p:spPr>
      </p:pic>
      <p:sp>
        <p:nvSpPr>
          <p:cNvPr id="13" name="Texto explicativo retangular com cantos arredondados 12"/>
          <p:cNvSpPr/>
          <p:nvPr/>
        </p:nvSpPr>
        <p:spPr>
          <a:xfrm>
            <a:off x="6660232" y="1988840"/>
            <a:ext cx="2286016" cy="642942"/>
          </a:xfrm>
          <a:prstGeom prst="wedgeRoundRectCallout">
            <a:avLst>
              <a:gd name="adj1" fmla="val -120640"/>
              <a:gd name="adj2" fmla="val 90515"/>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t-BR" sz="1400" dirty="0" smtClean="0"/>
              <a:t>Adicionar uma coluna especifica a tabela</a:t>
            </a:r>
            <a:endParaRPr lang="pt-BR" sz="1400" dirty="0"/>
          </a:p>
        </p:txBody>
      </p:sp>
      <p:sp>
        <p:nvSpPr>
          <p:cNvPr id="14" name="Texto explicativo retangular com cantos arredondados 13"/>
          <p:cNvSpPr/>
          <p:nvPr/>
        </p:nvSpPr>
        <p:spPr>
          <a:xfrm>
            <a:off x="6660232" y="3212976"/>
            <a:ext cx="2286016" cy="642942"/>
          </a:xfrm>
          <a:prstGeom prst="wedgeRoundRectCallout">
            <a:avLst>
              <a:gd name="adj1" fmla="val -78822"/>
              <a:gd name="adj2" fmla="val -25848"/>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t-BR" sz="1400" dirty="0" smtClean="0"/>
              <a:t>Alterar a definição de uma coluna especifica da tabela.</a:t>
            </a:r>
            <a:endParaRPr lang="pt-BR" sz="1400" dirty="0"/>
          </a:p>
        </p:txBody>
      </p:sp>
      <p:sp>
        <p:nvSpPr>
          <p:cNvPr id="15" name="Texto explicativo retangular com cantos arredondados 14"/>
          <p:cNvSpPr/>
          <p:nvPr/>
        </p:nvSpPr>
        <p:spPr>
          <a:xfrm>
            <a:off x="6588224" y="4293096"/>
            <a:ext cx="2286016" cy="642942"/>
          </a:xfrm>
          <a:prstGeom prst="wedgeRoundRectCallout">
            <a:avLst>
              <a:gd name="adj1" fmla="val -144883"/>
              <a:gd name="adj2" fmla="val 49573"/>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t-BR" sz="1400" dirty="0" smtClean="0"/>
              <a:t>Alterar o nome da tabela.</a:t>
            </a:r>
            <a:endParaRPr lang="pt-BR" sz="1400" dirty="0"/>
          </a:p>
        </p:txBody>
      </p:sp>
      <p:sp>
        <p:nvSpPr>
          <p:cNvPr id="16" name="Texto explicativo retangular com cantos arredondados 15"/>
          <p:cNvSpPr/>
          <p:nvPr/>
        </p:nvSpPr>
        <p:spPr>
          <a:xfrm>
            <a:off x="6606464" y="5229200"/>
            <a:ext cx="2286016" cy="642942"/>
          </a:xfrm>
          <a:prstGeom prst="wedgeRoundRectCallout">
            <a:avLst>
              <a:gd name="adj1" fmla="val -144882"/>
              <a:gd name="adj2" fmla="val -34467"/>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t-BR" sz="1400" dirty="0" smtClean="0"/>
              <a:t>Excluir uma coluna especifica de tabela.</a:t>
            </a:r>
            <a:endParaRPr lang="pt-BR" sz="1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Manipulação de tabelas.</a:t>
            </a:r>
            <a:endParaRPr lang="pt-BR" dirty="0"/>
          </a:p>
        </p:txBody>
      </p:sp>
      <p:sp>
        <p:nvSpPr>
          <p:cNvPr id="4" name="Espaço Reservado para Conteúdo 2"/>
          <p:cNvSpPr>
            <a:spLocks noGrp="1"/>
          </p:cNvSpPr>
          <p:nvPr>
            <p:ph idx="1"/>
          </p:nvPr>
        </p:nvSpPr>
        <p:spPr/>
        <p:txBody>
          <a:bodyPr>
            <a:normAutofit/>
          </a:bodyPr>
          <a:lstStyle/>
          <a:p>
            <a:pPr marL="0">
              <a:buNone/>
            </a:pPr>
            <a:r>
              <a:rPr lang="pt-BR" sz="1600" dirty="0" smtClean="0"/>
              <a:t>	Para excluir uma tabela devemos seguir a seguinte sintaxe.</a:t>
            </a:r>
          </a:p>
          <a:p>
            <a:pPr marL="0">
              <a:buNone/>
            </a:pPr>
            <a:r>
              <a:rPr lang="pt-BR" sz="1600" b="1" dirty="0" smtClean="0"/>
              <a:t>	DROP TABLE </a:t>
            </a:r>
            <a:r>
              <a:rPr lang="pt-BR" sz="1600" b="1" dirty="0" smtClean="0">
                <a:solidFill>
                  <a:srgbClr val="FF0000"/>
                </a:solidFill>
              </a:rPr>
              <a:t>IF EXISTS </a:t>
            </a:r>
            <a:r>
              <a:rPr lang="pt-BR" sz="1600" b="1" dirty="0" smtClean="0"/>
              <a:t>[nome da tabela];</a:t>
            </a:r>
          </a:p>
          <a:p>
            <a:pPr marL="0">
              <a:buNone/>
            </a:pPr>
            <a:r>
              <a:rPr lang="pt-BR" sz="1600" b="1" dirty="0" smtClean="0"/>
              <a:t>	DROP TABLE IF EXISTS estado;</a:t>
            </a:r>
          </a:p>
          <a:p>
            <a:pPr marL="0">
              <a:buNone/>
            </a:pPr>
            <a:r>
              <a:rPr lang="pt-BR" sz="1600" b="1" dirty="0" smtClean="0"/>
              <a:t>	</a:t>
            </a:r>
            <a:r>
              <a:rPr lang="pt-BR" sz="1600" dirty="0" smtClean="0"/>
              <a:t>A sintaxe marcada de vermelho é um parâmetro opcional do MySQL que verifica se a tabela existe, caso ela exista a mesma é excluída.</a:t>
            </a:r>
            <a:endParaRPr lang="pt-BR" sz="1600" b="1" dirty="0" smtClean="0"/>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64</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pic>
        <p:nvPicPr>
          <p:cNvPr id="1027" name="Picture 3"/>
          <p:cNvPicPr>
            <a:picLocks noChangeAspect="1" noChangeArrowheads="1"/>
          </p:cNvPicPr>
          <p:nvPr/>
        </p:nvPicPr>
        <p:blipFill>
          <a:blip r:embed="rId3" cstate="print"/>
          <a:srcRect/>
          <a:stretch>
            <a:fillRect/>
          </a:stretch>
        </p:blipFill>
        <p:spPr bwMode="auto">
          <a:xfrm>
            <a:off x="1547664" y="3414030"/>
            <a:ext cx="5740348" cy="3327338"/>
          </a:xfrm>
          <a:prstGeom prst="rect">
            <a:avLst/>
          </a:prstGeom>
          <a:noFill/>
          <a:ln w="9525">
            <a:noFill/>
            <a:miter lim="800000"/>
            <a:headEnd/>
            <a:tailEnd/>
          </a:ln>
        </p:spPr>
      </p:pic>
      <p:sp>
        <p:nvSpPr>
          <p:cNvPr id="9" name="Texto explicativo retangular com cantos arredondados 8"/>
          <p:cNvSpPr/>
          <p:nvPr/>
        </p:nvSpPr>
        <p:spPr>
          <a:xfrm>
            <a:off x="6084168" y="3866178"/>
            <a:ext cx="2286016" cy="642942"/>
          </a:xfrm>
          <a:prstGeom prst="wedgeRoundRectCallout">
            <a:avLst>
              <a:gd name="adj1" fmla="val -120640"/>
              <a:gd name="adj2" fmla="val 90515"/>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t-BR" sz="1400" dirty="0" smtClean="0"/>
              <a:t>Estamos excluindo definitivamente a tabela </a:t>
            </a:r>
            <a:r>
              <a:rPr lang="pt-BR" sz="1400" dirty="0" err="1" smtClean="0"/>
              <a:t>uf</a:t>
            </a:r>
            <a:endParaRPr lang="pt-BR" sz="1400" dirty="0"/>
          </a:p>
        </p:txBody>
      </p:sp>
      <p:sp>
        <p:nvSpPr>
          <p:cNvPr id="12" name="Texto explicativo retangular com cantos arredondados 11"/>
          <p:cNvSpPr/>
          <p:nvPr/>
        </p:nvSpPr>
        <p:spPr>
          <a:xfrm>
            <a:off x="6156176" y="5013176"/>
            <a:ext cx="2286016" cy="864096"/>
          </a:xfrm>
          <a:prstGeom prst="wedgeRoundRectCallout">
            <a:avLst>
              <a:gd name="adj1" fmla="val -104883"/>
              <a:gd name="adj2" fmla="val -40932"/>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t-BR" sz="1400" dirty="0" smtClean="0"/>
              <a:t>Estamos excluído uma tabela que não existe, perceba que é gerado um alerta </a:t>
            </a:r>
            <a:endParaRPr lang="pt-BR" sz="1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Manipulação de tabelas.</a:t>
            </a:r>
            <a:endParaRPr lang="pt-BR" dirty="0"/>
          </a:p>
        </p:txBody>
      </p:sp>
      <p:sp>
        <p:nvSpPr>
          <p:cNvPr id="4" name="Espaço Reservado para Conteúdo 2"/>
          <p:cNvSpPr>
            <a:spLocks noGrp="1"/>
          </p:cNvSpPr>
          <p:nvPr>
            <p:ph idx="1"/>
          </p:nvPr>
        </p:nvSpPr>
        <p:spPr/>
        <p:txBody>
          <a:bodyPr>
            <a:normAutofit/>
          </a:bodyPr>
          <a:lstStyle/>
          <a:p>
            <a:pPr marL="0">
              <a:buNone/>
            </a:pPr>
            <a:r>
              <a:rPr lang="pt-BR" sz="1600" dirty="0" smtClean="0"/>
              <a:t>	Para excluir uma tabela devemos seguir a seguinte sintaxe.</a:t>
            </a:r>
          </a:p>
          <a:p>
            <a:pPr marL="0">
              <a:buNone/>
            </a:pPr>
            <a:r>
              <a:rPr lang="pt-BR" sz="1600" b="1" dirty="0" smtClean="0"/>
              <a:t>	DROP TABLE </a:t>
            </a:r>
            <a:r>
              <a:rPr lang="pt-BR" sz="1600" b="1" dirty="0" smtClean="0">
                <a:solidFill>
                  <a:srgbClr val="FF0000"/>
                </a:solidFill>
              </a:rPr>
              <a:t>IF EXISTS </a:t>
            </a:r>
            <a:r>
              <a:rPr lang="pt-BR" sz="1600" b="1" dirty="0" smtClean="0"/>
              <a:t>[nome da tabela];</a:t>
            </a:r>
          </a:p>
          <a:p>
            <a:pPr marL="0">
              <a:buNone/>
            </a:pPr>
            <a:r>
              <a:rPr lang="pt-BR" sz="1600" b="1" dirty="0" smtClean="0"/>
              <a:t>	DROP TABLE IF EXISTS estado;</a:t>
            </a:r>
          </a:p>
          <a:p>
            <a:pPr marL="0">
              <a:buNone/>
            </a:pPr>
            <a:r>
              <a:rPr lang="pt-BR" sz="1600" b="1" dirty="0" smtClean="0"/>
              <a:t>	</a:t>
            </a:r>
            <a:r>
              <a:rPr lang="pt-BR" sz="1600" dirty="0" smtClean="0"/>
              <a:t>A sintaxe marcada de vermelho é um parâmetro opcional do MySQL que verifica se a tabela existe, caso ela exista a mesma é excluída.</a:t>
            </a:r>
            <a:endParaRPr lang="pt-BR" sz="1600" b="1" dirty="0" smtClean="0"/>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65</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pic>
        <p:nvPicPr>
          <p:cNvPr id="1027" name="Picture 3"/>
          <p:cNvPicPr>
            <a:picLocks noChangeAspect="1" noChangeArrowheads="1"/>
          </p:cNvPicPr>
          <p:nvPr/>
        </p:nvPicPr>
        <p:blipFill>
          <a:blip r:embed="rId3" cstate="print"/>
          <a:srcRect/>
          <a:stretch>
            <a:fillRect/>
          </a:stretch>
        </p:blipFill>
        <p:spPr bwMode="auto">
          <a:xfrm>
            <a:off x="1547664" y="3414030"/>
            <a:ext cx="5740348" cy="3327338"/>
          </a:xfrm>
          <a:prstGeom prst="rect">
            <a:avLst/>
          </a:prstGeom>
          <a:noFill/>
          <a:ln w="9525">
            <a:noFill/>
            <a:miter lim="800000"/>
            <a:headEnd/>
            <a:tailEnd/>
          </a:ln>
        </p:spPr>
      </p:pic>
      <p:sp>
        <p:nvSpPr>
          <p:cNvPr id="9" name="Texto explicativo retangular com cantos arredondados 8"/>
          <p:cNvSpPr/>
          <p:nvPr/>
        </p:nvSpPr>
        <p:spPr>
          <a:xfrm>
            <a:off x="6084168" y="3866178"/>
            <a:ext cx="2286016" cy="642942"/>
          </a:xfrm>
          <a:prstGeom prst="wedgeRoundRectCallout">
            <a:avLst>
              <a:gd name="adj1" fmla="val -120640"/>
              <a:gd name="adj2" fmla="val 90515"/>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t-BR" sz="1400" dirty="0" smtClean="0"/>
              <a:t>Estamos excluindo definitivamente a tabela </a:t>
            </a:r>
            <a:r>
              <a:rPr lang="pt-BR" sz="1400" dirty="0" err="1" smtClean="0"/>
              <a:t>uf</a:t>
            </a:r>
            <a:endParaRPr lang="pt-BR" sz="1400" dirty="0"/>
          </a:p>
        </p:txBody>
      </p:sp>
      <p:sp>
        <p:nvSpPr>
          <p:cNvPr id="12" name="Texto explicativo retangular com cantos arredondados 11"/>
          <p:cNvSpPr/>
          <p:nvPr/>
        </p:nvSpPr>
        <p:spPr>
          <a:xfrm>
            <a:off x="6156176" y="5013176"/>
            <a:ext cx="2286016" cy="864096"/>
          </a:xfrm>
          <a:prstGeom prst="wedgeRoundRectCallout">
            <a:avLst>
              <a:gd name="adj1" fmla="val -104883"/>
              <a:gd name="adj2" fmla="val -40932"/>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t-BR" sz="1400" dirty="0" smtClean="0"/>
              <a:t>Estamos excluído uma tabela que não existe, perceba que é gerado um alerta </a:t>
            </a:r>
            <a:endParaRPr lang="pt-BR" sz="1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Manipulando Bancos de dados.</a:t>
            </a:r>
          </a:p>
        </p:txBody>
      </p:sp>
      <p:sp>
        <p:nvSpPr>
          <p:cNvPr id="4" name="Espaço Reservado para Conteúdo 2"/>
          <p:cNvSpPr>
            <a:spLocks noGrp="1"/>
          </p:cNvSpPr>
          <p:nvPr>
            <p:ph idx="1"/>
          </p:nvPr>
        </p:nvSpPr>
        <p:spPr/>
        <p:txBody>
          <a:bodyPr>
            <a:normAutofit fontScale="92500" lnSpcReduction="10000"/>
          </a:bodyPr>
          <a:lstStyle/>
          <a:p>
            <a:pPr marL="0">
              <a:buNone/>
            </a:pPr>
            <a:r>
              <a:rPr lang="pt-BR" sz="2400" dirty="0" smtClean="0"/>
              <a:t>	Para aumentar o desempenho em colunas chaves são criados os índices, um dos tipos de indexação é a chave primária(PRIMARY KEY) é definida como a coluna chave de identificação única, geralmente definido como campos inteiros, não podendo ser nulo e auto incremento.</a:t>
            </a:r>
          </a:p>
          <a:p>
            <a:pPr marL="0">
              <a:buNone/>
            </a:pPr>
            <a:r>
              <a:rPr lang="pt-BR" sz="2400" dirty="0" smtClean="0"/>
              <a:t>	Podemos também definir um campo de indexação que não seja chave primária, basta definirmos como UNIQUE, as colunas definidas com o índice UNIQUE os registros também não poderão se repetir.</a:t>
            </a:r>
          </a:p>
          <a:p>
            <a:pPr marL="0">
              <a:buNone/>
            </a:pPr>
            <a:r>
              <a:rPr lang="pt-BR" sz="2400" dirty="0" smtClean="0"/>
              <a:t>	Outra forma de indexação são as chaves estrangeiras chamadas de FOREIGN KEYS, essa indexação tem como finalidade relacionar uma coluna de uma tabela que geralmente é a chave primária a outra.</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66</a:t>
            </a:fld>
            <a:endParaRPr lang="pt-BR"/>
          </a:p>
        </p:txBody>
      </p:sp>
      <p:sp>
        <p:nvSpPr>
          <p:cNvPr id="11" name="Espaço Reservado para Rodapé 10"/>
          <p:cNvSpPr>
            <a:spLocks noGrp="1"/>
          </p:cNvSpPr>
          <p:nvPr>
            <p:ph type="ftr" sz="quarter" idx="11"/>
          </p:nvPr>
        </p:nvSpPr>
        <p:spPr/>
        <p:txBody>
          <a:bodyPr/>
          <a:lstStyle/>
          <a:p>
            <a:r>
              <a:rPr lang="pt-BR" smtClean="0"/>
              <a:t>Treinamento MySQL - Básico</a:t>
            </a:r>
            <a:endParaRPr lang="pt-B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Manipulando Bancos de dados.</a:t>
            </a:r>
          </a:p>
        </p:txBody>
      </p:sp>
      <p:sp>
        <p:nvSpPr>
          <p:cNvPr id="4" name="Espaço Reservado para Conteúdo 2"/>
          <p:cNvSpPr>
            <a:spLocks noGrp="1"/>
          </p:cNvSpPr>
          <p:nvPr>
            <p:ph idx="1"/>
          </p:nvPr>
        </p:nvSpPr>
        <p:spPr/>
        <p:txBody>
          <a:bodyPr>
            <a:normAutofit/>
          </a:bodyPr>
          <a:lstStyle/>
          <a:p>
            <a:pPr marL="0">
              <a:buNone/>
            </a:pPr>
            <a:r>
              <a:rPr lang="pt-BR" sz="2400" dirty="0" smtClean="0"/>
              <a:t>	Segue abaixo duas tabelas indexadas e relacionadas.</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67</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pic>
        <p:nvPicPr>
          <p:cNvPr id="2050" name="Picture 2"/>
          <p:cNvPicPr>
            <a:picLocks noChangeAspect="1" noChangeArrowheads="1"/>
          </p:cNvPicPr>
          <p:nvPr/>
        </p:nvPicPr>
        <p:blipFill>
          <a:blip r:embed="rId3" cstate="print"/>
          <a:srcRect/>
          <a:stretch>
            <a:fillRect/>
          </a:stretch>
        </p:blipFill>
        <p:spPr bwMode="auto">
          <a:xfrm>
            <a:off x="539552" y="2619722"/>
            <a:ext cx="7953375" cy="3257550"/>
          </a:xfrm>
          <a:prstGeom prst="rect">
            <a:avLst/>
          </a:prstGeom>
          <a:noFill/>
          <a:ln w="9525">
            <a:noFill/>
            <a:miter lim="800000"/>
            <a:headEnd/>
            <a:tailEnd/>
          </a:ln>
        </p:spPr>
      </p:pic>
      <p:sp>
        <p:nvSpPr>
          <p:cNvPr id="8" name="Texto explicativo retangular com cantos arredondados 7"/>
          <p:cNvSpPr/>
          <p:nvPr/>
        </p:nvSpPr>
        <p:spPr>
          <a:xfrm>
            <a:off x="6012160" y="4869160"/>
            <a:ext cx="2286016" cy="864096"/>
          </a:xfrm>
          <a:prstGeom prst="wedgeRoundRectCallout">
            <a:avLst>
              <a:gd name="adj1" fmla="val -89126"/>
              <a:gd name="adj2" fmla="val -85786"/>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t-BR" dirty="0" smtClean="0"/>
              <a:t>Relação entre a PK de estado com a FK de cidades </a:t>
            </a:r>
            <a:endParaRPr lang="pt-BR"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Manipulando Bancos de dados.</a:t>
            </a:r>
          </a:p>
        </p:txBody>
      </p:sp>
      <p:sp>
        <p:nvSpPr>
          <p:cNvPr id="4" name="Espaço Reservado para Conteúdo 2"/>
          <p:cNvSpPr>
            <a:spLocks noGrp="1"/>
          </p:cNvSpPr>
          <p:nvPr>
            <p:ph idx="1"/>
          </p:nvPr>
        </p:nvSpPr>
        <p:spPr/>
        <p:txBody>
          <a:bodyPr>
            <a:normAutofit fontScale="92500"/>
          </a:bodyPr>
          <a:lstStyle/>
          <a:p>
            <a:pPr marL="0">
              <a:buNone/>
            </a:pPr>
            <a:r>
              <a:rPr lang="pt-BR" sz="2400" dirty="0" smtClean="0"/>
              <a:t>	Aos relacionamentos podemos definir algumas regras na hora de efetuar uma exclusão ou uma atualização sendo elas: </a:t>
            </a:r>
          </a:p>
          <a:p>
            <a:pPr marL="1188720" lvl="4"/>
            <a:r>
              <a:rPr lang="pt-BR" sz="1800" b="1" dirty="0" smtClean="0"/>
              <a:t>NO ACTION</a:t>
            </a:r>
            <a:r>
              <a:rPr lang="pt-BR" sz="1800" dirty="0" smtClean="0"/>
              <a:t>: Não efetua nenhuma ação.</a:t>
            </a:r>
          </a:p>
          <a:p>
            <a:pPr marL="1188720" lvl="4"/>
            <a:r>
              <a:rPr lang="pt-BR" sz="1800" b="1" dirty="0" smtClean="0"/>
              <a:t>CASCADE</a:t>
            </a:r>
            <a:r>
              <a:rPr lang="pt-BR" sz="1800" dirty="0" smtClean="0"/>
              <a:t>: O registro pai sendo modificado todos os registros filhos também serão modificados.</a:t>
            </a:r>
          </a:p>
          <a:p>
            <a:pPr marL="1188720" lvl="4"/>
            <a:r>
              <a:rPr lang="pt-BR" sz="1800" b="1" dirty="0" smtClean="0"/>
              <a:t>SET NULL</a:t>
            </a:r>
            <a:r>
              <a:rPr lang="pt-BR" sz="1800" dirty="0" smtClean="0"/>
              <a:t>: O registro pai for alterada todos os filhos deverão assumir o valor nulo (NULL).</a:t>
            </a:r>
          </a:p>
          <a:p>
            <a:pPr marL="1188720" lvl="4"/>
            <a:r>
              <a:rPr lang="pt-BR" sz="1800" b="1" dirty="0" smtClean="0"/>
              <a:t>RESTRICT</a:t>
            </a:r>
            <a:r>
              <a:rPr lang="pt-BR" sz="1800" dirty="0" smtClean="0"/>
              <a:t>: Não permite que o registro pai seja modificada enquanto exista algum registro filho associado a ele.</a:t>
            </a:r>
          </a:p>
          <a:p>
            <a:pPr marL="0">
              <a:buNone/>
            </a:pPr>
            <a:r>
              <a:rPr lang="pt-BR" dirty="0" smtClean="0"/>
              <a:t>	</a:t>
            </a:r>
            <a:r>
              <a:rPr lang="pt-BR" sz="2400" dirty="0" smtClean="0"/>
              <a:t>Com os relacionamentos bem definidos ajuda a manter o a integridade do banco de dados.</a:t>
            </a:r>
          </a:p>
          <a:p>
            <a:pPr marL="0">
              <a:buNone/>
            </a:pPr>
            <a:r>
              <a:rPr lang="pt-BR" sz="2400" dirty="0" smtClean="0"/>
              <a:t>	No MySQL só é permitido relacionamentos em tabelas cujo o motor de ambas seja </a:t>
            </a:r>
            <a:r>
              <a:rPr lang="pt-BR" sz="2400" dirty="0" err="1" smtClean="0"/>
              <a:t>InnoDB</a:t>
            </a:r>
            <a:r>
              <a:rPr lang="pt-BR" sz="2400" dirty="0" smtClean="0"/>
              <a:t>.</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68</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Manipulando Bancos de dados.</a:t>
            </a:r>
          </a:p>
        </p:txBody>
      </p:sp>
      <p:sp>
        <p:nvSpPr>
          <p:cNvPr id="4" name="Espaço Reservado para Conteúdo 2"/>
          <p:cNvSpPr>
            <a:spLocks noGrp="1"/>
          </p:cNvSpPr>
          <p:nvPr>
            <p:ph idx="1"/>
          </p:nvPr>
        </p:nvSpPr>
        <p:spPr/>
        <p:txBody>
          <a:bodyPr>
            <a:normAutofit/>
          </a:bodyPr>
          <a:lstStyle/>
          <a:p>
            <a:pPr marL="0">
              <a:buNone/>
            </a:pPr>
            <a:r>
              <a:rPr lang="pt-BR" sz="2400" dirty="0" smtClean="0"/>
              <a:t>	Conforme o exemplo de implementação de relacionamentos.</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69</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pic>
        <p:nvPicPr>
          <p:cNvPr id="3074" name="Picture 2"/>
          <p:cNvPicPr>
            <a:picLocks noChangeAspect="1" noChangeArrowheads="1"/>
          </p:cNvPicPr>
          <p:nvPr/>
        </p:nvPicPr>
        <p:blipFill>
          <a:blip r:embed="rId3" cstate="print"/>
          <a:srcRect/>
          <a:stretch>
            <a:fillRect/>
          </a:stretch>
        </p:blipFill>
        <p:spPr bwMode="auto">
          <a:xfrm>
            <a:off x="611560" y="3068960"/>
            <a:ext cx="7943850" cy="32480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Instalação do MySQL</a:t>
            </a:r>
            <a:endParaRPr lang="pt-BR" dirty="0"/>
          </a:p>
        </p:txBody>
      </p:sp>
      <p:sp>
        <p:nvSpPr>
          <p:cNvPr id="4" name="Espaço Reservado para Conteúdo 2"/>
          <p:cNvSpPr>
            <a:spLocks noGrp="1"/>
          </p:cNvSpPr>
          <p:nvPr>
            <p:ph idx="1"/>
          </p:nvPr>
        </p:nvSpPr>
        <p:spPr>
          <a:xfrm>
            <a:off x="457200" y="1857364"/>
            <a:ext cx="8229600" cy="4389120"/>
          </a:xfrm>
        </p:spPr>
        <p:txBody>
          <a:bodyPr>
            <a:normAutofit/>
          </a:bodyPr>
          <a:lstStyle/>
          <a:p>
            <a:pPr marL="0">
              <a:buNone/>
            </a:pPr>
            <a:r>
              <a:rPr lang="pt-BR" sz="2400" dirty="0" smtClean="0"/>
              <a:t>	Após efetuar o download do arquivo, de um duplo clique sobre o mesmo, será exibida a janela de boas vindas, clique em “Next”.</a:t>
            </a:r>
          </a:p>
        </p:txBody>
      </p:sp>
      <p:pic>
        <p:nvPicPr>
          <p:cNvPr id="1026" name="Picture 2" descr="F:\Instalacao MySQL\001.jpg"/>
          <p:cNvPicPr>
            <a:picLocks noChangeAspect="1" noChangeArrowheads="1"/>
          </p:cNvPicPr>
          <p:nvPr/>
        </p:nvPicPr>
        <p:blipFill>
          <a:blip r:embed="rId2" cstate="print"/>
          <a:srcRect/>
          <a:stretch>
            <a:fillRect/>
          </a:stretch>
        </p:blipFill>
        <p:spPr bwMode="auto">
          <a:xfrm>
            <a:off x="2322077" y="3016418"/>
            <a:ext cx="4633232" cy="3508926"/>
          </a:xfrm>
          <a:prstGeom prst="rect">
            <a:avLst/>
          </a:prstGeom>
          <a:noFill/>
        </p:spPr>
      </p:pic>
      <p:pic>
        <p:nvPicPr>
          <p:cNvPr id="5" name="Picture 4" descr="E:\Senac\1299 - Projeto de banco de dados\Logo MySQL.gif"/>
          <p:cNvPicPr>
            <a:picLocks noChangeAspect="1" noChangeArrowheads="1"/>
          </p:cNvPicPr>
          <p:nvPr/>
        </p:nvPicPr>
        <p:blipFill>
          <a:blip r:embed="rId3"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7</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Manipulando Registros.</a:t>
            </a:r>
          </a:p>
        </p:txBody>
      </p:sp>
      <p:sp>
        <p:nvSpPr>
          <p:cNvPr id="4" name="Espaço Reservado para Conteúdo 2"/>
          <p:cNvSpPr>
            <a:spLocks noGrp="1"/>
          </p:cNvSpPr>
          <p:nvPr>
            <p:ph idx="1"/>
          </p:nvPr>
        </p:nvSpPr>
        <p:spPr/>
        <p:txBody>
          <a:bodyPr>
            <a:normAutofit/>
          </a:bodyPr>
          <a:lstStyle/>
          <a:p>
            <a:pPr marL="0">
              <a:buNone/>
            </a:pPr>
            <a:r>
              <a:rPr lang="pt-BR" sz="2400" dirty="0" smtClean="0"/>
              <a:t>	Cada linha formada por uma lista ordenada de colunas representa um registro. Os registros não precisam conter informações em todas as colunas, podendo assumir valores nulos quando assim se fizer necessário.</a:t>
            </a:r>
          </a:p>
          <a:p>
            <a:pPr marL="0">
              <a:buNone/>
            </a:pPr>
            <a:r>
              <a:rPr lang="pt-BR" sz="2400" dirty="0" smtClean="0"/>
              <a:t>	Essas informações são gravadas em uma determinada tabela.</a:t>
            </a:r>
          </a:p>
          <a:p>
            <a:pPr marL="0">
              <a:buNone/>
            </a:pPr>
            <a:r>
              <a:rPr lang="pt-BR" sz="2400" dirty="0" smtClean="0"/>
              <a:t>	Os registros também deverão obedecer as regras assim impostas pelas tabelas.</a:t>
            </a:r>
          </a:p>
          <a:p>
            <a:pPr marL="0">
              <a:buNone/>
            </a:pPr>
            <a:r>
              <a:rPr lang="pt-BR" sz="2400" dirty="0" smtClean="0"/>
              <a:t>	</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70</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Manipulando Registros.</a:t>
            </a:r>
          </a:p>
        </p:txBody>
      </p:sp>
      <p:sp>
        <p:nvSpPr>
          <p:cNvPr id="4" name="Espaço Reservado para Conteúdo 2"/>
          <p:cNvSpPr>
            <a:spLocks noGrp="1"/>
          </p:cNvSpPr>
          <p:nvPr>
            <p:ph idx="1"/>
          </p:nvPr>
        </p:nvSpPr>
        <p:spPr/>
        <p:txBody>
          <a:bodyPr>
            <a:normAutofit/>
          </a:bodyPr>
          <a:lstStyle/>
          <a:p>
            <a:pPr marL="0">
              <a:buNone/>
            </a:pPr>
            <a:r>
              <a:rPr lang="pt-BR" sz="2000" dirty="0" smtClean="0"/>
              <a:t>	No MySQL para incluirmos um registro no banco de dados utilizamos o comando INSERT.</a:t>
            </a:r>
          </a:p>
          <a:p>
            <a:pPr marL="0">
              <a:buNone/>
            </a:pPr>
            <a:r>
              <a:rPr lang="pt-BR" sz="2000" dirty="0" smtClean="0"/>
              <a:t>	A existem algumas maneiras diferentes de incluir um registro em uma tabela no MySQL, como mostra o exemplo abaixo:</a:t>
            </a:r>
          </a:p>
          <a:p>
            <a:pPr marL="0">
              <a:buNone/>
            </a:pPr>
            <a:r>
              <a:rPr lang="pt-BR" sz="2000" dirty="0" smtClean="0"/>
              <a:t>	INSERT INTO tabela (coluna1, coluna2) VALUE (valor1, valor2);  	INSERT INTO estado (id, nome, sigla) VALUE (</a:t>
            </a:r>
            <a:r>
              <a:rPr lang="pt-BR" sz="2000" dirty="0" err="1" smtClean="0"/>
              <a:t>null</a:t>
            </a:r>
            <a:r>
              <a:rPr lang="pt-BR" sz="2000" dirty="0" smtClean="0"/>
              <a:t>, ‘Acre’, ‘AC’);</a:t>
            </a:r>
          </a:p>
          <a:p>
            <a:pPr marL="0">
              <a:buNone/>
            </a:pPr>
            <a:r>
              <a:rPr lang="pt-BR" sz="2000" dirty="0" smtClean="0"/>
              <a:t>	Na maneira descrita anteriormente podemos omitir algumas colunas que não seja necessário o preenchimento, por exemplo a coluna id, a inserção funcionaria da mesma maneira.</a:t>
            </a:r>
          </a:p>
          <a:p>
            <a:pPr marL="0">
              <a:buNone/>
            </a:pPr>
            <a:r>
              <a:rPr lang="pt-BR" sz="2000" dirty="0" smtClean="0"/>
              <a:t>	INSERT INTO estado (nome, sigla) VALUE (‘Acre’, ‘AC’);</a:t>
            </a:r>
          </a:p>
          <a:p>
            <a:pPr marL="0">
              <a:buNone/>
            </a:pPr>
            <a:r>
              <a:rPr lang="pt-BR" sz="2000" dirty="0" smtClean="0"/>
              <a:t>	Nos exemplos acima assumimos o valor da coluna id como </a:t>
            </a:r>
            <a:r>
              <a:rPr lang="pt-BR" sz="2000" dirty="0" err="1" smtClean="0"/>
              <a:t>null</a:t>
            </a:r>
            <a:r>
              <a:rPr lang="pt-BR" sz="2000" dirty="0" smtClean="0"/>
              <a:t>, porque a mesma é auto incriminável sendo assim o MySQL trata de preencher o campo com o valor correspondente.</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71</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Manipulando Registros.</a:t>
            </a:r>
          </a:p>
        </p:txBody>
      </p:sp>
      <p:sp>
        <p:nvSpPr>
          <p:cNvPr id="4" name="Espaço Reservado para Conteúdo 2"/>
          <p:cNvSpPr>
            <a:spLocks noGrp="1"/>
          </p:cNvSpPr>
          <p:nvPr>
            <p:ph idx="1"/>
          </p:nvPr>
        </p:nvSpPr>
        <p:spPr/>
        <p:txBody>
          <a:bodyPr>
            <a:normAutofit fontScale="92500" lnSpcReduction="20000"/>
          </a:bodyPr>
          <a:lstStyle/>
          <a:p>
            <a:pPr marL="0">
              <a:buNone/>
            </a:pPr>
            <a:r>
              <a:rPr lang="pt-BR" sz="2000" dirty="0" smtClean="0"/>
              <a:t>	Podemos também efetuar a inserção de um determinado registro omitindo suas colunas, porem todos os valores das colunas deverão ser informados obrigatoriamente. Conforme segue o exemplo a baixo:</a:t>
            </a:r>
          </a:p>
          <a:p>
            <a:pPr marL="0">
              <a:buNone/>
            </a:pPr>
            <a:r>
              <a:rPr lang="pt-BR" sz="2000" dirty="0" smtClean="0"/>
              <a:t>	INSERT INTO estados VALUE (</a:t>
            </a:r>
            <a:r>
              <a:rPr lang="pt-BR" sz="2000" dirty="0" err="1" smtClean="0"/>
              <a:t>null</a:t>
            </a:r>
            <a:r>
              <a:rPr lang="pt-BR" sz="2000" dirty="0" smtClean="0"/>
              <a:t>, ‘Rio Grande do Sul,’ ‘RS’);</a:t>
            </a:r>
          </a:p>
          <a:p>
            <a:pPr marL="0">
              <a:buNone/>
            </a:pPr>
            <a:r>
              <a:rPr lang="pt-BR" sz="2000" dirty="0" smtClean="0"/>
              <a:t>	Uma característica importante do comando INSERT no MySQL é que podemos incluir vários registros através de um comando, sendo das duas formas descritas anteriormente.</a:t>
            </a:r>
          </a:p>
          <a:p>
            <a:pPr marL="0">
              <a:buNone/>
            </a:pPr>
            <a:endParaRPr lang="pt-BR" sz="2000" dirty="0" smtClean="0"/>
          </a:p>
          <a:p>
            <a:pPr marL="0">
              <a:buNone/>
            </a:pPr>
            <a:r>
              <a:rPr lang="pt-BR" sz="2000" dirty="0" smtClean="0"/>
              <a:t>	INSERT INTO </a:t>
            </a:r>
            <a:r>
              <a:rPr lang="pt-BR" sz="2000" dirty="0" smtClean="0">
                <a:solidFill>
                  <a:srgbClr val="FF0000"/>
                </a:solidFill>
              </a:rPr>
              <a:t>tabela</a:t>
            </a:r>
            <a:r>
              <a:rPr lang="pt-BR" sz="2000" dirty="0" smtClean="0"/>
              <a:t> VALUE (</a:t>
            </a:r>
            <a:r>
              <a:rPr lang="pt-BR" sz="2000" dirty="0" smtClean="0">
                <a:solidFill>
                  <a:schemeClr val="accent1"/>
                </a:solidFill>
              </a:rPr>
              <a:t>1° registro</a:t>
            </a:r>
            <a:r>
              <a:rPr lang="pt-BR" sz="2000" dirty="0" smtClean="0"/>
              <a:t>), (</a:t>
            </a:r>
            <a:r>
              <a:rPr lang="pt-BR" sz="2000" dirty="0" smtClean="0">
                <a:solidFill>
                  <a:schemeClr val="accent6">
                    <a:lumMod val="75000"/>
                  </a:schemeClr>
                </a:solidFill>
              </a:rPr>
              <a:t>2° registro</a:t>
            </a:r>
            <a:r>
              <a:rPr lang="pt-BR" sz="2000" dirty="0" smtClean="0"/>
              <a:t>), (</a:t>
            </a:r>
            <a:r>
              <a:rPr lang="pt-BR" sz="2000" dirty="0" smtClean="0">
                <a:solidFill>
                  <a:srgbClr val="FFC000"/>
                </a:solidFill>
              </a:rPr>
              <a:t>n registro</a:t>
            </a:r>
            <a:r>
              <a:rPr lang="pt-BR" sz="2000" dirty="0" smtClean="0"/>
              <a:t>);</a:t>
            </a:r>
          </a:p>
          <a:p>
            <a:pPr marL="0">
              <a:buNone/>
            </a:pPr>
            <a:endParaRPr lang="pt-BR" sz="2000" dirty="0" smtClean="0"/>
          </a:p>
          <a:p>
            <a:pPr marL="0">
              <a:buNone/>
            </a:pPr>
            <a:r>
              <a:rPr lang="pt-BR" sz="2000" dirty="0" smtClean="0"/>
              <a:t>	INSERT INTO estado VALUE (</a:t>
            </a:r>
            <a:r>
              <a:rPr lang="pt-BR" sz="2000" dirty="0" err="1" smtClean="0"/>
              <a:t>null</a:t>
            </a:r>
            <a:r>
              <a:rPr lang="pt-BR" sz="2000" dirty="0" smtClean="0"/>
              <a:t>, ‘Rio Grande do Sul,’ ‘RS’), (</a:t>
            </a:r>
            <a:r>
              <a:rPr lang="pt-BR" sz="2000" dirty="0" err="1" smtClean="0"/>
              <a:t>null</a:t>
            </a:r>
            <a:r>
              <a:rPr lang="pt-BR" sz="2000" dirty="0" smtClean="0"/>
              <a:t>, ‘São Paulo,’ ‘SP’), (</a:t>
            </a:r>
            <a:r>
              <a:rPr lang="pt-BR" sz="2000" dirty="0" err="1" smtClean="0"/>
              <a:t>null</a:t>
            </a:r>
            <a:r>
              <a:rPr lang="pt-BR" sz="2000" dirty="0" smtClean="0"/>
              <a:t>, ‘Rio de Janeiro,’ ‘RJ’);</a:t>
            </a:r>
          </a:p>
          <a:p>
            <a:pPr marL="0">
              <a:buNone/>
            </a:pPr>
            <a:endParaRPr lang="pt-BR" sz="2000" dirty="0" smtClean="0"/>
          </a:p>
          <a:p>
            <a:pPr marL="0">
              <a:buNone/>
            </a:pPr>
            <a:r>
              <a:rPr lang="pt-BR" sz="2000" dirty="0" smtClean="0"/>
              <a:t>	 INSERT INTO estado (id, nome, sigla)VALUE </a:t>
            </a:r>
          </a:p>
          <a:p>
            <a:pPr marL="0">
              <a:buNone/>
            </a:pPr>
            <a:r>
              <a:rPr lang="pt-BR" sz="2000" dirty="0" smtClean="0"/>
              <a:t>(</a:t>
            </a:r>
            <a:r>
              <a:rPr lang="pt-BR" sz="2000" dirty="0" err="1" smtClean="0"/>
              <a:t>null</a:t>
            </a:r>
            <a:r>
              <a:rPr lang="pt-BR" sz="2000" dirty="0" smtClean="0"/>
              <a:t>, ‘Rio Grande do Sul,’ ‘RS’), (</a:t>
            </a:r>
            <a:r>
              <a:rPr lang="pt-BR" sz="2000" dirty="0" err="1" smtClean="0"/>
              <a:t>null</a:t>
            </a:r>
            <a:r>
              <a:rPr lang="pt-BR" sz="2000" dirty="0" smtClean="0"/>
              <a:t>, ‘São Paulo,’ ‘SP’), </a:t>
            </a:r>
          </a:p>
          <a:p>
            <a:pPr marL="0">
              <a:buNone/>
            </a:pPr>
            <a:r>
              <a:rPr lang="pt-BR" sz="2000" dirty="0" smtClean="0"/>
              <a:t>(</a:t>
            </a:r>
            <a:r>
              <a:rPr lang="pt-BR" sz="2000" dirty="0" err="1" smtClean="0"/>
              <a:t>null</a:t>
            </a:r>
            <a:r>
              <a:rPr lang="pt-BR" sz="2000" dirty="0" smtClean="0"/>
              <a:t>, ‘Rio de Janeiro,’ ‘RJ’);</a:t>
            </a:r>
          </a:p>
          <a:p>
            <a:pPr marL="0">
              <a:buNone/>
            </a:pPr>
            <a:endParaRPr lang="pt-BR" sz="2000" dirty="0" smtClean="0"/>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72</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Manipulando Registros.</a:t>
            </a:r>
          </a:p>
        </p:txBody>
      </p:sp>
      <p:sp>
        <p:nvSpPr>
          <p:cNvPr id="4" name="Espaço Reservado para Conteúdo 2"/>
          <p:cNvSpPr>
            <a:spLocks noGrp="1"/>
          </p:cNvSpPr>
          <p:nvPr>
            <p:ph idx="1"/>
          </p:nvPr>
        </p:nvSpPr>
        <p:spPr/>
        <p:txBody>
          <a:bodyPr>
            <a:normAutofit/>
          </a:bodyPr>
          <a:lstStyle/>
          <a:p>
            <a:pPr marL="0">
              <a:buNone/>
            </a:pPr>
            <a:r>
              <a:rPr lang="pt-BR" sz="2000" dirty="0" smtClean="0"/>
              <a:t>	Segue abaixo as um exemplo das formas de efetuar um INSERT.</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73</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pic>
        <p:nvPicPr>
          <p:cNvPr id="1027" name="Picture 3"/>
          <p:cNvPicPr>
            <a:picLocks noChangeAspect="1" noChangeArrowheads="1"/>
          </p:cNvPicPr>
          <p:nvPr/>
        </p:nvPicPr>
        <p:blipFill>
          <a:blip r:embed="rId3" cstate="print"/>
          <a:srcRect/>
          <a:stretch>
            <a:fillRect/>
          </a:stretch>
        </p:blipFill>
        <p:spPr bwMode="auto">
          <a:xfrm>
            <a:off x="611560" y="2492896"/>
            <a:ext cx="7943850" cy="3581400"/>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Manipulando Registros.</a:t>
            </a:r>
          </a:p>
        </p:txBody>
      </p:sp>
      <p:sp>
        <p:nvSpPr>
          <p:cNvPr id="4" name="Espaço Reservado para Conteúdo 2"/>
          <p:cNvSpPr>
            <a:spLocks noGrp="1"/>
          </p:cNvSpPr>
          <p:nvPr>
            <p:ph idx="1"/>
          </p:nvPr>
        </p:nvSpPr>
        <p:spPr/>
        <p:txBody>
          <a:bodyPr>
            <a:normAutofit/>
          </a:bodyPr>
          <a:lstStyle/>
          <a:p>
            <a:pPr marL="0">
              <a:buNone/>
            </a:pPr>
            <a:r>
              <a:rPr lang="pt-BR" sz="2000" dirty="0" smtClean="0"/>
              <a:t>	O MySQL dispõe de uma função muito importante para inserção de registros, chamada LAST_INSERT_ID.</a:t>
            </a:r>
          </a:p>
          <a:p>
            <a:pPr marL="0">
              <a:buNone/>
            </a:pPr>
            <a:r>
              <a:rPr lang="pt-BR" sz="2000" dirty="0" smtClean="0"/>
              <a:t>	Essa função tem a finalidade de exibir o identificador do último registro incluído no banco de dados.</a:t>
            </a:r>
          </a:p>
          <a:p>
            <a:pPr marL="0">
              <a:buNone/>
            </a:pPr>
            <a:r>
              <a:rPr lang="pt-BR" sz="2000" dirty="0" smtClean="0"/>
              <a:t>	A seguir um exemplo da utilização da função:</a:t>
            </a:r>
          </a:p>
          <a:p>
            <a:pPr marL="0">
              <a:buNone/>
            </a:pPr>
            <a:r>
              <a:rPr lang="pt-BR" sz="2000" dirty="0" smtClean="0"/>
              <a:t>	SELECT LAST_INSERT_ID();</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74</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Manipulando Registros.</a:t>
            </a:r>
          </a:p>
        </p:txBody>
      </p:sp>
      <p:sp>
        <p:nvSpPr>
          <p:cNvPr id="4" name="Espaço Reservado para Conteúdo 2"/>
          <p:cNvSpPr>
            <a:spLocks noGrp="1"/>
          </p:cNvSpPr>
          <p:nvPr>
            <p:ph idx="1"/>
          </p:nvPr>
        </p:nvSpPr>
        <p:spPr/>
        <p:txBody>
          <a:bodyPr>
            <a:normAutofit/>
          </a:bodyPr>
          <a:lstStyle/>
          <a:p>
            <a:pPr marL="0">
              <a:buNone/>
            </a:pPr>
            <a:r>
              <a:rPr lang="pt-BR" sz="2000" dirty="0" smtClean="0"/>
              <a:t>	Observe o exemplo a seguir:</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75</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pic>
        <p:nvPicPr>
          <p:cNvPr id="3074" name="Picture 2"/>
          <p:cNvPicPr>
            <a:picLocks noChangeAspect="1" noChangeArrowheads="1"/>
          </p:cNvPicPr>
          <p:nvPr/>
        </p:nvPicPr>
        <p:blipFill>
          <a:blip r:embed="rId3" cstate="print"/>
          <a:srcRect/>
          <a:stretch>
            <a:fillRect/>
          </a:stretch>
        </p:blipFill>
        <p:spPr bwMode="auto">
          <a:xfrm>
            <a:off x="1403648" y="2348880"/>
            <a:ext cx="5440114" cy="4208758"/>
          </a:xfrm>
          <a:prstGeom prst="rect">
            <a:avLst/>
          </a:prstGeom>
          <a:noFill/>
          <a:ln w="9525">
            <a:noFill/>
            <a:miter lim="800000"/>
            <a:headEnd/>
            <a:tailEnd/>
          </a:ln>
        </p:spPr>
      </p:pic>
      <p:sp>
        <p:nvSpPr>
          <p:cNvPr id="8" name="Texto explicativo retangular com cantos arredondados 7"/>
          <p:cNvSpPr/>
          <p:nvPr/>
        </p:nvSpPr>
        <p:spPr>
          <a:xfrm>
            <a:off x="4716016" y="2492896"/>
            <a:ext cx="2286016" cy="864096"/>
          </a:xfrm>
          <a:prstGeom prst="wedgeRoundRectCallout">
            <a:avLst>
              <a:gd name="adj1" fmla="val -90944"/>
              <a:gd name="adj2" fmla="val 60120"/>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t-BR" sz="1600" dirty="0" smtClean="0"/>
              <a:t>Relatório de todos os estados, observe o id do último registro</a:t>
            </a:r>
            <a:endParaRPr lang="pt-BR" sz="1600" dirty="0"/>
          </a:p>
        </p:txBody>
      </p:sp>
      <p:sp>
        <p:nvSpPr>
          <p:cNvPr id="9" name="Texto explicativo retangular com cantos arredondados 8"/>
          <p:cNvSpPr/>
          <p:nvPr/>
        </p:nvSpPr>
        <p:spPr>
          <a:xfrm>
            <a:off x="5364088" y="3429000"/>
            <a:ext cx="2286016" cy="864096"/>
          </a:xfrm>
          <a:prstGeom prst="wedgeRoundRectCallout">
            <a:avLst>
              <a:gd name="adj1" fmla="val -73368"/>
              <a:gd name="adj2" fmla="val -2411"/>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t-BR" sz="1600" dirty="0" smtClean="0"/>
              <a:t>Executado um comando de inserção.</a:t>
            </a:r>
            <a:endParaRPr lang="pt-BR" sz="1600" dirty="0"/>
          </a:p>
        </p:txBody>
      </p:sp>
      <p:sp>
        <p:nvSpPr>
          <p:cNvPr id="12" name="Texto explicativo retangular com cantos arredondados 11"/>
          <p:cNvSpPr/>
          <p:nvPr/>
        </p:nvSpPr>
        <p:spPr>
          <a:xfrm>
            <a:off x="4716016" y="4365104"/>
            <a:ext cx="2286016" cy="936104"/>
          </a:xfrm>
          <a:prstGeom prst="wedgeRoundRectCallout">
            <a:avLst>
              <a:gd name="adj1" fmla="val -136398"/>
              <a:gd name="adj2" fmla="val -27202"/>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t-BR" sz="1600" dirty="0" smtClean="0"/>
              <a:t>Execução do comando LAST_INSERT_ID, perceba que é exibido o id do novo registro.</a:t>
            </a:r>
            <a:endParaRPr lang="pt-BR" sz="1600" dirty="0"/>
          </a:p>
        </p:txBody>
      </p:sp>
      <p:sp>
        <p:nvSpPr>
          <p:cNvPr id="13" name="Texto explicativo retangular com cantos arredondados 12"/>
          <p:cNvSpPr/>
          <p:nvPr/>
        </p:nvSpPr>
        <p:spPr>
          <a:xfrm>
            <a:off x="4716016" y="5373216"/>
            <a:ext cx="2286016" cy="936104"/>
          </a:xfrm>
          <a:prstGeom prst="wedgeRoundRectCallout">
            <a:avLst>
              <a:gd name="adj1" fmla="val -89732"/>
              <a:gd name="adj2" fmla="val 21639"/>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t-BR" sz="1600" dirty="0" smtClean="0"/>
              <a:t>Observe o último registro criado foi o de id com valor ‘7’.</a:t>
            </a:r>
            <a:endParaRPr lang="pt-BR" sz="16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Manipulando Registros.</a:t>
            </a:r>
          </a:p>
        </p:txBody>
      </p:sp>
      <p:sp>
        <p:nvSpPr>
          <p:cNvPr id="4" name="Espaço Reservado para Conteúdo 2"/>
          <p:cNvSpPr>
            <a:spLocks noGrp="1"/>
          </p:cNvSpPr>
          <p:nvPr>
            <p:ph idx="1"/>
          </p:nvPr>
        </p:nvSpPr>
        <p:spPr/>
        <p:txBody>
          <a:bodyPr>
            <a:normAutofit lnSpcReduction="10000"/>
          </a:bodyPr>
          <a:lstStyle/>
          <a:p>
            <a:pPr marL="0">
              <a:buNone/>
            </a:pPr>
            <a:r>
              <a:rPr lang="pt-BR" sz="2000" dirty="0" smtClean="0"/>
              <a:t>	O comando UPDATE é tem como finalidade atualizar um registro ou conjunto de registros.</a:t>
            </a:r>
          </a:p>
          <a:p>
            <a:pPr marL="0">
              <a:buNone/>
            </a:pPr>
            <a:r>
              <a:rPr lang="pt-BR" sz="2000" dirty="0" smtClean="0"/>
              <a:t>	Segue abaixo a sintaxe do UPDATE:</a:t>
            </a:r>
          </a:p>
          <a:p>
            <a:pPr marL="0">
              <a:buNone/>
            </a:pPr>
            <a:r>
              <a:rPr lang="pt-BR" sz="2000" dirty="0" smtClean="0"/>
              <a:t>	</a:t>
            </a:r>
            <a:r>
              <a:rPr lang="pt-BR" sz="1800" b="1" dirty="0" smtClean="0"/>
              <a:t>UPDATE</a:t>
            </a:r>
            <a:r>
              <a:rPr lang="pt-BR" sz="1800" dirty="0" smtClean="0"/>
              <a:t> tabela </a:t>
            </a:r>
            <a:r>
              <a:rPr lang="pt-BR" sz="1800" b="1" dirty="0" smtClean="0"/>
              <a:t>SET</a:t>
            </a:r>
            <a:r>
              <a:rPr lang="pt-BR" sz="1800" dirty="0" smtClean="0"/>
              <a:t> col1 = val1, col2 = val2 </a:t>
            </a:r>
            <a:r>
              <a:rPr lang="pt-BR" sz="1800" b="1" dirty="0" smtClean="0"/>
              <a:t>WHERE</a:t>
            </a:r>
            <a:r>
              <a:rPr lang="pt-BR" sz="1800" dirty="0" smtClean="0"/>
              <a:t> condição;</a:t>
            </a:r>
          </a:p>
          <a:p>
            <a:pPr marL="0">
              <a:buNone/>
            </a:pPr>
            <a:r>
              <a:rPr lang="pt-BR" sz="1800" dirty="0" smtClean="0"/>
              <a:t>	UPDATE estado SET nome=‘Rio de Janeiro’, sigla=‘RJ’ WHERE id=1;</a:t>
            </a:r>
          </a:p>
          <a:p>
            <a:pPr marL="0">
              <a:buNone/>
            </a:pPr>
            <a:r>
              <a:rPr lang="pt-BR" sz="2000" dirty="0" smtClean="0"/>
              <a:t>	A clausula SET define quais as colunas e valores a serem modificados.</a:t>
            </a:r>
          </a:p>
          <a:p>
            <a:pPr marL="0">
              <a:buNone/>
            </a:pPr>
            <a:r>
              <a:rPr lang="pt-BR" sz="2000" dirty="0" smtClean="0"/>
              <a:t>	A cláusula WHERE define as especificações dos requisitos que identificam quais os registros a serem atualizada.</a:t>
            </a:r>
          </a:p>
          <a:p>
            <a:pPr marL="0">
              <a:buNone/>
            </a:pPr>
            <a:r>
              <a:rPr lang="pt-BR" sz="2000" dirty="0" smtClean="0"/>
              <a:t>	A ausência do WHERE serão atualizadas todas os registros da tabela a ser atualizada.</a:t>
            </a:r>
          </a:p>
          <a:p>
            <a:pPr marL="0">
              <a:buNone/>
            </a:pPr>
            <a:r>
              <a:rPr lang="pt-BR" sz="2000" dirty="0" smtClean="0"/>
              <a:t>	A cláusula ORDER BY atualiza as linhas na ordem especificada.</a:t>
            </a:r>
          </a:p>
          <a:p>
            <a:pPr marL="0">
              <a:buNone/>
            </a:pPr>
            <a:r>
              <a:rPr lang="pt-BR" sz="2000" dirty="0" smtClean="0"/>
              <a:t>	A cláusula LIMIT define um limite de número de linhas atualizadas.</a:t>
            </a:r>
          </a:p>
          <a:p>
            <a:pPr marL="0">
              <a:buNone/>
            </a:pPr>
            <a:endParaRPr lang="pt-BR" sz="2000" dirty="0" smtClean="0"/>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76</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Manipulando Registros.</a:t>
            </a:r>
          </a:p>
        </p:txBody>
      </p:sp>
      <p:sp>
        <p:nvSpPr>
          <p:cNvPr id="4" name="Espaço Reservado para Conteúdo 2"/>
          <p:cNvSpPr>
            <a:spLocks noGrp="1"/>
          </p:cNvSpPr>
          <p:nvPr>
            <p:ph idx="1"/>
          </p:nvPr>
        </p:nvSpPr>
        <p:spPr/>
        <p:txBody>
          <a:bodyPr>
            <a:normAutofit/>
          </a:bodyPr>
          <a:lstStyle/>
          <a:p>
            <a:pPr marL="0">
              <a:buNone/>
            </a:pPr>
            <a:r>
              <a:rPr lang="pt-BR" sz="2000" dirty="0" smtClean="0"/>
              <a:t>	O comando REPLACE funciona exatamente como o comando INSERT, porem o caso esteja tentando inserir uma linha no qual a PRIMARY KEY ou um índex UNIQUE já exista ele deleta o registro antigo para inclusão do novo registro.</a:t>
            </a:r>
          </a:p>
          <a:p>
            <a:pPr marL="0">
              <a:buNone/>
            </a:pPr>
            <a:r>
              <a:rPr lang="pt-BR" sz="2000" dirty="0" smtClean="0"/>
              <a:t>	Caso não haja nenhum registro será inserida a linha conforme o INSERT.</a:t>
            </a:r>
          </a:p>
          <a:p>
            <a:pPr marL="0">
              <a:buNone/>
            </a:pPr>
            <a:r>
              <a:rPr lang="pt-BR" sz="2000" dirty="0" smtClean="0"/>
              <a:t>	Segue a sintaxe do comando REPLACE.</a:t>
            </a:r>
          </a:p>
          <a:p>
            <a:pPr marL="0">
              <a:buNone/>
            </a:pPr>
            <a:r>
              <a:rPr lang="pt-BR" sz="1800" dirty="0" smtClean="0"/>
              <a:t>	</a:t>
            </a:r>
            <a:r>
              <a:rPr lang="pt-BR" sz="1800" b="1" dirty="0" smtClean="0"/>
              <a:t>REPLACE INTO</a:t>
            </a:r>
            <a:r>
              <a:rPr lang="pt-BR" sz="1800" dirty="0" smtClean="0"/>
              <a:t> tabela (col1, col2, col3) </a:t>
            </a:r>
            <a:r>
              <a:rPr lang="pt-BR" sz="1800" b="1" dirty="0" smtClean="0"/>
              <a:t>VALUES</a:t>
            </a:r>
            <a:r>
              <a:rPr lang="pt-BR" sz="1800" dirty="0" smtClean="0"/>
              <a:t> (val1, val2, val3);</a:t>
            </a:r>
          </a:p>
          <a:p>
            <a:pPr marL="0">
              <a:buNone/>
            </a:pPr>
            <a:r>
              <a:rPr lang="pt-BR" sz="1800" dirty="0" smtClean="0"/>
              <a:t>	REPLACE INTO estado (id, nome, sigla) VALUES (</a:t>
            </a:r>
            <a:r>
              <a:rPr lang="pt-BR" sz="1800" dirty="0" err="1" smtClean="0"/>
              <a:t>null</a:t>
            </a:r>
            <a:r>
              <a:rPr lang="pt-BR" sz="1800" dirty="0" smtClean="0"/>
              <a:t>, ‘Acre’, ‘AC’);</a:t>
            </a:r>
          </a:p>
          <a:p>
            <a:pPr marL="0">
              <a:buNone/>
            </a:pPr>
            <a:endParaRPr lang="pt-BR" sz="1800" dirty="0" smtClean="0"/>
          </a:p>
          <a:p>
            <a:pPr marL="0">
              <a:buNone/>
            </a:pPr>
            <a:r>
              <a:rPr lang="pt-BR" sz="2000" dirty="0" smtClean="0"/>
              <a:t>	</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77</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Manipulando Registros.</a:t>
            </a:r>
          </a:p>
        </p:txBody>
      </p:sp>
      <p:sp>
        <p:nvSpPr>
          <p:cNvPr id="4" name="Espaço Reservado para Conteúdo 2"/>
          <p:cNvSpPr>
            <a:spLocks noGrp="1"/>
          </p:cNvSpPr>
          <p:nvPr>
            <p:ph idx="1"/>
          </p:nvPr>
        </p:nvSpPr>
        <p:spPr/>
        <p:txBody>
          <a:bodyPr>
            <a:normAutofit/>
          </a:bodyPr>
          <a:lstStyle/>
          <a:p>
            <a:pPr marL="0">
              <a:buNone/>
            </a:pPr>
            <a:r>
              <a:rPr lang="pt-BR" sz="2000" dirty="0" smtClean="0"/>
              <a:t>	Segue abaixo algumas formas de efetuar o UPDATE.</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78</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Manipulando Registros.</a:t>
            </a:r>
          </a:p>
        </p:txBody>
      </p:sp>
      <p:sp>
        <p:nvSpPr>
          <p:cNvPr id="4" name="Espaço Reservado para Conteúdo 2"/>
          <p:cNvSpPr>
            <a:spLocks noGrp="1"/>
          </p:cNvSpPr>
          <p:nvPr>
            <p:ph idx="1"/>
          </p:nvPr>
        </p:nvSpPr>
        <p:spPr/>
        <p:txBody>
          <a:bodyPr>
            <a:normAutofit fontScale="85000" lnSpcReduction="10000"/>
          </a:bodyPr>
          <a:lstStyle/>
          <a:p>
            <a:pPr marL="0">
              <a:buNone/>
            </a:pPr>
            <a:r>
              <a:rPr lang="pt-BR" sz="2000" dirty="0" smtClean="0"/>
              <a:t>	Para remover um determinado registro de uma tabela ou uma coleção de registros utilizamos o comando DELETE.</a:t>
            </a:r>
          </a:p>
          <a:p>
            <a:pPr marL="0">
              <a:buNone/>
            </a:pPr>
            <a:r>
              <a:rPr lang="pt-BR" sz="2000" dirty="0" smtClean="0"/>
              <a:t>	A cláusula WHERE define as especificações dos requisitos que identificam quais os registros a serem excluídos.</a:t>
            </a:r>
          </a:p>
          <a:p>
            <a:pPr marL="0">
              <a:buNone/>
            </a:pPr>
            <a:r>
              <a:rPr lang="pt-BR" sz="2000" dirty="0" smtClean="0"/>
              <a:t>	A ausência do WHERE serão excluídos todos os registros da tabela.</a:t>
            </a:r>
          </a:p>
          <a:p>
            <a:pPr marL="0">
              <a:buNone/>
            </a:pPr>
            <a:r>
              <a:rPr lang="pt-BR" sz="2000" dirty="0" smtClean="0"/>
              <a:t>	A cláusula ORDER BY atualiza os registros na ordem especificada.</a:t>
            </a:r>
          </a:p>
          <a:p>
            <a:pPr marL="0">
              <a:buNone/>
            </a:pPr>
            <a:r>
              <a:rPr lang="pt-BR" sz="2000" dirty="0" smtClean="0"/>
              <a:t>	A cláusula LIMIT define um limite de número de registros atualizadas.</a:t>
            </a:r>
          </a:p>
          <a:p>
            <a:pPr marL="0">
              <a:buNone/>
            </a:pPr>
            <a:r>
              <a:rPr lang="pt-BR" sz="2000" dirty="0" smtClean="0"/>
              <a:t>	Conforme segue as sintaxes abaixo:</a:t>
            </a:r>
          </a:p>
          <a:p>
            <a:pPr marL="0">
              <a:buNone/>
            </a:pPr>
            <a:r>
              <a:rPr lang="pt-BR" sz="2000" dirty="0" smtClean="0"/>
              <a:t>	</a:t>
            </a:r>
            <a:r>
              <a:rPr lang="pt-BR" sz="2000" b="1" dirty="0" smtClean="0"/>
              <a:t>DELETE</a:t>
            </a:r>
            <a:r>
              <a:rPr lang="pt-BR" sz="2000" dirty="0" smtClean="0"/>
              <a:t> </a:t>
            </a:r>
            <a:r>
              <a:rPr lang="pt-BR" sz="2000" b="1" dirty="0" smtClean="0"/>
              <a:t>FROM</a:t>
            </a:r>
            <a:r>
              <a:rPr lang="pt-BR" sz="2000" dirty="0" smtClean="0"/>
              <a:t> </a:t>
            </a:r>
            <a:r>
              <a:rPr lang="pt-BR" sz="2000" dirty="0" smtClean="0">
                <a:solidFill>
                  <a:srgbClr val="FF0000"/>
                </a:solidFill>
              </a:rPr>
              <a:t>tabela</a:t>
            </a:r>
            <a:r>
              <a:rPr lang="pt-BR" sz="2000" dirty="0" smtClean="0"/>
              <a:t>;</a:t>
            </a:r>
          </a:p>
          <a:p>
            <a:pPr marL="0">
              <a:buNone/>
            </a:pPr>
            <a:r>
              <a:rPr lang="pt-BR" sz="2000" dirty="0" smtClean="0"/>
              <a:t>	DELETE FROM estado;</a:t>
            </a:r>
          </a:p>
          <a:p>
            <a:pPr marL="0">
              <a:buNone/>
            </a:pPr>
            <a:r>
              <a:rPr lang="pt-BR" sz="2000" dirty="0" smtClean="0"/>
              <a:t>	</a:t>
            </a:r>
            <a:r>
              <a:rPr lang="pt-BR" sz="2000" b="1" dirty="0" smtClean="0"/>
              <a:t>DELETE</a:t>
            </a:r>
            <a:r>
              <a:rPr lang="pt-BR" sz="2000" dirty="0" smtClean="0"/>
              <a:t> </a:t>
            </a:r>
            <a:r>
              <a:rPr lang="pt-BR" sz="2000" b="1" dirty="0" smtClean="0"/>
              <a:t>FROM</a:t>
            </a:r>
            <a:r>
              <a:rPr lang="pt-BR" sz="2000" dirty="0" smtClean="0"/>
              <a:t> </a:t>
            </a:r>
            <a:r>
              <a:rPr lang="pt-BR" sz="2000" dirty="0" smtClean="0">
                <a:solidFill>
                  <a:srgbClr val="FF0000"/>
                </a:solidFill>
              </a:rPr>
              <a:t>tabela</a:t>
            </a:r>
            <a:r>
              <a:rPr lang="pt-BR" sz="2000" dirty="0" smtClean="0"/>
              <a:t> </a:t>
            </a:r>
            <a:r>
              <a:rPr lang="pt-BR" sz="2000" b="1" dirty="0" smtClean="0"/>
              <a:t>WHERE</a:t>
            </a:r>
            <a:r>
              <a:rPr lang="pt-BR" sz="2000" dirty="0" smtClean="0"/>
              <a:t> </a:t>
            </a:r>
            <a:r>
              <a:rPr lang="pt-BR" sz="2000" dirty="0" smtClean="0">
                <a:solidFill>
                  <a:schemeClr val="accent1"/>
                </a:solidFill>
              </a:rPr>
              <a:t>condição</a:t>
            </a:r>
            <a:r>
              <a:rPr lang="pt-BR" sz="2000" dirty="0" smtClean="0"/>
              <a:t>;</a:t>
            </a:r>
          </a:p>
          <a:p>
            <a:pPr marL="0">
              <a:buNone/>
            </a:pPr>
            <a:r>
              <a:rPr lang="pt-BR" sz="2000" dirty="0" smtClean="0"/>
              <a:t>	DELETE FROM estado WHERE id&gt;5;</a:t>
            </a:r>
          </a:p>
          <a:p>
            <a:pPr marL="0">
              <a:buNone/>
            </a:pPr>
            <a:r>
              <a:rPr lang="pt-BR" sz="2000" dirty="0" smtClean="0"/>
              <a:t>	</a:t>
            </a:r>
            <a:r>
              <a:rPr lang="pt-BR" sz="2000" b="1" dirty="0" smtClean="0"/>
              <a:t>DELETE</a:t>
            </a:r>
            <a:r>
              <a:rPr lang="pt-BR" sz="2000" dirty="0" smtClean="0"/>
              <a:t> </a:t>
            </a:r>
            <a:r>
              <a:rPr lang="pt-BR" sz="2000" b="1" dirty="0" smtClean="0"/>
              <a:t>FROM</a:t>
            </a:r>
            <a:r>
              <a:rPr lang="pt-BR" sz="2000" dirty="0" smtClean="0"/>
              <a:t> </a:t>
            </a:r>
            <a:r>
              <a:rPr lang="pt-BR" sz="2000" dirty="0" smtClean="0">
                <a:solidFill>
                  <a:srgbClr val="FF0000"/>
                </a:solidFill>
              </a:rPr>
              <a:t>tabela</a:t>
            </a:r>
            <a:r>
              <a:rPr lang="pt-BR" sz="2000" dirty="0" smtClean="0"/>
              <a:t> </a:t>
            </a:r>
            <a:r>
              <a:rPr lang="pt-BR" sz="2000" b="1" dirty="0" smtClean="0"/>
              <a:t>WHERE</a:t>
            </a:r>
            <a:r>
              <a:rPr lang="pt-BR" sz="2000" dirty="0" smtClean="0"/>
              <a:t> </a:t>
            </a:r>
            <a:r>
              <a:rPr lang="pt-BR" sz="2000" dirty="0" smtClean="0">
                <a:solidFill>
                  <a:schemeClr val="accent1"/>
                </a:solidFill>
              </a:rPr>
              <a:t>condição</a:t>
            </a:r>
            <a:r>
              <a:rPr lang="pt-BR" sz="2000" dirty="0" smtClean="0"/>
              <a:t> </a:t>
            </a:r>
            <a:r>
              <a:rPr lang="pt-BR" sz="2000" b="1" dirty="0" smtClean="0"/>
              <a:t>LIMIT</a:t>
            </a:r>
            <a:r>
              <a:rPr lang="pt-BR" sz="2000" dirty="0" smtClean="0"/>
              <a:t> </a:t>
            </a:r>
            <a:r>
              <a:rPr lang="pt-BR" sz="2000" dirty="0" smtClean="0">
                <a:solidFill>
                  <a:schemeClr val="accent6">
                    <a:lumMod val="75000"/>
                  </a:schemeClr>
                </a:solidFill>
              </a:rPr>
              <a:t>qtd</a:t>
            </a:r>
            <a:r>
              <a:rPr lang="pt-BR" sz="2000" dirty="0" smtClean="0"/>
              <a:t> </a:t>
            </a:r>
            <a:r>
              <a:rPr lang="pt-BR" sz="2000" b="1" dirty="0" smtClean="0"/>
              <a:t>ORDER</a:t>
            </a:r>
            <a:r>
              <a:rPr lang="pt-BR" sz="2000" dirty="0" smtClean="0"/>
              <a:t> </a:t>
            </a:r>
            <a:r>
              <a:rPr lang="pt-BR" sz="2000" b="1" dirty="0" smtClean="0"/>
              <a:t>BY</a:t>
            </a:r>
            <a:r>
              <a:rPr lang="pt-BR" sz="2000" dirty="0" smtClean="0"/>
              <a:t> </a:t>
            </a:r>
            <a:r>
              <a:rPr lang="pt-BR" sz="2000" dirty="0" smtClean="0">
                <a:solidFill>
                  <a:srgbClr val="FFC000"/>
                </a:solidFill>
              </a:rPr>
              <a:t>coluna</a:t>
            </a:r>
            <a:r>
              <a:rPr lang="pt-BR" sz="2000" dirty="0" smtClean="0"/>
              <a:t>;</a:t>
            </a:r>
          </a:p>
          <a:p>
            <a:pPr marL="0">
              <a:buNone/>
            </a:pPr>
            <a:r>
              <a:rPr lang="pt-BR" sz="2000" dirty="0" smtClean="0"/>
              <a:t>	DELETE FROM estado WHERE id &lt;10 LIMIT 5 ORDER BY id;	</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79</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Instalação do MySQL</a:t>
            </a:r>
            <a:endParaRPr lang="pt-BR" dirty="0"/>
          </a:p>
        </p:txBody>
      </p:sp>
      <p:pic>
        <p:nvPicPr>
          <p:cNvPr id="2050" name="Picture 2" descr="F:\Instalacao MySQL\002.jpg"/>
          <p:cNvPicPr>
            <a:picLocks noChangeAspect="1" noChangeArrowheads="1"/>
          </p:cNvPicPr>
          <p:nvPr/>
        </p:nvPicPr>
        <p:blipFill>
          <a:blip r:embed="rId2" cstate="print"/>
          <a:srcRect/>
          <a:stretch>
            <a:fillRect/>
          </a:stretch>
        </p:blipFill>
        <p:spPr bwMode="auto">
          <a:xfrm>
            <a:off x="2267745" y="2996952"/>
            <a:ext cx="4608512" cy="3485810"/>
          </a:xfrm>
          <a:prstGeom prst="rect">
            <a:avLst/>
          </a:prstGeom>
          <a:noFill/>
        </p:spPr>
      </p:pic>
      <p:sp>
        <p:nvSpPr>
          <p:cNvPr id="5" name="Espaço Reservado para Conteúdo 2"/>
          <p:cNvSpPr>
            <a:spLocks noGrp="1"/>
          </p:cNvSpPr>
          <p:nvPr>
            <p:ph idx="1"/>
          </p:nvPr>
        </p:nvSpPr>
        <p:spPr>
          <a:xfrm>
            <a:off x="457200" y="1857364"/>
            <a:ext cx="8329642" cy="4389120"/>
          </a:xfrm>
        </p:spPr>
        <p:txBody>
          <a:bodyPr>
            <a:normAutofit/>
          </a:bodyPr>
          <a:lstStyle/>
          <a:p>
            <a:pPr marL="0">
              <a:buNone/>
            </a:pPr>
            <a:r>
              <a:rPr lang="pt-BR" sz="2000" dirty="0" smtClean="0"/>
              <a:t>	Nesta etapa temos a opção de selecionar o tipo de instalação, onde podemos definir o que vai ser instalado e onde o MySQL vai ser instalado. Selecione a opção “Typical” e em seguida clique em “Next”.</a:t>
            </a:r>
          </a:p>
        </p:txBody>
      </p:sp>
      <p:pic>
        <p:nvPicPr>
          <p:cNvPr id="6" name="Picture 4" descr="E:\Senac\1299 - Projeto de banco de dados\Logo MySQL.gif"/>
          <p:cNvPicPr>
            <a:picLocks noChangeAspect="1" noChangeArrowheads="1"/>
          </p:cNvPicPr>
          <p:nvPr/>
        </p:nvPicPr>
        <p:blipFill>
          <a:blip r:embed="rId3" cstate="print"/>
          <a:srcRect/>
          <a:stretch>
            <a:fillRect/>
          </a:stretch>
        </p:blipFill>
        <p:spPr bwMode="auto">
          <a:xfrm>
            <a:off x="7729095" y="0"/>
            <a:ext cx="1414905" cy="1031923"/>
          </a:xfrm>
          <a:prstGeom prst="rect">
            <a:avLst/>
          </a:prstGeom>
          <a:noFill/>
        </p:spPr>
      </p:pic>
      <p:sp>
        <p:nvSpPr>
          <p:cNvPr id="11" name="Espaço Reservado para Número de Slide 10"/>
          <p:cNvSpPr>
            <a:spLocks noGrp="1"/>
          </p:cNvSpPr>
          <p:nvPr>
            <p:ph type="sldNum" sz="quarter" idx="12"/>
          </p:nvPr>
        </p:nvSpPr>
        <p:spPr/>
        <p:txBody>
          <a:bodyPr/>
          <a:lstStyle/>
          <a:p>
            <a:fld id="{ED4EFCAF-02F6-4C19-978C-00ACB5DA2ADC}" type="slidenum">
              <a:rPr lang="pt-BR" smtClean="0"/>
              <a:pPr/>
              <a:t>8</a:t>
            </a:fld>
            <a:endParaRPr lang="pt-BR" dirty="0"/>
          </a:p>
        </p:txBody>
      </p:sp>
      <p:sp>
        <p:nvSpPr>
          <p:cNvPr id="12" name="Espaço Reservado para Rodapé 11"/>
          <p:cNvSpPr>
            <a:spLocks noGrp="1"/>
          </p:cNvSpPr>
          <p:nvPr>
            <p:ph type="ftr" sz="quarter" idx="11"/>
          </p:nvPr>
        </p:nvSpPr>
        <p:spPr/>
        <p:txBody>
          <a:bodyPr/>
          <a:lstStyle/>
          <a:p>
            <a:r>
              <a:rPr lang="pt-BR" dirty="0" smtClean="0"/>
              <a:t>Treinamento MySQL - Básico</a:t>
            </a:r>
            <a:endParaRPr lang="pt-BR" dirty="0"/>
          </a:p>
        </p:txBody>
      </p:sp>
      <p:sp>
        <p:nvSpPr>
          <p:cNvPr id="13" name="Texto explicativo retangular com cantos arredondados 12"/>
          <p:cNvSpPr/>
          <p:nvPr/>
        </p:nvSpPr>
        <p:spPr>
          <a:xfrm>
            <a:off x="179512" y="2996952"/>
            <a:ext cx="1944216" cy="936104"/>
          </a:xfrm>
          <a:prstGeom prst="wedgeRoundRectCallout">
            <a:avLst>
              <a:gd name="adj1" fmla="val 73068"/>
              <a:gd name="adj2" fmla="val 65315"/>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t-BR" sz="1400" dirty="0" smtClean="0"/>
              <a:t>Instalação típica instala os requisitos necessários para que o MySQL funcione. </a:t>
            </a:r>
            <a:endParaRPr lang="pt-BR" sz="1400" dirty="0"/>
          </a:p>
        </p:txBody>
      </p:sp>
      <p:sp>
        <p:nvSpPr>
          <p:cNvPr id="14" name="Texto explicativo retangular com cantos arredondados 13"/>
          <p:cNvSpPr/>
          <p:nvPr/>
        </p:nvSpPr>
        <p:spPr>
          <a:xfrm>
            <a:off x="179512" y="4035507"/>
            <a:ext cx="1944216" cy="1296144"/>
          </a:xfrm>
          <a:prstGeom prst="wedgeRoundRectCallout">
            <a:avLst>
              <a:gd name="adj1" fmla="val 73781"/>
              <a:gd name="adj2" fmla="val 5796"/>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t-BR" sz="1400" dirty="0" smtClean="0"/>
              <a:t>Instalação completa requer um maior espaço em disco, pois instala todos os utilitários do MySQL. </a:t>
            </a:r>
            <a:endParaRPr lang="pt-BR" sz="1400" dirty="0"/>
          </a:p>
        </p:txBody>
      </p:sp>
      <p:sp>
        <p:nvSpPr>
          <p:cNvPr id="15" name="Texto explicativo retangular com cantos arredondados 14"/>
          <p:cNvSpPr/>
          <p:nvPr/>
        </p:nvSpPr>
        <p:spPr>
          <a:xfrm>
            <a:off x="179512" y="5431369"/>
            <a:ext cx="1944216" cy="1268760"/>
          </a:xfrm>
          <a:prstGeom prst="wedgeRoundRectCallout">
            <a:avLst>
              <a:gd name="adj1" fmla="val 73068"/>
              <a:gd name="adj2" fmla="val -46914"/>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t-BR" sz="1200" dirty="0" smtClean="0"/>
              <a:t>Instalação personalizada  permite que o usuário instale apenas o que for necessário e pode também selecionar um diretório diferente.</a:t>
            </a:r>
            <a:endParaRPr lang="pt-BR" sz="12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Manipulando Registros.</a:t>
            </a:r>
          </a:p>
        </p:txBody>
      </p:sp>
      <p:sp>
        <p:nvSpPr>
          <p:cNvPr id="4" name="Espaço Reservado para Conteúdo 2"/>
          <p:cNvSpPr>
            <a:spLocks noGrp="1"/>
          </p:cNvSpPr>
          <p:nvPr>
            <p:ph idx="1"/>
          </p:nvPr>
        </p:nvSpPr>
        <p:spPr/>
        <p:txBody>
          <a:bodyPr>
            <a:normAutofit/>
          </a:bodyPr>
          <a:lstStyle/>
          <a:p>
            <a:pPr marL="0">
              <a:buNone/>
            </a:pPr>
            <a:r>
              <a:rPr lang="pt-BR" sz="2000" dirty="0" smtClean="0"/>
              <a:t>	Segue abaixo algumas formas de efetuar o DELETE.</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80</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Manipulando Registros.</a:t>
            </a:r>
          </a:p>
        </p:txBody>
      </p:sp>
      <p:sp>
        <p:nvSpPr>
          <p:cNvPr id="4" name="Espaço Reservado para Conteúdo 2"/>
          <p:cNvSpPr>
            <a:spLocks noGrp="1"/>
          </p:cNvSpPr>
          <p:nvPr>
            <p:ph idx="1"/>
          </p:nvPr>
        </p:nvSpPr>
        <p:spPr/>
        <p:txBody>
          <a:bodyPr>
            <a:normAutofit/>
          </a:bodyPr>
          <a:lstStyle/>
          <a:p>
            <a:pPr marL="0">
              <a:buNone/>
            </a:pPr>
            <a:r>
              <a:rPr lang="pt-BR" sz="2000" dirty="0" smtClean="0"/>
              <a:t>	Uma das medidas de prevenção se tratando de manipulação de registros, é configurarmos o MySQL de tal forma que obrigue o usuário a definir uma clausula. Esse se chama SQL_SAFE_UPDATE, para configurar a mesma basta definir uma variável de seção com a seguinte configuração:</a:t>
            </a:r>
          </a:p>
          <a:p>
            <a:pPr marL="0">
              <a:buNone/>
            </a:pPr>
            <a:r>
              <a:rPr lang="pt-BR" sz="2000" dirty="0" smtClean="0"/>
              <a:t>	SET SESSION </a:t>
            </a:r>
            <a:r>
              <a:rPr lang="pt-BR" sz="2000" dirty="0" err="1" smtClean="0"/>
              <a:t>sql_safe_update</a:t>
            </a:r>
            <a:r>
              <a:rPr lang="pt-BR" sz="2000" dirty="0" smtClean="0"/>
              <a:t>=1;</a:t>
            </a:r>
          </a:p>
          <a:p>
            <a:pPr marL="0">
              <a:buNone/>
            </a:pPr>
            <a:r>
              <a:rPr lang="pt-BR" sz="2000" dirty="0" smtClean="0"/>
              <a:t>	Verifique o exemplo abaixo:</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81</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Manipulando Registros.</a:t>
            </a:r>
          </a:p>
        </p:txBody>
      </p:sp>
      <p:sp>
        <p:nvSpPr>
          <p:cNvPr id="4" name="Espaço Reservado para Conteúdo 2"/>
          <p:cNvSpPr>
            <a:spLocks noGrp="1"/>
          </p:cNvSpPr>
          <p:nvPr>
            <p:ph idx="1"/>
          </p:nvPr>
        </p:nvSpPr>
        <p:spPr/>
        <p:txBody>
          <a:bodyPr>
            <a:normAutofit fontScale="70000" lnSpcReduction="20000"/>
          </a:bodyPr>
          <a:lstStyle/>
          <a:p>
            <a:pPr marL="0">
              <a:buNone/>
            </a:pPr>
            <a:r>
              <a:rPr lang="pt-BR" sz="2000" dirty="0" smtClean="0"/>
              <a:t>	Uma outra maneira de se precaver de problemas em manipular registros é a utilização de transação.</a:t>
            </a:r>
          </a:p>
          <a:p>
            <a:pPr marL="0">
              <a:buNone/>
            </a:pPr>
            <a:r>
              <a:rPr lang="pt-BR" sz="2000" dirty="0" smtClean="0"/>
              <a:t>	A transação é um conjunto de procedimentos que é executado num banco de dados, que para o usuário é visto como uma única ação.</a:t>
            </a:r>
          </a:p>
          <a:p>
            <a:pPr marL="0">
              <a:buNone/>
            </a:pPr>
            <a:r>
              <a:rPr lang="pt-BR" sz="2000" dirty="0" smtClean="0"/>
              <a:t>	A integridade de uma transação depende de 4 propriedades, conhecidas como ACID.</a:t>
            </a:r>
          </a:p>
          <a:p>
            <a:pPr marL="0">
              <a:buNone/>
            </a:pPr>
            <a:r>
              <a:rPr lang="pt-BR" sz="2000" dirty="0" smtClean="0"/>
              <a:t>	</a:t>
            </a:r>
            <a:r>
              <a:rPr lang="pt-BR" sz="2000" b="1" dirty="0" smtClean="0"/>
              <a:t>Atomicidade:</a:t>
            </a:r>
            <a:r>
              <a:rPr lang="pt-BR" sz="2000" dirty="0" smtClean="0"/>
              <a:t> o Todas as ações que compõem a unidade de trabalho da transação devem ser concluídas com sucesso, para que seja efetivada. Qualquer ação que constitui falha na unidade de trabalho, a transação deve ser desfeita. Quando todas as ações são efetuadas com sucesso, a transação pode ser efetivada.</a:t>
            </a:r>
          </a:p>
          <a:p>
            <a:pPr marL="0">
              <a:buNone/>
            </a:pPr>
            <a:r>
              <a:rPr lang="pt-BR" sz="2000" dirty="0" smtClean="0"/>
              <a:t>	</a:t>
            </a:r>
            <a:r>
              <a:rPr lang="pt-BR" sz="2000" b="1" dirty="0" smtClean="0"/>
              <a:t>Consistência:</a:t>
            </a:r>
            <a:r>
              <a:rPr lang="pt-BR" sz="2000" dirty="0" smtClean="0"/>
              <a:t> o Nenhuma operação do banco de dados de uma transação pode ser parcial.O status de uma transação deve ser implementado na íntegra. Por exemplo, um pagamento de conta não pode ser efetivado se o processo que debita o valor da conta corrente do usuário não for efetivado antes, nem vice-versa.</a:t>
            </a:r>
          </a:p>
          <a:p>
            <a:pPr marL="0">
              <a:buNone/>
            </a:pPr>
            <a:r>
              <a:rPr lang="pt-BR" sz="2000" dirty="0" smtClean="0"/>
              <a:t>	</a:t>
            </a:r>
            <a:r>
              <a:rPr lang="pt-BR" sz="2000" b="1" dirty="0" smtClean="0"/>
              <a:t>Isolamento:</a:t>
            </a:r>
            <a:r>
              <a:rPr lang="pt-BR" sz="2000" dirty="0" smtClean="0"/>
              <a:t> o Cada transação funciona completamente à parte de outras estações. Todas as operações são parte de uma transação única. O principio é que nenhuma outra transação, operando no mesmo sistema, pode interferir no funcionamento da transação corrente(é um mecanismo de controle). Outras transações não podem visualizar os resultados parciais das operações de uma transação em andamento.</a:t>
            </a:r>
          </a:p>
          <a:p>
            <a:pPr marL="0">
              <a:buNone/>
            </a:pPr>
            <a:r>
              <a:rPr lang="pt-BR" sz="2000" dirty="0" smtClean="0"/>
              <a:t>	</a:t>
            </a:r>
            <a:r>
              <a:rPr lang="pt-BR" sz="2000" b="1" dirty="0" smtClean="0"/>
              <a:t>Durabilidade:</a:t>
            </a:r>
            <a:r>
              <a:rPr lang="pt-BR" sz="2000" dirty="0" smtClean="0"/>
              <a:t> o Significa que os resultados de uma transação são permanentes e podem ser desfeitos somente por uma transação subseqüente.Por exemplo: todos os dados e status relativos a uma transação devem ser armazenados num repositório permanente, não sendo passíveis de falha por uma falha de hardware.</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82</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Manipulando Registros.</a:t>
            </a:r>
          </a:p>
        </p:txBody>
      </p:sp>
      <p:sp>
        <p:nvSpPr>
          <p:cNvPr id="4" name="Espaço Reservado para Conteúdo 2"/>
          <p:cNvSpPr>
            <a:spLocks noGrp="1"/>
          </p:cNvSpPr>
          <p:nvPr>
            <p:ph idx="1"/>
          </p:nvPr>
        </p:nvSpPr>
        <p:spPr/>
        <p:txBody>
          <a:bodyPr>
            <a:normAutofit lnSpcReduction="10000"/>
          </a:bodyPr>
          <a:lstStyle/>
          <a:p>
            <a:pPr marL="0">
              <a:buNone/>
            </a:pPr>
            <a:r>
              <a:rPr lang="pt-BR" sz="2000" dirty="0" smtClean="0"/>
              <a:t>	O MySQL por padrão vem configurado em modo </a:t>
            </a:r>
            <a:r>
              <a:rPr lang="pt-BR" sz="2000" dirty="0" err="1" smtClean="0"/>
              <a:t>autocommit</a:t>
            </a:r>
            <a:r>
              <a:rPr lang="pt-BR" sz="2000" dirty="0" smtClean="0"/>
              <a:t>, ou seja assim que uma instrução é executada ela é modifica e salva em disco.</a:t>
            </a:r>
          </a:p>
          <a:p>
            <a:pPr marL="0">
              <a:buNone/>
            </a:pPr>
            <a:r>
              <a:rPr lang="pt-BR" sz="2000" dirty="0" smtClean="0"/>
              <a:t>	Caso esteja usando tabelas transacionais ou seja tabelas com motores </a:t>
            </a:r>
            <a:r>
              <a:rPr lang="pt-BR" sz="2000" dirty="0" err="1" smtClean="0"/>
              <a:t>InnoDB</a:t>
            </a:r>
            <a:r>
              <a:rPr lang="pt-BR" sz="2000" dirty="0" smtClean="0"/>
              <a:t>, podemos definir que o MySQL funcione em modo não </a:t>
            </a:r>
            <a:r>
              <a:rPr lang="pt-BR" sz="2000" dirty="0" err="1" smtClean="0"/>
              <a:t>autocommit</a:t>
            </a:r>
            <a:r>
              <a:rPr lang="pt-BR" sz="2000" dirty="0" smtClean="0"/>
              <a:t> com o seguinte comando:</a:t>
            </a:r>
          </a:p>
          <a:p>
            <a:pPr marL="0">
              <a:buNone/>
            </a:pPr>
            <a:r>
              <a:rPr lang="pt-BR" sz="2000" dirty="0" smtClean="0"/>
              <a:t>	</a:t>
            </a:r>
            <a:r>
              <a:rPr lang="pt-BR" sz="2000" b="1" dirty="0" smtClean="0"/>
              <a:t>SET AUTOCOMMIT</a:t>
            </a:r>
            <a:r>
              <a:rPr lang="pt-BR" sz="2000" dirty="0" smtClean="0"/>
              <a:t> = 0;  (0 = desabilitar e 1 = habilitar)</a:t>
            </a:r>
          </a:p>
          <a:p>
            <a:pPr marL="0">
              <a:buNone/>
            </a:pPr>
            <a:r>
              <a:rPr lang="pt-BR" sz="2000" dirty="0" smtClean="0"/>
              <a:t>	Após desabilitar o modo </a:t>
            </a:r>
            <a:r>
              <a:rPr lang="pt-BR" sz="2000" dirty="0" err="1" smtClean="0"/>
              <a:t>autocommit</a:t>
            </a:r>
            <a:r>
              <a:rPr lang="pt-BR" sz="2000" dirty="0" smtClean="0"/>
              <a:t> deverá ser utilizada a seguinte estrutura.</a:t>
            </a:r>
          </a:p>
          <a:p>
            <a:pPr marL="0">
              <a:buNone/>
            </a:pPr>
            <a:r>
              <a:rPr lang="pt-BR" sz="2000" dirty="0" smtClean="0"/>
              <a:t>	</a:t>
            </a:r>
            <a:r>
              <a:rPr lang="pt-BR" sz="2000" b="1" dirty="0" smtClean="0"/>
              <a:t>START TRANSACTION</a:t>
            </a:r>
            <a:r>
              <a:rPr lang="pt-BR" sz="2000" dirty="0" smtClean="0"/>
              <a:t>: Indica o inicio de uma nova transação.</a:t>
            </a:r>
          </a:p>
          <a:p>
            <a:pPr marL="0">
              <a:buNone/>
            </a:pPr>
            <a:r>
              <a:rPr lang="pt-BR" sz="2000" dirty="0" smtClean="0"/>
              <a:t>	</a:t>
            </a:r>
            <a:r>
              <a:rPr lang="pt-BR" sz="2000" b="1" dirty="0" smtClean="0"/>
              <a:t>COMMIT</a:t>
            </a:r>
            <a:r>
              <a:rPr lang="pt-BR" sz="2000" dirty="0" smtClean="0"/>
              <a:t>: Confirma a transação corrente, tornando assim permanente.</a:t>
            </a:r>
          </a:p>
          <a:p>
            <a:pPr marL="0">
              <a:buNone/>
            </a:pPr>
            <a:r>
              <a:rPr lang="pt-BR" sz="2000" dirty="0" smtClean="0"/>
              <a:t>	</a:t>
            </a:r>
            <a:r>
              <a:rPr lang="pt-BR" sz="2000" b="1" dirty="0" smtClean="0"/>
              <a:t>ROLLBACK</a:t>
            </a:r>
            <a:r>
              <a:rPr lang="pt-BR" sz="2000" dirty="0" smtClean="0"/>
              <a:t>: Desfaz toda transação, cancela todas as operações feitas dês do momento que foi declarado START TRANSACTION.</a:t>
            </a:r>
          </a:p>
          <a:p>
            <a:pPr marL="0">
              <a:buNone/>
            </a:pPr>
            <a:r>
              <a:rPr lang="pt-BR" sz="2000" dirty="0" smtClean="0"/>
              <a:t>	</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83</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Manipulando Registros.</a:t>
            </a:r>
          </a:p>
        </p:txBody>
      </p:sp>
      <p:sp>
        <p:nvSpPr>
          <p:cNvPr id="4" name="Espaço Reservado para Conteúdo 2"/>
          <p:cNvSpPr>
            <a:spLocks noGrp="1"/>
          </p:cNvSpPr>
          <p:nvPr>
            <p:ph idx="1"/>
          </p:nvPr>
        </p:nvSpPr>
        <p:spPr/>
        <p:txBody>
          <a:bodyPr>
            <a:normAutofit/>
          </a:bodyPr>
          <a:lstStyle/>
          <a:p>
            <a:pPr marL="0">
              <a:buNone/>
            </a:pPr>
            <a:r>
              <a:rPr lang="pt-BR" sz="2000" dirty="0" smtClean="0"/>
              <a:t>	Segue abaixo um exemplo de transação.</a:t>
            </a:r>
          </a:p>
          <a:p>
            <a:pPr marL="0">
              <a:buNone/>
            </a:pPr>
            <a:r>
              <a:rPr lang="pt-BR" sz="2000" dirty="0" smtClean="0"/>
              <a:t>	</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84</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Consultas.</a:t>
            </a:r>
          </a:p>
        </p:txBody>
      </p:sp>
      <p:sp>
        <p:nvSpPr>
          <p:cNvPr id="4" name="Espaço Reservado para Conteúdo 2"/>
          <p:cNvSpPr>
            <a:spLocks noGrp="1"/>
          </p:cNvSpPr>
          <p:nvPr>
            <p:ph idx="1"/>
          </p:nvPr>
        </p:nvSpPr>
        <p:spPr/>
        <p:txBody>
          <a:bodyPr>
            <a:normAutofit fontScale="92500" lnSpcReduction="20000"/>
          </a:bodyPr>
          <a:lstStyle/>
          <a:p>
            <a:pPr marL="0">
              <a:buNone/>
            </a:pPr>
            <a:r>
              <a:rPr lang="pt-BR" sz="2000" dirty="0" smtClean="0"/>
              <a:t>	As consultas são responsáveis por recuperar os dados previamente gravados no banco de dados.</a:t>
            </a:r>
          </a:p>
          <a:p>
            <a:pPr marL="0">
              <a:buNone/>
            </a:pPr>
            <a:r>
              <a:rPr lang="pt-BR" sz="2000" dirty="0" smtClean="0"/>
              <a:t>	O principal comando utilizado para recuperar os dados ou retornar uma determinada operação é o SELECT. </a:t>
            </a:r>
          </a:p>
          <a:p>
            <a:pPr marL="0">
              <a:buNone/>
            </a:pPr>
            <a:r>
              <a:rPr lang="pt-BR" sz="2000" dirty="0" smtClean="0"/>
              <a:t>	Para exibição das colunas basta colocarmos o nome das mesmas separadas por vírgula ou para exibir todas as colunas em uma consulta podemos colocarmos de maneira abreviada através do caractere “*”.</a:t>
            </a:r>
          </a:p>
          <a:p>
            <a:pPr marL="0">
              <a:buNone/>
            </a:pPr>
            <a:r>
              <a:rPr lang="pt-BR" sz="2000" dirty="0" smtClean="0"/>
              <a:t>	Podemos também utilizar o comando SELECT para imprimir outras informações como calculo matemático ou simples mensagens.</a:t>
            </a:r>
          </a:p>
          <a:p>
            <a:pPr marL="0">
              <a:buNone/>
            </a:pPr>
            <a:r>
              <a:rPr lang="pt-BR" sz="2000" dirty="0" smtClean="0"/>
              <a:t>	Como mostra o exemplo a seguir:</a:t>
            </a:r>
          </a:p>
          <a:p>
            <a:pPr marL="0">
              <a:buNone/>
            </a:pPr>
            <a:r>
              <a:rPr lang="pt-BR" sz="2000" dirty="0" smtClean="0"/>
              <a:t>	</a:t>
            </a:r>
            <a:r>
              <a:rPr lang="pt-BR" sz="2000" b="1" dirty="0" smtClean="0"/>
              <a:t>SELECT</a:t>
            </a:r>
            <a:r>
              <a:rPr lang="pt-BR" sz="2000" dirty="0" smtClean="0"/>
              <a:t> [clausulas opcionais] colunas [FROM tabela] [Outras clausulas];</a:t>
            </a:r>
          </a:p>
          <a:p>
            <a:pPr marL="0">
              <a:buNone/>
            </a:pPr>
            <a:r>
              <a:rPr lang="pt-BR" sz="2000" dirty="0" smtClean="0"/>
              <a:t>	SELECT 2 + 3;</a:t>
            </a:r>
          </a:p>
          <a:p>
            <a:pPr marL="0">
              <a:buNone/>
            </a:pPr>
            <a:r>
              <a:rPr lang="pt-BR" sz="2000" dirty="0" smtClean="0"/>
              <a:t>	SELECT ‘Bem vindo ao MySQL’;</a:t>
            </a:r>
          </a:p>
          <a:p>
            <a:pPr marL="0">
              <a:buNone/>
            </a:pPr>
            <a:r>
              <a:rPr lang="pt-BR" sz="2000" dirty="0" smtClean="0"/>
              <a:t>	SELECT sigla FROM estado;</a:t>
            </a:r>
          </a:p>
          <a:p>
            <a:pPr marL="0">
              <a:buNone/>
            </a:pPr>
            <a:r>
              <a:rPr lang="pt-BR" sz="2000" dirty="0" smtClean="0"/>
              <a:t>	SELECT * FROM estado;</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85</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Consultas.</a:t>
            </a:r>
          </a:p>
        </p:txBody>
      </p:sp>
      <p:sp>
        <p:nvSpPr>
          <p:cNvPr id="4" name="Espaço Reservado para Conteúdo 2"/>
          <p:cNvSpPr>
            <a:spLocks noGrp="1"/>
          </p:cNvSpPr>
          <p:nvPr>
            <p:ph idx="1"/>
          </p:nvPr>
        </p:nvSpPr>
        <p:spPr/>
        <p:txBody>
          <a:bodyPr>
            <a:normAutofit/>
          </a:bodyPr>
          <a:lstStyle/>
          <a:p>
            <a:pPr marL="0">
              <a:buNone/>
            </a:pPr>
            <a:r>
              <a:rPr lang="pt-BR" sz="2000" dirty="0" smtClean="0"/>
              <a:t>	Segue abaixo a execução dos comando exibidos anteriormente.</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86</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Consultas.</a:t>
            </a:r>
          </a:p>
        </p:txBody>
      </p:sp>
      <p:sp>
        <p:nvSpPr>
          <p:cNvPr id="4" name="Espaço Reservado para Conteúdo 2"/>
          <p:cNvSpPr>
            <a:spLocks noGrp="1"/>
          </p:cNvSpPr>
          <p:nvPr>
            <p:ph idx="1"/>
          </p:nvPr>
        </p:nvSpPr>
        <p:spPr/>
        <p:txBody>
          <a:bodyPr>
            <a:normAutofit/>
          </a:bodyPr>
          <a:lstStyle/>
          <a:p>
            <a:pPr marL="0">
              <a:buNone/>
            </a:pPr>
            <a:r>
              <a:rPr lang="pt-BR" sz="2000" dirty="0" smtClean="0"/>
              <a:t>	Como vimos anteriormente para resgatarmos informações de uma determinada tabela usamos a clausula FROM pois a mesma tem a finalidade de definir qual a tabela a ser utilizada na consulta.</a:t>
            </a:r>
          </a:p>
          <a:p>
            <a:pPr marL="0">
              <a:buNone/>
            </a:pPr>
            <a:r>
              <a:rPr lang="pt-BR" sz="2000" dirty="0" smtClean="0"/>
              <a:t>	Em uma consulta podemos resgatar registros repetidos para evitar que esses registros sejam exibidos podemos utilizar a clausula DISTINCT.</a:t>
            </a:r>
          </a:p>
          <a:p>
            <a:pPr marL="0">
              <a:buNone/>
            </a:pPr>
            <a:r>
              <a:rPr lang="pt-BR" sz="2000" dirty="0" smtClean="0"/>
              <a:t>	Segue um exemplo de sua implementação:</a:t>
            </a:r>
          </a:p>
          <a:p>
            <a:pPr marL="0">
              <a:buNone/>
            </a:pPr>
            <a:r>
              <a:rPr lang="pt-BR" sz="2000" dirty="0" smtClean="0"/>
              <a:t>	SELECT DISTINCT [Coluna] FROM [TABELA];</a:t>
            </a:r>
          </a:p>
          <a:p>
            <a:pPr marL="0">
              <a:buNone/>
            </a:pPr>
            <a:r>
              <a:rPr lang="pt-BR" sz="2000" dirty="0" smtClean="0"/>
              <a:t>	</a:t>
            </a:r>
            <a:r>
              <a:rPr lang="pt-BR" sz="2000" b="1" dirty="0" smtClean="0"/>
              <a:t>SELECT</a:t>
            </a:r>
            <a:r>
              <a:rPr lang="pt-BR" sz="2000" dirty="0" smtClean="0"/>
              <a:t> </a:t>
            </a:r>
            <a:r>
              <a:rPr lang="pt-BR" sz="2000" b="1" dirty="0" smtClean="0"/>
              <a:t>DISTINCT</a:t>
            </a:r>
            <a:r>
              <a:rPr lang="pt-BR" sz="2000" dirty="0" smtClean="0"/>
              <a:t> nome </a:t>
            </a:r>
            <a:r>
              <a:rPr lang="pt-BR" sz="2000" b="1" dirty="0" smtClean="0"/>
              <a:t>FROM</a:t>
            </a:r>
            <a:r>
              <a:rPr lang="pt-BR" sz="2000" dirty="0" smtClean="0"/>
              <a:t> cidade;</a:t>
            </a:r>
          </a:p>
          <a:p>
            <a:pPr marL="0">
              <a:buNone/>
            </a:pPr>
            <a:r>
              <a:rPr lang="pt-BR" sz="2000" dirty="0" smtClean="0"/>
              <a:t>	</a:t>
            </a:r>
          </a:p>
          <a:p>
            <a:pPr marL="0">
              <a:buNone/>
            </a:pPr>
            <a:r>
              <a:rPr lang="pt-BR" sz="2000" dirty="0" smtClean="0"/>
              <a:t>		 </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87</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Consultas.</a:t>
            </a:r>
          </a:p>
        </p:txBody>
      </p:sp>
      <p:sp>
        <p:nvSpPr>
          <p:cNvPr id="4" name="Espaço Reservado para Conteúdo 2"/>
          <p:cNvSpPr>
            <a:spLocks noGrp="1"/>
          </p:cNvSpPr>
          <p:nvPr>
            <p:ph idx="1"/>
          </p:nvPr>
        </p:nvSpPr>
        <p:spPr/>
        <p:txBody>
          <a:bodyPr>
            <a:normAutofit/>
          </a:bodyPr>
          <a:lstStyle/>
          <a:p>
            <a:pPr marL="0">
              <a:buNone/>
            </a:pPr>
            <a:r>
              <a:rPr lang="pt-BR" sz="2000" dirty="0" smtClean="0"/>
              <a:t>	Podemos também utilizar também a cláusula WHERE responsável por implementar regras condicionais que irá filtrar determinadas registros específicos.</a:t>
            </a:r>
          </a:p>
          <a:p>
            <a:pPr marL="0">
              <a:buNone/>
            </a:pPr>
            <a:r>
              <a:rPr lang="pt-BR" sz="2000" dirty="0" smtClean="0"/>
              <a:t>	Como mostra o exemplo a seguir:</a:t>
            </a:r>
          </a:p>
          <a:p>
            <a:pPr marL="0">
              <a:buNone/>
            </a:pPr>
            <a:r>
              <a:rPr lang="pt-BR" sz="2000" dirty="0" smtClean="0"/>
              <a:t>	SELECT * FROM cidades WHERE </a:t>
            </a:r>
            <a:r>
              <a:rPr lang="pt-BR" sz="2000" dirty="0" err="1" smtClean="0"/>
              <a:t>estado_id</a:t>
            </a:r>
            <a:r>
              <a:rPr lang="pt-BR" sz="2000" dirty="0" smtClean="0"/>
              <a:t> = 1;</a:t>
            </a:r>
          </a:p>
          <a:p>
            <a:pPr marL="0">
              <a:buNone/>
            </a:pPr>
            <a:r>
              <a:rPr lang="pt-BR" sz="2000" dirty="0" smtClean="0"/>
              <a:t>	Como descrito no exemplo acima será impresso apenas as cidades que pertença ao estado cujo o campo id é igual a 1.</a:t>
            </a:r>
          </a:p>
          <a:p>
            <a:pPr marL="0">
              <a:buNone/>
            </a:pPr>
            <a:r>
              <a:rPr lang="pt-BR" sz="2000" dirty="0" smtClean="0"/>
              <a:t>	A cláusula WHERE permite operadores do tipo aritmético, comparação e lógicos.</a:t>
            </a:r>
          </a:p>
          <a:p>
            <a:pPr marL="0">
              <a:buNone/>
            </a:pPr>
            <a:r>
              <a:rPr lang="pt-BR" sz="2000" dirty="0" smtClean="0"/>
              <a:t>	Existem outras opções de condições para a cláusula WHERE, seriam elas a “IN”, “IS NULL”, “LIKE”, expressões e invocar funções.</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88</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Consultas.</a:t>
            </a:r>
          </a:p>
        </p:txBody>
      </p:sp>
      <p:sp>
        <p:nvSpPr>
          <p:cNvPr id="4" name="Espaço Reservado para Conteúdo 2"/>
          <p:cNvSpPr>
            <a:spLocks noGrp="1"/>
          </p:cNvSpPr>
          <p:nvPr>
            <p:ph idx="1"/>
          </p:nvPr>
        </p:nvSpPr>
        <p:spPr/>
        <p:txBody>
          <a:bodyPr>
            <a:normAutofit/>
          </a:bodyPr>
          <a:lstStyle/>
          <a:p>
            <a:pPr marL="0">
              <a:buNone/>
            </a:pPr>
            <a:r>
              <a:rPr lang="pt-BR" sz="2000" dirty="0" smtClean="0"/>
              <a:t>	Operadores aritméticos</a:t>
            </a:r>
          </a:p>
          <a:p>
            <a:pPr marL="0">
              <a:buNone/>
            </a:pPr>
            <a:r>
              <a:rPr lang="pt-BR" sz="2000" dirty="0" smtClean="0"/>
              <a:t>	Destinado a operações matemáticas.</a:t>
            </a:r>
          </a:p>
          <a:p>
            <a:pPr marL="0">
              <a:buNone/>
            </a:pPr>
            <a:endParaRPr lang="pt-BR" sz="2000" dirty="0" smtClean="0"/>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89</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graphicFrame>
        <p:nvGraphicFramePr>
          <p:cNvPr id="7" name="Tabela 6"/>
          <p:cNvGraphicFramePr>
            <a:graphicFrameLocks noGrp="1"/>
          </p:cNvGraphicFramePr>
          <p:nvPr/>
        </p:nvGraphicFramePr>
        <p:xfrm>
          <a:off x="1187624" y="2780928"/>
          <a:ext cx="6624736" cy="3306270"/>
        </p:xfrm>
        <a:graphic>
          <a:graphicData uri="http://schemas.openxmlformats.org/drawingml/2006/table">
            <a:tbl>
              <a:tblPr firstRow="1" bandRow="1">
                <a:tableStyleId>{5C22544A-7EE6-4342-B048-85BDC9FD1C3A}</a:tableStyleId>
              </a:tblPr>
              <a:tblGrid>
                <a:gridCol w="1565073"/>
                <a:gridCol w="5059663"/>
              </a:tblGrid>
              <a:tr h="479808">
                <a:tc>
                  <a:txBody>
                    <a:bodyPr/>
                    <a:lstStyle/>
                    <a:p>
                      <a:r>
                        <a:rPr lang="pt-BR" sz="1800" dirty="0" smtClean="0"/>
                        <a:t>Operador</a:t>
                      </a:r>
                      <a:endParaRPr lang="pt-BR" sz="1800" dirty="0"/>
                    </a:p>
                  </a:txBody>
                  <a:tcPr/>
                </a:tc>
                <a:tc>
                  <a:txBody>
                    <a:bodyPr/>
                    <a:lstStyle/>
                    <a:p>
                      <a:r>
                        <a:rPr lang="pt-BR" sz="1800" dirty="0" smtClean="0"/>
                        <a:t>Definição</a:t>
                      </a:r>
                      <a:endParaRPr lang="pt-BR" sz="1800" dirty="0"/>
                    </a:p>
                  </a:txBody>
                  <a:tcPr/>
                </a:tc>
              </a:tr>
              <a:tr h="471077">
                <a:tc>
                  <a:txBody>
                    <a:bodyPr/>
                    <a:lstStyle/>
                    <a:p>
                      <a:r>
                        <a:rPr lang="pt-BR" sz="1800" dirty="0" smtClean="0"/>
                        <a:t>+</a:t>
                      </a:r>
                      <a:endParaRPr lang="pt-BR" sz="1800" dirty="0"/>
                    </a:p>
                  </a:txBody>
                  <a:tcPr/>
                </a:tc>
                <a:tc>
                  <a:txBody>
                    <a:bodyPr/>
                    <a:lstStyle/>
                    <a:p>
                      <a:r>
                        <a:rPr lang="pt-BR" sz="1800" dirty="0" smtClean="0"/>
                        <a:t>Adição</a:t>
                      </a:r>
                      <a:endParaRPr lang="pt-BR" sz="1800" dirty="0"/>
                    </a:p>
                  </a:txBody>
                  <a:tcPr/>
                </a:tc>
              </a:tr>
              <a:tr h="471077">
                <a:tc>
                  <a:txBody>
                    <a:bodyPr/>
                    <a:lstStyle/>
                    <a:p>
                      <a:r>
                        <a:rPr lang="pt-BR" sz="1800" dirty="0" smtClean="0"/>
                        <a:t>-</a:t>
                      </a:r>
                      <a:endParaRPr lang="pt-BR" sz="1800" dirty="0"/>
                    </a:p>
                  </a:txBody>
                  <a:tcPr/>
                </a:tc>
                <a:tc>
                  <a:txBody>
                    <a:bodyPr/>
                    <a:lstStyle/>
                    <a:p>
                      <a:r>
                        <a:rPr lang="pt-BR" sz="1800" dirty="0" smtClean="0"/>
                        <a:t>Subtração</a:t>
                      </a:r>
                      <a:endParaRPr lang="pt-BR" sz="1800" dirty="0"/>
                    </a:p>
                  </a:txBody>
                  <a:tcPr/>
                </a:tc>
              </a:tr>
              <a:tr h="471077">
                <a:tc>
                  <a:txBody>
                    <a:bodyPr/>
                    <a:lstStyle/>
                    <a:p>
                      <a:r>
                        <a:rPr lang="pt-BR" sz="1800" dirty="0" smtClean="0"/>
                        <a:t>*</a:t>
                      </a:r>
                      <a:endParaRPr lang="pt-BR" sz="1800" dirty="0"/>
                    </a:p>
                  </a:txBody>
                  <a:tcPr/>
                </a:tc>
                <a:tc>
                  <a:txBody>
                    <a:bodyPr/>
                    <a:lstStyle/>
                    <a:p>
                      <a:r>
                        <a:rPr lang="pt-BR" sz="1800" dirty="0" smtClean="0"/>
                        <a:t>Multiplicação</a:t>
                      </a:r>
                      <a:endParaRPr lang="pt-BR" sz="1800" dirty="0"/>
                    </a:p>
                  </a:txBody>
                  <a:tcPr/>
                </a:tc>
              </a:tr>
              <a:tr h="471077">
                <a:tc>
                  <a:txBody>
                    <a:bodyPr/>
                    <a:lstStyle/>
                    <a:p>
                      <a:r>
                        <a:rPr lang="pt-BR" sz="1800" dirty="0" smtClean="0"/>
                        <a:t>/</a:t>
                      </a:r>
                      <a:endParaRPr lang="pt-BR" sz="1800" dirty="0"/>
                    </a:p>
                  </a:txBody>
                  <a:tcPr/>
                </a:tc>
                <a:tc>
                  <a:txBody>
                    <a:bodyPr/>
                    <a:lstStyle/>
                    <a:p>
                      <a:r>
                        <a:rPr lang="pt-BR" sz="1800" dirty="0" smtClean="0"/>
                        <a:t>Divisão</a:t>
                      </a:r>
                      <a:endParaRPr lang="pt-BR" sz="1800" dirty="0"/>
                    </a:p>
                  </a:txBody>
                  <a:tcPr/>
                </a:tc>
              </a:tr>
              <a:tr h="471077">
                <a:tc>
                  <a:txBody>
                    <a:bodyPr/>
                    <a:lstStyle/>
                    <a:p>
                      <a:r>
                        <a:rPr lang="pt-BR" sz="1800" dirty="0" smtClean="0"/>
                        <a:t>DIV</a:t>
                      </a:r>
                      <a:endParaRPr lang="pt-BR" sz="1800" dirty="0"/>
                    </a:p>
                  </a:txBody>
                  <a:tcPr/>
                </a:tc>
                <a:tc>
                  <a:txBody>
                    <a:bodyPr/>
                    <a:lstStyle/>
                    <a:p>
                      <a:r>
                        <a:rPr lang="pt-BR" sz="1800" dirty="0" smtClean="0"/>
                        <a:t>Divisão</a:t>
                      </a:r>
                      <a:r>
                        <a:rPr lang="pt-BR" sz="1800" baseline="0" dirty="0" smtClean="0"/>
                        <a:t> de números inteiros</a:t>
                      </a:r>
                      <a:endParaRPr lang="pt-BR" sz="1800" dirty="0"/>
                    </a:p>
                  </a:txBody>
                  <a:tcPr/>
                </a:tc>
              </a:tr>
              <a:tr h="471077">
                <a:tc>
                  <a:txBody>
                    <a:bodyPr/>
                    <a:lstStyle/>
                    <a:p>
                      <a:r>
                        <a:rPr lang="pt-BR" sz="1800" dirty="0" smtClean="0"/>
                        <a:t>%</a:t>
                      </a:r>
                      <a:endParaRPr lang="pt-BR" sz="1800" dirty="0"/>
                    </a:p>
                  </a:txBody>
                  <a:tcPr/>
                </a:tc>
                <a:tc>
                  <a:txBody>
                    <a:bodyPr/>
                    <a:lstStyle/>
                    <a:p>
                      <a:r>
                        <a:rPr lang="pt-BR" sz="1800" dirty="0" smtClean="0"/>
                        <a:t>Modulo </a:t>
                      </a:r>
                      <a:r>
                        <a:rPr lang="pt-BR" sz="1800" i="1" dirty="0" smtClean="0"/>
                        <a:t>(Resto de</a:t>
                      </a:r>
                      <a:r>
                        <a:rPr lang="pt-BR" sz="1800" i="1" baseline="0" dirty="0" smtClean="0"/>
                        <a:t> uma divisão</a:t>
                      </a:r>
                      <a:r>
                        <a:rPr lang="pt-BR" sz="1800" i="1" dirty="0" smtClean="0"/>
                        <a:t>)</a:t>
                      </a:r>
                      <a:endParaRPr lang="pt-BR" sz="1800" i="1"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Instalação do MySQL</a:t>
            </a:r>
            <a:endParaRPr lang="pt-BR" dirty="0"/>
          </a:p>
        </p:txBody>
      </p:sp>
      <p:sp>
        <p:nvSpPr>
          <p:cNvPr id="4" name="Espaço Reservado para Conteúdo 2"/>
          <p:cNvSpPr>
            <a:spLocks noGrp="1"/>
          </p:cNvSpPr>
          <p:nvPr>
            <p:ph idx="1"/>
          </p:nvPr>
        </p:nvSpPr>
        <p:spPr>
          <a:xfrm>
            <a:off x="457200" y="1857364"/>
            <a:ext cx="8329642" cy="4389120"/>
          </a:xfrm>
        </p:spPr>
        <p:txBody>
          <a:bodyPr>
            <a:normAutofit/>
          </a:bodyPr>
          <a:lstStyle/>
          <a:p>
            <a:pPr marL="0">
              <a:buNone/>
            </a:pPr>
            <a:r>
              <a:rPr lang="pt-BR" sz="2400" dirty="0" smtClean="0"/>
              <a:t>	Nesta etapa será exibido um resumo sobre as configurações efetuadas anteriormente. Para prosseguirmos a instalação clique em “Next”.</a:t>
            </a:r>
          </a:p>
        </p:txBody>
      </p:sp>
      <p:pic>
        <p:nvPicPr>
          <p:cNvPr id="3074" name="Picture 2" descr="F:\Instalacao MySQL\003.jpg"/>
          <p:cNvPicPr>
            <a:picLocks noChangeAspect="1" noChangeArrowheads="1"/>
          </p:cNvPicPr>
          <p:nvPr/>
        </p:nvPicPr>
        <p:blipFill>
          <a:blip r:embed="rId2" cstate="print"/>
          <a:srcRect/>
          <a:stretch>
            <a:fillRect/>
          </a:stretch>
        </p:blipFill>
        <p:spPr bwMode="auto">
          <a:xfrm>
            <a:off x="2267745" y="2996952"/>
            <a:ext cx="4608512" cy="3485810"/>
          </a:xfrm>
          <a:prstGeom prst="rect">
            <a:avLst/>
          </a:prstGeom>
          <a:noFill/>
        </p:spPr>
      </p:pic>
      <p:pic>
        <p:nvPicPr>
          <p:cNvPr id="5" name="Picture 4" descr="E:\Senac\1299 - Projeto de banco de dados\Logo MySQL.gif"/>
          <p:cNvPicPr>
            <a:picLocks noChangeAspect="1" noChangeArrowheads="1"/>
          </p:cNvPicPr>
          <p:nvPr/>
        </p:nvPicPr>
        <p:blipFill>
          <a:blip r:embed="rId3"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9</a:t>
            </a:fld>
            <a:endParaRPr lang="pt-BR" dirty="0"/>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Consultas.</a:t>
            </a:r>
          </a:p>
        </p:txBody>
      </p:sp>
      <p:sp>
        <p:nvSpPr>
          <p:cNvPr id="4" name="Espaço Reservado para Conteúdo 2"/>
          <p:cNvSpPr>
            <a:spLocks noGrp="1"/>
          </p:cNvSpPr>
          <p:nvPr>
            <p:ph idx="1"/>
          </p:nvPr>
        </p:nvSpPr>
        <p:spPr/>
        <p:txBody>
          <a:bodyPr>
            <a:normAutofit/>
          </a:bodyPr>
          <a:lstStyle/>
          <a:p>
            <a:pPr marL="0">
              <a:buNone/>
            </a:pPr>
            <a:r>
              <a:rPr lang="pt-BR" sz="2000" dirty="0" smtClean="0"/>
              <a:t>	Operadores comparações</a:t>
            </a:r>
          </a:p>
          <a:p>
            <a:pPr marL="0">
              <a:buNone/>
            </a:pPr>
            <a:r>
              <a:rPr lang="pt-BR" sz="2000" dirty="0" smtClean="0"/>
              <a:t>	Destinada a comparação de valores.</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90</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graphicFrame>
        <p:nvGraphicFramePr>
          <p:cNvPr id="7" name="Tabela 6"/>
          <p:cNvGraphicFramePr>
            <a:graphicFrameLocks noGrp="1"/>
          </p:cNvGraphicFramePr>
          <p:nvPr/>
        </p:nvGraphicFramePr>
        <p:xfrm>
          <a:off x="1187624" y="2780928"/>
          <a:ext cx="6624736" cy="3635050"/>
        </p:xfrm>
        <a:graphic>
          <a:graphicData uri="http://schemas.openxmlformats.org/drawingml/2006/table">
            <a:tbl>
              <a:tblPr firstRow="1" bandRow="1">
                <a:tableStyleId>{5C22544A-7EE6-4342-B048-85BDC9FD1C3A}</a:tableStyleId>
              </a:tblPr>
              <a:tblGrid>
                <a:gridCol w="1728192"/>
                <a:gridCol w="4896544"/>
              </a:tblGrid>
              <a:tr h="479808">
                <a:tc>
                  <a:txBody>
                    <a:bodyPr/>
                    <a:lstStyle/>
                    <a:p>
                      <a:r>
                        <a:rPr lang="pt-BR" sz="1800" dirty="0" smtClean="0"/>
                        <a:t>Operador</a:t>
                      </a:r>
                      <a:endParaRPr lang="pt-BR" sz="1800" dirty="0"/>
                    </a:p>
                  </a:txBody>
                  <a:tcPr/>
                </a:tc>
                <a:tc>
                  <a:txBody>
                    <a:bodyPr/>
                    <a:lstStyle/>
                    <a:p>
                      <a:r>
                        <a:rPr lang="pt-BR" sz="1800" dirty="0" smtClean="0"/>
                        <a:t>Definição</a:t>
                      </a:r>
                      <a:endParaRPr lang="pt-BR" sz="1800" dirty="0"/>
                    </a:p>
                  </a:txBody>
                  <a:tcPr/>
                </a:tc>
              </a:tr>
              <a:tr h="384288">
                <a:tc>
                  <a:txBody>
                    <a:bodyPr/>
                    <a:lstStyle/>
                    <a:p>
                      <a:r>
                        <a:rPr lang="pt-BR" sz="1800" dirty="0" smtClean="0"/>
                        <a:t>&lt;</a:t>
                      </a:r>
                      <a:endParaRPr lang="pt-BR" sz="1800" dirty="0"/>
                    </a:p>
                  </a:txBody>
                  <a:tcPr/>
                </a:tc>
                <a:tc>
                  <a:txBody>
                    <a:bodyPr/>
                    <a:lstStyle/>
                    <a:p>
                      <a:r>
                        <a:rPr lang="pt-BR" sz="1800" dirty="0" smtClean="0"/>
                        <a:t>Menor</a:t>
                      </a:r>
                      <a:endParaRPr lang="pt-BR" sz="1800" dirty="0"/>
                    </a:p>
                  </a:txBody>
                  <a:tcPr/>
                </a:tc>
              </a:tr>
              <a:tr h="360040">
                <a:tc>
                  <a:txBody>
                    <a:bodyPr/>
                    <a:lstStyle/>
                    <a:p>
                      <a:r>
                        <a:rPr lang="pt-BR" sz="1800" dirty="0" smtClean="0"/>
                        <a:t>&lt;=</a:t>
                      </a:r>
                      <a:endParaRPr lang="pt-BR" sz="1800" dirty="0"/>
                    </a:p>
                  </a:txBody>
                  <a:tcPr/>
                </a:tc>
                <a:tc>
                  <a:txBody>
                    <a:bodyPr/>
                    <a:lstStyle/>
                    <a:p>
                      <a:r>
                        <a:rPr lang="pt-BR" sz="1800" dirty="0" smtClean="0"/>
                        <a:t>Menor ou</a:t>
                      </a:r>
                      <a:r>
                        <a:rPr lang="pt-BR" sz="1800" baseline="0" dirty="0" smtClean="0"/>
                        <a:t> igual</a:t>
                      </a:r>
                      <a:endParaRPr lang="pt-BR" sz="1800" dirty="0"/>
                    </a:p>
                  </a:txBody>
                  <a:tcPr/>
                </a:tc>
              </a:tr>
              <a:tr h="354320">
                <a:tc>
                  <a:txBody>
                    <a:bodyPr/>
                    <a:lstStyle/>
                    <a:p>
                      <a:r>
                        <a:rPr lang="pt-BR" sz="1800" dirty="0" smtClean="0"/>
                        <a:t>=</a:t>
                      </a:r>
                      <a:endParaRPr lang="pt-BR" sz="1800" dirty="0"/>
                    </a:p>
                  </a:txBody>
                  <a:tcPr/>
                </a:tc>
                <a:tc>
                  <a:txBody>
                    <a:bodyPr/>
                    <a:lstStyle/>
                    <a:p>
                      <a:r>
                        <a:rPr lang="pt-BR" sz="1800" dirty="0" smtClean="0"/>
                        <a:t>Igual</a:t>
                      </a:r>
                      <a:endParaRPr lang="pt-BR" sz="1800" dirty="0"/>
                    </a:p>
                  </a:txBody>
                  <a:tcPr/>
                </a:tc>
              </a:tr>
              <a:tr h="276592">
                <a:tc>
                  <a:txBody>
                    <a:bodyPr/>
                    <a:lstStyle/>
                    <a:p>
                      <a:r>
                        <a:rPr lang="pt-BR" sz="1800" dirty="0" smtClean="0"/>
                        <a:t>&lt;=&gt;</a:t>
                      </a:r>
                      <a:endParaRPr lang="pt-BR" sz="1800" dirty="0"/>
                    </a:p>
                  </a:txBody>
                  <a:tcPr/>
                </a:tc>
                <a:tc>
                  <a:txBody>
                    <a:bodyPr/>
                    <a:lstStyle/>
                    <a:p>
                      <a:r>
                        <a:rPr lang="pt-BR" sz="1800" dirty="0" smtClean="0"/>
                        <a:t>Igual (Compara valores nulos (NULL))</a:t>
                      </a:r>
                      <a:endParaRPr lang="pt-BR" sz="1800" dirty="0"/>
                    </a:p>
                  </a:txBody>
                  <a:tcPr/>
                </a:tc>
              </a:tr>
              <a:tr h="342880">
                <a:tc>
                  <a:txBody>
                    <a:bodyPr/>
                    <a:lstStyle/>
                    <a:p>
                      <a:r>
                        <a:rPr lang="pt-BR" sz="1800" dirty="0" smtClean="0"/>
                        <a:t>&lt;&gt;</a:t>
                      </a:r>
                      <a:r>
                        <a:rPr lang="pt-BR" sz="1800" baseline="0" dirty="0" smtClean="0"/>
                        <a:t> Ou !=</a:t>
                      </a:r>
                      <a:endParaRPr lang="pt-BR" sz="1800" dirty="0"/>
                    </a:p>
                  </a:txBody>
                  <a:tcPr/>
                </a:tc>
                <a:tc>
                  <a:txBody>
                    <a:bodyPr/>
                    <a:lstStyle/>
                    <a:p>
                      <a:r>
                        <a:rPr lang="pt-BR" sz="1800" dirty="0" smtClean="0"/>
                        <a:t>Diferente</a:t>
                      </a:r>
                      <a:endParaRPr lang="pt-BR" sz="1800" dirty="0"/>
                    </a:p>
                  </a:txBody>
                  <a:tcPr/>
                </a:tc>
              </a:tr>
              <a:tr h="337160">
                <a:tc>
                  <a:txBody>
                    <a:bodyPr/>
                    <a:lstStyle/>
                    <a:p>
                      <a:r>
                        <a:rPr lang="pt-BR" sz="1800" dirty="0" smtClean="0"/>
                        <a:t>&gt;</a:t>
                      </a:r>
                      <a:endParaRPr lang="pt-BR" sz="1800" dirty="0"/>
                    </a:p>
                  </a:txBody>
                  <a:tcPr/>
                </a:tc>
                <a:tc>
                  <a:txBody>
                    <a:bodyPr/>
                    <a:lstStyle/>
                    <a:p>
                      <a:r>
                        <a:rPr lang="pt-BR" sz="1800" i="0" dirty="0" smtClean="0"/>
                        <a:t>Maior</a:t>
                      </a:r>
                      <a:endParaRPr lang="pt-BR" sz="1800" i="0" dirty="0"/>
                    </a:p>
                  </a:txBody>
                  <a:tcPr/>
                </a:tc>
              </a:tr>
              <a:tr h="471077">
                <a:tc>
                  <a:txBody>
                    <a:bodyPr/>
                    <a:lstStyle/>
                    <a:p>
                      <a:r>
                        <a:rPr lang="pt-BR" sz="1800" dirty="0" smtClean="0"/>
                        <a:t>&gt;=</a:t>
                      </a:r>
                      <a:endParaRPr lang="pt-BR" sz="1800" dirty="0"/>
                    </a:p>
                  </a:txBody>
                  <a:tcPr/>
                </a:tc>
                <a:tc>
                  <a:txBody>
                    <a:bodyPr/>
                    <a:lstStyle/>
                    <a:p>
                      <a:r>
                        <a:rPr lang="pt-BR" sz="1800" dirty="0" smtClean="0"/>
                        <a:t>Maior ou igual</a:t>
                      </a:r>
                      <a:endParaRPr lang="pt-BR" sz="1800" i="1" dirty="0"/>
                    </a:p>
                  </a:txBody>
                  <a:tcPr/>
                </a:tc>
              </a:tr>
              <a:tr h="471077">
                <a:tc>
                  <a:txBody>
                    <a:bodyPr/>
                    <a:lstStyle/>
                    <a:p>
                      <a:r>
                        <a:rPr lang="pt-BR" sz="1400" dirty="0" smtClean="0"/>
                        <a:t>BETWEEN</a:t>
                      </a:r>
                      <a:r>
                        <a:rPr lang="pt-BR" sz="1400" baseline="0" dirty="0" smtClean="0"/>
                        <a:t> .. AND...</a:t>
                      </a:r>
                      <a:endParaRPr lang="pt-BR" sz="1400" dirty="0"/>
                    </a:p>
                  </a:txBody>
                  <a:tcPr/>
                </a:tc>
                <a:tc>
                  <a:txBody>
                    <a:bodyPr/>
                    <a:lstStyle/>
                    <a:p>
                      <a:r>
                        <a:rPr lang="pt-BR" sz="1800" i="0" dirty="0" smtClean="0"/>
                        <a:t>Indica a variação do valor</a:t>
                      </a:r>
                      <a:endParaRPr lang="pt-BR" sz="1800" i="0" dirty="0"/>
                    </a:p>
                  </a:txBody>
                  <a:tcPr/>
                </a:tc>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Consultas.</a:t>
            </a:r>
          </a:p>
        </p:txBody>
      </p:sp>
      <p:sp>
        <p:nvSpPr>
          <p:cNvPr id="4" name="Espaço Reservado para Conteúdo 2"/>
          <p:cNvSpPr>
            <a:spLocks noGrp="1"/>
          </p:cNvSpPr>
          <p:nvPr>
            <p:ph idx="1"/>
          </p:nvPr>
        </p:nvSpPr>
        <p:spPr/>
        <p:txBody>
          <a:bodyPr>
            <a:normAutofit/>
          </a:bodyPr>
          <a:lstStyle/>
          <a:p>
            <a:pPr marL="0">
              <a:buNone/>
            </a:pPr>
            <a:r>
              <a:rPr lang="pt-BR" sz="2000" dirty="0" smtClean="0"/>
              <a:t>	Operadores lógico</a:t>
            </a:r>
          </a:p>
          <a:p>
            <a:pPr marL="0">
              <a:buNone/>
            </a:pPr>
            <a:r>
              <a:rPr lang="pt-BR" sz="2000" dirty="0" smtClean="0"/>
              <a:t>	Destinada a comparação booleana.</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91</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graphicFrame>
        <p:nvGraphicFramePr>
          <p:cNvPr id="7" name="Tabela 6"/>
          <p:cNvGraphicFramePr>
            <a:graphicFrameLocks noGrp="1"/>
          </p:cNvGraphicFramePr>
          <p:nvPr/>
        </p:nvGraphicFramePr>
        <p:xfrm>
          <a:off x="1187624" y="2780928"/>
          <a:ext cx="6624736" cy="1961376"/>
        </p:xfrm>
        <a:graphic>
          <a:graphicData uri="http://schemas.openxmlformats.org/drawingml/2006/table">
            <a:tbl>
              <a:tblPr firstRow="1" bandRow="1">
                <a:tableStyleId>{5C22544A-7EE6-4342-B048-85BDC9FD1C3A}</a:tableStyleId>
              </a:tblPr>
              <a:tblGrid>
                <a:gridCol w="1728192"/>
                <a:gridCol w="4896544"/>
              </a:tblGrid>
              <a:tr h="479808">
                <a:tc>
                  <a:txBody>
                    <a:bodyPr/>
                    <a:lstStyle/>
                    <a:p>
                      <a:r>
                        <a:rPr lang="pt-BR" sz="1800" dirty="0" smtClean="0"/>
                        <a:t>Operador</a:t>
                      </a:r>
                      <a:endParaRPr lang="pt-BR" sz="1800" dirty="0"/>
                    </a:p>
                  </a:txBody>
                  <a:tcPr/>
                </a:tc>
                <a:tc>
                  <a:txBody>
                    <a:bodyPr/>
                    <a:lstStyle/>
                    <a:p>
                      <a:r>
                        <a:rPr lang="pt-BR" sz="1800" dirty="0" smtClean="0"/>
                        <a:t>Definição</a:t>
                      </a:r>
                      <a:endParaRPr lang="pt-BR" sz="1800" dirty="0"/>
                    </a:p>
                  </a:txBody>
                  <a:tcPr/>
                </a:tc>
              </a:tr>
              <a:tr h="384288">
                <a:tc>
                  <a:txBody>
                    <a:bodyPr/>
                    <a:lstStyle/>
                    <a:p>
                      <a:r>
                        <a:rPr lang="pt-BR" sz="1800" dirty="0" smtClean="0"/>
                        <a:t>AND</a:t>
                      </a:r>
                      <a:endParaRPr lang="pt-BR" sz="1800" dirty="0"/>
                    </a:p>
                  </a:txBody>
                  <a:tcPr/>
                </a:tc>
                <a:tc>
                  <a:txBody>
                    <a:bodyPr/>
                    <a:lstStyle/>
                    <a:p>
                      <a:r>
                        <a:rPr lang="pt-BR" sz="1800" dirty="0" smtClean="0"/>
                        <a:t>“E”</a:t>
                      </a:r>
                      <a:endParaRPr lang="pt-BR" sz="1800" dirty="0"/>
                    </a:p>
                  </a:txBody>
                  <a:tcPr/>
                </a:tc>
              </a:tr>
              <a:tr h="360040">
                <a:tc>
                  <a:txBody>
                    <a:bodyPr/>
                    <a:lstStyle/>
                    <a:p>
                      <a:r>
                        <a:rPr lang="pt-BR" sz="1800" dirty="0" smtClean="0"/>
                        <a:t>OR</a:t>
                      </a:r>
                      <a:endParaRPr lang="pt-BR" sz="1800" dirty="0"/>
                    </a:p>
                  </a:txBody>
                  <a:tcPr/>
                </a:tc>
                <a:tc>
                  <a:txBody>
                    <a:bodyPr/>
                    <a:lstStyle/>
                    <a:p>
                      <a:r>
                        <a:rPr lang="pt-BR" sz="1800" dirty="0" smtClean="0"/>
                        <a:t>“Ou”</a:t>
                      </a:r>
                      <a:endParaRPr lang="pt-BR" sz="1800" dirty="0"/>
                    </a:p>
                  </a:txBody>
                  <a:tcPr/>
                </a:tc>
              </a:tr>
              <a:tr h="354320">
                <a:tc>
                  <a:txBody>
                    <a:bodyPr/>
                    <a:lstStyle/>
                    <a:p>
                      <a:r>
                        <a:rPr lang="pt-BR" sz="1800" dirty="0" smtClean="0"/>
                        <a:t>XOR</a:t>
                      </a:r>
                      <a:endParaRPr lang="pt-BR" sz="1800" dirty="0"/>
                    </a:p>
                  </a:txBody>
                  <a:tcPr/>
                </a:tc>
                <a:tc>
                  <a:txBody>
                    <a:bodyPr/>
                    <a:lstStyle/>
                    <a:p>
                      <a:r>
                        <a:rPr lang="pt-BR" sz="1800" dirty="0" smtClean="0"/>
                        <a:t>“Ou”</a:t>
                      </a:r>
                      <a:r>
                        <a:rPr lang="pt-BR" sz="1800" baseline="0" dirty="0" smtClean="0"/>
                        <a:t> exclusivo</a:t>
                      </a:r>
                      <a:endParaRPr lang="pt-BR" sz="1800" dirty="0"/>
                    </a:p>
                  </a:txBody>
                  <a:tcPr/>
                </a:tc>
              </a:tr>
              <a:tr h="276592">
                <a:tc>
                  <a:txBody>
                    <a:bodyPr/>
                    <a:lstStyle/>
                    <a:p>
                      <a:r>
                        <a:rPr lang="pt-BR" sz="1800" dirty="0" smtClean="0"/>
                        <a:t>NOT</a:t>
                      </a:r>
                      <a:endParaRPr lang="pt-BR" sz="1800" dirty="0"/>
                    </a:p>
                  </a:txBody>
                  <a:tcPr/>
                </a:tc>
                <a:tc>
                  <a:txBody>
                    <a:bodyPr/>
                    <a:lstStyle/>
                    <a:p>
                      <a:r>
                        <a:rPr lang="pt-BR" sz="1800" dirty="0" smtClean="0"/>
                        <a:t>Negação</a:t>
                      </a:r>
                      <a:endParaRPr lang="pt-BR" sz="1800" dirty="0"/>
                    </a:p>
                  </a:txBody>
                  <a:tcPr/>
                </a:tc>
              </a:tr>
            </a:tbl>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Consultas.</a:t>
            </a:r>
          </a:p>
        </p:txBody>
      </p:sp>
      <p:sp>
        <p:nvSpPr>
          <p:cNvPr id="4" name="Espaço Reservado para Conteúdo 2"/>
          <p:cNvSpPr>
            <a:spLocks noGrp="1"/>
          </p:cNvSpPr>
          <p:nvPr>
            <p:ph idx="1"/>
          </p:nvPr>
        </p:nvSpPr>
        <p:spPr/>
        <p:txBody>
          <a:bodyPr>
            <a:normAutofit/>
          </a:bodyPr>
          <a:lstStyle/>
          <a:p>
            <a:pPr marL="0">
              <a:buNone/>
            </a:pPr>
            <a:r>
              <a:rPr lang="pt-BR" sz="2000" dirty="0" smtClean="0"/>
              <a:t>	Segue abaixo exemplos da clausula WHERE.</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92</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Consultas.</a:t>
            </a:r>
          </a:p>
        </p:txBody>
      </p:sp>
      <p:sp>
        <p:nvSpPr>
          <p:cNvPr id="4" name="Espaço Reservado para Conteúdo 2"/>
          <p:cNvSpPr>
            <a:spLocks noGrp="1"/>
          </p:cNvSpPr>
          <p:nvPr>
            <p:ph idx="1"/>
          </p:nvPr>
        </p:nvSpPr>
        <p:spPr/>
        <p:txBody>
          <a:bodyPr>
            <a:normAutofit lnSpcReduction="10000"/>
          </a:bodyPr>
          <a:lstStyle/>
          <a:p>
            <a:pPr marL="0">
              <a:buNone/>
            </a:pPr>
            <a:r>
              <a:rPr lang="pt-BR" sz="2000" dirty="0" smtClean="0"/>
              <a:t>	Por padrão uma consulta ordena pela coluna no qual foi definida como chave primaria de maneira ascendente. Porem nem sempre essa condição é favorável.</a:t>
            </a:r>
          </a:p>
          <a:p>
            <a:pPr marL="0">
              <a:buNone/>
            </a:pPr>
            <a:r>
              <a:rPr lang="pt-BR" sz="2000" dirty="0" smtClean="0"/>
              <a:t>	A cláusula ORDER BY torna possível a ordenação de uma consulta através de qualquer coluna tanto de maneira ascendente como descendente.</a:t>
            </a:r>
          </a:p>
          <a:p>
            <a:pPr marL="0">
              <a:buNone/>
            </a:pPr>
            <a:r>
              <a:rPr lang="pt-BR" sz="2000" dirty="0" smtClean="0"/>
              <a:t>	Segue abaixo a sintaxe do comando.</a:t>
            </a:r>
          </a:p>
          <a:p>
            <a:pPr marL="0">
              <a:buNone/>
            </a:pPr>
            <a:r>
              <a:rPr lang="pt-BR" sz="2000" dirty="0" smtClean="0"/>
              <a:t>	SELECT [Colunas] FROM [Tabela] ORDER BY [Coluna] ASC;</a:t>
            </a:r>
          </a:p>
          <a:p>
            <a:pPr marL="0">
              <a:buNone/>
            </a:pPr>
            <a:r>
              <a:rPr lang="pt-BR" sz="2000" dirty="0" smtClean="0"/>
              <a:t>	</a:t>
            </a:r>
            <a:r>
              <a:rPr lang="pt-BR" sz="1800" dirty="0" smtClean="0"/>
              <a:t>SELECT * FROM cidade WHERE </a:t>
            </a:r>
            <a:r>
              <a:rPr lang="pt-BR" sz="1800" dirty="0" err="1" smtClean="0"/>
              <a:t>id_estado</a:t>
            </a:r>
            <a:r>
              <a:rPr lang="pt-BR" sz="1800" dirty="0" smtClean="0"/>
              <a:t> = 1 ORDER BY nome ASC;</a:t>
            </a:r>
          </a:p>
          <a:p>
            <a:pPr marL="0">
              <a:buNone/>
            </a:pPr>
            <a:r>
              <a:rPr lang="pt-BR" sz="2000" dirty="0" smtClean="0"/>
              <a:t>	A cláusula ORDER BY podemos também definir uma ordenação secundária caso os registros ordenação primária sejam iguais para isso basta separá-las por virgula.</a:t>
            </a:r>
          </a:p>
          <a:p>
            <a:pPr marL="0">
              <a:buNone/>
            </a:pPr>
            <a:r>
              <a:rPr lang="pt-BR" sz="2000" dirty="0" smtClean="0"/>
              <a:t>	 </a:t>
            </a:r>
            <a:r>
              <a:rPr lang="pt-BR" sz="2000" b="1" dirty="0" smtClean="0"/>
              <a:t>SELECT</a:t>
            </a:r>
            <a:r>
              <a:rPr lang="pt-BR" sz="2000" dirty="0" smtClean="0"/>
              <a:t> * </a:t>
            </a:r>
            <a:r>
              <a:rPr lang="pt-BR" sz="2000" b="1" dirty="0" smtClean="0"/>
              <a:t>FROM</a:t>
            </a:r>
            <a:r>
              <a:rPr lang="pt-BR" sz="2000" dirty="0" smtClean="0"/>
              <a:t> cidade </a:t>
            </a:r>
            <a:r>
              <a:rPr lang="pt-BR" sz="2000" b="1" dirty="0" smtClean="0">
                <a:solidFill>
                  <a:srgbClr val="FF0000"/>
                </a:solidFill>
              </a:rPr>
              <a:t>ORDER</a:t>
            </a:r>
            <a:r>
              <a:rPr lang="pt-BR" sz="2000" dirty="0" smtClean="0">
                <a:solidFill>
                  <a:srgbClr val="FF0000"/>
                </a:solidFill>
              </a:rPr>
              <a:t> </a:t>
            </a:r>
            <a:r>
              <a:rPr lang="pt-BR" sz="2000" b="1" dirty="0" smtClean="0">
                <a:solidFill>
                  <a:srgbClr val="FF0000"/>
                </a:solidFill>
              </a:rPr>
              <a:t>BY</a:t>
            </a:r>
            <a:r>
              <a:rPr lang="pt-BR" sz="2000" dirty="0" smtClean="0">
                <a:solidFill>
                  <a:srgbClr val="FF0000"/>
                </a:solidFill>
              </a:rPr>
              <a:t> nome </a:t>
            </a:r>
            <a:r>
              <a:rPr lang="pt-BR" sz="2000" b="1" dirty="0" smtClean="0">
                <a:solidFill>
                  <a:srgbClr val="FF0000"/>
                </a:solidFill>
              </a:rPr>
              <a:t>ASC</a:t>
            </a:r>
            <a:r>
              <a:rPr lang="pt-BR" sz="2000" dirty="0" smtClean="0">
                <a:solidFill>
                  <a:srgbClr val="FF0000"/>
                </a:solidFill>
              </a:rPr>
              <a:t>, id </a:t>
            </a:r>
            <a:r>
              <a:rPr lang="pt-BR" sz="2000" b="1" dirty="0" smtClean="0">
                <a:solidFill>
                  <a:srgbClr val="FF0000"/>
                </a:solidFill>
              </a:rPr>
              <a:t>DESC</a:t>
            </a:r>
            <a:r>
              <a:rPr lang="pt-BR" sz="2000" dirty="0" smtClean="0"/>
              <a:t>;</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93</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Consultas.</a:t>
            </a:r>
          </a:p>
        </p:txBody>
      </p:sp>
      <p:sp>
        <p:nvSpPr>
          <p:cNvPr id="4" name="Espaço Reservado para Conteúdo 2"/>
          <p:cNvSpPr>
            <a:spLocks noGrp="1"/>
          </p:cNvSpPr>
          <p:nvPr>
            <p:ph idx="1"/>
          </p:nvPr>
        </p:nvSpPr>
        <p:spPr/>
        <p:txBody>
          <a:bodyPr>
            <a:normAutofit fontScale="92500"/>
          </a:bodyPr>
          <a:lstStyle/>
          <a:p>
            <a:pPr marL="0">
              <a:buNone/>
            </a:pPr>
            <a:r>
              <a:rPr lang="pt-BR" sz="2000" dirty="0" smtClean="0"/>
              <a:t>	Por padrão uma consulta ordena pela coluna no qual foi definida como chave primaria de maneira ascendente. Porem nem sempre essa condição é favorável.</a:t>
            </a:r>
          </a:p>
          <a:p>
            <a:pPr marL="0">
              <a:buNone/>
            </a:pPr>
            <a:r>
              <a:rPr lang="pt-BR" sz="2000" dirty="0" smtClean="0"/>
              <a:t>	A cláusula ORDER BY torna possível a ordenação de uma consulta através de qualquer coluna tanto de maneira ascendente como descendente.</a:t>
            </a:r>
          </a:p>
          <a:p>
            <a:pPr marL="0">
              <a:buNone/>
            </a:pPr>
            <a:r>
              <a:rPr lang="pt-BR" sz="2000" dirty="0" smtClean="0"/>
              <a:t>	Segue abaixo a sintaxe do comando.</a:t>
            </a:r>
          </a:p>
          <a:p>
            <a:pPr marL="0">
              <a:buNone/>
            </a:pPr>
            <a:r>
              <a:rPr lang="pt-BR" sz="2000" dirty="0" smtClean="0"/>
              <a:t>	</a:t>
            </a:r>
            <a:r>
              <a:rPr lang="pt-BR" sz="1900" dirty="0" smtClean="0"/>
              <a:t>SELECT [Colunas] FROM [Tabela] ORDER BY [Coluna] [ASC / DESC</a:t>
            </a:r>
            <a:r>
              <a:rPr lang="pt-BR" sz="2000" dirty="0" smtClean="0"/>
              <a:t>];</a:t>
            </a:r>
          </a:p>
          <a:p>
            <a:pPr marL="0">
              <a:buNone/>
            </a:pPr>
            <a:r>
              <a:rPr lang="pt-BR" sz="2000" dirty="0" smtClean="0"/>
              <a:t>	</a:t>
            </a:r>
            <a:r>
              <a:rPr lang="pt-BR" sz="1800" dirty="0" smtClean="0"/>
              <a:t>SELECT * FROM cidade WHERE </a:t>
            </a:r>
            <a:r>
              <a:rPr lang="pt-BR" sz="1800" dirty="0" err="1" smtClean="0"/>
              <a:t>id_estado</a:t>
            </a:r>
            <a:r>
              <a:rPr lang="pt-BR" sz="1800" dirty="0" smtClean="0"/>
              <a:t> = 1 </a:t>
            </a:r>
            <a:r>
              <a:rPr lang="pt-BR" sz="1800" b="1" dirty="0" smtClean="0"/>
              <a:t>ORDER</a:t>
            </a:r>
            <a:r>
              <a:rPr lang="pt-BR" sz="1800" dirty="0" smtClean="0"/>
              <a:t> </a:t>
            </a:r>
            <a:r>
              <a:rPr lang="pt-BR" sz="1800" b="1" dirty="0" smtClean="0"/>
              <a:t>BY</a:t>
            </a:r>
            <a:r>
              <a:rPr lang="pt-BR" sz="1800" dirty="0" smtClean="0"/>
              <a:t> nome </a:t>
            </a:r>
            <a:r>
              <a:rPr lang="pt-BR" sz="1800" b="1" dirty="0" smtClean="0"/>
              <a:t>ASC</a:t>
            </a:r>
            <a:r>
              <a:rPr lang="pt-BR" sz="1800" dirty="0" smtClean="0"/>
              <a:t>;</a:t>
            </a:r>
          </a:p>
          <a:p>
            <a:pPr marL="0">
              <a:buNone/>
            </a:pPr>
            <a:r>
              <a:rPr lang="pt-BR" sz="1800" dirty="0" smtClean="0"/>
              <a:t>	SELECT * FROM cidade </a:t>
            </a:r>
            <a:r>
              <a:rPr lang="pt-BR" sz="1800" b="1" dirty="0" smtClean="0"/>
              <a:t>ORDER BY </a:t>
            </a:r>
            <a:r>
              <a:rPr lang="pt-BR" sz="1800" dirty="0" smtClean="0"/>
              <a:t>id</a:t>
            </a:r>
            <a:r>
              <a:rPr lang="pt-BR" sz="1800" b="1" dirty="0" smtClean="0"/>
              <a:t> DESC</a:t>
            </a:r>
            <a:r>
              <a:rPr lang="pt-BR" sz="1800" dirty="0" smtClean="0"/>
              <a:t>;</a:t>
            </a:r>
          </a:p>
          <a:p>
            <a:pPr marL="0">
              <a:buNone/>
            </a:pPr>
            <a:r>
              <a:rPr lang="pt-BR" sz="2000" dirty="0" smtClean="0"/>
              <a:t>	A cláusula ORDER BY podemos também definir uma ordenação secundária caso os registros ordenação primária sejam iguais para isso basta separá-las por virgula.</a:t>
            </a:r>
          </a:p>
          <a:p>
            <a:pPr marL="0">
              <a:buNone/>
            </a:pPr>
            <a:r>
              <a:rPr lang="pt-BR" sz="2000" dirty="0" smtClean="0"/>
              <a:t>	 </a:t>
            </a:r>
            <a:r>
              <a:rPr lang="pt-BR" sz="2000" b="1" dirty="0" smtClean="0"/>
              <a:t>SELECT</a:t>
            </a:r>
            <a:r>
              <a:rPr lang="pt-BR" sz="2000" dirty="0" smtClean="0"/>
              <a:t> * </a:t>
            </a:r>
            <a:r>
              <a:rPr lang="pt-BR" sz="2000" b="1" dirty="0" smtClean="0"/>
              <a:t>FROM</a:t>
            </a:r>
            <a:r>
              <a:rPr lang="pt-BR" sz="2000" dirty="0" smtClean="0"/>
              <a:t> cidade </a:t>
            </a:r>
            <a:r>
              <a:rPr lang="pt-BR" sz="2000" b="1" dirty="0" smtClean="0">
                <a:solidFill>
                  <a:srgbClr val="FF0000"/>
                </a:solidFill>
              </a:rPr>
              <a:t>ORDER</a:t>
            </a:r>
            <a:r>
              <a:rPr lang="pt-BR" sz="2000" dirty="0" smtClean="0">
                <a:solidFill>
                  <a:srgbClr val="FF0000"/>
                </a:solidFill>
              </a:rPr>
              <a:t> </a:t>
            </a:r>
            <a:r>
              <a:rPr lang="pt-BR" sz="2000" b="1" dirty="0" smtClean="0">
                <a:solidFill>
                  <a:srgbClr val="FF0000"/>
                </a:solidFill>
              </a:rPr>
              <a:t>BY</a:t>
            </a:r>
            <a:r>
              <a:rPr lang="pt-BR" sz="2000" dirty="0" smtClean="0">
                <a:solidFill>
                  <a:srgbClr val="FF0000"/>
                </a:solidFill>
              </a:rPr>
              <a:t> nome </a:t>
            </a:r>
            <a:r>
              <a:rPr lang="pt-BR" sz="2000" b="1" dirty="0" smtClean="0">
                <a:solidFill>
                  <a:srgbClr val="FF0000"/>
                </a:solidFill>
              </a:rPr>
              <a:t>ASC</a:t>
            </a:r>
            <a:r>
              <a:rPr lang="pt-BR" sz="2000" dirty="0" smtClean="0">
                <a:solidFill>
                  <a:srgbClr val="FF0000"/>
                </a:solidFill>
              </a:rPr>
              <a:t>, id </a:t>
            </a:r>
            <a:r>
              <a:rPr lang="pt-BR" sz="2000" b="1" dirty="0" smtClean="0">
                <a:solidFill>
                  <a:srgbClr val="FF0000"/>
                </a:solidFill>
              </a:rPr>
              <a:t>DESC</a:t>
            </a:r>
            <a:r>
              <a:rPr lang="pt-BR" sz="2000" dirty="0" smtClean="0"/>
              <a:t>;</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94</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Consultas.</a:t>
            </a:r>
          </a:p>
        </p:txBody>
      </p:sp>
      <p:sp>
        <p:nvSpPr>
          <p:cNvPr id="4" name="Espaço Reservado para Conteúdo 2"/>
          <p:cNvSpPr>
            <a:spLocks noGrp="1"/>
          </p:cNvSpPr>
          <p:nvPr>
            <p:ph idx="1"/>
          </p:nvPr>
        </p:nvSpPr>
        <p:spPr/>
        <p:txBody>
          <a:bodyPr>
            <a:normAutofit/>
          </a:bodyPr>
          <a:lstStyle/>
          <a:p>
            <a:pPr marL="0">
              <a:buNone/>
            </a:pPr>
            <a:r>
              <a:rPr lang="pt-BR" sz="2000" dirty="0" smtClean="0"/>
              <a:t>	Segue abaixo uma consulta ordenada pela coluna nome.</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95</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pic>
        <p:nvPicPr>
          <p:cNvPr id="1026" name="Picture 2"/>
          <p:cNvPicPr>
            <a:picLocks noChangeAspect="1" noChangeArrowheads="1"/>
          </p:cNvPicPr>
          <p:nvPr/>
        </p:nvPicPr>
        <p:blipFill>
          <a:blip r:embed="rId3" cstate="print"/>
          <a:srcRect/>
          <a:stretch>
            <a:fillRect/>
          </a:stretch>
        </p:blipFill>
        <p:spPr bwMode="auto">
          <a:xfrm>
            <a:off x="1403648" y="2492896"/>
            <a:ext cx="6419850" cy="3190875"/>
          </a:xfrm>
          <a:prstGeom prst="rect">
            <a:avLst/>
          </a:prstGeom>
          <a:noFill/>
          <a:ln w="9525">
            <a:noFill/>
            <a:miter lim="800000"/>
            <a:headEnd/>
            <a:tailEnd/>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Consultas.</a:t>
            </a:r>
          </a:p>
        </p:txBody>
      </p:sp>
      <p:sp>
        <p:nvSpPr>
          <p:cNvPr id="4" name="Espaço Reservado para Conteúdo 2"/>
          <p:cNvSpPr>
            <a:spLocks noGrp="1"/>
          </p:cNvSpPr>
          <p:nvPr>
            <p:ph idx="1"/>
          </p:nvPr>
        </p:nvSpPr>
        <p:spPr/>
        <p:txBody>
          <a:bodyPr>
            <a:normAutofit/>
          </a:bodyPr>
          <a:lstStyle/>
          <a:p>
            <a:pPr marL="0">
              <a:buNone/>
            </a:pPr>
            <a:r>
              <a:rPr lang="pt-BR" sz="2000" dirty="0" smtClean="0"/>
              <a:t>	A cláusula LIMIT tem a finalidade de exibir um determinado quantidade de registro ou um intervalo.</a:t>
            </a:r>
          </a:p>
          <a:p>
            <a:pPr marL="0">
              <a:buNone/>
            </a:pPr>
            <a:r>
              <a:rPr lang="pt-BR" sz="2000" dirty="0" smtClean="0"/>
              <a:t>	O LIMIT sempre será a última clausula da consulta. Sua aplicação é muito comum em consultas no qual retorna muitos registros.</a:t>
            </a:r>
          </a:p>
          <a:p>
            <a:pPr marL="0">
              <a:buNone/>
            </a:pPr>
            <a:r>
              <a:rPr lang="pt-BR" sz="2000" dirty="0" smtClean="0"/>
              <a:t>	Aumenta consideravelmente a performance e podemos perceber que o mesmo possibilita a implantação de paginação.</a:t>
            </a:r>
          </a:p>
          <a:p>
            <a:pPr marL="0">
              <a:buNone/>
            </a:pPr>
            <a:r>
              <a:rPr lang="pt-BR" sz="2000" dirty="0" smtClean="0"/>
              <a:t>	SELECT [Colunas] FROM [Tabela] LIMIT [qtd registros];</a:t>
            </a:r>
          </a:p>
          <a:p>
            <a:pPr marL="0">
              <a:buNone/>
            </a:pPr>
            <a:r>
              <a:rPr lang="pt-BR" sz="2000" dirty="0" smtClean="0"/>
              <a:t>	SELECT [Colunas] FROM [Tabela] LIMIT </a:t>
            </a:r>
            <a:r>
              <a:rPr lang="pt-BR" sz="2000" dirty="0" smtClean="0">
                <a:solidFill>
                  <a:srgbClr val="FF0000"/>
                </a:solidFill>
              </a:rPr>
              <a:t>[início] </a:t>
            </a:r>
            <a:r>
              <a:rPr lang="pt-BR" sz="2000" dirty="0" smtClean="0">
                <a:solidFill>
                  <a:schemeClr val="accent2"/>
                </a:solidFill>
              </a:rPr>
              <a:t>[qtd registros]</a:t>
            </a:r>
            <a:r>
              <a:rPr lang="pt-BR" sz="2000" dirty="0" smtClean="0"/>
              <a:t>;</a:t>
            </a:r>
          </a:p>
          <a:p>
            <a:pPr marL="0">
              <a:buNone/>
            </a:pPr>
            <a:r>
              <a:rPr lang="pt-BR" sz="2000" dirty="0" smtClean="0"/>
              <a:t>	SELECT * FROM estado LIMIT 5;</a:t>
            </a:r>
          </a:p>
          <a:p>
            <a:pPr marL="0">
              <a:buNone/>
            </a:pPr>
            <a:r>
              <a:rPr lang="pt-BR" sz="2000" dirty="0" smtClean="0"/>
              <a:t>	SELECT * FROM estado LIMIT </a:t>
            </a:r>
            <a:r>
              <a:rPr lang="pt-BR" sz="2000" dirty="0" smtClean="0">
                <a:solidFill>
                  <a:srgbClr val="FF0000"/>
                </a:solidFill>
              </a:rPr>
              <a:t>3</a:t>
            </a:r>
            <a:r>
              <a:rPr lang="pt-BR" sz="2000" dirty="0" smtClean="0"/>
              <a:t>, </a:t>
            </a:r>
            <a:r>
              <a:rPr lang="pt-BR" sz="2000" dirty="0" smtClean="0">
                <a:solidFill>
                  <a:schemeClr val="accent1"/>
                </a:solidFill>
              </a:rPr>
              <a:t>8</a:t>
            </a:r>
            <a:r>
              <a:rPr lang="pt-BR" sz="2000" dirty="0" smtClean="0"/>
              <a:t>;</a:t>
            </a:r>
          </a:p>
          <a:p>
            <a:pPr marL="0">
              <a:buNone/>
            </a:pPr>
            <a:r>
              <a:rPr lang="pt-BR" sz="2000" dirty="0" smtClean="0"/>
              <a:t>	</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96</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Consultas.</a:t>
            </a:r>
          </a:p>
        </p:txBody>
      </p:sp>
      <p:sp>
        <p:nvSpPr>
          <p:cNvPr id="4" name="Espaço Reservado para Conteúdo 2"/>
          <p:cNvSpPr>
            <a:spLocks noGrp="1"/>
          </p:cNvSpPr>
          <p:nvPr>
            <p:ph idx="1"/>
          </p:nvPr>
        </p:nvSpPr>
        <p:spPr/>
        <p:txBody>
          <a:bodyPr>
            <a:normAutofit/>
          </a:bodyPr>
          <a:lstStyle/>
          <a:p>
            <a:pPr marL="0">
              <a:buNone/>
            </a:pPr>
            <a:r>
              <a:rPr lang="pt-BR" sz="2000" dirty="0" smtClean="0"/>
              <a:t>	Segue a implementação da cláusula LIMIT	</a:t>
            </a:r>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97</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pic>
        <p:nvPicPr>
          <p:cNvPr id="2050" name="Picture 2"/>
          <p:cNvPicPr>
            <a:picLocks noChangeAspect="1" noChangeArrowheads="1"/>
          </p:cNvPicPr>
          <p:nvPr/>
        </p:nvPicPr>
        <p:blipFill>
          <a:blip r:embed="rId3" cstate="print"/>
          <a:srcRect/>
          <a:stretch>
            <a:fillRect/>
          </a:stretch>
        </p:blipFill>
        <p:spPr bwMode="auto">
          <a:xfrm>
            <a:off x="1331640" y="2924944"/>
            <a:ext cx="6419850" cy="3200400"/>
          </a:xfrm>
          <a:prstGeom prst="rect">
            <a:avLst/>
          </a:prstGeom>
          <a:noFill/>
          <a:ln w="9525">
            <a:noFill/>
            <a:miter lim="800000"/>
            <a:headEnd/>
            <a:tailEnd/>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Consultas.</a:t>
            </a:r>
          </a:p>
        </p:txBody>
      </p:sp>
      <p:sp>
        <p:nvSpPr>
          <p:cNvPr id="4" name="Espaço Reservado para Conteúdo 2"/>
          <p:cNvSpPr>
            <a:spLocks noGrp="1"/>
          </p:cNvSpPr>
          <p:nvPr>
            <p:ph idx="1"/>
          </p:nvPr>
        </p:nvSpPr>
        <p:spPr/>
        <p:txBody>
          <a:bodyPr>
            <a:normAutofit lnSpcReduction="10000"/>
          </a:bodyPr>
          <a:lstStyle/>
          <a:p>
            <a:pPr marL="0">
              <a:buNone/>
            </a:pPr>
            <a:r>
              <a:rPr lang="pt-BR" sz="2000" dirty="0" smtClean="0"/>
              <a:t>	O </a:t>
            </a:r>
            <a:r>
              <a:rPr lang="pt-BR" sz="2000" dirty="0" err="1" smtClean="0"/>
              <a:t>MySQL</a:t>
            </a:r>
            <a:r>
              <a:rPr lang="pt-BR" sz="2000" dirty="0" smtClean="0"/>
              <a:t> dispõe de inúmeras funções inerente do servidor, veremos a seguir algumas dessas funções.</a:t>
            </a:r>
          </a:p>
          <a:p>
            <a:pPr marL="0">
              <a:buNone/>
            </a:pPr>
            <a:r>
              <a:rPr lang="pt-BR" sz="2000" dirty="0" smtClean="0"/>
              <a:t>	As funções seguem a seguinte estrutura:</a:t>
            </a:r>
          </a:p>
          <a:p>
            <a:pPr marL="0">
              <a:buNone/>
            </a:pPr>
            <a:r>
              <a:rPr lang="pt-BR" sz="2000" dirty="0" smtClean="0"/>
              <a:t>	SELECT [nome da função]([argumento1], [n argumentos]);	</a:t>
            </a:r>
          </a:p>
          <a:p>
            <a:pPr marL="0">
              <a:buNone/>
            </a:pPr>
            <a:r>
              <a:rPr lang="pt-BR" sz="2000" dirty="0" smtClean="0"/>
              <a:t>	Uma função ela pode ou não conter argumentos isso depende da definição da função.</a:t>
            </a:r>
          </a:p>
          <a:p>
            <a:pPr marL="0">
              <a:buNone/>
            </a:pPr>
            <a:r>
              <a:rPr lang="pt-BR" sz="2000" dirty="0" smtClean="0"/>
              <a:t>	A seguir veremos alguns tipos de funções.	</a:t>
            </a:r>
          </a:p>
          <a:p>
            <a:pPr marL="1188720" lvl="4"/>
            <a:r>
              <a:rPr lang="pt-BR" b="1" dirty="0" smtClean="0"/>
              <a:t>CHAR_LENGTH([string]):</a:t>
            </a:r>
            <a:r>
              <a:rPr lang="pt-BR" dirty="0" smtClean="0"/>
              <a:t> Retorna o número de caracteres de uma String.</a:t>
            </a:r>
          </a:p>
          <a:p>
            <a:pPr marL="1188720" lvl="4"/>
            <a:r>
              <a:rPr lang="pt-BR" b="1" dirty="0" smtClean="0"/>
              <a:t>INSTR([string],[substring]): </a:t>
            </a:r>
            <a:r>
              <a:rPr lang="pt-BR" dirty="0" smtClean="0"/>
              <a:t>Retorna a posição da string em relação a substring, iniciando a contagem a partir de zero (0).</a:t>
            </a:r>
          </a:p>
          <a:p>
            <a:pPr marL="1188720" lvl="4"/>
            <a:r>
              <a:rPr lang="pt-BR" b="1" dirty="0" smtClean="0"/>
              <a:t>STRCMP([string1], [string2]): </a:t>
            </a:r>
            <a:r>
              <a:rPr lang="pt-BR" dirty="0" smtClean="0"/>
              <a:t>Compara as string e retorna: 0(zero) se forem equivalentes, -1 se o primeiro argumento for menor  que o segundo e caso contrario será exibido o valor 1.</a:t>
            </a:r>
            <a:endParaRPr lang="pt-BR" b="1" dirty="0" smtClean="0"/>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98</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Consultas.</a:t>
            </a:r>
          </a:p>
        </p:txBody>
      </p:sp>
      <p:sp>
        <p:nvSpPr>
          <p:cNvPr id="4" name="Espaço Reservado para Conteúdo 2"/>
          <p:cNvSpPr>
            <a:spLocks noGrp="1"/>
          </p:cNvSpPr>
          <p:nvPr>
            <p:ph idx="1"/>
          </p:nvPr>
        </p:nvSpPr>
        <p:spPr/>
        <p:txBody>
          <a:bodyPr>
            <a:normAutofit/>
          </a:bodyPr>
          <a:lstStyle/>
          <a:p>
            <a:pPr marL="0">
              <a:buNone/>
            </a:pPr>
            <a:r>
              <a:rPr lang="pt-BR" sz="2000" dirty="0" smtClean="0"/>
              <a:t>	Veja o exemplo das expressões abaixo:</a:t>
            </a:r>
            <a:endParaRPr lang="pt-BR" b="1" dirty="0" smtClean="0"/>
          </a:p>
        </p:txBody>
      </p:sp>
      <p:pic>
        <p:nvPicPr>
          <p:cNvPr id="5" name="Picture 4" descr="E:\Senac\1299 - Projeto de banco de dados\Logo MySQL.gif"/>
          <p:cNvPicPr>
            <a:picLocks noChangeAspect="1" noChangeArrowheads="1"/>
          </p:cNvPicPr>
          <p:nvPr/>
        </p:nvPicPr>
        <p:blipFill>
          <a:blip r:embed="rId2" cstate="print"/>
          <a:srcRect/>
          <a:stretch>
            <a:fillRect/>
          </a:stretch>
        </p:blipFill>
        <p:spPr bwMode="auto">
          <a:xfrm>
            <a:off x="7729095" y="0"/>
            <a:ext cx="1414905" cy="1031923"/>
          </a:xfrm>
          <a:prstGeom prst="rect">
            <a:avLst/>
          </a:prstGeom>
          <a:noFill/>
        </p:spPr>
      </p:pic>
      <p:sp>
        <p:nvSpPr>
          <p:cNvPr id="10" name="Espaço Reservado para Número de Slide 9"/>
          <p:cNvSpPr>
            <a:spLocks noGrp="1"/>
          </p:cNvSpPr>
          <p:nvPr>
            <p:ph type="sldNum" sz="quarter" idx="12"/>
          </p:nvPr>
        </p:nvSpPr>
        <p:spPr/>
        <p:txBody>
          <a:bodyPr/>
          <a:lstStyle/>
          <a:p>
            <a:fld id="{ED4EFCAF-02F6-4C19-978C-00ACB5DA2ADC}" type="slidenum">
              <a:rPr lang="pt-BR" smtClean="0"/>
              <a:pPr/>
              <a:t>99</a:t>
            </a:fld>
            <a:endParaRPr lang="pt-BR"/>
          </a:p>
        </p:txBody>
      </p:sp>
      <p:sp>
        <p:nvSpPr>
          <p:cNvPr id="11" name="Espaço Reservado para Rodapé 10"/>
          <p:cNvSpPr>
            <a:spLocks noGrp="1"/>
          </p:cNvSpPr>
          <p:nvPr>
            <p:ph type="ftr" sz="quarter" idx="11"/>
          </p:nvPr>
        </p:nvSpPr>
        <p:spPr/>
        <p:txBody>
          <a:bodyPr/>
          <a:lstStyle/>
          <a:p>
            <a:r>
              <a:rPr lang="pt-BR" dirty="0" smtClean="0"/>
              <a:t>Treinamento MySQL - Básico</a:t>
            </a:r>
            <a:endParaRPr lang="pt-BR" dirty="0"/>
          </a:p>
        </p:txBody>
      </p:sp>
      <p:pic>
        <p:nvPicPr>
          <p:cNvPr id="3074" name="Picture 2"/>
          <p:cNvPicPr>
            <a:picLocks noChangeAspect="1" noChangeArrowheads="1"/>
          </p:cNvPicPr>
          <p:nvPr/>
        </p:nvPicPr>
        <p:blipFill>
          <a:blip r:embed="rId3" cstate="print"/>
          <a:srcRect/>
          <a:stretch>
            <a:fillRect/>
          </a:stretch>
        </p:blipFill>
        <p:spPr bwMode="auto">
          <a:xfrm>
            <a:off x="565522" y="2398366"/>
            <a:ext cx="7845254" cy="3910954"/>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xo">
  <a:themeElements>
    <a:clrScheme name="Flux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x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x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1985427</TotalTime>
  <Words>2279</Words>
  <Application>Microsoft Office PowerPoint</Application>
  <PresentationFormat>Apresentação na tela (4:3)</PresentationFormat>
  <Paragraphs>1079</Paragraphs>
  <Slides>132</Slides>
  <Notes>1</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132</vt:i4>
      </vt:variant>
    </vt:vector>
  </HeadingPairs>
  <TitlesOfParts>
    <vt:vector size="136" baseType="lpstr">
      <vt:lpstr>Calibri</vt:lpstr>
      <vt:lpstr>Constantia</vt:lpstr>
      <vt:lpstr>Wingdings 2</vt:lpstr>
      <vt:lpstr>Fluxo</vt:lpstr>
      <vt:lpstr>Treinamento MySQL</vt:lpstr>
      <vt:lpstr>Índice</vt:lpstr>
      <vt:lpstr>Índice</vt:lpstr>
      <vt:lpstr>Introdução a banco de dados relacional</vt:lpstr>
      <vt:lpstr>Introdução ao MySQL</vt:lpstr>
      <vt:lpstr>Instalação do MySQL</vt:lpstr>
      <vt:lpstr>Instalação do MySQL</vt:lpstr>
      <vt:lpstr>Instalação do MySQL</vt:lpstr>
      <vt:lpstr>Instalação do MySQL</vt:lpstr>
      <vt:lpstr>Instalação do MySQL</vt:lpstr>
      <vt:lpstr>Instalação MySQL</vt:lpstr>
      <vt:lpstr>Instalação do MySQL</vt:lpstr>
      <vt:lpstr>Instalação do MySQL</vt:lpstr>
      <vt:lpstr>Instalação do MySQL</vt:lpstr>
      <vt:lpstr>Instalação do MySQL</vt:lpstr>
      <vt:lpstr>Instalação do MySQL</vt:lpstr>
      <vt:lpstr>Instalação do MySQL</vt:lpstr>
      <vt:lpstr>Instalação do MySQL</vt:lpstr>
      <vt:lpstr>Instalação do MySQL</vt:lpstr>
      <vt:lpstr>Instalação do MySQL</vt:lpstr>
      <vt:lpstr>Instalação do MySQL</vt:lpstr>
      <vt:lpstr>Instalação do MySQL</vt:lpstr>
      <vt:lpstr>Instalação do MySQL</vt:lpstr>
      <vt:lpstr>Instalação do MySQL</vt:lpstr>
      <vt:lpstr>Acesso e navegação básica no servidor.</vt:lpstr>
      <vt:lpstr>Acesso e navegação básica no servidor.</vt:lpstr>
      <vt:lpstr>Acesso e navegação básica no servidor.</vt:lpstr>
      <vt:lpstr>Acesso e navegação básica no servidor.</vt:lpstr>
      <vt:lpstr>Acesso e navegação básica no servidor.</vt:lpstr>
      <vt:lpstr>Acesso e navegação básica no servidor.</vt:lpstr>
      <vt:lpstr>Acesso e navegação básica no servidor.</vt:lpstr>
      <vt:lpstr>Acesso e navegação básica no servidor.</vt:lpstr>
      <vt:lpstr>Acesso e navegação básica no servidor.</vt:lpstr>
      <vt:lpstr>Acesso e navegação básica no servidor.</vt:lpstr>
      <vt:lpstr>Acesso e navegação básica no servidor.</vt:lpstr>
      <vt:lpstr>Acesso e navegação básica no servidor.</vt:lpstr>
      <vt:lpstr>Manipulando Bancos de dados.</vt:lpstr>
      <vt:lpstr>Manipulando Bancos de dados.</vt:lpstr>
      <vt:lpstr>Manipulando Bancos de dados.</vt:lpstr>
      <vt:lpstr>Manipulando Bancos de dados.</vt:lpstr>
      <vt:lpstr>Bancos de dados no MySQL</vt:lpstr>
      <vt:lpstr>Manipulação de tabelas.</vt:lpstr>
      <vt:lpstr>Manipulação de tabelas.</vt:lpstr>
      <vt:lpstr>Manipulação de tabelas.</vt:lpstr>
      <vt:lpstr>Manipulação de tabelas.</vt:lpstr>
      <vt:lpstr>Manipulação de tabelas.</vt:lpstr>
      <vt:lpstr>Manipulação de tabelas.</vt:lpstr>
      <vt:lpstr>Manipulação de tabelas.</vt:lpstr>
      <vt:lpstr>Manipulação de tabelas.</vt:lpstr>
      <vt:lpstr>Manipulação de tabelas.</vt:lpstr>
      <vt:lpstr>Manipulação de tabelas.</vt:lpstr>
      <vt:lpstr>Manipulação de tabelas.</vt:lpstr>
      <vt:lpstr>Manipulação de tabelas.</vt:lpstr>
      <vt:lpstr>Manipulação de tabelas.</vt:lpstr>
      <vt:lpstr>Manipulação de tabelas.</vt:lpstr>
      <vt:lpstr>Manipulação de tabelas.</vt:lpstr>
      <vt:lpstr>Manipulação de tabelas.</vt:lpstr>
      <vt:lpstr>Manipulação de tabelas.</vt:lpstr>
      <vt:lpstr>Manipulação de tabelas.</vt:lpstr>
      <vt:lpstr>Manipulação de tabelas.</vt:lpstr>
      <vt:lpstr>Manipulação de tabelas.</vt:lpstr>
      <vt:lpstr>Manipulação de tabelas.</vt:lpstr>
      <vt:lpstr>Manipulação de tabelas.</vt:lpstr>
      <vt:lpstr>Manipulação de tabelas.</vt:lpstr>
      <vt:lpstr>Manipulação de tabelas.</vt:lpstr>
      <vt:lpstr>Manipulando Bancos de dados.</vt:lpstr>
      <vt:lpstr>Manipulando Bancos de dados.</vt:lpstr>
      <vt:lpstr>Manipulando Bancos de dados.</vt:lpstr>
      <vt:lpstr>Manipulando Bancos de dados.</vt:lpstr>
      <vt:lpstr>Manipulando Registros.</vt:lpstr>
      <vt:lpstr>Manipulando Registros.</vt:lpstr>
      <vt:lpstr>Manipulando Registros.</vt:lpstr>
      <vt:lpstr>Manipulando Registros.</vt:lpstr>
      <vt:lpstr>Manipulando Registros.</vt:lpstr>
      <vt:lpstr>Manipulando Registros.</vt:lpstr>
      <vt:lpstr>Manipulando Registros.</vt:lpstr>
      <vt:lpstr>Manipulando Registros.</vt:lpstr>
      <vt:lpstr>Manipulando Registros.</vt:lpstr>
      <vt:lpstr>Manipulando Registros.</vt:lpstr>
      <vt:lpstr>Manipulando Registros.</vt:lpstr>
      <vt:lpstr>Manipulando Registros.</vt:lpstr>
      <vt:lpstr>Manipulando Registros.</vt:lpstr>
      <vt:lpstr>Manipulando Registros.</vt:lpstr>
      <vt:lpstr>Manipulando Registros.</vt:lpstr>
      <vt:lpstr>Consultas.</vt:lpstr>
      <vt:lpstr>Consultas.</vt:lpstr>
      <vt:lpstr>Consultas.</vt:lpstr>
      <vt:lpstr>Consultas.</vt:lpstr>
      <vt:lpstr>Consultas.</vt:lpstr>
      <vt:lpstr>Consultas.</vt:lpstr>
      <vt:lpstr>Consultas.</vt:lpstr>
      <vt:lpstr>Consultas.</vt:lpstr>
      <vt:lpstr>Consultas.</vt:lpstr>
      <vt:lpstr>Consultas.</vt:lpstr>
      <vt:lpstr>Consultas.</vt:lpstr>
      <vt:lpstr>Consultas.</vt:lpstr>
      <vt:lpstr>Consultas.</vt:lpstr>
      <vt:lpstr>Consultas.</vt:lpstr>
      <vt:lpstr>Consultas.</vt:lpstr>
      <vt:lpstr>Consultas.</vt:lpstr>
      <vt:lpstr>Consultas.</vt:lpstr>
      <vt:lpstr>Consultas.</vt:lpstr>
      <vt:lpstr>Consultas.</vt:lpstr>
      <vt:lpstr>Consultas.</vt:lpstr>
      <vt:lpstr>Consultas.</vt:lpstr>
      <vt:lpstr>Consultas.</vt:lpstr>
      <vt:lpstr>Consultas.</vt:lpstr>
      <vt:lpstr>Consultas.</vt:lpstr>
      <vt:lpstr>Consultas.</vt:lpstr>
      <vt:lpstr>Consultas.</vt:lpstr>
      <vt:lpstr>Consultas.</vt:lpstr>
      <vt:lpstr>Consultas.</vt:lpstr>
      <vt:lpstr>Consultas.</vt:lpstr>
      <vt:lpstr>Consultas.</vt:lpstr>
      <vt:lpstr>Consultas.</vt:lpstr>
      <vt:lpstr>Consultas.</vt:lpstr>
      <vt:lpstr>Consultas.</vt:lpstr>
      <vt:lpstr>Consultas.</vt:lpstr>
      <vt:lpstr>Consultas.</vt:lpstr>
      <vt:lpstr>Consultas.</vt:lpstr>
      <vt:lpstr>Consultas.</vt:lpstr>
      <vt:lpstr>Consultas.</vt:lpstr>
      <vt:lpstr>Consultas.</vt:lpstr>
      <vt:lpstr>Consultas.</vt:lpstr>
      <vt:lpstr>Consultas.</vt:lpstr>
      <vt:lpstr>Subqueries.</vt:lpstr>
      <vt:lpstr>Subqueries.</vt:lpstr>
      <vt:lpstr>Subqueries.</vt:lpstr>
      <vt:lpstr>Subqueries.</vt:lpstr>
      <vt:lpstr>Subqueries.</vt:lpstr>
      <vt:lpstr>Interfaces gráficas &amp; Conectores.</vt:lpstr>
      <vt:lpstr>Interfaces gráficas &amp; Conectores.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Treinamento MySQL</dc:title>
  <dc:creator>zpc02</dc:creator>
  <cp:lastModifiedBy>Paulo Thiago Cosme da Silva Alves</cp:lastModifiedBy>
  <cp:revision>414</cp:revision>
  <dcterms:created xsi:type="dcterms:W3CDTF">2010-03-23T20:24:12Z</dcterms:created>
  <dcterms:modified xsi:type="dcterms:W3CDTF">2017-10-30T23:25:56Z</dcterms:modified>
</cp:coreProperties>
</file>