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07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5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4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39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834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55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16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05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7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52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9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11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3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7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3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D46B60-EF59-4B8A-9BE7-9C478674CAAF}" type="datetimeFigureOut">
              <a:rPr lang="en-CA" smtClean="0"/>
              <a:t>2024-09-29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5B5023-F92F-4763-B1EE-1ABABADA3F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97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ctornevesb/G-20-GDP-recovery-post-COVID-19-Pandemic/tree/ma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hdr.undp.org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imf.org/external/datamapper/dataset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ourworldindata.org/covid-cases" TargetMode="External"/><Relationship Id="rId4" Type="http://schemas.openxmlformats.org/officeDocument/2006/relationships/hyperlink" Target="https://data.worldbank.org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08-A578-183A-C0AB-0400215F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502" y="1096289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n-CA" b="1" u="none" strike="noStrike" dirty="0">
                <a:effectLst/>
                <a:hlinkClick r:id="rId2"/>
              </a:rPr>
              <a:t>G-20 GDP recovery post COVID 19-Pandemic</a:t>
            </a:r>
            <a:br>
              <a:rPr lang="en-CA" dirty="0">
                <a:effectLst/>
              </a:rPr>
            </a:b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7B3C8-85B2-5225-6AF4-A7A68695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3" y="4737537"/>
            <a:ext cx="2652548" cy="1971567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Student: </a:t>
            </a:r>
          </a:p>
          <a:p>
            <a:pPr algn="l"/>
            <a:r>
              <a:rPr lang="en-US" sz="1800" b="1" dirty="0"/>
              <a:t>Victor Neves Borges</a:t>
            </a:r>
          </a:p>
          <a:p>
            <a:pPr algn="l"/>
            <a:endParaRPr lang="en-US" sz="1800" b="1" dirty="0"/>
          </a:p>
          <a:p>
            <a:pPr algn="l"/>
            <a:r>
              <a:rPr lang="en-US" sz="1800" b="1" dirty="0"/>
              <a:t>Professor: </a:t>
            </a:r>
          </a:p>
          <a:p>
            <a:pPr algn="l"/>
            <a:r>
              <a:rPr lang="en-US" sz="1800" b="1" dirty="0" err="1"/>
              <a:t>Anupriya</a:t>
            </a:r>
            <a:r>
              <a:rPr lang="en-US" sz="1800" b="1" dirty="0"/>
              <a:t> </a:t>
            </a:r>
            <a:r>
              <a:rPr lang="en-CA" sz="1800" b="1" dirty="0"/>
              <a:t>Srivastava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8A580-7A99-8FEB-0826-080C1653B8FE}"/>
              </a:ext>
            </a:extLst>
          </p:cNvPr>
          <p:cNvSpPr txBox="1"/>
          <p:nvPr/>
        </p:nvSpPr>
        <p:spPr>
          <a:xfrm>
            <a:off x="5778062" y="2554160"/>
            <a:ext cx="59908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Analyzing the GDP recovery of G-20 countries after the COVID-19 pandemic.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goal: Identify the most resilient country by GDP using a custom "Resilience Index.“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focuses on six key factors: </a:t>
            </a:r>
          </a:p>
          <a:p>
            <a:r>
              <a:rPr lang="en-US" dirty="0"/>
              <a:t>Nominal GDP, GDP per capita, GDP Growth, GDP Expenses, COVID cases, and COVID deaths.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visualization includes graphs, choropleth maps, heatmaps, tables, and a country-level dashboard.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674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08-A578-183A-C0AB-0400215F3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579" y="89338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CA" b="1" u="sng" strike="noStrike" dirty="0">
                <a:solidFill>
                  <a:srgbClr val="00B0F0"/>
                </a:solidFill>
                <a:effectLst/>
              </a:rPr>
              <a:t>Methodology</a:t>
            </a:r>
            <a:br>
              <a:rPr lang="en-CA" u="sng" dirty="0">
                <a:solidFill>
                  <a:srgbClr val="00B0F0"/>
                </a:solidFill>
                <a:effectLst/>
              </a:rPr>
            </a:br>
            <a:br>
              <a:rPr lang="en-CA" u="sng" dirty="0">
                <a:solidFill>
                  <a:srgbClr val="00B0F0"/>
                </a:solidFill>
              </a:rPr>
            </a:br>
            <a:endParaRPr lang="en-CA" u="sng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7B3C8-85B2-5225-6AF4-A7A68695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474" y="1170350"/>
            <a:ext cx="8905019" cy="138853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 Main Points</a:t>
            </a:r>
            <a:r>
              <a:rPr lang="en-US" sz="1800" dirty="0"/>
              <a:t>: Data was collected from reliable sources: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IMF: Debt-to-GDP Ratio: </a:t>
            </a:r>
            <a:r>
              <a:rPr lang="en-US" sz="1800" dirty="0">
                <a:hlinkClick r:id="rId2"/>
              </a:rPr>
              <a:t>https://www.imf.org/external/datamapper/datasets</a:t>
            </a:r>
            <a:r>
              <a:rPr lang="en-US" sz="18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UNDP: Human Development Data: </a:t>
            </a:r>
            <a:r>
              <a:rPr lang="en-US" sz="1800" dirty="0">
                <a:hlinkClick r:id="rId3"/>
              </a:rPr>
              <a:t>https://hdr.undp.org/</a:t>
            </a:r>
            <a:r>
              <a:rPr lang="en-US" sz="18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World Bank: GDP per capita: </a:t>
            </a:r>
            <a:r>
              <a:rPr lang="en-US" sz="1800" dirty="0">
                <a:hlinkClick r:id="rId4"/>
              </a:rPr>
              <a:t>https://data.worldbank.org/</a:t>
            </a:r>
            <a:r>
              <a:rPr lang="en-US" sz="18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Our World in Data: COVID cases and deaths: </a:t>
            </a:r>
            <a:r>
              <a:rPr lang="en-US" sz="1800" dirty="0">
                <a:hlinkClick r:id="rId5"/>
              </a:rPr>
              <a:t>https://ourworldindata.org/covid-cases</a:t>
            </a:r>
            <a:r>
              <a:rPr lang="en-US" sz="1800" dirty="0"/>
              <a:t> </a:t>
            </a:r>
          </a:p>
          <a:p>
            <a:pPr lvl="1"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20EA37E-A157-BB58-8CD5-95896E66DEF9}"/>
              </a:ext>
            </a:extLst>
          </p:cNvPr>
          <p:cNvSpPr txBox="1">
            <a:spLocks/>
          </p:cNvSpPr>
          <p:nvPr/>
        </p:nvSpPr>
        <p:spPr>
          <a:xfrm>
            <a:off x="5077680" y="2864505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 Six factors were selected to assess resilience: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Nominal GDP</a:t>
            </a:r>
            <a:r>
              <a:rPr lang="en-US" sz="1800" dirty="0"/>
              <a:t>: Overall size of the economy.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GDP per capita</a:t>
            </a:r>
            <a:r>
              <a:rPr lang="en-US" sz="1800" dirty="0"/>
              <a:t>: Economic output per person.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GDP Growth</a:t>
            </a:r>
            <a:r>
              <a:rPr lang="en-US" sz="1800" dirty="0"/>
              <a:t>: Economic recovery rate.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GDP Expenses</a:t>
            </a:r>
            <a:r>
              <a:rPr lang="en-US" sz="1800" dirty="0"/>
              <a:t>: Government spending.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COVID cases and deaths per capita</a:t>
            </a:r>
            <a:r>
              <a:rPr lang="en-US" sz="1800" dirty="0"/>
              <a:t>: Health impact of the pandemic.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Resilience Index was calculated by weighting these factors.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49380-9E67-5C71-568D-A1A50255C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9" y="4622140"/>
            <a:ext cx="160020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F609C-3900-4ACA-3248-1F23D5A6C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49" y="5047701"/>
            <a:ext cx="1914525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DA6BDF-226E-9197-89A7-CCCE708FB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449" y="6244787"/>
            <a:ext cx="248602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F208C6-E12E-56EC-7249-5A2ADE9EE2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675" y="3765631"/>
            <a:ext cx="830974" cy="77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08-A578-183A-C0AB-0400215F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10" y="-61882"/>
            <a:ext cx="11340569" cy="2110382"/>
          </a:xfrm>
        </p:spPr>
        <p:txBody>
          <a:bodyPr>
            <a:normAutofit/>
          </a:bodyPr>
          <a:lstStyle/>
          <a:p>
            <a:pPr algn="ctr"/>
            <a:r>
              <a:rPr lang="en-CA" b="1" u="sng" strike="noStrike" dirty="0">
                <a:solidFill>
                  <a:srgbClr val="00B0F0"/>
                </a:solidFill>
                <a:effectLst/>
              </a:rPr>
              <a:t>Data Visualization and Key Findings</a:t>
            </a:r>
            <a:br>
              <a:rPr lang="en-CA" u="sng" dirty="0">
                <a:solidFill>
                  <a:srgbClr val="00B0F0"/>
                </a:solidFill>
                <a:effectLst/>
              </a:rPr>
            </a:br>
            <a:br>
              <a:rPr lang="en-CA" u="sng" dirty="0">
                <a:solidFill>
                  <a:srgbClr val="00B0F0"/>
                </a:solidFill>
              </a:rPr>
            </a:br>
            <a:endParaRPr lang="en-CA" u="sng" dirty="0">
              <a:solidFill>
                <a:srgbClr val="00B0F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20EA37E-A157-BB58-8CD5-95896E66DEF9}"/>
              </a:ext>
            </a:extLst>
          </p:cNvPr>
          <p:cNvSpPr txBox="1">
            <a:spLocks/>
          </p:cNvSpPr>
          <p:nvPr/>
        </p:nvSpPr>
        <p:spPr>
          <a:xfrm>
            <a:off x="5601025" y="3344772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/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/>
              <a:t>Tables</a:t>
            </a:r>
            <a:r>
              <a:rPr lang="en-US" dirty="0"/>
              <a:t>: </a:t>
            </a:r>
          </a:p>
          <a:p>
            <a:pPr lvl="2" algn="l"/>
            <a:r>
              <a:rPr lang="en-US" dirty="0"/>
              <a:t>Detailed breakdowns for each country.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DC5A6E5-B83B-28F8-C26F-CEF7CE405402}"/>
              </a:ext>
            </a:extLst>
          </p:cNvPr>
          <p:cNvSpPr txBox="1">
            <a:spLocks/>
          </p:cNvSpPr>
          <p:nvPr/>
        </p:nvSpPr>
        <p:spPr>
          <a:xfrm>
            <a:off x="343026" y="2200220"/>
            <a:ext cx="6987645" cy="386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/>
              <a:t>Choropleth maps</a:t>
            </a:r>
            <a:r>
              <a:rPr lang="en-US" dirty="0"/>
              <a:t>: </a:t>
            </a:r>
          </a:p>
          <a:p>
            <a:pPr lvl="2" algn="l"/>
            <a:r>
              <a:rPr lang="en-US" dirty="0"/>
              <a:t>Geographical distribution of resilience.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56A142-462F-8544-2C5D-2731D84CE087}"/>
              </a:ext>
            </a:extLst>
          </p:cNvPr>
          <p:cNvSpPr txBox="1">
            <a:spLocks/>
          </p:cNvSpPr>
          <p:nvPr/>
        </p:nvSpPr>
        <p:spPr>
          <a:xfrm>
            <a:off x="7506600" y="1128749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1" dirty="0"/>
              <a:t>Graphs</a:t>
            </a:r>
            <a:r>
              <a:rPr lang="en-US" dirty="0"/>
              <a:t>: Trend analysis over time for </a:t>
            </a:r>
          </a:p>
          <a:p>
            <a:pPr lvl="2" algn="l"/>
            <a:r>
              <a:rPr lang="en-US" dirty="0"/>
              <a:t>GDP and COVID factors.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8290A84-3EA7-44E4-1FE3-012BC54A5C79}"/>
              </a:ext>
            </a:extLst>
          </p:cNvPr>
          <p:cNvSpPr txBox="1">
            <a:spLocks/>
          </p:cNvSpPr>
          <p:nvPr/>
        </p:nvSpPr>
        <p:spPr>
          <a:xfrm>
            <a:off x="1773522" y="1140366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Main Points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Each factor was visualized using various techniques: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A2A0EE-E79C-C7D5-4A8F-F7B3AF9AC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5" y="3138439"/>
            <a:ext cx="4582219" cy="25791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3CAEB6-33BB-FEE3-B6B4-77E0A315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6" y="4586550"/>
            <a:ext cx="3280211" cy="21702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F6ED19-A601-3703-C18E-AD9B13D7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20" y="1969227"/>
            <a:ext cx="3245632" cy="21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8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F08-A578-183A-C0AB-0400215F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10" y="-61882"/>
            <a:ext cx="11340569" cy="2110382"/>
          </a:xfrm>
        </p:spPr>
        <p:txBody>
          <a:bodyPr>
            <a:normAutofit/>
          </a:bodyPr>
          <a:lstStyle/>
          <a:p>
            <a:pPr algn="ctr"/>
            <a:r>
              <a:rPr lang="en-CA" b="1" u="sng" strike="noStrike" dirty="0">
                <a:solidFill>
                  <a:srgbClr val="00B0F0"/>
                </a:solidFill>
                <a:effectLst/>
              </a:rPr>
              <a:t>Dashboard and Conclusion</a:t>
            </a:r>
            <a:br>
              <a:rPr lang="en-CA" u="sng" dirty="0">
                <a:solidFill>
                  <a:srgbClr val="00B0F0"/>
                </a:solidFill>
                <a:effectLst/>
              </a:rPr>
            </a:br>
            <a:br>
              <a:rPr lang="en-CA" u="sng" dirty="0">
                <a:solidFill>
                  <a:srgbClr val="00B0F0"/>
                </a:solidFill>
              </a:rPr>
            </a:br>
            <a:endParaRPr lang="en-CA" u="sng" dirty="0">
              <a:solidFill>
                <a:srgbClr val="00B0F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20EA37E-A157-BB58-8CD5-95896E66DEF9}"/>
              </a:ext>
            </a:extLst>
          </p:cNvPr>
          <p:cNvSpPr txBox="1">
            <a:spLocks/>
          </p:cNvSpPr>
          <p:nvPr/>
        </p:nvSpPr>
        <p:spPr>
          <a:xfrm>
            <a:off x="335040" y="2062587"/>
            <a:ext cx="4992094" cy="12654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dirty="0"/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Countries were assigned "Grades" based on their performance in each category.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DC5A6E5-B83B-28F8-C26F-CEF7CE405402}"/>
              </a:ext>
            </a:extLst>
          </p:cNvPr>
          <p:cNvSpPr txBox="1">
            <a:spLocks/>
          </p:cNvSpPr>
          <p:nvPr/>
        </p:nvSpPr>
        <p:spPr>
          <a:xfrm>
            <a:off x="4869315" y="2469464"/>
            <a:ext cx="6987645" cy="386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A dashboard was created to provide an individual analysis of each country based on the six factors.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dirty="0"/>
              <a:t>The dashboard allows interactive exploration of each country's resilience across the criteria.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56A142-462F-8544-2C5D-2731D84CE087}"/>
              </a:ext>
            </a:extLst>
          </p:cNvPr>
          <p:cNvSpPr txBox="1">
            <a:spLocks/>
          </p:cNvSpPr>
          <p:nvPr/>
        </p:nvSpPr>
        <p:spPr>
          <a:xfrm>
            <a:off x="4595293" y="3381274"/>
            <a:ext cx="4382819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8290A84-3EA7-44E4-1FE3-012BC54A5C79}"/>
              </a:ext>
            </a:extLst>
          </p:cNvPr>
          <p:cNvSpPr txBox="1">
            <a:spLocks/>
          </p:cNvSpPr>
          <p:nvPr/>
        </p:nvSpPr>
        <p:spPr>
          <a:xfrm>
            <a:off x="1506485" y="923711"/>
            <a:ext cx="10438897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r>
              <a:rPr lang="en-US" dirty="0"/>
              <a:t>: The Resilience Index provides a comprehensive view of how G-20 countries handled the economic impact of the COVID-19 pandemic, with insights on which countries emerged strongest. In this case, China and India were the most resilient of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2FC67-A05E-D6BB-1BAA-2A55278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41" y="3852905"/>
            <a:ext cx="5934541" cy="294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52A5C-D7FC-48CC-4468-743DD457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2" y="3852905"/>
            <a:ext cx="5527644" cy="29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374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G-20 GDP recovery post COVID 19-Pandemic  </vt:lpstr>
      <vt:lpstr>Methodology  </vt:lpstr>
      <vt:lpstr>Data Visualization and Key Findings  </vt:lpstr>
      <vt:lpstr>Dashboard and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Borges</dc:creator>
  <cp:lastModifiedBy>Victor Borges</cp:lastModifiedBy>
  <cp:revision>3</cp:revision>
  <dcterms:created xsi:type="dcterms:W3CDTF">2024-09-29T16:08:31Z</dcterms:created>
  <dcterms:modified xsi:type="dcterms:W3CDTF">2024-09-29T17:18:29Z</dcterms:modified>
</cp:coreProperties>
</file>