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99D22-EA1F-07A7-C918-854799D1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9DC1DF-C5E1-2943-8963-BF89AF94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DA4A3-59C6-0F2A-752A-5F0E7DCC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11C4C-B5F5-13D9-9CC5-D493E410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1246B-D8E3-EC7E-8DAA-2569BBB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2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0EF2F-7245-D09E-E9BF-99F01A44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8788D3-84B6-5448-F01C-CBE78D76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E2FFE-E5D8-B6E0-5E4D-F872862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EC0CA-8571-995C-54C5-0C836FC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8F819-BE8A-D6E3-BFD9-D21215B6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026BF4-4795-FDD2-14B5-6E92335D5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44EDBA-3037-B0C7-3195-7CCD4F7FD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C2D41-82F5-025B-B2A2-197B8292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10239-A7B4-052D-11F9-5073F1FB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4AC33-B1EE-7AF1-0741-8079DF86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3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82364-6BDA-B269-1C26-850FBDE9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C1BED-CD51-E176-FD44-D77C9D79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F98A9-1575-F039-E117-328DC34E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D94F2-9EFC-62FC-B5E7-D578F43B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A027C-C76F-9D02-589F-425E0A95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08B7B-8569-4170-522D-43DF2B04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A3314-ACE4-96C1-272C-79A7AC07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E954A-503E-A739-9011-605431E9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ED232-31E9-04E4-00CC-B52EDE04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9475C-6136-2CB8-506B-CC5B89ED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8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80682-55FE-45BE-A46E-10A1753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6554D-238A-37F1-C789-DF4F1B75B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C6EBA0-DCC6-9449-D2EB-73B31045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7B77A-5EA4-45BA-63D5-F259B7DB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8393A7-A62A-6C3F-CDCD-70C9CBA8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B7368C-C261-B11F-EB73-161422C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6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F9820-B7B4-5023-837A-18E33B6B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0C698C-9209-4638-C598-4376FBB7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56BC9-21C6-9809-077F-20DB16D5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81DE18-0505-DD87-991B-5BB0F3ED8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BD4317-3A52-DD46-23AC-EC80DE12E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924274-0626-1D04-6458-2B030DB9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84D4AC-EE3B-85AA-251E-2333B3E2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30D541-6171-84E7-5387-ED029790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A86D9-308A-132A-956F-4B6A4E16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69F7B3-9C23-0974-2B81-4C1A0FB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A0B6EC-BDEC-C4C9-EC91-9C4D0924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CE2ED-1F44-BE90-6BEB-1223B4D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4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3F2F45-B4B9-CF82-17A6-572FAEFE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B86C66-B476-6F9B-72DD-59401619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84124C-2A43-BA95-D9AA-44AEDCD1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5EAAC-B55A-700C-B812-5FB0C536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B11D6-5ABA-F40F-2CDF-8D4CFC76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0B2763-02AF-5E3D-10E8-3B42F6A5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4C517B-03D3-759D-B409-03CE97C6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BF4D6E-3B2C-ADD8-B39A-316A621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80E39C-90A9-13EA-622A-0B3D224C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39321-5AF2-FFE0-FA7B-3502583D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454C58-1034-04C0-EAFF-59E9A69EB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23F242-7876-86BB-5FC2-01C0252B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AB2AB9-D85A-EF53-1EF4-244006EA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95409-4FC8-62F8-3C8E-179B7B3E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232EA-F819-0704-0E8F-8152FF3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DAF622-0587-4762-5426-95C4BE15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02B604-B1A2-5E18-9601-9307E4AD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BB3B5A-1B52-495C-B64F-CE80A1F75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4EAB7-26DE-B7E2-FEA7-D68730691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85AD1-9761-43FB-97AC-576EC259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4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7613B7-0BCC-ABFF-532B-10166EEB17E2}"/>
              </a:ext>
            </a:extLst>
          </p:cNvPr>
          <p:cNvSpPr txBox="1"/>
          <p:nvPr/>
        </p:nvSpPr>
        <p:spPr>
          <a:xfrm>
            <a:off x="1054923" y="2052156"/>
            <a:ext cx="105919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b="1" i="0" dirty="0">
                <a:solidFill>
                  <a:srgbClr val="121212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</a:t>
            </a:r>
            <a:r>
              <a:rPr lang="pt-BR" sz="6000" b="1" dirty="0">
                <a:solidFill>
                  <a:srgbClr val="12121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ação </a:t>
            </a:r>
            <a:r>
              <a:rPr lang="pt-BR" sz="6000" b="1" i="0" dirty="0">
                <a:solidFill>
                  <a:srgbClr val="121212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Cloud, </a:t>
            </a:r>
            <a:r>
              <a:rPr lang="pt-BR" sz="6000" b="1" i="0" dirty="0" err="1">
                <a:solidFill>
                  <a:srgbClr val="121212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Iot</a:t>
            </a:r>
            <a:r>
              <a:rPr lang="pt-BR" sz="6000" b="1" i="0" dirty="0">
                <a:solidFill>
                  <a:srgbClr val="121212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Indústria 4.0 em Python</a:t>
            </a:r>
          </a:p>
        </p:txBody>
      </p:sp>
    </p:spTree>
    <p:extLst>
      <p:ext uri="{BB962C8B-B14F-4D97-AF65-F5344CB8AC3E}">
        <p14:creationId xmlns:p14="http://schemas.microsoft.com/office/powerpoint/2010/main" val="3064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F69E70-6583-BD0E-B6E9-DA37D5953C0A}"/>
              </a:ext>
            </a:extLst>
          </p:cNvPr>
          <p:cNvSpPr txBox="1"/>
          <p:nvPr/>
        </p:nvSpPr>
        <p:spPr>
          <a:xfrm>
            <a:off x="596437" y="1059100"/>
            <a:ext cx="11043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 Processamento de Dados e Análise</a:t>
            </a:r>
          </a:p>
          <a:p>
            <a:r>
              <a:rPr lang="pt-BR" dirty="0"/>
              <a:t>Python oferece bibliotecas poderosas para processamento de dados e automação de decisões baseadas em condições específicas: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Pandas</a:t>
            </a:r>
            <a:r>
              <a:rPr lang="pt-BR" dirty="0"/>
              <a:t>: Para organizar e analisar os dados de temperatura e umidade ao longo do tempo.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Numpy</a:t>
            </a:r>
            <a:r>
              <a:rPr lang="pt-BR" dirty="0"/>
              <a:t>: Para cálculos matemáticos e manipulação de grandes conjuntos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Scikit-learn</a:t>
            </a:r>
            <a:r>
              <a:rPr lang="pt-BR" dirty="0"/>
              <a:t>: Para criar modelos preditivos, como a previsão de variações de temperatura e umidade com base em dados históricos.</a:t>
            </a:r>
          </a:p>
          <a:p>
            <a:r>
              <a:rPr lang="pt-BR" dirty="0"/>
              <a:t>Por exemplo, você pode armazenar os dados coletados dos sensores e analisar tendências, identificando momentos de maior variação e criando alertas automáticos.</a:t>
            </a:r>
          </a:p>
        </p:txBody>
      </p:sp>
    </p:spTree>
    <p:extLst>
      <p:ext uri="{BB962C8B-B14F-4D97-AF65-F5344CB8AC3E}">
        <p14:creationId xmlns:p14="http://schemas.microsoft.com/office/powerpoint/2010/main" val="348244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7FBA4BB-DA06-416C-BB50-EE5622B84128}"/>
              </a:ext>
            </a:extLst>
          </p:cNvPr>
          <p:cNvSpPr txBox="1"/>
          <p:nvPr/>
        </p:nvSpPr>
        <p:spPr>
          <a:xfrm>
            <a:off x="1145258" y="860621"/>
            <a:ext cx="10735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Comunicação com Plataformas de IoT</a:t>
            </a:r>
          </a:p>
          <a:p>
            <a:r>
              <a:rPr lang="pt-BR" dirty="0"/>
              <a:t>Python pode ser usado para enviar dados para a </a:t>
            </a:r>
            <a:r>
              <a:rPr lang="pt-BR" b="1" dirty="0"/>
              <a:t>nuvem</a:t>
            </a:r>
            <a:r>
              <a:rPr lang="pt-BR" dirty="0"/>
              <a:t> ou servidores remotos. Bibliotecas como </a:t>
            </a:r>
            <a:r>
              <a:rPr lang="pt-BR" b="1" dirty="0" err="1"/>
              <a:t>paho-mqtt</a:t>
            </a:r>
            <a:r>
              <a:rPr lang="pt-BR" dirty="0"/>
              <a:t> permitem a comunicação com plataformas de IoT via protocolo MQTT, que é leve e ideal para dispositivos IoT: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58199F-7C9E-5367-A5B6-A5F60F33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87" y="3032030"/>
            <a:ext cx="628737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7613B7-0BCC-ABFF-532B-10166EEB17E2}"/>
              </a:ext>
            </a:extLst>
          </p:cNvPr>
          <p:cNvSpPr txBox="1"/>
          <p:nvPr/>
        </p:nvSpPr>
        <p:spPr>
          <a:xfrm>
            <a:off x="868040" y="1771830"/>
            <a:ext cx="96251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</a:t>
            </a:r>
            <a:r>
              <a:rPr lang="pt-BR" b="1" dirty="0"/>
              <a:t>Indústria 4.0</a:t>
            </a:r>
            <a:r>
              <a:rPr lang="pt-BR" dirty="0"/>
              <a:t> marca uma nova era de automação e digitalização no setor industrial, onde tecnologias avançadas transformam processos de produção e cadeias de valor. Uma das tecnologias centrais dessa revolução é a </a:t>
            </a:r>
            <a:r>
              <a:rPr lang="pt-BR" b="1" dirty="0"/>
              <a:t>Internet das Coisas (IoT)</a:t>
            </a:r>
            <a:r>
              <a:rPr lang="pt-BR" dirty="0"/>
              <a:t>.</a:t>
            </a:r>
          </a:p>
          <a:p>
            <a:r>
              <a:rPr lang="pt-BR" dirty="0"/>
              <a:t>A IoT 4.0 vai além de simples conexões entre dispositivos. Ela permite a integração de sensores, máquinas, sistemas de controle e até produtos, criando um ambiente interconectado e inteligente. Com a IoT, </a:t>
            </a:r>
            <a:r>
              <a:rPr lang="pt-BR" b="1" dirty="0"/>
              <a:t>dados em tempo real</a:t>
            </a:r>
            <a:r>
              <a:rPr lang="pt-BR" dirty="0"/>
              <a:t> são coletados, analisados e utilizados para tomar decisões automatizadas, otimizando a produtividade, reduzindo desperdícios e melhorando a qualidade dos produtos.</a:t>
            </a:r>
          </a:p>
          <a:p>
            <a:r>
              <a:rPr lang="pt-BR" dirty="0"/>
              <a:t>Na prática, isso significa que as fábricas se tornam mais flexíveis, com máquinas ajustando suas operações de forma autônoma, manutenção preditiva prevenindo falhas antes que elas ocorram e a logística sendo aprimorada com sistemas inteligentes de gestão.</a:t>
            </a:r>
          </a:p>
          <a:p>
            <a:r>
              <a:rPr lang="pt-BR" dirty="0"/>
              <a:t>A </a:t>
            </a:r>
            <a:r>
              <a:rPr lang="pt-BR" b="1" dirty="0"/>
              <a:t>Internet das Coisas</a:t>
            </a:r>
            <a:r>
              <a:rPr lang="pt-BR" dirty="0"/>
              <a:t> está impulsionando a transformação digital e abrindo caminho para novas formas de inovação e competitividade na Indústria 4.0.</a:t>
            </a:r>
          </a:p>
        </p:txBody>
      </p:sp>
    </p:spTree>
    <p:extLst>
      <p:ext uri="{BB962C8B-B14F-4D97-AF65-F5344CB8AC3E}">
        <p14:creationId xmlns:p14="http://schemas.microsoft.com/office/powerpoint/2010/main" val="215921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A90202-13CB-8018-2E8D-C99AF290CDC5}"/>
              </a:ext>
            </a:extLst>
          </p:cNvPr>
          <p:cNvSpPr txBox="1"/>
          <p:nvPr/>
        </p:nvSpPr>
        <p:spPr>
          <a:xfrm>
            <a:off x="355427" y="1262928"/>
            <a:ext cx="51748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1. Controle de Umidade e Temperatura em Ambientes Industriais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Sensores inteligentes</a:t>
            </a:r>
            <a:r>
              <a:rPr lang="pt-BR" dirty="0"/>
              <a:t> são instalados em fábricas, armazéns e até estufas agrícolas para monitorar continuamente a umidade e a temperatura.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b="1" dirty="0"/>
              <a:t>dados são transmitidos em tempo real</a:t>
            </a:r>
            <a:r>
              <a:rPr lang="pt-BR" dirty="0"/>
              <a:t> para uma plataforma central que analisa as condições e ajusta automaticamente os sistemas de ventilação ou climatização, mantendo o ambiente ideal para a produção ou armazenamento.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Benefícios:</a:t>
            </a:r>
            <a:r>
              <a:rPr lang="pt-BR" dirty="0"/>
              <a:t> melhora a qualidade dos produtos, evita deterioração de materiais sensíveis e reduz o consumo de energia por meio da automação dos controles climáticos.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837AFD-5A55-8D79-FC19-34EEB297F32A}"/>
              </a:ext>
            </a:extLst>
          </p:cNvPr>
          <p:cNvSpPr txBox="1"/>
          <p:nvPr/>
        </p:nvSpPr>
        <p:spPr>
          <a:xfrm>
            <a:off x="5739529" y="1219087"/>
            <a:ext cx="60970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 Manutenção Preditiva de Máquinas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Sensores de vibração, temperatura e desempenho</a:t>
            </a:r>
            <a:r>
              <a:rPr lang="pt-BR" dirty="0"/>
              <a:t> instalados em máquinas industriais detectam sinais de desgaste ou possíveis falhas.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 esses dados, sistemas de IoT realizam </a:t>
            </a:r>
            <a:r>
              <a:rPr lang="pt-BR" b="1" dirty="0"/>
              <a:t>análises preditivas</a:t>
            </a:r>
            <a:r>
              <a:rPr lang="pt-BR" dirty="0"/>
              <a:t> que alertam quando uma manutenção preventiva é necessária, evitando paradas inesperadas e prolongando a vida útil dos equipamentos.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Benefícios:</a:t>
            </a:r>
            <a:r>
              <a:rPr lang="pt-BR" dirty="0"/>
              <a:t> redução de custos de reparo, menor tempo de inatividade e aumento da produtividade.</a:t>
            </a:r>
          </a:p>
        </p:txBody>
      </p:sp>
    </p:spTree>
    <p:extLst>
      <p:ext uri="{BB962C8B-B14F-4D97-AF65-F5344CB8AC3E}">
        <p14:creationId xmlns:p14="http://schemas.microsoft.com/office/powerpoint/2010/main" val="37713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FC43EF4-BE3C-B215-72A1-3CEBA111D408}"/>
              </a:ext>
            </a:extLst>
          </p:cNvPr>
          <p:cNvSpPr txBox="1"/>
          <p:nvPr/>
        </p:nvSpPr>
        <p:spPr>
          <a:xfrm>
            <a:off x="468160" y="926151"/>
            <a:ext cx="46800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 Monitoramento de Frotas e Logística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Dispositivos IoT rastreiam veículos em tempo real, fornecendo informações sobre localização, velocidade, temperatura da carga (para transporte de perecíveis) e até o nível de combustível.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empresas conseguem otimizar rotas, prever a necessidade de manutenção dos veículos e garantir que a carga seja mantida nas condições adequadas durante o transporte.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Benefícios:</a:t>
            </a:r>
            <a:r>
              <a:rPr lang="pt-BR" dirty="0"/>
              <a:t> maior eficiência logística, redução de custos operacionais e garantia de qualidade no transporte de produtos sensíveis.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5BCF66-B4B2-2C4C-22F7-3D35169C2554}"/>
              </a:ext>
            </a:extLst>
          </p:cNvPr>
          <p:cNvSpPr txBox="1"/>
          <p:nvPr/>
        </p:nvSpPr>
        <p:spPr>
          <a:xfrm>
            <a:off x="6096000" y="926151"/>
            <a:ext cx="55756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Controle de Qualidade Automatizado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Câmeras e sensores IoT podem ser instalados em linhas de produção para monitorar defeitos em produtos à medida que eles são fabricados.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Utilizando </a:t>
            </a:r>
            <a:r>
              <a:rPr lang="pt-BR" b="1" dirty="0"/>
              <a:t>visão computacional</a:t>
            </a:r>
            <a:r>
              <a:rPr lang="pt-BR" dirty="0"/>
              <a:t> e inteligência artificial, o sistema identifica falhas, enviando alertas ou ajustando automaticamente o processo de fabricação.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Benefícios:</a:t>
            </a:r>
            <a:r>
              <a:rPr lang="pt-BR" dirty="0"/>
              <a:t> redução de erros humanos, garantia de alta qualidade e maior rapidez na correção de falhas.</a:t>
            </a:r>
          </a:p>
        </p:txBody>
      </p:sp>
    </p:spTree>
    <p:extLst>
      <p:ext uri="{BB962C8B-B14F-4D97-AF65-F5344CB8AC3E}">
        <p14:creationId xmlns:p14="http://schemas.microsoft.com/office/powerpoint/2010/main" val="22837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F0335-463E-6A18-F2B2-AE4026DEBB04}"/>
              </a:ext>
            </a:extLst>
          </p:cNvPr>
          <p:cNvSpPr txBox="1"/>
          <p:nvPr/>
        </p:nvSpPr>
        <p:spPr>
          <a:xfrm>
            <a:off x="637262" y="465541"/>
            <a:ext cx="48992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1. Sensores IoT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Sensores de Umidade e Temperatura:</a:t>
            </a:r>
            <a:r>
              <a:rPr lang="pt-BR" dirty="0"/>
              <a:t> Dispositivos como o </a:t>
            </a:r>
            <a:r>
              <a:rPr lang="pt-BR" b="1" dirty="0"/>
              <a:t>DHT22</a:t>
            </a:r>
            <a:r>
              <a:rPr lang="pt-BR" dirty="0"/>
              <a:t>, </a:t>
            </a:r>
            <a:r>
              <a:rPr lang="pt-BR" b="1" dirty="0"/>
              <a:t>BME280</a:t>
            </a:r>
            <a:r>
              <a:rPr lang="pt-BR" dirty="0"/>
              <a:t> e </a:t>
            </a:r>
            <a:r>
              <a:rPr lang="pt-BR" b="1" dirty="0"/>
              <a:t>SHT31</a:t>
            </a:r>
            <a:r>
              <a:rPr lang="pt-BR" dirty="0"/>
              <a:t> são amplamente utilizados para medir a umidade e a temperatura de ambientes com alta precisão.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Esses sensores podem ser conectados a microcontroladores ou gateways IoT para transmitir dados em tempo real.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DB580B-9D39-AD87-497D-793A263EBBB1}"/>
              </a:ext>
            </a:extLst>
          </p:cNvPr>
          <p:cNvSpPr txBox="1"/>
          <p:nvPr/>
        </p:nvSpPr>
        <p:spPr>
          <a:xfrm>
            <a:off x="637262" y="3283183"/>
            <a:ext cx="46988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 Microcontroladores e Gateways IoT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Arduino</a:t>
            </a:r>
            <a:r>
              <a:rPr lang="pt-BR" dirty="0"/>
              <a:t> e </a:t>
            </a:r>
            <a:r>
              <a:rPr lang="pt-BR" b="1" dirty="0"/>
              <a:t>ESP8266/ESP32:</a:t>
            </a:r>
            <a:r>
              <a:rPr lang="pt-BR" dirty="0"/>
              <a:t> Microcontroladores populares que podem ser usados para ler os dados dos sensores e enviar essas informações para a nuvem ou sistemas locais.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Raspberry</a:t>
            </a:r>
            <a:r>
              <a:rPr lang="pt-BR" b="1" dirty="0"/>
              <a:t> Pi:</a:t>
            </a:r>
            <a:r>
              <a:rPr lang="pt-BR" dirty="0"/>
              <a:t> Para soluções mais robustas, o </a:t>
            </a:r>
            <a:r>
              <a:rPr lang="pt-BR" dirty="0" err="1"/>
              <a:t>Raspberry</a:t>
            </a:r>
            <a:r>
              <a:rPr lang="pt-BR" dirty="0"/>
              <a:t> Pi pode ser utilizado como um </a:t>
            </a:r>
            <a:r>
              <a:rPr lang="pt-BR" dirty="0" err="1"/>
              <a:t>mini-servidor</a:t>
            </a:r>
            <a:r>
              <a:rPr lang="pt-BR" dirty="0"/>
              <a:t> local para processar os dados e tomar decisões locais (por exemplo, ativar um sistema de ar condicionado ou ventilação).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A63E25-7706-706D-BE5D-67840D2D0A92}"/>
              </a:ext>
            </a:extLst>
          </p:cNvPr>
          <p:cNvSpPr txBox="1"/>
          <p:nvPr/>
        </p:nvSpPr>
        <p:spPr>
          <a:xfrm>
            <a:off x="5960823" y="604040"/>
            <a:ext cx="5387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3Plataformas de IoT e Serviços na Nuvem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AWS IoT</a:t>
            </a:r>
            <a:r>
              <a:rPr lang="pt-BR" dirty="0"/>
              <a:t> ou </a:t>
            </a:r>
            <a:r>
              <a:rPr lang="pt-BR" b="1" dirty="0"/>
              <a:t>Microsoft Azure IoT:</a:t>
            </a:r>
            <a:r>
              <a:rPr lang="pt-BR" dirty="0"/>
              <a:t> Plataformas que oferecem infraestrutura para conectar dispositivos IoT à nuvem, armazenar dados e executar algoritmos de análise.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ThingSpeak</a:t>
            </a:r>
            <a:r>
              <a:rPr lang="pt-BR" dirty="0"/>
              <a:t>: Uma plataforma mais simples e open-</a:t>
            </a:r>
            <a:r>
              <a:rPr lang="pt-BR" dirty="0" err="1"/>
              <a:t>source</a:t>
            </a:r>
            <a:r>
              <a:rPr lang="pt-BR" dirty="0"/>
              <a:t> para enviar e visualizar dados de sensores de temperatura e umidade, ideal para projetos menores ou protótipos.</a:t>
            </a:r>
          </a:p>
        </p:txBody>
      </p:sp>
    </p:spTree>
    <p:extLst>
      <p:ext uri="{BB962C8B-B14F-4D97-AF65-F5344CB8AC3E}">
        <p14:creationId xmlns:p14="http://schemas.microsoft.com/office/powerpoint/2010/main" val="35315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F5B720-F4D0-5158-24DD-646AD150D671}"/>
              </a:ext>
            </a:extLst>
          </p:cNvPr>
          <p:cNvSpPr txBox="1"/>
          <p:nvPr/>
        </p:nvSpPr>
        <p:spPr>
          <a:xfrm>
            <a:off x="637262" y="244196"/>
            <a:ext cx="5049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Software para Automação e Controle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Node-RED:</a:t>
            </a:r>
            <a:r>
              <a:rPr lang="pt-BR" dirty="0"/>
              <a:t> Ferramenta de programação baseada em fluxos que permite automatizar o controle do ambiente com base nos dados dos sensores. Pode, por exemplo, ativar/desativar sistemas de climatização dependendo dos níveis de temperatura ou umidade.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Home </a:t>
            </a:r>
            <a:r>
              <a:rPr lang="pt-BR" b="1" dirty="0" err="1"/>
              <a:t>Assistant</a:t>
            </a:r>
            <a:r>
              <a:rPr lang="pt-BR" b="1" dirty="0"/>
              <a:t>:</a:t>
            </a:r>
            <a:r>
              <a:rPr lang="pt-BR" dirty="0"/>
              <a:t> Uma plataforma de automação open-</a:t>
            </a:r>
            <a:r>
              <a:rPr lang="pt-BR" dirty="0" err="1"/>
              <a:t>source</a:t>
            </a:r>
            <a:r>
              <a:rPr lang="pt-BR" dirty="0"/>
              <a:t> que pode ser usada para integrar sensores e atuar sobre dispositivos de controle de clima, como ar-condicionado, umidificadores e ventiladores.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944628-FBA6-88CD-B7DB-0FEEA8F6A12B}"/>
              </a:ext>
            </a:extLst>
          </p:cNvPr>
          <p:cNvSpPr txBox="1"/>
          <p:nvPr/>
        </p:nvSpPr>
        <p:spPr>
          <a:xfrm>
            <a:off x="505738" y="4268615"/>
            <a:ext cx="51810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5. Comunicação e Redes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Wi-Fi, </a:t>
            </a:r>
            <a:r>
              <a:rPr lang="pt-BR" b="1" dirty="0" err="1"/>
              <a:t>LoRa</a:t>
            </a:r>
            <a:r>
              <a:rPr lang="pt-BR" b="1" dirty="0"/>
              <a:t> ou </a:t>
            </a:r>
            <a:r>
              <a:rPr lang="pt-BR" b="1" dirty="0" err="1"/>
              <a:t>Zigbee</a:t>
            </a:r>
            <a:r>
              <a:rPr lang="pt-BR" b="1" dirty="0"/>
              <a:t>:</a:t>
            </a:r>
            <a:r>
              <a:rPr lang="pt-BR" dirty="0"/>
              <a:t> Para conectar os sensores ao sistema central. </a:t>
            </a:r>
            <a:r>
              <a:rPr lang="pt-BR" b="1" dirty="0"/>
              <a:t>Wi-Fi</a:t>
            </a:r>
            <a:r>
              <a:rPr lang="pt-BR" dirty="0"/>
              <a:t> é uma escolha comum para curtas distâncias, mas </a:t>
            </a:r>
            <a:r>
              <a:rPr lang="pt-BR" b="1" dirty="0" err="1"/>
              <a:t>LoRa</a:t>
            </a:r>
            <a:r>
              <a:rPr lang="pt-BR" dirty="0"/>
              <a:t> ou </a:t>
            </a:r>
            <a:r>
              <a:rPr lang="pt-BR" b="1" dirty="0" err="1"/>
              <a:t>Zigbee</a:t>
            </a:r>
            <a:r>
              <a:rPr lang="pt-BR" dirty="0"/>
              <a:t> são melhores opções para longa distância e baixo consumo de energia em ambientes industriais.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279F39-D63C-5AAC-AC4A-507B5A0A43C5}"/>
              </a:ext>
            </a:extLst>
          </p:cNvPr>
          <p:cNvSpPr txBox="1"/>
          <p:nvPr/>
        </p:nvSpPr>
        <p:spPr>
          <a:xfrm>
            <a:off x="5942034" y="363906"/>
            <a:ext cx="56695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6. Interface de Visualização e Controle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Dashboards personalizados</a:t>
            </a:r>
            <a:r>
              <a:rPr lang="pt-BR" dirty="0"/>
              <a:t> podem ser criados usando ferramentas como </a:t>
            </a:r>
            <a:r>
              <a:rPr lang="pt-BR" b="1" dirty="0" err="1"/>
              <a:t>Grafana</a:t>
            </a:r>
            <a:r>
              <a:rPr lang="pt-BR" dirty="0"/>
              <a:t> ou </a:t>
            </a:r>
            <a:r>
              <a:rPr lang="pt-BR" b="1" dirty="0"/>
              <a:t>Power BI</a:t>
            </a:r>
            <a:r>
              <a:rPr lang="pt-BR" dirty="0"/>
              <a:t> para visualizar os dados em tempo real, criar gráficos históricos e monitorar alertas quando a temperatura ou umidade ultrapassam limites predefinidos.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Alertas via SMS ou E-mail</a:t>
            </a:r>
            <a:r>
              <a:rPr lang="pt-BR" dirty="0"/>
              <a:t>: Serviços como </a:t>
            </a:r>
            <a:r>
              <a:rPr lang="pt-BR" b="1" dirty="0" err="1"/>
              <a:t>Twilio</a:t>
            </a:r>
            <a:r>
              <a:rPr lang="pt-BR" dirty="0"/>
              <a:t> podem ser integrados para enviar notificações automáticas ao usuário caso os níveis de umidade ou temperatura saiam dos padrões.</a:t>
            </a:r>
          </a:p>
        </p:txBody>
      </p:sp>
    </p:spTree>
    <p:extLst>
      <p:ext uri="{BB962C8B-B14F-4D97-AF65-F5344CB8AC3E}">
        <p14:creationId xmlns:p14="http://schemas.microsoft.com/office/powerpoint/2010/main" val="401048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72AEBD-8BFC-96E5-0111-9888E03E1D9C}"/>
              </a:ext>
            </a:extLst>
          </p:cNvPr>
          <p:cNvSpPr txBox="1"/>
          <p:nvPr/>
        </p:nvSpPr>
        <p:spPr>
          <a:xfrm>
            <a:off x="781446" y="1392832"/>
            <a:ext cx="102514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Como Funciona o Sistema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Sensores</a:t>
            </a:r>
            <a:r>
              <a:rPr lang="pt-BR" dirty="0"/>
              <a:t> medem constantemente a temperatura e a umidade.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Microcontroladores</a:t>
            </a:r>
            <a:r>
              <a:rPr lang="pt-BR" dirty="0"/>
              <a:t> recebem os dados dos sensores e os enviam para uma plataforma de IoT ou servidor local.</a:t>
            </a:r>
          </a:p>
          <a:p>
            <a:pPr>
              <a:buFont typeface="+mj-lt"/>
              <a:buAutoNum type="arabicPeriod"/>
            </a:pPr>
            <a:r>
              <a:rPr lang="pt-BR" dirty="0"/>
              <a:t>A plataforma </a:t>
            </a:r>
            <a:r>
              <a:rPr lang="pt-BR" b="1" dirty="0"/>
              <a:t>processa os dados</a:t>
            </a:r>
            <a:r>
              <a:rPr lang="pt-BR" dirty="0"/>
              <a:t> e, se for identificado que os parâmetros estão fora do desejado, </a:t>
            </a:r>
            <a:r>
              <a:rPr lang="pt-BR" b="1" dirty="0"/>
              <a:t>dispara ações automáticas</a:t>
            </a:r>
            <a:r>
              <a:rPr lang="pt-BR" dirty="0"/>
              <a:t>, como ajustar o ar-condicionado, ligar ventiladores ou enviar notificações.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Dashboard</a:t>
            </a:r>
            <a:r>
              <a:rPr lang="pt-BR" dirty="0"/>
              <a:t> permite aos operadores acompanhar o clima em tempo real, fazer ajustes manuais, e configurar alertas para condições críticas.</a:t>
            </a:r>
          </a:p>
        </p:txBody>
      </p:sp>
    </p:spTree>
    <p:extLst>
      <p:ext uri="{BB962C8B-B14F-4D97-AF65-F5344CB8AC3E}">
        <p14:creationId xmlns:p14="http://schemas.microsoft.com/office/powerpoint/2010/main" val="16212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E9B240-043E-7E6A-15E0-1C5076C45F4A}"/>
              </a:ext>
            </a:extLst>
          </p:cNvPr>
          <p:cNvSpPr txBox="1"/>
          <p:nvPr/>
        </p:nvSpPr>
        <p:spPr>
          <a:xfrm>
            <a:off x="205114" y="976255"/>
            <a:ext cx="60970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Uso de Python no Controle de Clima e Umidade com IoT</a:t>
            </a:r>
          </a:p>
          <a:p>
            <a:r>
              <a:rPr lang="pt-BR" b="1" dirty="0"/>
              <a:t>1. Integração com Sensores</a:t>
            </a:r>
          </a:p>
          <a:p>
            <a:r>
              <a:rPr lang="pt-BR" dirty="0"/>
              <a:t>Python pode ser utilizado para </a:t>
            </a:r>
            <a:r>
              <a:rPr lang="pt-BR" b="1" dirty="0"/>
              <a:t>ler dados de sensores de temperatura e umidade</a:t>
            </a:r>
            <a:r>
              <a:rPr lang="pt-BR" dirty="0"/>
              <a:t> conectados a dispositivos como </a:t>
            </a:r>
            <a:r>
              <a:rPr lang="pt-BR" dirty="0" err="1"/>
              <a:t>Raspberry</a:t>
            </a:r>
            <a:r>
              <a:rPr lang="pt-BR" dirty="0"/>
              <a:t> Pi ou ESP32. Algumas bibliotecas populares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Adafruit_DHT</a:t>
            </a:r>
            <a:r>
              <a:rPr lang="pt-BR" dirty="0"/>
              <a:t>: Biblioteca que permite a leitura de sensores como DHT11, DHT22 (usados para medir temperatura e umidade).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smbus2</a:t>
            </a:r>
            <a:r>
              <a:rPr lang="pt-BR" dirty="0"/>
              <a:t>: Usada para comunicação com sensores que utilizam o protocolo I2C, como o BME280.</a:t>
            </a:r>
          </a:p>
          <a:p>
            <a:r>
              <a:rPr lang="pt-BR" b="1" dirty="0"/>
              <a:t>Exemplo básico de código com Python e o sensor DHT22: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46849D-633B-30E6-C66D-2392E865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41" y="1093060"/>
            <a:ext cx="5655756" cy="29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A4246C0-F346-A64C-1E71-1730C9538212}"/>
              </a:ext>
            </a:extLst>
          </p:cNvPr>
          <p:cNvSpPr txBox="1"/>
          <p:nvPr/>
        </p:nvSpPr>
        <p:spPr>
          <a:xfrm>
            <a:off x="205114" y="1413447"/>
            <a:ext cx="5655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 Automação e Controle</a:t>
            </a:r>
          </a:p>
          <a:p>
            <a:r>
              <a:rPr lang="pt-BR" dirty="0"/>
              <a:t>Python pode ser integrado a plataformas como </a:t>
            </a:r>
            <a:r>
              <a:rPr lang="pt-BR" b="1" dirty="0"/>
              <a:t>Node-RED</a:t>
            </a:r>
            <a:r>
              <a:rPr lang="pt-BR" dirty="0"/>
              <a:t> ou </a:t>
            </a:r>
            <a:r>
              <a:rPr lang="pt-BR" b="1" dirty="0"/>
              <a:t>Home </a:t>
            </a:r>
            <a:r>
              <a:rPr lang="pt-BR" b="1" dirty="0" err="1"/>
              <a:t>Assistant</a:t>
            </a:r>
            <a:r>
              <a:rPr lang="pt-BR" dirty="0"/>
              <a:t> para automatizar o controle de climatização. Você pode programar rotinas com base nos dados recebidos dos sensores, ativando dispositivos como ar-condicionado, ventiladores ou umidificadores.</a:t>
            </a:r>
          </a:p>
          <a:p>
            <a:r>
              <a:rPr lang="pt-BR" dirty="0"/>
              <a:t>Usando </a:t>
            </a:r>
            <a:r>
              <a:rPr lang="pt-BR" b="1" dirty="0"/>
              <a:t>GPIO Zero</a:t>
            </a:r>
            <a:r>
              <a:rPr lang="pt-BR" dirty="0"/>
              <a:t> em Python, por exemplo, você pode controlar relés que ligam e desligam aparelhos de controle de clima: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D2986E-91EB-1D62-19FD-2D16BD98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73" y="1672944"/>
            <a:ext cx="5046892" cy="20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18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Ebrima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Juliani</dc:creator>
  <cp:lastModifiedBy>Victor Juliani</cp:lastModifiedBy>
  <cp:revision>2</cp:revision>
  <dcterms:created xsi:type="dcterms:W3CDTF">2024-09-24T00:06:19Z</dcterms:created>
  <dcterms:modified xsi:type="dcterms:W3CDTF">2024-09-24T00:51:08Z</dcterms:modified>
</cp:coreProperties>
</file>