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0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55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1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9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46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46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06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1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6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81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5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0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3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1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6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37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E11F2E-F794-4098-80EF-896A6D97A1E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CA6DAF-0A52-4256-B621-CAD347D65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13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Arial Narrow" panose="020B0606020202030204" pitchFamily="34" charset="0"/>
              </a:rPr>
              <a:t>DIVIDIR E CONQUISTAR</a:t>
            </a:r>
            <a:endParaRPr lang="pt-B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ookman Old Style" panose="02050604050505020204" pitchFamily="18" charset="0"/>
              </a:rPr>
              <a:t>2 funções, 1 programa</a:t>
            </a:r>
            <a:endParaRPr lang="pt-BR" dirty="0">
              <a:latin typeface="Bookman Old Style" panose="0205060405050502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Função 1: Divide recursivamente o vetor em unidades funcionais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r">
              <a:buNone/>
            </a:pPr>
            <a:r>
              <a:rPr lang="pt-BR" i="1" dirty="0" smtClean="0"/>
              <a:t>“</a:t>
            </a:r>
            <a:r>
              <a:rPr lang="pt-BR" sz="2000" i="1" dirty="0"/>
              <a:t>Impossível ordenar </a:t>
            </a:r>
            <a:r>
              <a:rPr lang="pt-BR" sz="2000" i="1" dirty="0" smtClean="0"/>
              <a:t>somente um número, </a:t>
            </a:r>
            <a:endParaRPr lang="pt-BR" sz="2000" i="1" dirty="0"/>
          </a:p>
          <a:p>
            <a:pPr marL="0" indent="0" algn="r">
              <a:buNone/>
            </a:pPr>
            <a:r>
              <a:rPr lang="pt-BR" sz="2000" i="1" dirty="0"/>
              <a:t>     não é mesmo”</a:t>
            </a:r>
            <a:r>
              <a:rPr lang="pt-BR" sz="2000" dirty="0"/>
              <a:t> </a:t>
            </a:r>
            <a:r>
              <a:rPr lang="pt-BR" sz="2000" dirty="0" smtClean="0"/>
              <a:t>(</a:t>
            </a:r>
            <a:r>
              <a:rPr lang="pt-BR" sz="2000" dirty="0" err="1" smtClean="0"/>
              <a:t>Rolmes</a:t>
            </a:r>
            <a:r>
              <a:rPr lang="pt-BR" sz="2000" dirty="0" smtClean="0"/>
              <a:t>, </a:t>
            </a:r>
            <a:r>
              <a:rPr lang="pt-BR" sz="2000" dirty="0" err="1" smtClean="0"/>
              <a:t>Xeróque</a:t>
            </a:r>
            <a:r>
              <a:rPr lang="pt-BR" sz="2000" dirty="0" smtClean="0"/>
              <a:t>, 2018)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Função 2: Junta novamente as unidades, só que agora intercalando de forma ordenada.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7407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1" y="2466474"/>
            <a:ext cx="9601196" cy="3409394"/>
          </a:xfrm>
        </p:spPr>
        <p:txBody>
          <a:bodyPr>
            <a:normAutofit/>
          </a:bodyPr>
          <a:lstStyle/>
          <a:p>
            <a:r>
              <a:rPr lang="pt-BR" dirty="0"/>
              <a:t>Merge </a:t>
            </a:r>
            <a:r>
              <a:rPr lang="pt-BR" dirty="0" err="1"/>
              <a:t>Sort</a:t>
            </a:r>
            <a:r>
              <a:rPr lang="pt-BR" dirty="0"/>
              <a:t> é um algoritmo recursivo e a complexidade do tempo pode ser expressa como a seguinte relação de recorrência.</a:t>
            </a:r>
          </a:p>
          <a:p>
            <a:r>
              <a:rPr lang="pt-BR" dirty="0" smtClean="0"/>
              <a:t>Tempo</a:t>
            </a:r>
            <a:r>
              <a:rPr lang="pt-BR" dirty="0" smtClean="0"/>
              <a:t>: </a:t>
            </a:r>
            <a:r>
              <a:rPr lang="el-GR" b="1" dirty="0"/>
              <a:t>Θ </a:t>
            </a:r>
            <a:r>
              <a:rPr lang="pt-BR" b="1" dirty="0" smtClean="0"/>
              <a:t>(n*</a:t>
            </a:r>
            <a:r>
              <a:rPr lang="pt-BR" b="1" dirty="0" err="1" smtClean="0"/>
              <a:t>logn</a:t>
            </a:r>
            <a:r>
              <a:rPr lang="pt-BR" b="1" dirty="0" smtClean="0"/>
              <a:t>)</a:t>
            </a:r>
          </a:p>
          <a:p>
            <a:r>
              <a:rPr lang="pt-BR" dirty="0"/>
              <a:t>A recorrência acima pode ser resolvida usando o método </a:t>
            </a:r>
            <a:r>
              <a:rPr lang="pt-BR" dirty="0" err="1"/>
              <a:t>Recurrence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dirty="0"/>
              <a:t>método Master. Caia no caso II do Método Mestre e a solução da recorrência </a:t>
            </a:r>
            <a:r>
              <a:rPr lang="pt-BR" dirty="0" smtClean="0"/>
              <a:t>é</a:t>
            </a:r>
            <a:r>
              <a:rPr lang="el-GR" b="1" dirty="0"/>
              <a:t>Θ </a:t>
            </a:r>
            <a:r>
              <a:rPr lang="pt-BR" b="1" dirty="0"/>
              <a:t>(n*</a:t>
            </a:r>
            <a:r>
              <a:rPr lang="pt-BR" b="1" dirty="0" err="1"/>
              <a:t>logn</a:t>
            </a:r>
            <a:r>
              <a:rPr lang="pt-BR" b="1" dirty="0" smtClean="0"/>
              <a:t>)</a:t>
            </a:r>
            <a:endParaRPr lang="pt-BR" b="1" dirty="0"/>
          </a:p>
        </p:txBody>
      </p:sp>
      <p:sp>
        <p:nvSpPr>
          <p:cNvPr id="4" name="AutoShape 2" descr="\Theta(nLogn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5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325479" y="2505670"/>
            <a:ext cx="95410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complexidade de tempo de Merge </a:t>
            </a:r>
            <a:r>
              <a:rPr lang="pt-BR" dirty="0" err="1" smtClean="0"/>
              <a:t>Sort</a:t>
            </a:r>
            <a:r>
              <a:rPr lang="pt-BR" dirty="0" smtClean="0"/>
              <a:t> </a:t>
            </a:r>
            <a:r>
              <a:rPr lang="pt-BR" dirty="0"/>
              <a:t>: </a:t>
            </a:r>
            <a:r>
              <a:rPr lang="el-GR" b="1" dirty="0"/>
              <a:t>Θ </a:t>
            </a:r>
            <a:r>
              <a:rPr lang="pt-BR" b="1" dirty="0"/>
              <a:t>(</a:t>
            </a:r>
            <a:r>
              <a:rPr lang="pt-BR" b="1" dirty="0" smtClean="0"/>
              <a:t>n*</a:t>
            </a:r>
            <a:r>
              <a:rPr lang="pt-BR" b="1" dirty="0" err="1" smtClean="0"/>
              <a:t>logn</a:t>
            </a:r>
            <a:r>
              <a:rPr lang="pt-BR" b="1" dirty="0" smtClean="0"/>
              <a:t>) </a:t>
            </a:r>
            <a:r>
              <a:rPr lang="pt-BR" dirty="0" smtClean="0"/>
              <a:t>é em </a:t>
            </a:r>
            <a:r>
              <a:rPr lang="pt-BR" dirty="0"/>
              <a:t>todos os 3 casos (pior, médio e melhor), pois o tipo de </a:t>
            </a:r>
            <a:r>
              <a:rPr lang="pt-BR" dirty="0" err="1"/>
              <a:t>mesclagem</a:t>
            </a:r>
            <a:r>
              <a:rPr lang="pt-BR" dirty="0"/>
              <a:t> sempre divide a matriz em duas metades e leva tempo linear para fundir duas metades.</a:t>
            </a:r>
          </a:p>
        </p:txBody>
      </p:sp>
      <p:sp>
        <p:nvSpPr>
          <p:cNvPr id="9" name="Retângulo 8"/>
          <p:cNvSpPr/>
          <p:nvPr/>
        </p:nvSpPr>
        <p:spPr>
          <a:xfrm>
            <a:off x="4669470" y="1535850"/>
            <a:ext cx="50279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Complexidade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325479" y="361649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Espaço auxiliar: O (n)</a:t>
            </a:r>
          </a:p>
          <a:p>
            <a:endParaRPr lang="pt-BR" dirty="0"/>
          </a:p>
          <a:p>
            <a:r>
              <a:rPr lang="pt-BR" dirty="0"/>
              <a:t>Paradigma algorítmico: divisão e conquista</a:t>
            </a:r>
          </a:p>
          <a:p>
            <a:endParaRPr lang="pt-BR" dirty="0"/>
          </a:p>
          <a:p>
            <a:r>
              <a:rPr lang="pt-BR" dirty="0"/>
              <a:t>Classificando no lugar: não em uma implementação típica</a:t>
            </a:r>
          </a:p>
          <a:p>
            <a:endParaRPr lang="pt-BR" dirty="0"/>
          </a:p>
          <a:p>
            <a:r>
              <a:rPr lang="pt-BR" dirty="0"/>
              <a:t>Estável: sim</a:t>
            </a:r>
          </a:p>
        </p:txBody>
      </p:sp>
    </p:spTree>
    <p:extLst>
      <p:ext uri="{BB962C8B-B14F-4D97-AF65-F5344CB8AC3E}">
        <p14:creationId xmlns:p14="http://schemas.microsoft.com/office/powerpoint/2010/main" val="33038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1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51" y="2285999"/>
            <a:ext cx="7354098" cy="3849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44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645247"/>
            <a:ext cx="9601196" cy="70228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Função 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7" y="1347536"/>
            <a:ext cx="10419346" cy="4752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83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pela atenção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4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194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Bookman Old Style</vt:lpstr>
      <vt:lpstr>Garamond</vt:lpstr>
      <vt:lpstr>Orgânico</vt:lpstr>
      <vt:lpstr>Merge Sort</vt:lpstr>
      <vt:lpstr>2 funções, 1 programa</vt:lpstr>
      <vt:lpstr>Complexidade </vt:lpstr>
      <vt:lpstr>Apresentação do PowerPoint</vt:lpstr>
      <vt:lpstr>Função 1</vt:lpstr>
      <vt:lpstr>Função 2</vt:lpstr>
      <vt:lpstr>Obrigado pela atenção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Victor Rocha</dc:creator>
  <cp:lastModifiedBy>Francis Nutefe Tsigbey</cp:lastModifiedBy>
  <cp:revision>8</cp:revision>
  <dcterms:created xsi:type="dcterms:W3CDTF">2018-01-23T22:03:18Z</dcterms:created>
  <dcterms:modified xsi:type="dcterms:W3CDTF">2018-01-24T11:33:24Z</dcterms:modified>
</cp:coreProperties>
</file>