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Black"/>
      <p:bold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AA03C20-14B5-4A81-A183-5658106040BC}">
  <a:tblStyle styleId="{8AA03C20-14B5-4A81-A183-565810604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11" Type="http://schemas.openxmlformats.org/officeDocument/2006/relationships/slide" Target="slides/slide5.xml"/><Relationship Id="rId22" Type="http://schemas.openxmlformats.org/officeDocument/2006/relationships/font" Target="fonts/RobotoMedium-italic.fntdata"/><Relationship Id="rId10" Type="http://schemas.openxmlformats.org/officeDocument/2006/relationships/slide" Target="slides/slide4.xml"/><Relationship Id="rId21" Type="http://schemas.openxmlformats.org/officeDocument/2006/relationships/font" Target="fonts/RobotoMedium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Black-boldItalic.fntdata"/><Relationship Id="rId14" Type="http://schemas.openxmlformats.org/officeDocument/2006/relationships/font" Target="fonts/RobotoBlack-bold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930a99e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930a99e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30a99e1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30a99e1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30a99e1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30a99e1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c9a98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c9a98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561149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561149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561149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561149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geeksforgeeks.org/binary-search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www.geeksforgeeks.org/binary-search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Roboto Black"/>
                <a:ea typeface="Roboto Black"/>
                <a:cs typeface="Roboto Black"/>
                <a:sym typeface="Roboto Black"/>
              </a:rPr>
              <a:t>Busca binária</a:t>
            </a:r>
            <a:endParaRPr>
              <a:solidFill>
                <a:srgbClr val="999999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13" y="121175"/>
            <a:ext cx="8364576" cy="46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5038600" y="4779200"/>
            <a:ext cx="390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https://www.geeksforgeeks.org/binary-search/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Algumas variações da Busca Binária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Fractional Cascading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Busca exponencial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Árvore Binária de busca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5" y="76275"/>
            <a:ext cx="5100174" cy="497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" name="Google Shape;72;p16"/>
          <p:cNvGraphicFramePr/>
          <p:nvPr/>
        </p:nvGraphicFramePr>
        <p:xfrm>
          <a:off x="5190100" y="7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{8AA03C20-14B5-4A81-A183-5658106040BC}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Google Shape;73;p16"/>
          <p:cNvGraphicFramePr/>
          <p:nvPr/>
        </p:nvGraphicFramePr>
        <p:xfrm>
          <a:off x="5190100" y="85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{8AA03C20-14B5-4A81-A183-5658106040BC}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Google Shape;74;p16"/>
          <p:cNvGraphicFramePr/>
          <p:nvPr/>
        </p:nvGraphicFramePr>
        <p:xfrm>
          <a:off x="5190100" y="163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{8AA03C20-14B5-4A81-A183-5658106040BC}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Google Shape;75;p16"/>
          <p:cNvGraphicFramePr/>
          <p:nvPr/>
        </p:nvGraphicFramePr>
        <p:xfrm>
          <a:off x="5190100" y="236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{8AA03C20-14B5-4A81-A183-5658106040BC}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Google Shape;76;p16"/>
          <p:cNvGraphicFramePr/>
          <p:nvPr/>
        </p:nvGraphicFramePr>
        <p:xfrm>
          <a:off x="5190100" y="309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{8AA03C20-14B5-4A81-A183-5658106040BC}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7474" y="4085313"/>
            <a:ext cx="33337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252400"/>
            <a:ext cx="4800600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038600" y="4779200"/>
            <a:ext cx="390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https://www.geeksforgeeks.org/binary-search/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edium"/>
                <a:ea typeface="Roboto Medium"/>
                <a:cs typeface="Roboto Medium"/>
                <a:sym typeface="Roboto Medium"/>
              </a:rPr>
              <a:t>Analisando...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058150" y="1777650"/>
            <a:ext cx="5027700" cy="15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800">
                <a:latin typeface="Roboto"/>
                <a:ea typeface="Roboto"/>
                <a:cs typeface="Roboto"/>
                <a:sym typeface="Roboto"/>
              </a:rPr>
              <a:t>T(n) = T(n/2) + 1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edium"/>
                <a:ea typeface="Roboto Medium"/>
                <a:cs typeface="Roboto Medium"/>
                <a:sym typeface="Roboto Medium"/>
              </a:rPr>
              <a:t>Complexidade: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898250"/>
            <a:ext cx="85206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6000">
                <a:solidFill>
                  <a:srgbClr val="545454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Θ(log n)</a:t>
            </a:r>
            <a:endParaRPr sz="6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