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1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34564746958593E-2"/>
          <c:y val="7.3398306490177548E-2"/>
          <c:w val="0.88961682366205375"/>
          <c:h val="0.8531767308150912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Planilha1!$A$2:$A$7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500</c:v>
                </c:pt>
                <c:pt idx="5">
                  <c:v>1000</c:v>
                </c:pt>
              </c:numCache>
            </c:numRef>
          </c:xVal>
          <c:yVal>
            <c:numRef>
              <c:f>Planilha1!$B$2:$B$7</c:f>
              <c:numCache>
                <c:formatCode>General</c:formatCode>
                <c:ptCount val="6"/>
                <c:pt idx="0">
                  <c:v>50</c:v>
                </c:pt>
                <c:pt idx="1">
                  <c:v>20</c:v>
                </c:pt>
                <c:pt idx="2">
                  <c:v>10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C66-4AC5-9FEE-8749F4A5E63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52808719"/>
        <c:axId val="1352807887"/>
      </c:scatterChart>
      <c:valAx>
        <c:axId val="1352808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Luminosidade</a:t>
                </a:r>
                <a:r>
                  <a:rPr lang="pt-BR" baseline="0" dirty="0"/>
                  <a:t> (lux)</a:t>
                </a:r>
                <a:endParaRPr lang="pt-B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2807887"/>
        <c:crosses val="autoZero"/>
        <c:crossBetween val="midCat"/>
      </c:valAx>
      <c:valAx>
        <c:axId val="135280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Resistência</a:t>
                </a:r>
                <a:r>
                  <a:rPr lang="pt-BR" baseline="0" dirty="0"/>
                  <a:t> (k</a:t>
                </a:r>
                <a:r>
                  <a:rPr lang="el-GR" sz="1197" b="0" i="0" u="none" strike="noStrike" baseline="0" dirty="0">
                    <a:effectLst/>
                  </a:rPr>
                  <a:t>Ω</a:t>
                </a:r>
                <a:r>
                  <a:rPr lang="pt-BR" baseline="0" dirty="0"/>
                  <a:t>)</a:t>
                </a:r>
                <a:endParaRPr lang="pt-B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28087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34564746958593E-2"/>
          <c:y val="7.3398306490177548E-2"/>
          <c:w val="0.88961682366205375"/>
          <c:h val="0.8531767308150912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Planilha1!$A$2:$A$7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500</c:v>
                </c:pt>
                <c:pt idx="5">
                  <c:v>1000</c:v>
                </c:pt>
              </c:numCache>
            </c:numRef>
          </c:xVal>
          <c:yVal>
            <c:numRef>
              <c:f>Planilha1!$B$2:$B$7</c:f>
              <c:numCache>
                <c:formatCode>General</c:formatCode>
                <c:ptCount val="6"/>
                <c:pt idx="0">
                  <c:v>1E-4</c:v>
                </c:pt>
                <c:pt idx="1">
                  <c:v>2.5000000000000001E-4</c:v>
                </c:pt>
                <c:pt idx="2">
                  <c:v>5.0000000000000001E-4</c:v>
                </c:pt>
                <c:pt idx="3">
                  <c:v>1E-3</c:v>
                </c:pt>
                <c:pt idx="4">
                  <c:v>2.5000000000000001E-3</c:v>
                </c:pt>
                <c:pt idx="5">
                  <c:v>5.0000000000000001E-3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C66-4AC5-9FEE-8749F4A5E63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52808719"/>
        <c:axId val="1352807887"/>
      </c:scatterChart>
      <c:valAx>
        <c:axId val="1352808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Luminosidade</a:t>
                </a:r>
                <a:r>
                  <a:rPr lang="pt-BR" baseline="0" dirty="0"/>
                  <a:t> (lux)</a:t>
                </a:r>
                <a:endParaRPr lang="pt-B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2807887"/>
        <c:crosses val="autoZero"/>
        <c:crossBetween val="midCat"/>
      </c:valAx>
      <c:valAx>
        <c:axId val="135280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Corrente</a:t>
                </a:r>
                <a:r>
                  <a:rPr lang="pt-BR" baseline="0" dirty="0"/>
                  <a:t> (A)</a:t>
                </a:r>
                <a:endParaRPr lang="pt-B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28087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E199B-BB20-480B-8B33-8097DFA0E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E519AD-973D-4989-8EBF-7CD6D9787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AB5C13-3941-43E2-ABF5-DFEA90DA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1384-F4F8-4EFA-B7C4-BEC69C54A8C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21CB0A-6E68-49BE-B404-C4C1A782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67FB6-AD8E-41CD-B435-54C6B334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A9F6-F999-43BC-8E01-CC908AD2F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55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934F1-0860-4E3D-82ED-35748316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C0DD6B-B02A-49C8-BF62-2302A9CF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4F1CC-8D5E-41E9-9966-D603EA03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1384-F4F8-4EFA-B7C4-BEC69C54A8C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104AD8-FE29-419F-9B08-3E054771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D31F0E-CEB4-4387-8C94-FF526589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A9F6-F999-43BC-8E01-CC908AD2F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85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F44716-A3E3-4E11-93D8-E440B7F82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BC2398-72D6-469D-A498-FF52DCB5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FB35EC-8275-4F01-A4F6-4F534524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1384-F4F8-4EFA-B7C4-BEC69C54A8C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BC31DD-121D-4571-BE16-43EDDC4C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89812-AF12-4F4D-9135-2DD8219E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A9F6-F999-43BC-8E01-CC908AD2F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42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7EC8C-7375-46BA-A84D-E5F053A8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ADE0F5-FA83-4DF3-B306-60C9F363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12818B-3B24-4291-B6D1-D53F0FF4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1384-F4F8-4EFA-B7C4-BEC69C54A8C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F9959D-D6FA-47A3-AACC-1A79C487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D11955-5D0B-4ABD-B674-92232E19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A9F6-F999-43BC-8E01-CC908AD2F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08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0666C-15A7-47E9-8A55-E52B86B0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EFDB41-C20D-4F7B-965E-6972A5FEC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262DE-61FF-44D1-8B20-8CEB0501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1384-F4F8-4EFA-B7C4-BEC69C54A8C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22252E-6D6F-44E4-8EC9-6CF44CE8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D946E8-D799-42E8-B2BE-12B19130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A9F6-F999-43BC-8E01-CC908AD2F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3F58C-7900-4BBE-A808-B3CAFB75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E9D57-5C3F-426F-A643-949687C4A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2045B5-0BFC-4F73-87C7-98ADC167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3FDE9B-7A42-4299-A046-F7422753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1384-F4F8-4EFA-B7C4-BEC69C54A8C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FF22E7-6BC0-452D-AA4F-F7784C9A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4E736-CC35-49B2-9088-DBB47A6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A9F6-F999-43BC-8E01-CC908AD2F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12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814F6-2E42-4A08-A101-77EF7E8D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F0383B-53F3-4D4A-A062-ECB00437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B9F3E9-40E7-4EDB-9DE3-52F14643D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1147B0-923F-4D78-B281-B8E38FC44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A4AA44-39BA-4093-B79A-121EEC4CD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AC65E0-090A-4239-A9F3-28C191E8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1384-F4F8-4EFA-B7C4-BEC69C54A8C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4E13BD-1648-44AD-8703-7C1BB87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67414E-B9D8-40D3-B32D-DD94F35D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A9F6-F999-43BC-8E01-CC908AD2F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8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6E462-AD8D-48CD-BA9F-6E1585D0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671EF2-B1D1-4D02-B335-E1B1B94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1384-F4F8-4EFA-B7C4-BEC69C54A8C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3C1D49-4165-4857-ABD4-976CA2DE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2DEA95-2F51-4F26-B4F9-EDF2FE16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A9F6-F999-43BC-8E01-CC908AD2F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62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63FC0E-07BE-470C-8660-AFD90F8D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1384-F4F8-4EFA-B7C4-BEC69C54A8C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602FD6-F0AC-474C-8CEE-BEC17D18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F8CB1C-C366-4508-9613-D08AA53A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A9F6-F999-43BC-8E01-CC908AD2F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27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6D275-1651-4B65-BE0D-18B74387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414DB-3838-41A0-B2C1-8256E049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E600ED-CB04-4F2A-B6BD-EEBDD9C0F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F3525D-EF17-48A2-A9DB-1A31FDA8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1384-F4F8-4EFA-B7C4-BEC69C54A8C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FAE900-71CF-4312-98EC-99F04B39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4F1415-57A7-4DDA-9832-F1C9A07B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A9F6-F999-43BC-8E01-CC908AD2F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4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151AF-2C3D-46A6-A396-0081ADD6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895DB9-2149-42D1-8711-D1BEAE7D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7551AA-6C63-47B0-9755-24036EE8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EA0ACC-C009-4345-946B-D19CBC7A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1384-F4F8-4EFA-B7C4-BEC69C54A8C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2E7CA2-2A80-43F1-BE48-72291245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07F9B6-6B62-46C0-9F27-2AB3E857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A9F6-F999-43BC-8E01-CC908AD2F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76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2EF873-763C-49F1-823F-CB61AFBC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C8808F-C3B1-460E-B837-0F3ABD89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B8C5D-B87E-4D4A-919E-37A1C53DD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1384-F4F8-4EFA-B7C4-BEC69C54A8C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6969D-A245-4EEC-97B7-900CC9D69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A8E55E-893D-4D4B-9D24-75AC3E0C4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3A9F6-F999-43BC-8E01-CC908AD2F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91253-917C-4493-96E3-D8E1DF1A9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Atividade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A45A3E-BEA5-48A8-8E6C-E75DA50EB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Victor </a:t>
            </a:r>
            <a:r>
              <a:rPr lang="pt-BR" dirty="0" err="1"/>
              <a:t>Schernikau</a:t>
            </a:r>
            <a:r>
              <a:rPr lang="pt-BR" dirty="0"/>
              <a:t> Bahia Bittencourt Vieira</a:t>
            </a:r>
          </a:p>
        </p:txBody>
      </p:sp>
    </p:spTree>
    <p:extLst>
      <p:ext uri="{BB962C8B-B14F-4D97-AF65-F5344CB8AC3E}">
        <p14:creationId xmlns:p14="http://schemas.microsoft.com/office/powerpoint/2010/main" val="220269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24F573B2-D885-44DE-90AE-33C58F516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613580"/>
              </p:ext>
            </p:extLst>
          </p:nvPr>
        </p:nvGraphicFramePr>
        <p:xfrm>
          <a:off x="1696720" y="634153"/>
          <a:ext cx="8798560" cy="5589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7420A609-FABB-6D66-9651-D19340F457AC}"/>
              </a:ext>
            </a:extLst>
          </p:cNvPr>
          <p:cNvSpPr/>
          <p:nvPr/>
        </p:nvSpPr>
        <p:spPr>
          <a:xfrm>
            <a:off x="5006535" y="-180814"/>
            <a:ext cx="2178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Parte 1</a:t>
            </a:r>
          </a:p>
        </p:txBody>
      </p:sp>
    </p:spTree>
    <p:extLst>
      <p:ext uri="{BB962C8B-B14F-4D97-AF65-F5344CB8AC3E}">
        <p14:creationId xmlns:p14="http://schemas.microsoft.com/office/powerpoint/2010/main" val="159856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2D95CAF-43A7-4EDF-884C-8B519D12646E}"/>
              </a:ext>
            </a:extLst>
          </p:cNvPr>
          <p:cNvSpPr txBox="1"/>
          <p:nvPr/>
        </p:nvSpPr>
        <p:spPr>
          <a:xfrm>
            <a:off x="243279" y="0"/>
            <a:ext cx="8092337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V=5</a:t>
            </a:r>
          </a:p>
          <a:p>
            <a:endParaRPr lang="pt-BR" dirty="0"/>
          </a:p>
          <a:p>
            <a:r>
              <a:rPr lang="pt-BR" dirty="0"/>
              <a:t>Caso 1: V=R*I                                                     </a:t>
            </a:r>
          </a:p>
          <a:p>
            <a:r>
              <a:rPr lang="pt-BR" dirty="0"/>
              <a:t>5=50000*I</a:t>
            </a:r>
          </a:p>
          <a:p>
            <a:r>
              <a:rPr lang="pt-BR" dirty="0"/>
              <a:t>I = 5/50000</a:t>
            </a:r>
          </a:p>
          <a:p>
            <a:r>
              <a:rPr lang="pt-BR" dirty="0"/>
              <a:t>I= 0,0001 A</a:t>
            </a:r>
          </a:p>
          <a:p>
            <a:endParaRPr lang="pt-BR" dirty="0"/>
          </a:p>
          <a:p>
            <a:r>
              <a:rPr lang="pt-BR" dirty="0"/>
              <a:t>Caso 2: V=R*I</a:t>
            </a:r>
          </a:p>
          <a:p>
            <a:r>
              <a:rPr lang="pt-BR" dirty="0"/>
              <a:t>5=20000*I</a:t>
            </a:r>
          </a:p>
          <a:p>
            <a:r>
              <a:rPr lang="pt-BR" dirty="0"/>
              <a:t>I = 5/20000</a:t>
            </a:r>
          </a:p>
          <a:p>
            <a:r>
              <a:rPr lang="pt-BR" dirty="0"/>
              <a:t>I= 0,00025 A</a:t>
            </a:r>
          </a:p>
          <a:p>
            <a:endParaRPr lang="pt-BR" dirty="0"/>
          </a:p>
          <a:p>
            <a:r>
              <a:rPr lang="pt-BR" dirty="0"/>
              <a:t>Caso 3: V=R*I</a:t>
            </a:r>
          </a:p>
          <a:p>
            <a:r>
              <a:rPr lang="pt-BR" dirty="0"/>
              <a:t>5=10000*I</a:t>
            </a:r>
          </a:p>
          <a:p>
            <a:r>
              <a:rPr lang="pt-BR" dirty="0"/>
              <a:t>I = 5/10000</a:t>
            </a:r>
          </a:p>
          <a:p>
            <a:r>
              <a:rPr lang="pt-BR" dirty="0"/>
              <a:t>I= 0,0005 A</a:t>
            </a:r>
          </a:p>
          <a:p>
            <a:endParaRPr lang="pt-BR" dirty="0"/>
          </a:p>
          <a:p>
            <a:r>
              <a:rPr lang="pt-BR" dirty="0"/>
              <a:t>Caso 4: V=R*I</a:t>
            </a:r>
          </a:p>
          <a:p>
            <a:r>
              <a:rPr lang="pt-BR" dirty="0"/>
              <a:t>5=5000*I</a:t>
            </a:r>
          </a:p>
          <a:p>
            <a:r>
              <a:rPr lang="pt-BR" dirty="0"/>
              <a:t>I = 5/5000</a:t>
            </a:r>
          </a:p>
          <a:p>
            <a:r>
              <a:rPr lang="pt-BR" dirty="0"/>
              <a:t>I= 0,001 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D2A064-D2D3-4C48-B4F4-1528D55725E6}"/>
              </a:ext>
            </a:extLst>
          </p:cNvPr>
          <p:cNvSpPr txBox="1"/>
          <p:nvPr/>
        </p:nvSpPr>
        <p:spPr>
          <a:xfrm>
            <a:off x="2627697" y="5537541"/>
            <a:ext cx="1864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Caso 6: V=R*I</a:t>
            </a:r>
          </a:p>
          <a:p>
            <a:r>
              <a:rPr lang="pt-BR" dirty="0"/>
              <a:t>5=1000*I</a:t>
            </a:r>
          </a:p>
          <a:p>
            <a:r>
              <a:rPr lang="pt-BR" dirty="0"/>
              <a:t>I = 5/1000</a:t>
            </a:r>
          </a:p>
          <a:p>
            <a:r>
              <a:rPr lang="pt-BR" dirty="0"/>
              <a:t>I= 0,005 A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E59065-1FE5-35FE-E9D1-120759A370CA}"/>
              </a:ext>
            </a:extLst>
          </p:cNvPr>
          <p:cNvSpPr/>
          <p:nvPr/>
        </p:nvSpPr>
        <p:spPr>
          <a:xfrm>
            <a:off x="5006536" y="151179"/>
            <a:ext cx="2178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Parte 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94CB59-13F7-7078-FDC8-71AB3BF766B5}"/>
              </a:ext>
            </a:extLst>
          </p:cNvPr>
          <p:cNvSpPr txBox="1"/>
          <p:nvPr/>
        </p:nvSpPr>
        <p:spPr>
          <a:xfrm>
            <a:off x="2623930" y="4371350"/>
            <a:ext cx="2862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Caso 5: V=R*I</a:t>
            </a:r>
          </a:p>
          <a:p>
            <a:r>
              <a:rPr lang="pt-BR" dirty="0"/>
              <a:t>5=2000*I</a:t>
            </a:r>
          </a:p>
          <a:p>
            <a:r>
              <a:rPr lang="pt-BR" dirty="0"/>
              <a:t>I = 5/2000</a:t>
            </a:r>
          </a:p>
          <a:p>
            <a:r>
              <a:rPr lang="pt-BR" dirty="0"/>
              <a:t>I= 0,0025 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193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24F573B2-D885-44DE-90AE-33C58F516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222582"/>
              </p:ext>
            </p:extLst>
          </p:nvPr>
        </p:nvGraphicFramePr>
        <p:xfrm>
          <a:off x="1696720" y="634153"/>
          <a:ext cx="8798560" cy="5589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7420A609-FABB-6D66-9651-D19340F457AC}"/>
              </a:ext>
            </a:extLst>
          </p:cNvPr>
          <p:cNvSpPr/>
          <p:nvPr/>
        </p:nvSpPr>
        <p:spPr>
          <a:xfrm>
            <a:off x="5006535" y="-180814"/>
            <a:ext cx="2178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Parte 3</a:t>
            </a:r>
          </a:p>
        </p:txBody>
      </p:sp>
    </p:spTree>
    <p:extLst>
      <p:ext uri="{BB962C8B-B14F-4D97-AF65-F5344CB8AC3E}">
        <p14:creationId xmlns:p14="http://schemas.microsoft.com/office/powerpoint/2010/main" val="167989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396E10-1D59-332B-FA85-DB72F8614C43}"/>
              </a:ext>
            </a:extLst>
          </p:cNvPr>
          <p:cNvSpPr/>
          <p:nvPr/>
        </p:nvSpPr>
        <p:spPr>
          <a:xfrm>
            <a:off x="5006534" y="157874"/>
            <a:ext cx="2178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Parte 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8A7E22-2D26-3C81-6367-9A53A1BC00B9}"/>
              </a:ext>
            </a:extLst>
          </p:cNvPr>
          <p:cNvSpPr txBox="1"/>
          <p:nvPr/>
        </p:nvSpPr>
        <p:spPr>
          <a:xfrm>
            <a:off x="1338470" y="1775791"/>
            <a:ext cx="5221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V=R.I</a:t>
            </a:r>
          </a:p>
          <a:p>
            <a:r>
              <a:rPr lang="pt-BR" dirty="0"/>
              <a:t>20= 20000.I (Pois é 50 lux, que é 20 </a:t>
            </a:r>
            <a:r>
              <a:rPr lang="pt-BR" dirty="0" err="1"/>
              <a:t>Kilo</a:t>
            </a:r>
            <a:r>
              <a:rPr lang="pt-BR" dirty="0"/>
              <a:t> Ohms)</a:t>
            </a:r>
          </a:p>
          <a:p>
            <a:r>
              <a:rPr lang="pt-BR" dirty="0"/>
              <a:t>I = 20/20000</a:t>
            </a:r>
          </a:p>
          <a:p>
            <a:r>
              <a:rPr lang="pt-BR" dirty="0"/>
              <a:t>I = 0,001 A</a:t>
            </a:r>
          </a:p>
        </p:txBody>
      </p:sp>
    </p:spTree>
    <p:extLst>
      <p:ext uri="{BB962C8B-B14F-4D97-AF65-F5344CB8AC3E}">
        <p14:creationId xmlns:p14="http://schemas.microsoft.com/office/powerpoint/2010/main" val="382658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44BB12-0C23-966A-365E-E334FC849B39}"/>
              </a:ext>
            </a:extLst>
          </p:cNvPr>
          <p:cNvSpPr/>
          <p:nvPr/>
        </p:nvSpPr>
        <p:spPr>
          <a:xfrm>
            <a:off x="5006535" y="210883"/>
            <a:ext cx="2178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Parte 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123E8A-DFF9-6C84-9967-F97BAD81407B}"/>
              </a:ext>
            </a:extLst>
          </p:cNvPr>
          <p:cNvSpPr txBox="1"/>
          <p:nvPr/>
        </p:nvSpPr>
        <p:spPr>
          <a:xfrm>
            <a:off x="1126434" y="1656521"/>
            <a:ext cx="6520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 = R. I</a:t>
            </a:r>
          </a:p>
          <a:p>
            <a:r>
              <a:rPr lang="pt-BR" dirty="0"/>
              <a:t>10 = R . 0,0005 (Pois é miliampere para ampere</a:t>
            </a:r>
          </a:p>
          <a:p>
            <a:r>
              <a:rPr lang="pt-BR" dirty="0"/>
              <a:t>R = 10/0,0005</a:t>
            </a:r>
          </a:p>
          <a:p>
            <a:r>
              <a:rPr lang="pt-BR" dirty="0"/>
              <a:t>R = 20.000 </a:t>
            </a:r>
            <a:r>
              <a:rPr lang="el-GR" dirty="0"/>
              <a:t>Ω</a:t>
            </a:r>
            <a:endParaRPr lang="pt-BR" dirty="0"/>
          </a:p>
          <a:p>
            <a:r>
              <a:rPr lang="pt-BR" dirty="0"/>
              <a:t>R = 20 K</a:t>
            </a:r>
            <a:r>
              <a:rPr lang="el-GR" dirty="0"/>
              <a:t>Ω</a:t>
            </a:r>
            <a:endParaRPr lang="pt-BR" dirty="0"/>
          </a:p>
          <a:p>
            <a:r>
              <a:rPr lang="pt-BR" dirty="0"/>
              <a:t>Logo, a luminosidade seria 50 lux, pois 20 K</a:t>
            </a:r>
            <a:r>
              <a:rPr lang="el-GR" dirty="0"/>
              <a:t>Ω</a:t>
            </a:r>
            <a:r>
              <a:rPr lang="pt-BR" dirty="0"/>
              <a:t> é 50 lux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757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218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Atividade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rrwerewr</dc:title>
  <dc:creator>Aluno</dc:creator>
  <cp:lastModifiedBy>Victor Bahia</cp:lastModifiedBy>
  <cp:revision>8</cp:revision>
  <dcterms:created xsi:type="dcterms:W3CDTF">2024-08-15T00:28:38Z</dcterms:created>
  <dcterms:modified xsi:type="dcterms:W3CDTF">2024-08-16T00:05:57Z</dcterms:modified>
</cp:coreProperties>
</file>